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83" r:id="rId3"/>
    <p:sldMasterId id="2147483697" r:id="rId4"/>
    <p:sldMasterId id="2147483711" r:id="rId5"/>
    <p:sldMasterId id="2147483724" r:id="rId6"/>
    <p:sldMasterId id="2147483750" r:id="rId7"/>
    <p:sldMasterId id="2147483763" r:id="rId8"/>
    <p:sldMasterId id="2147483776" r:id="rId9"/>
    <p:sldMasterId id="2147483788" r:id="rId10"/>
  </p:sldMasterIdLst>
  <p:notesMasterIdLst>
    <p:notesMasterId r:id="rId65"/>
  </p:notesMasterIdLst>
  <p:handoutMasterIdLst>
    <p:handoutMasterId r:id="rId66"/>
  </p:handoutMasterIdLst>
  <p:sldIdLst>
    <p:sldId id="409" r:id="rId11"/>
    <p:sldId id="638" r:id="rId12"/>
    <p:sldId id="639" r:id="rId13"/>
    <p:sldId id="582" r:id="rId14"/>
    <p:sldId id="684" r:id="rId15"/>
    <p:sldId id="685" r:id="rId16"/>
    <p:sldId id="571" r:id="rId17"/>
    <p:sldId id="584" r:id="rId18"/>
    <p:sldId id="591" r:id="rId19"/>
    <p:sldId id="661" r:id="rId20"/>
    <p:sldId id="683" r:id="rId21"/>
    <p:sldId id="643" r:id="rId22"/>
    <p:sldId id="644" r:id="rId23"/>
    <p:sldId id="645" r:id="rId24"/>
    <p:sldId id="646" r:id="rId25"/>
    <p:sldId id="647" r:id="rId26"/>
    <p:sldId id="648" r:id="rId27"/>
    <p:sldId id="649" r:id="rId28"/>
    <p:sldId id="650" r:id="rId29"/>
    <p:sldId id="651" r:id="rId30"/>
    <p:sldId id="652" r:id="rId31"/>
    <p:sldId id="653" r:id="rId32"/>
    <p:sldId id="654" r:id="rId33"/>
    <p:sldId id="662" r:id="rId34"/>
    <p:sldId id="583" r:id="rId35"/>
    <p:sldId id="572" r:id="rId36"/>
    <p:sldId id="594" r:id="rId37"/>
    <p:sldId id="687" r:id="rId38"/>
    <p:sldId id="664" r:id="rId39"/>
    <p:sldId id="666" r:id="rId40"/>
    <p:sldId id="680" r:id="rId41"/>
    <p:sldId id="682" r:id="rId42"/>
    <p:sldId id="665" r:id="rId43"/>
    <p:sldId id="628" r:id="rId44"/>
    <p:sldId id="630" r:id="rId45"/>
    <p:sldId id="677" r:id="rId46"/>
    <p:sldId id="668" r:id="rId47"/>
    <p:sldId id="670" r:id="rId48"/>
    <p:sldId id="671" r:id="rId49"/>
    <p:sldId id="674" r:id="rId50"/>
    <p:sldId id="676" r:id="rId51"/>
    <p:sldId id="667" r:id="rId52"/>
    <p:sldId id="631" r:id="rId53"/>
    <p:sldId id="632" r:id="rId54"/>
    <p:sldId id="633" r:id="rId55"/>
    <p:sldId id="634" r:id="rId56"/>
    <p:sldId id="623" r:id="rId57"/>
    <p:sldId id="602" r:id="rId58"/>
    <p:sldId id="681" r:id="rId59"/>
    <p:sldId id="516" r:id="rId60"/>
    <p:sldId id="592" r:id="rId61"/>
    <p:sldId id="604" r:id="rId62"/>
    <p:sldId id="637" r:id="rId63"/>
    <p:sldId id="663" r:id="rId64"/>
  </p:sldIdLst>
  <p:sldSz cx="9144000" cy="6858000" type="screen4x3"/>
  <p:notesSz cx="10234613" cy="70993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RDON Eric 207315" initials="NE2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00FF"/>
    <a:srgbClr val="39E74A"/>
    <a:srgbClr val="0066FF"/>
    <a:srgbClr val="FFFFFF"/>
    <a:srgbClr val="99CCFF"/>
    <a:srgbClr val="FFCC00"/>
    <a:srgbClr val="66666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4660" autoAdjust="0"/>
  </p:normalViewPr>
  <p:slideViewPr>
    <p:cSldViewPr>
      <p:cViewPr>
        <p:scale>
          <a:sx n="70" d="100"/>
          <a:sy n="70" d="100"/>
        </p:scale>
        <p:origin x="-115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132" y="-84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commentAuthors" Target="commentAuthor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9" tIns="49524" rIns="99049" bIns="4952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246" y="0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9" tIns="49524" rIns="99049" bIns="4952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B72857-686C-4E38-9370-F7D0FACA3660}" type="datetimeFigureOut">
              <a:rPr lang="fr-FR"/>
              <a:pPr>
                <a:defRPr/>
              </a:pPr>
              <a:t>14/01/2020</a:t>
            </a:fld>
            <a:endParaRPr lang="fr-FR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743104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9" tIns="49524" rIns="99049" bIns="49524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246" y="6743104"/>
            <a:ext cx="4434999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9" tIns="49524" rIns="99049" bIns="49524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E2D786-859B-4B74-875B-A28AB42E87A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74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9" cy="354965"/>
          </a:xfrm>
          <a:prstGeom prst="rect">
            <a:avLst/>
          </a:prstGeom>
        </p:spPr>
        <p:txBody>
          <a:bodyPr vert="horz" lIns="99049" tIns="49524" rIns="99049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9" tIns="49524" rIns="99049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4125518F-85A7-478D-914A-9A64372A0C28}" type="datetimeFigureOut">
              <a:rPr lang="fr-FR"/>
              <a:pPr>
                <a:defRPr/>
              </a:pPr>
              <a:t>14/01/2020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9" tIns="49524" rIns="99049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49" tIns="49524" rIns="99049" bIns="49524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743104"/>
            <a:ext cx="4434999" cy="354965"/>
          </a:xfrm>
          <a:prstGeom prst="rect">
            <a:avLst/>
          </a:prstGeom>
        </p:spPr>
        <p:txBody>
          <a:bodyPr vert="horz" lIns="99049" tIns="49524" rIns="99049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797246" y="6743104"/>
            <a:ext cx="4434999" cy="354965"/>
          </a:xfrm>
          <a:prstGeom prst="rect">
            <a:avLst/>
          </a:prstGeom>
        </p:spPr>
        <p:txBody>
          <a:bodyPr vert="horz" lIns="99049" tIns="49524" rIns="99049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001CEDE1-7314-49F9-B327-ABF2CB4A8C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379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4448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6F75C-F0A6-4209-BD84-C9EE4FAFF7E4}" type="slidenum">
              <a:rPr lang="fr-FR" smtClean="0">
                <a:solidFill>
                  <a:prstClr val="black"/>
                </a:solidFill>
              </a:rPr>
              <a:pPr/>
              <a:t>54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CEDE1-7314-49F9-B327-ABF2CB4A8C6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0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08DDC4FC-5357-4592-8590-F680C4EBD9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47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676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400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849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422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731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006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051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816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449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355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949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337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851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9853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750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31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875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868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36F44552-62F7-4F06-B69A-BADD14EB92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318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07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63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6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1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53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08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27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6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18A36B4A-3A71-4946-BC21-539B9EC5D4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5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2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88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271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05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|  PAGE </a:t>
            </a:r>
            <a:fld id="{B679DA16-8683-4EE5-A64B-E0E415C4BB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54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91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15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4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3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6509A431-55E6-4CE0-AF4C-05A1E9CAFF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64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47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92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73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57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14/01/2020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35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271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171950"/>
              <a:endParaRPr lang="en-US" sz="8200">
                <a:solidFill>
                  <a:prstClr val="black"/>
                </a:solidFill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4215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|  PAGE </a:t>
            </a:r>
            <a:fld id="{B679DA16-8683-4EE5-A64B-E0E415C4BB4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7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08DDC4FC-5357-4592-8590-F680C4EBD9D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3762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F08AF5F-965D-462D-BE12-524D13934A5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18A36B4A-3A71-4946-BC21-539B9EC5D46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422949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6509A431-55E6-4CE0-AF4C-05A1E9CAFFE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008980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AF08AF5F-965D-462D-BE12-524D13934A57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5242559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0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134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4686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692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718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944734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426181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36F44552-62F7-4F06-B69A-BADD14EB924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030540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/>
                </a:solidFill>
              </a:rPr>
              <a:pPr/>
              <a:t>14/01/2020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6883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08DDC4FC-5357-4592-8590-F680C4EBD9D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526586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18A36B4A-3A71-4946-BC21-539B9EC5D46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932724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6509A431-55E6-4CE0-AF4C-05A1E9CAFFE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507090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AF08AF5F-965D-462D-BE12-524D13934A57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524610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8858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0303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617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1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603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3182704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4949369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36F44552-62F7-4F06-B69A-BADD14EB924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401270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08DDC4FC-5357-4592-8590-F680C4EBD9D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406714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18A36B4A-3A71-4946-BC21-539B9EC5D46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4088364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6509A431-55E6-4CE0-AF4C-05A1E9CAFFE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4304509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AF08AF5F-965D-462D-BE12-524D13934A57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613272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1455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75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3280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6281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190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1451235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041590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36F44552-62F7-4F06-B69A-BADD14EB924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2687949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08DDC4FC-5357-4592-8590-F680C4EBD9D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4657114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18A36B4A-3A71-4946-BC21-539B9EC5D46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4175002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6509A431-55E6-4CE0-AF4C-05A1E9CAFFE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4270768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AF08AF5F-965D-462D-BE12-524D13934A57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16450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441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2353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6533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5417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6913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5185098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424927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36F44552-62F7-4F06-B69A-BADD14EB924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5952919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4"/>
          </p:nvPr>
        </p:nvSpPr>
        <p:spPr>
          <a:xfrm>
            <a:off x="8024813" y="6308725"/>
            <a:ext cx="11191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08DDC4FC-5357-4592-8590-F680C4EBD9D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5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261687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18A36B4A-3A71-4946-BC21-539B9EC5D46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45416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9" descr="bandeau_tit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IRFMblanc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71550" y="5157788"/>
            <a:ext cx="12969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3060272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6509A431-55E6-4CE0-AF4C-05A1E9CAFFE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3" name="Espace réservé du pied de page 15"/>
          <p:cNvSpPr>
            <a:spLocks noGrp="1"/>
          </p:cNvSpPr>
          <p:nvPr>
            <p:ph type="ftr" sz="quarter" idx="24"/>
          </p:nvPr>
        </p:nvSpPr>
        <p:spPr>
          <a:xfrm>
            <a:off x="5435600" y="6305550"/>
            <a:ext cx="25558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1939506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1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7"/>
          <p:cNvSpPr>
            <a:spLocks noGrp="1"/>
          </p:cNvSpPr>
          <p:nvPr>
            <p:ph type="sldNum" sz="quarter" idx="10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AF08AF5F-965D-462D-BE12-524D13934A57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576263" y="5445125"/>
            <a:ext cx="270033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5585762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0AB8867-C9B2-4496-8F9A-431968D7D2F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0281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EAC339A-0056-46CF-975B-EF2230DB33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1200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679DA16-8683-4EE5-A64B-E0E415C4BB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2486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0AE3DE09-33B3-4B20-9264-A8D0BE8EC3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036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C372FC25-0E97-4E99-840A-662485FB1F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70820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3479F78-4D43-4851-A2FD-83CACAA8D0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36720551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car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8" descr="bandeau_page_carte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79EBB43C-2D10-4E4B-8C8C-2D3DA60E09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9941065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7" descr="bandeau_intercalair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6" descr="bandeau_dernière.png"/>
          <p:cNvPicPr>
            <a:picLocks noChangeAspect="1"/>
          </p:cNvPicPr>
          <p:nvPr userDrawn="1"/>
        </p:nvPicPr>
        <p:blipFill>
          <a:blip r:embed="rId3"/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36F44552-62F7-4F06-B69A-BADD14EB9240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1"/>
          </p:nvPr>
        </p:nvSpPr>
        <p:spPr>
          <a:xfrm>
            <a:off x="576263" y="5876925"/>
            <a:ext cx="2663825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1469248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65" r:id="rId10"/>
    <p:sldLayoutId id="2147483666" r:id="rId11"/>
    <p:sldLayoutId id="2147483667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14/01/2020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02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14/01/2020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82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14/01/2020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87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839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8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543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52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48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A45AF852-F959-4662-99B4-74F05EE07D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IRFMblanc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308975" y="238125"/>
            <a:ext cx="7270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22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algn="l" rtl="0" eaLnBrk="1" fontAlgn="base" hangingPunct="1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7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1" fontAlgn="base" hangingPunct="1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14/01/2020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4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6.png"/><Relationship Id="rId7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3.png"/><Relationship Id="rId7" Type="http://schemas.openxmlformats.org/officeDocument/2006/relationships/image" Target="../media/image6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4.png"/><Relationship Id="rId4" Type="http://schemas.openxmlformats.org/officeDocument/2006/relationships/image" Target="../media/image39.pn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89.png"/><Relationship Id="rId4" Type="http://schemas.openxmlformats.org/officeDocument/2006/relationships/image" Target="../media/image5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3347864" y="1700808"/>
            <a:ext cx="5796136" cy="2232248"/>
          </a:xfrm>
        </p:spPr>
        <p:txBody>
          <a:bodyPr/>
          <a:lstStyle/>
          <a:p>
            <a:pPr algn="ctr"/>
            <a:r>
              <a:rPr lang="en-US" sz="3200" cap="none" dirty="0">
                <a:solidFill>
                  <a:srgbClr val="0000FF"/>
                </a:solidFill>
              </a:rPr>
              <a:t> </a:t>
            </a:r>
            <a:br>
              <a:rPr lang="en-US" sz="3200" cap="none" dirty="0">
                <a:solidFill>
                  <a:srgbClr val="0000FF"/>
                </a:solidFill>
              </a:rPr>
            </a:br>
            <a:r>
              <a:rPr lang="en-US" cap="none" dirty="0">
                <a:solidFill>
                  <a:srgbClr val="0000FF"/>
                </a:solidFill>
              </a:rPr>
              <a:t>JOREK simulations </a:t>
            </a:r>
            <a:r>
              <a:rPr lang="en-US" cap="none" dirty="0" smtClean="0">
                <a:solidFill>
                  <a:srgbClr val="0000FF"/>
                </a:solidFill>
              </a:rPr>
              <a:t>of </a:t>
            </a:r>
            <a:br>
              <a:rPr lang="en-US" cap="none" dirty="0" smtClean="0">
                <a:solidFill>
                  <a:srgbClr val="0000FF"/>
                </a:solidFill>
              </a:rPr>
            </a:br>
            <a:r>
              <a:rPr lang="en-US" cap="none" dirty="0" smtClean="0">
                <a:solidFill>
                  <a:srgbClr val="0000FF"/>
                </a:solidFill>
              </a:rPr>
              <a:t>MGI-triggered </a:t>
            </a:r>
            <a:r>
              <a:rPr lang="en-US" cap="none" dirty="0">
                <a:solidFill>
                  <a:srgbClr val="0000FF"/>
                </a:solidFill>
              </a:rPr>
              <a:t>disruptions </a:t>
            </a:r>
            <a:r>
              <a:rPr lang="en-US" cap="none" dirty="0" smtClean="0">
                <a:solidFill>
                  <a:srgbClr val="0000FF"/>
                </a:solidFill>
              </a:rPr>
              <a:t>in </a:t>
            </a:r>
            <a:r>
              <a:rPr lang="en-US" cap="none" dirty="0">
                <a:solidFill>
                  <a:srgbClr val="0000FF"/>
                </a:solidFill>
              </a:rPr>
              <a:t>JET</a:t>
            </a:r>
            <a:endParaRPr lang="fr-FR" cap="none" dirty="0">
              <a:solidFill>
                <a:srgbClr val="0000FF"/>
              </a:solidFill>
            </a:endParaRPr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>
          <a:xfrm>
            <a:off x="3851920" y="3501008"/>
            <a:ext cx="4824536" cy="1224136"/>
          </a:xfrm>
        </p:spPr>
        <p:txBody>
          <a:bodyPr/>
          <a:lstStyle/>
          <a:p>
            <a:pPr algn="ctr"/>
            <a:r>
              <a:rPr lang="fr-FR" sz="2000" cap="none" dirty="0">
                <a:solidFill>
                  <a:schemeClr val="tx1"/>
                </a:solidFill>
              </a:rPr>
              <a:t>E. </a:t>
            </a:r>
            <a:r>
              <a:rPr lang="fr-FR" sz="2000" cap="none" dirty="0" err="1">
                <a:solidFill>
                  <a:schemeClr val="tx1"/>
                </a:solidFill>
              </a:rPr>
              <a:t>Nardon</a:t>
            </a:r>
            <a:r>
              <a:rPr lang="fr-FR" sz="2000" cap="none" dirty="0">
                <a:solidFill>
                  <a:schemeClr val="tx1"/>
                </a:solidFill>
              </a:rPr>
              <a:t>, </a:t>
            </a:r>
            <a:r>
              <a:rPr lang="fr-FR" sz="2000" cap="none" dirty="0" smtClean="0">
                <a:solidFill>
                  <a:schemeClr val="tx1"/>
                </a:solidFill>
              </a:rPr>
              <a:t>D. Hu, J</a:t>
            </a:r>
            <a:r>
              <a:rPr lang="fr-FR" sz="2000" cap="none" dirty="0">
                <a:solidFill>
                  <a:schemeClr val="tx1"/>
                </a:solidFill>
              </a:rPr>
              <a:t>. </a:t>
            </a:r>
            <a:r>
              <a:rPr lang="fr-FR" sz="2000" cap="none" dirty="0" err="1" smtClean="0">
                <a:solidFill>
                  <a:schemeClr val="tx1"/>
                </a:solidFill>
              </a:rPr>
              <a:t>Artola</a:t>
            </a:r>
            <a:r>
              <a:rPr lang="fr-FR" sz="2000" cap="none" dirty="0" smtClean="0">
                <a:solidFill>
                  <a:schemeClr val="tx1"/>
                </a:solidFill>
              </a:rPr>
              <a:t>, C. Sommariva, M. </a:t>
            </a:r>
            <a:r>
              <a:rPr lang="fr-FR" sz="2000" cap="none" dirty="0" err="1" smtClean="0">
                <a:solidFill>
                  <a:schemeClr val="tx1"/>
                </a:solidFill>
              </a:rPr>
              <a:t>Hoelzl</a:t>
            </a:r>
            <a:r>
              <a:rPr lang="fr-FR" sz="2000" cap="none" dirty="0" smtClean="0">
                <a:solidFill>
                  <a:schemeClr val="tx1"/>
                </a:solidFill>
              </a:rPr>
              <a:t>, G. Huijsmans,</a:t>
            </a:r>
          </a:p>
          <a:p>
            <a:pPr algn="ctr"/>
            <a:r>
              <a:rPr lang="fr-FR" sz="2000" cap="none" dirty="0" smtClean="0">
                <a:solidFill>
                  <a:schemeClr val="tx1"/>
                </a:solidFill>
              </a:rPr>
              <a:t>JOREK team, JET </a:t>
            </a:r>
            <a:r>
              <a:rPr lang="fr-FR" sz="2000" cap="none" dirty="0" err="1" smtClean="0">
                <a:solidFill>
                  <a:schemeClr val="tx1"/>
                </a:solidFill>
              </a:rPr>
              <a:t>contributors</a:t>
            </a:r>
            <a:endParaRPr lang="fr-FR" sz="2000" cap="none" dirty="0" smtClean="0">
              <a:solidFill>
                <a:schemeClr val="tx1"/>
              </a:solidFill>
            </a:endParaRPr>
          </a:p>
        </p:txBody>
      </p:sp>
      <p:sp>
        <p:nvSpPr>
          <p:cNvPr id="15364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 dirty="0" smtClean="0"/>
              <a:t>|  PAGE </a:t>
            </a:r>
            <a:fld id="{DE7C8466-C332-42B5-A3F1-B8AB3B187A7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15365" name="Espace réservé du pied de page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 smtClean="0"/>
              <a:t>CEA | 10 AVRIL 2012</a:t>
            </a:r>
            <a:endParaRPr lang="fr-FR" dirty="0"/>
          </a:p>
        </p:txBody>
      </p:sp>
      <p:sp>
        <p:nvSpPr>
          <p:cNvPr id="7" name="Espace réservé du numéro de diapositive 8"/>
          <p:cNvSpPr txBox="1">
            <a:spLocks/>
          </p:cNvSpPr>
          <p:nvPr/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D09A1F6-D77A-499B-B053-5422600CA76B}" type="slidenum">
              <a:rPr lang="fr-FR" sz="1200" smtClean="0"/>
              <a:pPr algn="ctr">
                <a:defRPr/>
              </a:pPr>
              <a:t>1</a:t>
            </a:fld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896"/>
            <a:ext cx="9144000" cy="4754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6384" y="5733256"/>
            <a:ext cx="5580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Runaway Electron Meeting, Gothenburg, </a:t>
            </a:r>
          </a:p>
          <a:p>
            <a:pPr algn="ctr"/>
            <a:r>
              <a:rPr lang="en-US" dirty="0" smtClean="0"/>
              <a:t>13-17 January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59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334388" y="1187599"/>
            <a:ext cx="8486084" cy="5539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Argon </a:t>
            </a:r>
            <a:r>
              <a:rPr lang="fr-FR" dirty="0" err="1">
                <a:solidFill>
                  <a:schemeClr val="tx1"/>
                </a:solidFill>
              </a:rPr>
              <a:t>deposited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rgbClr val="0000FF"/>
                </a:solidFill>
              </a:rPr>
              <a:t>at </a:t>
            </a:r>
            <a:r>
              <a:rPr lang="fr-FR" dirty="0" err="1">
                <a:solidFill>
                  <a:srgbClr val="0000FF"/>
                </a:solidFill>
              </a:rPr>
              <a:t>midplane</a:t>
            </a:r>
            <a:r>
              <a:rPr lang="fr-FR" dirty="0">
                <a:solidFill>
                  <a:srgbClr val="0000FF"/>
                </a:solidFill>
              </a:rPr>
              <a:t>, </a:t>
            </a:r>
            <a:r>
              <a:rPr lang="fr-FR" dirty="0" err="1">
                <a:solidFill>
                  <a:srgbClr val="0000FF"/>
                </a:solidFill>
              </a:rPr>
              <a:t>near</a:t>
            </a:r>
            <a:r>
              <a:rPr lang="fr-FR" dirty="0">
                <a:solidFill>
                  <a:srgbClr val="0000FF"/>
                </a:solidFill>
              </a:rPr>
              <a:t> q=2 surface</a:t>
            </a:r>
            <a:r>
              <a:rPr lang="fr-FR" dirty="0">
                <a:solidFill>
                  <a:schemeClr val="tx1"/>
                </a:solidFill>
              </a:rPr>
              <a:t>, and spread over a </a:t>
            </a:r>
            <a:r>
              <a:rPr lang="fr-FR" dirty="0" err="1">
                <a:solidFill>
                  <a:schemeClr val="tx1"/>
                </a:solidFill>
              </a:rPr>
              <a:t>Gaussian</a:t>
            </a:r>
            <a:r>
              <a:rPr lang="fr-FR" dirty="0">
                <a:solidFill>
                  <a:schemeClr val="tx1"/>
                </a:solidFill>
              </a:rPr>
              <a:t> of </a:t>
            </a:r>
            <a:r>
              <a:rPr lang="fr-FR" dirty="0" err="1">
                <a:solidFill>
                  <a:schemeClr val="tx1"/>
                </a:solidFill>
              </a:rPr>
              <a:t>width</a:t>
            </a:r>
            <a:r>
              <a:rPr lang="fr-FR" dirty="0">
                <a:solidFill>
                  <a:schemeClr val="tx1"/>
                </a:solidFill>
              </a:rPr>
              <a:t> 8 cm </a:t>
            </a:r>
            <a:r>
              <a:rPr lang="fr-FR" dirty="0" err="1">
                <a:solidFill>
                  <a:schemeClr val="tx1"/>
                </a:solidFill>
              </a:rPr>
              <a:t>poloidally</a:t>
            </a:r>
            <a:r>
              <a:rPr lang="fr-FR" dirty="0">
                <a:solidFill>
                  <a:schemeClr val="tx1"/>
                </a:solidFill>
              </a:rPr>
              <a:t> and 2 radians </a:t>
            </a:r>
            <a:r>
              <a:rPr lang="fr-FR" dirty="0" err="1" smtClean="0">
                <a:solidFill>
                  <a:schemeClr val="tx1"/>
                </a:solidFill>
              </a:rPr>
              <a:t>toroidally</a:t>
            </a:r>
            <a:endParaRPr lang="fr-FR" dirty="0" smtClean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Resistivity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~ 20 x </a:t>
            </a:r>
            <a:r>
              <a:rPr lang="fr-FR" dirty="0" err="1" smtClean="0">
                <a:solidFill>
                  <a:srgbClr val="0000FF"/>
                </a:solidFill>
              </a:rPr>
              <a:t>Spitzer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(↔ </a:t>
            </a:r>
            <a:r>
              <a:rPr lang="fr-FR" dirty="0" err="1" smtClean="0">
                <a:solidFill>
                  <a:schemeClr val="tx1"/>
                </a:solidFill>
              </a:rPr>
              <a:t>Lundquist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number</a:t>
            </a:r>
            <a:r>
              <a:rPr lang="fr-FR" dirty="0" smtClean="0">
                <a:solidFill>
                  <a:schemeClr val="tx1"/>
                </a:solidFill>
              </a:rPr>
              <a:t> ~ 3 x 10</a:t>
            </a:r>
            <a:r>
              <a:rPr lang="fr-FR" baseline="30000" dirty="0" smtClean="0">
                <a:solidFill>
                  <a:schemeClr val="tx1"/>
                </a:solidFill>
              </a:rPr>
              <a:t>7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+ Hyper-</a:t>
            </a:r>
            <a:r>
              <a:rPr lang="fr-FR" dirty="0" err="1" smtClean="0">
                <a:solidFill>
                  <a:schemeClr val="tx1"/>
                </a:solidFill>
              </a:rPr>
              <a:t>resistivity</a:t>
            </a:r>
            <a:r>
              <a:rPr lang="fr-FR" dirty="0" smtClean="0">
                <a:solidFill>
                  <a:schemeClr val="tx1"/>
                </a:solidFill>
              </a:rPr>
              <a:t> for </a:t>
            </a:r>
            <a:r>
              <a:rPr lang="fr-FR" dirty="0" err="1" smtClean="0">
                <a:solidFill>
                  <a:schemeClr val="tx1"/>
                </a:solidFill>
              </a:rPr>
              <a:t>numerical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stabilization</a:t>
            </a:r>
            <a:endParaRPr lang="fr-FR" dirty="0" smtClean="0">
              <a:solidFill>
                <a:schemeClr val="tx1"/>
              </a:solidFill>
            </a:endParaRPr>
          </a:p>
          <a:p>
            <a:pPr lvl="3">
              <a:lnSpc>
                <a:spcPts val="2700"/>
              </a:lnSpc>
            </a:pPr>
            <a:endParaRPr lang="fr-FR" dirty="0" smtClean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Perpendicular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v</a:t>
            </a:r>
            <a:r>
              <a:rPr lang="fr-FR" dirty="0" err="1" smtClean="0">
                <a:solidFill>
                  <a:schemeClr val="tx1"/>
                </a:solidFill>
              </a:rPr>
              <a:t>iscosity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 smtClean="0">
                <a:solidFill>
                  <a:srgbClr val="FF6600"/>
                </a:solidFill>
              </a:rPr>
              <a:t>~ 200 m</a:t>
            </a:r>
            <a:r>
              <a:rPr lang="fr-FR" baseline="30000" dirty="0" smtClean="0">
                <a:solidFill>
                  <a:srgbClr val="FF6600"/>
                </a:solidFill>
              </a:rPr>
              <a:t>2</a:t>
            </a:r>
            <a:r>
              <a:rPr lang="fr-FR" dirty="0" smtClean="0">
                <a:solidFill>
                  <a:srgbClr val="FF6600"/>
                </a:solidFill>
              </a:rPr>
              <a:t>/s</a:t>
            </a:r>
          </a:p>
          <a:p>
            <a:pPr marL="0" lvl="1" indent="0">
              <a:lnSpc>
                <a:spcPts val="2700"/>
              </a:lnSpc>
              <a:buNone/>
            </a:pPr>
            <a:endParaRPr lang="fr-FR" dirty="0" smtClean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Parallel</a:t>
            </a:r>
            <a:r>
              <a:rPr lang="fr-FR" dirty="0" smtClean="0">
                <a:solidFill>
                  <a:schemeClr val="tx1"/>
                </a:solidFill>
              </a:rPr>
              <a:t> hyper-</a:t>
            </a:r>
            <a:r>
              <a:rPr lang="fr-FR" dirty="0" err="1" smtClean="0">
                <a:solidFill>
                  <a:schemeClr val="tx1"/>
                </a:solidFill>
              </a:rPr>
              <a:t>viscosity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 err="1" smtClean="0">
                <a:solidFill>
                  <a:schemeClr val="tx1"/>
                </a:solidFill>
              </a:rPr>
              <a:t>very</a:t>
            </a:r>
            <a:r>
              <a:rPr lang="fr-FR" dirty="0" smtClean="0">
                <a:solidFill>
                  <a:schemeClr val="tx1"/>
                </a:solidFill>
              </a:rPr>
              <a:t> large, to </a:t>
            </a:r>
            <a:r>
              <a:rPr lang="fr-FR" dirty="0" err="1" smtClean="0">
                <a:solidFill>
                  <a:srgbClr val="FF0000"/>
                </a:solidFill>
              </a:rPr>
              <a:t>damp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parallel</a:t>
            </a:r>
            <a:r>
              <a:rPr lang="fr-FR" dirty="0" smtClean="0">
                <a:solidFill>
                  <a:srgbClr val="FF0000"/>
                </a:solidFill>
              </a:rPr>
              <a:t> flow</a:t>
            </a:r>
          </a:p>
          <a:p>
            <a:pPr marL="0" lvl="1" indent="0">
              <a:lnSpc>
                <a:spcPts val="2700"/>
              </a:lnSpc>
              <a:buNone/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Parallel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heat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conductivity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 err="1" smtClean="0">
                <a:solidFill>
                  <a:srgbClr val="00B050"/>
                </a:solidFill>
              </a:rPr>
              <a:t>realistic</a:t>
            </a:r>
            <a:r>
              <a:rPr lang="fr-FR" dirty="0" smtClean="0">
                <a:solidFill>
                  <a:schemeClr val="tx1"/>
                </a:solidFill>
              </a:rPr>
              <a:t> (3 x 10</a:t>
            </a:r>
            <a:r>
              <a:rPr lang="fr-FR" baseline="30000" dirty="0" smtClean="0">
                <a:solidFill>
                  <a:schemeClr val="tx1"/>
                </a:solidFill>
              </a:rPr>
              <a:t>30</a:t>
            </a:r>
            <a:r>
              <a:rPr lang="fr-FR" dirty="0" smtClean="0">
                <a:solidFill>
                  <a:schemeClr val="tx1"/>
                </a:solidFill>
              </a:rPr>
              <a:t> /m/s)</a:t>
            </a: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endParaRPr lang="fr-FR" dirty="0" smtClean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Perpendicular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heat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conductivity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 smtClean="0">
                <a:solidFill>
                  <a:srgbClr val="00B050"/>
                </a:solidFill>
              </a:rPr>
              <a:t>~ 2 m</a:t>
            </a:r>
            <a:r>
              <a:rPr lang="fr-FR" baseline="30000" dirty="0" smtClean="0">
                <a:solidFill>
                  <a:srgbClr val="00B050"/>
                </a:solidFill>
              </a:rPr>
              <a:t>2</a:t>
            </a:r>
            <a:r>
              <a:rPr lang="fr-FR" dirty="0" smtClean="0">
                <a:solidFill>
                  <a:srgbClr val="00B050"/>
                </a:solidFill>
              </a:rPr>
              <a:t>/s</a:t>
            </a:r>
          </a:p>
          <a:p>
            <a:pPr lvl="1">
              <a:lnSpc>
                <a:spcPts val="2700"/>
              </a:lnSpc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Particle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perpendicular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diffusivities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dirty="0" smtClean="0">
                <a:solidFill>
                  <a:srgbClr val="0000FF"/>
                </a:solidFill>
              </a:rPr>
              <a:t>~ 30 m</a:t>
            </a:r>
            <a:r>
              <a:rPr lang="fr-FR" baseline="30000" dirty="0" smtClean="0">
                <a:solidFill>
                  <a:srgbClr val="0000FF"/>
                </a:solidFill>
              </a:rPr>
              <a:t>2</a:t>
            </a:r>
            <a:r>
              <a:rPr lang="fr-FR" dirty="0" smtClean="0">
                <a:solidFill>
                  <a:srgbClr val="0000FF"/>
                </a:solidFill>
              </a:rPr>
              <a:t>/s</a:t>
            </a: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No // diffusion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cap="none" dirty="0" smtClean="0"/>
              <a:t>Simulation </a:t>
            </a:r>
            <a:r>
              <a:rPr lang="fr-FR" sz="2800" cap="none" dirty="0" err="1" smtClean="0"/>
              <a:t>parameters</a:t>
            </a:r>
            <a:endParaRPr lang="fr-FR" sz="2800" cap="none" dirty="0"/>
          </a:p>
        </p:txBody>
      </p:sp>
    </p:spTree>
    <p:extLst>
      <p:ext uri="{BB962C8B-B14F-4D97-AF65-F5344CB8AC3E}">
        <p14:creationId xmlns:p14="http://schemas.microsoft.com/office/powerpoint/2010/main" val="38409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34" y="1124744"/>
            <a:ext cx="3234466" cy="533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11"/>
          <p:cNvSpPr txBox="1">
            <a:spLocks/>
          </p:cNvSpPr>
          <p:nvPr/>
        </p:nvSpPr>
        <p:spPr>
          <a:xfrm>
            <a:off x="334388" y="1379091"/>
            <a:ext cx="5389740" cy="380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Flux-surface-</a:t>
            </a:r>
            <a:r>
              <a:rPr lang="fr-FR" dirty="0" err="1" smtClean="0">
                <a:solidFill>
                  <a:schemeClr val="tx1"/>
                </a:solidFill>
              </a:rPr>
              <a:t>aligned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poloidal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grid</a:t>
            </a:r>
            <a:endParaRPr lang="fr-FR" dirty="0" smtClean="0">
              <a:solidFill>
                <a:schemeClr val="tx1"/>
              </a:solidFill>
            </a:endParaRP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~50 (radial) x 60 (</a:t>
            </a:r>
            <a:r>
              <a:rPr lang="fr-FR" dirty="0" err="1" smtClean="0">
                <a:solidFill>
                  <a:schemeClr val="tx1"/>
                </a:solidFill>
              </a:rPr>
              <a:t>poloidal</a:t>
            </a:r>
            <a:r>
              <a:rPr lang="fr-FR" dirty="0" smtClean="0">
                <a:solidFill>
                  <a:schemeClr val="tx1"/>
                </a:solidFill>
              </a:rPr>
              <a:t>) </a:t>
            </a:r>
            <a:r>
              <a:rPr lang="fr-FR" dirty="0" err="1" smtClean="0">
                <a:solidFill>
                  <a:schemeClr val="tx1"/>
                </a:solidFill>
              </a:rPr>
              <a:t>elements</a:t>
            </a:r>
            <a:endParaRPr lang="fr-FR" dirty="0" smtClean="0">
              <a:solidFill>
                <a:schemeClr val="tx1"/>
              </a:solidFill>
            </a:endParaRPr>
          </a:p>
          <a:p>
            <a:pPr lvl="3">
              <a:lnSpc>
                <a:spcPts val="2700"/>
              </a:lnSpc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Toroidal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discretization</a:t>
            </a:r>
            <a:r>
              <a:rPr lang="fr-FR" dirty="0" smtClean="0">
                <a:solidFill>
                  <a:schemeClr val="tx1"/>
                </a:solidFill>
              </a:rPr>
              <a:t> uses Fourier </a:t>
            </a:r>
            <a:r>
              <a:rPr lang="fr-FR" dirty="0" err="1" smtClean="0">
                <a:solidFill>
                  <a:schemeClr val="tx1"/>
                </a:solidFill>
              </a:rPr>
              <a:t>harmonics</a:t>
            </a:r>
            <a:endParaRPr lang="fr-FR" dirty="0" smtClean="0">
              <a:solidFill>
                <a:schemeClr val="tx1"/>
              </a:solidFill>
            </a:endParaRPr>
          </a:p>
          <a:p>
            <a:pPr lvl="3">
              <a:lnSpc>
                <a:spcPts val="2700"/>
              </a:lnSpc>
            </a:pPr>
            <a:r>
              <a:rPr lang="fr-FR" dirty="0">
                <a:solidFill>
                  <a:srgbClr val="0000FF"/>
                </a:solidFill>
              </a:rPr>
              <a:t>n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from</a:t>
            </a:r>
            <a:r>
              <a:rPr lang="fr-FR" dirty="0" smtClean="0">
                <a:solidFill>
                  <a:srgbClr val="0000FF"/>
                </a:solidFill>
              </a:rPr>
              <a:t> 0 to 10</a:t>
            </a:r>
          </a:p>
          <a:p>
            <a:pPr lvl="3">
              <a:lnSpc>
                <a:spcPts val="2700"/>
              </a:lnSpc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rgbClr val="0000FF"/>
                </a:solidFill>
              </a:rPr>
              <a:t>Resistive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wall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(for n=0 to 5 </a:t>
            </a:r>
            <a:r>
              <a:rPr lang="fr-FR" dirty="0" err="1" smtClean="0">
                <a:solidFill>
                  <a:schemeClr val="tx1"/>
                </a:solidFill>
              </a:rPr>
              <a:t>harmonics</a:t>
            </a:r>
            <a:r>
              <a:rPr lang="fr-FR" dirty="0" smtClean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ts val="2700"/>
              </a:lnSpc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Takes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rgbClr val="0000FF"/>
                </a:solidFill>
              </a:rPr>
              <a:t>~1 </a:t>
            </a:r>
            <a:r>
              <a:rPr lang="fr-FR" dirty="0" err="1" smtClean="0">
                <a:solidFill>
                  <a:srgbClr val="0000FF"/>
                </a:solidFill>
              </a:rPr>
              <a:t>month</a:t>
            </a:r>
            <a:r>
              <a:rPr lang="fr-FR" dirty="0" smtClean="0">
                <a:solidFill>
                  <a:srgbClr val="0000FF"/>
                </a:solidFill>
              </a:rPr>
              <a:t> to </a:t>
            </a:r>
            <a:r>
              <a:rPr lang="fr-FR" dirty="0" err="1" smtClean="0">
                <a:solidFill>
                  <a:srgbClr val="0000FF"/>
                </a:solidFill>
              </a:rPr>
              <a:t>run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on 11x48 </a:t>
            </a:r>
            <a:r>
              <a:rPr lang="fr-FR" dirty="0" err="1" smtClean="0">
                <a:solidFill>
                  <a:schemeClr val="tx1"/>
                </a:solidFill>
              </a:rPr>
              <a:t>CPUs</a:t>
            </a:r>
            <a:r>
              <a:rPr lang="fr-FR" dirty="0" smtClean="0">
                <a:solidFill>
                  <a:schemeClr val="tx1"/>
                </a:solidFill>
              </a:rPr>
              <a:t> on Marconi </a:t>
            </a:r>
          </a:p>
        </p:txBody>
      </p:sp>
    </p:spTree>
    <p:extLst>
      <p:ext uri="{BB962C8B-B14F-4D97-AF65-F5344CB8AC3E}">
        <p14:creationId xmlns:p14="http://schemas.microsoft.com/office/powerpoint/2010/main" val="12874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0" y="2525983"/>
            <a:ext cx="8153118" cy="4359401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60" y="65360"/>
            <a:ext cx="1689628" cy="240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5360"/>
            <a:ext cx="5875023" cy="22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9" name="Rectangle 18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694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1" y="2527200"/>
            <a:ext cx="8153491" cy="435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76" y="64800"/>
            <a:ext cx="1777085" cy="242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4800"/>
            <a:ext cx="5855801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4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90" cy="4359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25" y="55176"/>
            <a:ext cx="1790063" cy="249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4800"/>
            <a:ext cx="5864347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8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90" cy="43596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1821"/>
            <a:ext cx="1781901" cy="247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4800"/>
            <a:ext cx="5945241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08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91" cy="435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821788" cy="255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4800"/>
            <a:ext cx="5834012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75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92" cy="435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325"/>
            <a:ext cx="1860824" cy="25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4800"/>
            <a:ext cx="5828563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83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89" cy="435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20" y="28543"/>
            <a:ext cx="1837248" cy="249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4800"/>
            <a:ext cx="5856518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62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89" cy="435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73" y="9624"/>
            <a:ext cx="1793925" cy="25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8" y="64800"/>
            <a:ext cx="5976256" cy="22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70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179512" y="1135772"/>
            <a:ext cx="8784976" cy="5155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</a:pP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Warning: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lvl="3" indent="0">
              <a:spcBef>
                <a:spcPts val="600"/>
              </a:spcBef>
              <a:buNone/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goals: </a:t>
            </a:r>
          </a:p>
          <a:p>
            <a:pPr lvl="3">
              <a:spcBef>
                <a:spcPts val="600"/>
              </a:spcBef>
            </a:pPr>
            <a:endParaRPr lang="fr-FR" sz="1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spcBef>
                <a:spcPts val="600"/>
              </a:spcBef>
            </a:pP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compare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8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8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fr-FR" sz="18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diagnostics (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bolometry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interferometry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saddle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  <a:p>
            <a:pPr lvl="3">
              <a:spcBef>
                <a:spcPts val="600"/>
              </a:spcBef>
            </a:pPr>
            <a:endParaRPr lang="fr-FR" sz="1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spcBef>
                <a:spcPts val="600"/>
              </a:spcBef>
            </a:pP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lvl="4">
              <a:spcBef>
                <a:spcPts val="600"/>
              </a:spcBef>
            </a:pP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leads to the Thermal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(TQ)?</a:t>
            </a:r>
          </a:p>
          <a:p>
            <a:pPr lvl="4">
              <a:spcBef>
                <a:spcPts val="600"/>
              </a:spcBef>
            </a:pP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TQ?</a:t>
            </a:r>
          </a:p>
          <a:p>
            <a:pPr lvl="4">
              <a:spcBef>
                <a:spcPts val="600"/>
              </a:spcBef>
            </a:pP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the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8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4">
              <a:spcBef>
                <a:spcPts val="600"/>
              </a:spcBef>
            </a:pP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3">
              <a:spcBef>
                <a:spcPts val="600"/>
              </a:spcBef>
            </a:pPr>
            <a:endParaRPr lang="fr-F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spcBef>
                <a:spcPts val="600"/>
              </a:spcBef>
            </a:pP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deviating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fr-FR" sz="1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predictions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cap="none" dirty="0" err="1" smtClean="0"/>
              <a:t>Foreword</a:t>
            </a:r>
            <a:endParaRPr lang="fr-FR" sz="2800" cap="none" dirty="0"/>
          </a:p>
        </p:txBody>
      </p:sp>
    </p:spTree>
    <p:extLst>
      <p:ext uri="{BB962C8B-B14F-4D97-AF65-F5344CB8AC3E}">
        <p14:creationId xmlns:p14="http://schemas.microsoft.com/office/powerpoint/2010/main" val="2270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90" cy="435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624"/>
            <a:ext cx="1834468" cy="250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3090"/>
            <a:ext cx="5864348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6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90" cy="435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78" y="7640"/>
            <a:ext cx="1848089" cy="251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4800"/>
            <a:ext cx="5861247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60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90" cy="435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0676"/>
            <a:ext cx="1857881" cy="249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4800"/>
            <a:ext cx="5852726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6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527200"/>
            <a:ext cx="8153490" cy="435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30831"/>
            <a:ext cx="1853826" cy="24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64800"/>
            <a:ext cx="5876082" cy="228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01619" y="0"/>
            <a:ext cx="1890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913986" y="1315"/>
            <a:ext cx="1646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Kinetic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771800" y="908720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C00000"/>
                </a:solidFill>
              </a:rPr>
              <a:t>n=1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20137" y="161950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n=2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95398" y="44998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835696" y="2525983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187624" y="2348880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788024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995936" y="234888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524328" y="2492896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16216" y="234888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2051720" y="4725144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128782" y="449982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20" name="Rectangle 19"/>
          <p:cNvSpPr/>
          <p:nvPr/>
        </p:nvSpPr>
        <p:spPr>
          <a:xfrm>
            <a:off x="464400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3851920" y="4499828"/>
            <a:ext cx="15456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/>
              <a:t>)</a:t>
            </a:r>
            <a:endParaRPr lang="fr-FR" baseline="-25000" dirty="0"/>
          </a:p>
          <a:p>
            <a:endParaRPr lang="fr-FR" baseline="-25000" dirty="0"/>
          </a:p>
        </p:txBody>
      </p:sp>
      <p:sp>
        <p:nvSpPr>
          <p:cNvPr id="22" name="Rectangle 21"/>
          <p:cNvSpPr/>
          <p:nvPr/>
        </p:nvSpPr>
        <p:spPr>
          <a:xfrm>
            <a:off x="7524328" y="4725144"/>
            <a:ext cx="1224136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1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334388" y="1492473"/>
            <a:ext cx="8486084" cy="3808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Ar cloud cools down flux tube </a:t>
            </a:r>
            <a:r>
              <a:rPr lang="fr-FR" dirty="0" err="1" smtClean="0">
                <a:solidFill>
                  <a:schemeClr val="tx1"/>
                </a:solidFill>
              </a:rPr>
              <a:t>connected</a:t>
            </a:r>
            <a:r>
              <a:rPr lang="fr-FR" dirty="0" smtClean="0">
                <a:solidFill>
                  <a:schemeClr val="tx1"/>
                </a:solidFill>
              </a:rPr>
              <a:t> to </a:t>
            </a:r>
            <a:r>
              <a:rPr lang="fr-FR" dirty="0" err="1" smtClean="0">
                <a:solidFill>
                  <a:schemeClr val="tx1"/>
                </a:solidFill>
              </a:rPr>
              <a:t>it</a:t>
            </a:r>
            <a:endParaRPr lang="fr-FR" dirty="0" smtClean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2/1 </a:t>
            </a:r>
            <a:r>
              <a:rPr lang="fr-FR" dirty="0" err="1" smtClean="0">
                <a:solidFill>
                  <a:schemeClr val="tx1"/>
                </a:solidFill>
              </a:rPr>
              <a:t>tearing</a:t>
            </a:r>
            <a:r>
              <a:rPr lang="fr-FR" dirty="0" smtClean="0">
                <a:solidFill>
                  <a:schemeClr val="tx1"/>
                </a:solidFill>
              </a:rPr>
              <a:t> mode dominant</a:t>
            </a:r>
          </a:p>
          <a:p>
            <a:pPr lvl="1">
              <a:lnSpc>
                <a:spcPts val="2700"/>
              </a:lnSpc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Progressive destruction of flux surfaces, </a:t>
            </a:r>
            <a:r>
              <a:rPr lang="fr-FR" dirty="0" err="1" smtClean="0">
                <a:solidFill>
                  <a:schemeClr val="tx1"/>
                </a:solidFill>
              </a:rPr>
              <a:t>until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complete</a:t>
            </a:r>
            <a:r>
              <a:rPr lang="fr-FR" dirty="0" smtClean="0">
                <a:solidFill>
                  <a:schemeClr val="tx1"/>
                </a:solidFill>
              </a:rPr>
              <a:t> destruction → Thermal </a:t>
            </a:r>
            <a:r>
              <a:rPr lang="fr-FR" dirty="0" err="1" smtClean="0">
                <a:solidFill>
                  <a:schemeClr val="tx1"/>
                </a:solidFill>
              </a:rPr>
              <a:t>Quench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lang="fr-FR" dirty="0" smtClean="0">
              <a:solidFill>
                <a:schemeClr val="tx1"/>
              </a:solidFill>
            </a:endParaRPr>
          </a:p>
          <a:p>
            <a:pPr lvl="3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Flattening</a:t>
            </a:r>
            <a:r>
              <a:rPr lang="fr-FR" dirty="0" smtClean="0">
                <a:solidFill>
                  <a:schemeClr val="tx1"/>
                </a:solidFill>
              </a:rPr>
              <a:t> of T</a:t>
            </a:r>
            <a:r>
              <a:rPr lang="fr-FR" baseline="-25000" dirty="0" smtClean="0">
                <a:solidFill>
                  <a:schemeClr val="tx1"/>
                </a:solidFill>
              </a:rPr>
              <a:t>e</a:t>
            </a:r>
            <a:r>
              <a:rPr lang="fr-FR" dirty="0" smtClean="0">
                <a:solidFill>
                  <a:schemeClr val="tx1"/>
                </a:solidFill>
              </a:rPr>
              <a:t> and j</a:t>
            </a:r>
            <a:r>
              <a:rPr lang="el-GR" baseline="-25000" dirty="0" smtClean="0">
                <a:solidFill>
                  <a:schemeClr val="tx1"/>
                </a:solidFill>
              </a:rPr>
              <a:t>φ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</a:p>
          <a:p>
            <a:pPr lvl="3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Fast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transient</a:t>
            </a:r>
            <a:r>
              <a:rPr lang="fr-FR" dirty="0" smtClean="0">
                <a:solidFill>
                  <a:schemeClr val="tx1"/>
                </a:solidFill>
              </a:rPr>
              <a:t> flow</a:t>
            </a:r>
          </a:p>
          <a:p>
            <a:pPr lvl="3">
              <a:lnSpc>
                <a:spcPts val="2700"/>
              </a:lnSpc>
            </a:pP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</a:rPr>
              <a:t>After</a:t>
            </a:r>
            <a:r>
              <a:rPr lang="fr-FR" dirty="0" smtClean="0">
                <a:solidFill>
                  <a:schemeClr val="tx1"/>
                </a:solidFill>
              </a:rPr>
              <a:t> the TQ, flux surfaces </a:t>
            </a:r>
            <a:r>
              <a:rPr lang="fr-FR" dirty="0" err="1" smtClean="0">
                <a:solidFill>
                  <a:schemeClr val="tx1"/>
                </a:solidFill>
              </a:rPr>
              <a:t>quickly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reappear</a:t>
            </a:r>
            <a:r>
              <a:rPr lang="fr-FR" dirty="0" smtClean="0">
                <a:solidFill>
                  <a:schemeClr val="tx1"/>
                </a:solidFill>
              </a:rPr>
              <a:t> in the </a:t>
            </a:r>
            <a:r>
              <a:rPr lang="fr-FR" dirty="0" err="1" smtClean="0">
                <a:solidFill>
                  <a:schemeClr val="tx1"/>
                </a:solidFill>
              </a:rPr>
              <a:t>core</a:t>
            </a:r>
            <a:endParaRPr lang="fr-FR" dirty="0" smtClean="0">
              <a:solidFill>
                <a:schemeClr val="tx1"/>
              </a:solidFill>
            </a:endParaRPr>
          </a:p>
          <a:p>
            <a:pPr marL="0" lvl="1" indent="0">
              <a:lnSpc>
                <a:spcPts val="2700"/>
              </a:lnSpc>
              <a:buNone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cap="none" dirty="0" err="1" smtClean="0"/>
              <a:t>Summary</a:t>
            </a:r>
            <a:r>
              <a:rPr lang="fr-FR" sz="2800" cap="none" dirty="0" smtClean="0"/>
              <a:t> of main observations</a:t>
            </a:r>
            <a:endParaRPr lang="fr-FR" sz="2800" cap="none" dirty="0"/>
          </a:p>
        </p:txBody>
      </p:sp>
    </p:spTree>
    <p:extLst>
      <p:ext uri="{BB962C8B-B14F-4D97-AF65-F5344CB8AC3E}">
        <p14:creationId xmlns:p14="http://schemas.microsoft.com/office/powerpoint/2010/main" val="2765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75BCC8B2-0BA6-4B93-8971-7468F6C19B89}" type="slidenum">
              <a:rPr lang="fr-FR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2761764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Mechanisms leading </a:t>
            </a:r>
            <a:endParaRPr lang="en-US" sz="28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to </a:t>
            </a:r>
            <a:r>
              <a:rPr lang="en-US" sz="2800" b="1" dirty="0">
                <a:solidFill>
                  <a:prstClr val="white"/>
                </a:solidFill>
              </a:rPr>
              <a:t>the Thermal </a:t>
            </a:r>
            <a:r>
              <a:rPr lang="en-US" sz="2800" b="1" dirty="0" smtClean="0">
                <a:solidFill>
                  <a:prstClr val="white"/>
                </a:solidFill>
              </a:rPr>
              <a:t>Quench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9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35496" y="1118227"/>
            <a:ext cx="4820574" cy="5627130"/>
            <a:chOff x="35496" y="1118227"/>
            <a:chExt cx="4820574" cy="5627130"/>
          </a:xfrm>
        </p:grpSpPr>
        <p:sp>
          <p:nvSpPr>
            <p:cNvPr id="11" name="ZoneTexte 10"/>
            <p:cNvSpPr txBox="1"/>
            <p:nvPr/>
          </p:nvSpPr>
          <p:spPr>
            <a:xfrm>
              <a:off x="35496" y="5661248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t</a:t>
              </a:r>
              <a:r>
                <a:rPr lang="fr-FR" sz="2000" dirty="0" smtClean="0"/>
                <a:t> = 5.7 ms</a:t>
              </a:r>
              <a:endParaRPr lang="fr-FR" sz="20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5496" y="3964994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t</a:t>
              </a:r>
              <a:r>
                <a:rPr lang="fr-FR" sz="2000" dirty="0" smtClean="0"/>
                <a:t> = </a:t>
              </a:r>
              <a:r>
                <a:rPr lang="fr-FR" sz="2000" dirty="0"/>
                <a:t>5</a:t>
              </a:r>
              <a:r>
                <a:rPr lang="fr-FR" sz="2000" dirty="0" smtClean="0"/>
                <a:t>.1 ms</a:t>
              </a:r>
              <a:endParaRPr lang="fr-FR" sz="20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5496" y="2282226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/>
                <a:t>t</a:t>
              </a:r>
              <a:r>
                <a:rPr lang="fr-FR" sz="2000" dirty="0" smtClean="0"/>
                <a:t> = 4.1 ms</a:t>
              </a:r>
              <a:endParaRPr lang="fr-FR" sz="2000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144934" y="1118912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 smtClean="0">
                  <a:latin typeface="+mj-lt"/>
                </a:rPr>
                <a:t>Ψ</a:t>
              </a:r>
              <a:r>
                <a:rPr lang="fr-FR" sz="2000" baseline="-25000" dirty="0" smtClean="0">
                  <a:latin typeface="+mj-lt"/>
                </a:rPr>
                <a:t>n=1</a:t>
              </a:r>
              <a:endParaRPr lang="fr-FR" sz="2000" baseline="-25000" dirty="0">
                <a:latin typeface="+mj-lt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297062" y="1118227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 smtClean="0">
                  <a:latin typeface="+mj-lt"/>
                </a:rPr>
                <a:t>Ψ</a:t>
              </a:r>
              <a:r>
                <a:rPr lang="fr-FR" sz="2000" baseline="-25000" dirty="0" smtClean="0">
                  <a:latin typeface="+mj-lt"/>
                </a:rPr>
                <a:t>n=2</a:t>
              </a:r>
              <a:endParaRPr lang="fr-FR" sz="2000" baseline="-25000" dirty="0">
                <a:latin typeface="+mj-lt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377182" y="1118227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 smtClean="0">
                  <a:latin typeface="+mj-lt"/>
                </a:rPr>
                <a:t>Ψ</a:t>
              </a:r>
              <a:r>
                <a:rPr lang="fr-FR" sz="2000" baseline="-25000" dirty="0" smtClean="0">
                  <a:latin typeface="+mj-lt"/>
                </a:rPr>
                <a:t>n=3</a:t>
              </a:r>
              <a:endParaRPr lang="fr-FR" sz="2000" baseline="-25000" dirty="0">
                <a:latin typeface="+mj-lt"/>
              </a:endParaRPr>
            </a:p>
          </p:txBody>
        </p:sp>
        <p:grpSp>
          <p:nvGrpSpPr>
            <p:cNvPr id="27" name="Groupe 26"/>
            <p:cNvGrpSpPr/>
            <p:nvPr/>
          </p:nvGrpSpPr>
          <p:grpSpPr>
            <a:xfrm>
              <a:off x="1432966" y="1516925"/>
              <a:ext cx="3423104" cy="5228432"/>
              <a:chOff x="1432966" y="1516925"/>
              <a:chExt cx="3423104" cy="5228432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73" t="13204" r="38787" b="7790"/>
              <a:stretch/>
            </p:blipFill>
            <p:spPr bwMode="auto">
              <a:xfrm>
                <a:off x="1432966" y="1580509"/>
                <a:ext cx="3423104" cy="5164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ZoneTexte 23"/>
              <p:cNvSpPr txBox="1"/>
              <p:nvPr/>
            </p:nvSpPr>
            <p:spPr>
              <a:xfrm>
                <a:off x="1954619" y="1516925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0000FF"/>
                    </a:solidFill>
                  </a:rPr>
                  <a:t>2/1</a:t>
                </a:r>
                <a:endParaRPr lang="fr-FR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3130629" y="3347700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0000FF"/>
                    </a:solidFill>
                  </a:rPr>
                  <a:t>3/2</a:t>
                </a:r>
                <a:endParaRPr lang="fr-FR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4138741" y="5003884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0000FF"/>
                    </a:solidFill>
                  </a:rPr>
                  <a:t>4/3</a:t>
                </a:r>
                <a:endParaRPr lang="fr-FR" b="1" dirty="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-36512" y="5003800"/>
            <a:ext cx="4856070" cy="1881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-36512" y="3356992"/>
            <a:ext cx="4856070" cy="3528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980729"/>
            <a:ext cx="4856070" cy="587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" r="8288"/>
          <a:stretch/>
        </p:blipFill>
        <p:spPr>
          <a:xfrm>
            <a:off x="4968000" y="1351935"/>
            <a:ext cx="4190545" cy="3456000"/>
          </a:xfrm>
          <a:prstGeom prst="rect">
            <a:avLst/>
          </a:prstGeom>
        </p:spPr>
      </p:pic>
      <p:sp>
        <p:nvSpPr>
          <p:cNvPr id="18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r="8296"/>
          <a:stretch/>
        </p:blipFill>
        <p:spPr>
          <a:xfrm>
            <a:off x="4968000" y="1351935"/>
            <a:ext cx="4190400" cy="3456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r="8296"/>
          <a:stretch/>
        </p:blipFill>
        <p:spPr>
          <a:xfrm>
            <a:off x="4968000" y="1351935"/>
            <a:ext cx="4190400" cy="3456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r="8296"/>
          <a:stretch/>
        </p:blipFill>
        <p:spPr>
          <a:xfrm>
            <a:off x="4968000" y="1351935"/>
            <a:ext cx="4190400" cy="34560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012160" y="1124744"/>
            <a:ext cx="2466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j</a:t>
            </a:r>
            <a:r>
              <a:rPr lang="el-GR" sz="2000" baseline="-25000" dirty="0" smtClean="0"/>
              <a:t>ϕ</a:t>
            </a:r>
            <a:r>
              <a:rPr lang="fr-FR" sz="2000" baseline="-25000" dirty="0" smtClean="0"/>
              <a:t>,n=0</a:t>
            </a:r>
            <a:r>
              <a:rPr lang="fr-FR" sz="2000" dirty="0" smtClean="0"/>
              <a:t> (A/m</a:t>
            </a:r>
            <a:r>
              <a:rPr lang="fr-FR" sz="2000" baseline="30000" dirty="0" smtClean="0"/>
              <a:t>2</a:t>
            </a:r>
            <a:r>
              <a:rPr lang="fr-FR" sz="2000" dirty="0" smtClean="0"/>
              <a:t>)</a:t>
            </a:r>
            <a:endParaRPr lang="fr-FR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1" name="Espace réservé du contenu 11"/>
          <p:cNvSpPr txBox="1">
            <a:spLocks/>
          </p:cNvSpPr>
          <p:nvPr/>
        </p:nvSpPr>
        <p:spPr>
          <a:xfrm>
            <a:off x="5335613" y="5333727"/>
            <a:ext cx="3700883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7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8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 overlap → magnetic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stochasticity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TQ</a:t>
            </a:r>
          </a:p>
        </p:txBody>
      </p:sp>
      <p:sp>
        <p:nvSpPr>
          <p:cNvPr id="32" name="Titre 10"/>
          <p:cNvSpPr txBox="1">
            <a:spLocks/>
          </p:cNvSpPr>
          <p:nvPr/>
        </p:nvSpPr>
        <p:spPr>
          <a:xfrm>
            <a:off x="35497" y="116632"/>
            <a:ext cx="4932503" cy="50740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lvl="0" algn="ctr" fontAlgn="auto">
              <a:spcAft>
                <a:spcPts val="0"/>
              </a:spcAft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 </a:t>
            </a:r>
            <a:b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</a:b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Here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, a</a:t>
            </a:r>
            <a:r>
              <a:rPr lang="fr-FR" sz="1800" b="0" cap="none" dirty="0" smtClean="0">
                <a:solidFill>
                  <a:schemeClr val="tx1"/>
                </a:solidFill>
                <a:latin typeface="Arial"/>
              </a:rPr>
              <a:t> D</a:t>
            </a:r>
            <a:r>
              <a:rPr lang="fr-FR" sz="1800" b="0" cap="none" baseline="-25000" dirty="0" smtClean="0">
                <a:solidFill>
                  <a:schemeClr val="tx1"/>
                </a:solidFill>
                <a:latin typeface="Arial"/>
              </a:rPr>
              <a:t>2</a:t>
            </a:r>
            <a:r>
              <a:rPr lang="fr-FR" sz="1800" b="0" cap="none" dirty="0" smtClean="0">
                <a:solidFill>
                  <a:schemeClr val="tx1"/>
                </a:solidFill>
                <a:latin typeface="Arial"/>
              </a:rPr>
              <a:t> MGI simulation </a:t>
            </a:r>
            <a:r>
              <a:rPr lang="fr-FR" sz="1800" b="0" cap="none" dirty="0" err="1" smtClean="0">
                <a:solidFill>
                  <a:schemeClr val="tx1"/>
                </a:solidFill>
                <a:latin typeface="Arial"/>
              </a:rPr>
              <a:t>is</a:t>
            </a:r>
            <a:r>
              <a:rPr lang="fr-FR" sz="1800" b="0" cap="none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fr-FR" sz="1800" b="0" cap="none" dirty="0" err="1" smtClean="0">
                <a:solidFill>
                  <a:schemeClr val="tx1"/>
                </a:solidFill>
                <a:latin typeface="Arial"/>
              </a:rPr>
              <a:t>shown</a:t>
            </a:r>
            <a:r>
              <a:rPr lang="fr-FR" sz="1800" b="0" cap="none" dirty="0" smtClean="0">
                <a:solidFill>
                  <a:schemeClr val="tx1"/>
                </a:solidFill>
                <a:latin typeface="Arial"/>
              </a:rPr>
              <a:t> but the </a:t>
            </a:r>
            <a:r>
              <a:rPr lang="fr-FR" sz="1800" b="0" cap="none" dirty="0" err="1" smtClean="0">
                <a:solidFill>
                  <a:schemeClr val="tx1"/>
                </a:solidFill>
                <a:latin typeface="Arial"/>
              </a:rPr>
              <a:t>same</a:t>
            </a:r>
            <a:r>
              <a:rPr lang="fr-FR" sz="1800" b="0" cap="none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fr-FR" sz="1800" b="0" cap="none" dirty="0" err="1" smtClean="0">
                <a:solidFill>
                  <a:schemeClr val="tx1"/>
                </a:solidFill>
                <a:latin typeface="Arial"/>
              </a:rPr>
              <a:t>process</a:t>
            </a:r>
            <a:r>
              <a:rPr lang="fr-FR" sz="1800" b="0" cap="none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fr-FR" sz="1800" b="0" cap="none" dirty="0" err="1" smtClean="0">
                <a:solidFill>
                  <a:schemeClr val="tx1"/>
                </a:solidFill>
                <a:latin typeface="Arial"/>
              </a:rPr>
              <a:t>occurs</a:t>
            </a:r>
            <a:r>
              <a:rPr lang="fr-FR" sz="1800" b="0" cap="none" dirty="0" smtClean="0">
                <a:solidFill>
                  <a:schemeClr val="tx1"/>
                </a:solidFill>
                <a:latin typeface="Arial"/>
              </a:rPr>
              <a:t> </a:t>
            </a:r>
            <a:r>
              <a:rPr lang="fr-FR" sz="1800" b="0" cap="none" dirty="0" err="1" smtClean="0">
                <a:solidFill>
                  <a:schemeClr val="tx1"/>
                </a:solidFill>
                <a:latin typeface="Arial"/>
              </a:rPr>
              <a:t>with</a:t>
            </a:r>
            <a:r>
              <a:rPr lang="fr-FR" sz="1800" b="0" cap="none" dirty="0" smtClean="0">
                <a:solidFill>
                  <a:schemeClr val="tx1"/>
                </a:solidFill>
                <a:latin typeface="Arial"/>
              </a:rPr>
              <a:t> Ar MGI)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</a:b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Espace réservé du contenu 11"/>
          <p:cNvSpPr txBox="1">
            <a:spLocks/>
          </p:cNvSpPr>
          <p:nvPr/>
        </p:nvSpPr>
        <p:spPr>
          <a:xfrm>
            <a:off x="5148064" y="104241"/>
            <a:ext cx="3923786" cy="3063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7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8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2700"/>
              </a:lnSpc>
              <a:buNone/>
            </a:pPr>
            <a:r>
              <a:rPr lang="fr-FR" sz="16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sz="16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Nardon et al., PPCF 59 (2017) 014006]</a:t>
            </a:r>
          </a:p>
        </p:txBody>
      </p:sp>
      <p:sp>
        <p:nvSpPr>
          <p:cNvPr id="35" name="Espace réservé du contenu 11"/>
          <p:cNvSpPr txBox="1">
            <a:spLocks/>
          </p:cNvSpPr>
          <p:nvPr/>
        </p:nvSpPr>
        <p:spPr>
          <a:xfrm>
            <a:off x="395536" y="778495"/>
            <a:ext cx="8748464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7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8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hermal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quench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triggered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“current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avalanche”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3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3" grpId="0" animBg="1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75BCC8B2-0BA6-4B93-8971-7468F6C19B89}" type="slidenum">
              <a:rPr lang="fr-FR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2761764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Physics of the </a:t>
            </a:r>
            <a:r>
              <a:rPr lang="en-US" sz="2800" b="1" dirty="0" smtClean="0">
                <a:solidFill>
                  <a:prstClr val="white"/>
                </a:solidFill>
              </a:rPr>
              <a:t>TQ, </a:t>
            </a:r>
            <a:r>
              <a:rPr lang="en-US" sz="2800" b="1" dirty="0" err="1" smtClean="0">
                <a:solidFill>
                  <a:prstClr val="white"/>
                </a:solidFill>
              </a:rPr>
              <a:t>I</a:t>
            </a:r>
            <a:r>
              <a:rPr lang="en-US" sz="2800" b="1" baseline="-25000" dirty="0" err="1" smtClean="0">
                <a:solidFill>
                  <a:prstClr val="white"/>
                </a:solidFill>
              </a:rPr>
              <a:t>p</a:t>
            </a:r>
            <a:r>
              <a:rPr lang="en-US" sz="2800" b="1" dirty="0" smtClean="0">
                <a:solidFill>
                  <a:prstClr val="white"/>
                </a:solidFill>
              </a:rPr>
              <a:t> spike, magnetic stochasticity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cap="none" dirty="0" smtClean="0"/>
              <a:t>The question of the </a:t>
            </a:r>
            <a:r>
              <a:rPr lang="fr-FR" sz="2800" cap="none" dirty="0" err="1" smtClean="0"/>
              <a:t>I</a:t>
            </a:r>
            <a:r>
              <a:rPr lang="fr-FR" sz="2800" cap="none" baseline="-25000" dirty="0" err="1" smtClean="0"/>
              <a:t>p</a:t>
            </a:r>
            <a:r>
              <a:rPr lang="fr-FR" sz="2800" cap="none" dirty="0" smtClean="0"/>
              <a:t> </a:t>
            </a:r>
            <a:r>
              <a:rPr lang="fr-FR" sz="2800" cap="none" dirty="0" err="1" smtClean="0"/>
              <a:t>spike</a:t>
            </a:r>
            <a:endParaRPr lang="fr-FR" sz="2800" cap="none" dirty="0"/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179512" y="1752922"/>
            <a:ext cx="8856984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[D. </a:t>
            </a:r>
            <a:r>
              <a:rPr lang="fr-FR" sz="1600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Biskamp</a:t>
            </a:r>
            <a:r>
              <a:rPr lang="fr-FR" sz="16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i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Nonlinear</a:t>
            </a:r>
            <a:r>
              <a:rPr lang="fr-FR" sz="1600" i="1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MHD</a:t>
            </a:r>
            <a:r>
              <a:rPr lang="fr-FR" sz="16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MHD relaxation at TQ →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broadening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profile</a:t>
            </a: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Conservation of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helicity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≡ ∫ </a:t>
            </a:r>
            <a:r>
              <a:rPr lang="fr-F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fr-FR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to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endParaRPr lang="fr-FR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3D non-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MHD simulations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under-estimate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endParaRPr lang="fr-FR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ts val="2700"/>
              </a:lnSpc>
              <a:buFont typeface="Symbol"/>
              <a:buChar char="Þ"/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MHD relaxation not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captured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lvl="4">
              <a:lnSpc>
                <a:spcPts val="2700"/>
              </a:lnSpc>
              <a:buFont typeface="Symbol"/>
              <a:buChar char="Þ"/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Unreliable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redictions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1600" dirty="0" smtClean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41" y="3573016"/>
            <a:ext cx="8206507" cy="318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5377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contenu 11"/>
          <p:cNvSpPr txBox="1">
            <a:spLocks/>
          </p:cNvSpPr>
          <p:nvPr/>
        </p:nvSpPr>
        <p:spPr>
          <a:xfrm>
            <a:off x="4645210" y="38522"/>
            <a:ext cx="4535302" cy="3462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simulations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 of the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endParaRPr lang="fr-FR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spatial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Ar</a:t>
            </a:r>
          </a:p>
          <a:p>
            <a:pPr lvl="1">
              <a:lnSpc>
                <a:spcPts val="2700"/>
              </a:lnSpc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cap="none" dirty="0" err="1" smtClean="0"/>
              <a:t>Outline</a:t>
            </a:r>
            <a:endParaRPr lang="fr-FR" sz="2800" cap="none" dirty="0"/>
          </a:p>
        </p:txBody>
      </p:sp>
      <p:sp>
        <p:nvSpPr>
          <p:cNvPr id="6" name="Espace réservé du contenu 11"/>
          <p:cNvSpPr txBox="1">
            <a:spLocks/>
          </p:cNvSpPr>
          <p:nvPr/>
        </p:nvSpPr>
        <p:spPr>
          <a:xfrm>
            <a:off x="755576" y="1677863"/>
            <a:ext cx="7992888" cy="4154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model</a:t>
            </a:r>
          </a:p>
          <a:p>
            <a:pPr marL="0" lvl="1" indent="0">
              <a:lnSpc>
                <a:spcPts val="2700"/>
              </a:lnSpc>
              <a:buNone/>
            </a:pP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simulation</a:t>
            </a:r>
          </a:p>
          <a:p>
            <a:pPr marL="0" lvl="1" indent="0">
              <a:lnSpc>
                <a:spcPts val="2700"/>
              </a:lnSpc>
              <a:buNone/>
            </a:pP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TQ</a:t>
            </a:r>
          </a:p>
          <a:p>
            <a:pPr lvl="1">
              <a:lnSpc>
                <a:spcPts val="2700"/>
              </a:lnSpc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TQ,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stochasticity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of the radiative collapse</a:t>
            </a:r>
          </a:p>
          <a:p>
            <a:pPr lvl="1">
              <a:lnSpc>
                <a:spcPts val="2700"/>
              </a:lnSpc>
            </a:pP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Sommariva’s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PhD)</a:t>
            </a: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2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1"/>
          <p:cNvSpPr txBox="1">
            <a:spLocks/>
          </p:cNvSpPr>
          <p:nvPr/>
        </p:nvSpPr>
        <p:spPr>
          <a:xfrm>
            <a:off x="539552" y="1556792"/>
            <a:ext cx="8208912" cy="31162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2700"/>
              </a:lnSpc>
              <a:buNone/>
            </a:pPr>
            <a:endParaRPr lang="fr-FR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Here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we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use </a:t>
            </a:r>
            <a:r>
              <a:rPr lang="fr-FR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field</a:t>
            </a:r>
            <a:r>
              <a:rPr lang="fr-FR" dirty="0" smtClean="0">
                <a:solidFill>
                  <a:srgbClr val="0000FF"/>
                </a:solidFill>
                <a:cs typeface="Arial" panose="020B0604020202020204" pitchFamily="34" charset="0"/>
              </a:rPr>
              <a:t> line </a:t>
            </a:r>
            <a:r>
              <a:rPr lang="fr-FR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tracing</a:t>
            </a:r>
            <a:r>
              <a:rPr lang="fr-FR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as a first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approach</a:t>
            </a:r>
            <a:endParaRPr lang="fr-FR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Test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electron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studies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planned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in the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coming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months</a:t>
            </a:r>
            <a:endParaRPr lang="fr-FR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endParaRPr lang="fr-FR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771525" lvl="3" indent="0">
              <a:lnSpc>
                <a:spcPts val="2700"/>
              </a:lnSpc>
              <a:buNone/>
            </a:pPr>
            <a:endParaRPr lang="fr-FR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Next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slide: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field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lines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initialized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on a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circle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a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given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R</a:t>
            </a:r>
            <a:r>
              <a:rPr lang="fr-FR" baseline="-25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start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,Z</a:t>
            </a:r>
            <a:r>
              <a:rPr lang="fr-FR" baseline="-25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start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),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track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them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and count how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many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are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still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in the plasma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after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N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toroidal</a:t>
            </a:r>
            <a:r>
              <a:rPr lang="fr-FR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turns</a:t>
            </a:r>
            <a:endParaRPr lang="fr-FR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lvl="1" indent="0">
              <a:lnSpc>
                <a:spcPts val="2700"/>
              </a:lnSpc>
              <a:buFontTx/>
              <a:buNone/>
            </a:pPr>
            <a:endParaRPr lang="fr-FR" dirty="0" smtClean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cap="none" dirty="0" err="1" smtClean="0"/>
              <a:t>Investigating</a:t>
            </a:r>
            <a:r>
              <a:rPr lang="fr-FR" sz="2800" cap="none" dirty="0" smtClean="0"/>
              <a:t> </a:t>
            </a:r>
            <a:r>
              <a:rPr lang="fr-FR" sz="2800" cap="none" dirty="0" err="1" smtClean="0"/>
              <a:t>stochastic</a:t>
            </a:r>
            <a:r>
              <a:rPr lang="fr-FR" sz="2800" cap="none" dirty="0" smtClean="0"/>
              <a:t> transport</a:t>
            </a:r>
            <a:endParaRPr lang="fr-FR" sz="2800" cap="none" dirty="0"/>
          </a:p>
        </p:txBody>
      </p:sp>
    </p:spTree>
    <p:extLst>
      <p:ext uri="{BB962C8B-B14F-4D97-AF65-F5344CB8AC3E}">
        <p14:creationId xmlns:p14="http://schemas.microsoft.com/office/powerpoint/2010/main" val="76051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528" y="1438015"/>
            <a:ext cx="3637954" cy="292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1960"/>
            <a:ext cx="3636663" cy="292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7" y="4334240"/>
            <a:ext cx="1813271" cy="252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47" y="4334595"/>
            <a:ext cx="1860824" cy="25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38" y="4349797"/>
            <a:ext cx="1793925" cy="25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80951"/>
            <a:ext cx="1853826" cy="247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98" y="4365824"/>
            <a:ext cx="1830787" cy="24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78389" y="623731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2.29ms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483768" y="623731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2.35ms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350797" y="623731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2.46ms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084168" y="623731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2.57ms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7879189" y="623731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2.65ms</a:t>
            </a:r>
            <a:endParaRPr lang="fr-FR" dirty="0"/>
          </a:p>
        </p:txBody>
      </p:sp>
      <p:sp>
        <p:nvSpPr>
          <p:cNvPr id="20" name="Ellipse 19"/>
          <p:cNvSpPr/>
          <p:nvPr/>
        </p:nvSpPr>
        <p:spPr>
          <a:xfrm>
            <a:off x="1138638" y="529159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1273475" y="529083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2987824" y="529083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3156873" y="529230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4860032" y="529159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5007816" y="529230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6625750" y="529230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6804248" y="529230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8389946" y="529301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8565097" y="5293011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space réservé du contenu 11"/>
          <p:cNvSpPr txBox="1">
            <a:spLocks/>
          </p:cNvSpPr>
          <p:nvPr/>
        </p:nvSpPr>
        <p:spPr>
          <a:xfrm>
            <a:off x="107504" y="188640"/>
            <a:ext cx="8906955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9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10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Field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lines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are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lost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within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a few 100 </a:t>
            </a:r>
            <a:r>
              <a:rPr lang="fr-FR" sz="1800" dirty="0" err="1" smtClean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turns</a:t>
            </a:r>
            <a:r>
              <a:rPr lang="fr-FR" sz="1800" dirty="0" smtClean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during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TQ</a:t>
            </a:r>
          </a:p>
          <a:p>
            <a:pPr lvl="3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For a 1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keV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electron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that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would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mean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a few 100 </a:t>
            </a:r>
            <a:r>
              <a:rPr lang="el-G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μ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s, i.e. ~ duration of the TQ</a:t>
            </a:r>
          </a:p>
          <a:p>
            <a:pPr lvl="3">
              <a:lnSpc>
                <a:spcPts val="2700"/>
              </a:lnSpc>
            </a:pPr>
            <a:r>
              <a:rPr lang="fr-FR" sz="1800" dirty="0" err="1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V</a:t>
            </a:r>
            <a:r>
              <a:rPr lang="fr-FR" sz="1800" dirty="0" err="1" smtClean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ery</a:t>
            </a:r>
            <a:r>
              <a:rPr lang="fr-FR" sz="1800" dirty="0" smtClean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core</a:t>
            </a:r>
            <a:r>
              <a:rPr lang="fr-FR" sz="1800" dirty="0" smtClean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less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affected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by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stochasticity</a:t>
            </a:r>
            <a:endParaRPr lang="fr-FR" sz="1800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4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fr-FR" sz="1200" dirty="0">
              <a:solidFill>
                <a:prstClr val="black"/>
              </a:solidFill>
            </a:endParaRPr>
          </a:p>
        </p:txBody>
      </p:sp>
      <p:cxnSp>
        <p:nvCxnSpPr>
          <p:cNvPr id="7" name="Connecteur droit avec flèche 6"/>
          <p:cNvCxnSpPr>
            <a:stCxn id="20" idx="7"/>
          </p:cNvCxnSpPr>
          <p:nvPr/>
        </p:nvCxnSpPr>
        <p:spPr>
          <a:xfrm flipV="1">
            <a:off x="1200101" y="4077072"/>
            <a:ext cx="209785" cy="12250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>
            <a:stCxn id="21" idx="6"/>
          </p:cNvCxnSpPr>
          <p:nvPr/>
        </p:nvCxnSpPr>
        <p:spPr>
          <a:xfrm flipV="1">
            <a:off x="1345483" y="4221088"/>
            <a:ext cx="4378645" cy="11057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235" y="4380951"/>
            <a:ext cx="1783412" cy="248084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1852485" y="4365104"/>
            <a:ext cx="1783411" cy="25175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3687411" y="4365104"/>
            <a:ext cx="1765987" cy="25175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5486401" y="4367801"/>
            <a:ext cx="1749896" cy="2517583"/>
          </a:xfrm>
          <a:prstGeom prst="rect">
            <a:avLst/>
          </a:prstGeom>
          <a:noFill/>
          <a:ln>
            <a:solidFill>
              <a:srgbClr val="39E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7289443" y="4365104"/>
            <a:ext cx="1747054" cy="2517583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1268152" y="1268760"/>
            <a:ext cx="25154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R</a:t>
            </a:r>
            <a:r>
              <a:rPr lang="fr-FR" baseline="-25000" dirty="0" err="1" smtClean="0"/>
              <a:t>start</a:t>
            </a:r>
            <a:r>
              <a:rPr lang="fr-FR" dirty="0" smtClean="0"/>
              <a:t>=3.0m, </a:t>
            </a:r>
            <a:r>
              <a:rPr lang="fr-FR" dirty="0" err="1" smtClean="0"/>
              <a:t>Z</a:t>
            </a:r>
            <a:r>
              <a:rPr lang="fr-FR" baseline="-25000" dirty="0" err="1" smtClean="0"/>
              <a:t>start</a:t>
            </a:r>
            <a:r>
              <a:rPr lang="fr-FR" dirty="0" smtClean="0"/>
              <a:t>=0.2m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5728976" y="1268760"/>
            <a:ext cx="25154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R</a:t>
            </a:r>
            <a:r>
              <a:rPr lang="fr-FR" baseline="-25000" dirty="0" err="1" smtClean="0"/>
              <a:t>start</a:t>
            </a:r>
            <a:r>
              <a:rPr lang="fr-FR" dirty="0" smtClean="0"/>
              <a:t>=3.2m, </a:t>
            </a:r>
            <a:r>
              <a:rPr lang="fr-FR" dirty="0" err="1" smtClean="0"/>
              <a:t>Z</a:t>
            </a:r>
            <a:r>
              <a:rPr lang="fr-FR" baseline="-25000" dirty="0" err="1" smtClean="0"/>
              <a:t>start</a:t>
            </a:r>
            <a:r>
              <a:rPr lang="fr-FR" dirty="0" smtClean="0"/>
              <a:t>=0.2m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73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36" y="2986782"/>
            <a:ext cx="4823713" cy="38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11"/>
          <p:cNvSpPr txBox="1">
            <a:spLocks/>
          </p:cNvSpPr>
          <p:nvPr/>
        </p:nvSpPr>
        <p:spPr>
          <a:xfrm>
            <a:off x="467544" y="357188"/>
            <a:ext cx="8519186" cy="2423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u="sng" dirty="0" smtClean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Important note</a:t>
            </a:r>
            <a:r>
              <a:rPr lang="fr-FR" sz="1800" dirty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:</a:t>
            </a:r>
            <a:r>
              <a:rPr lang="fr-FR" sz="1800" dirty="0" smtClean="0">
                <a:solidFill>
                  <a:schemeClr val="tx1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N</a:t>
            </a:r>
            <a:r>
              <a:rPr lang="fr-FR" sz="1800" baseline="-25000" dirty="0" err="1" smtClean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loss</a:t>
            </a:r>
            <a:r>
              <a:rPr lang="fr-FR" sz="1800" dirty="0" smtClean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&gt;&gt; </a:t>
            </a:r>
            <a:r>
              <a:rPr lang="fr-FR" sz="1800" dirty="0" err="1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N</a:t>
            </a:r>
            <a:r>
              <a:rPr lang="fr-FR" sz="1800" baseline="-25000" dirty="0" err="1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spread</a:t>
            </a:r>
            <a:r>
              <a:rPr lang="fr-FR" sz="1800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 </a:t>
            </a:r>
            <a:endParaRPr lang="fr-FR" sz="1800" baseline="-25000" dirty="0" smtClean="0">
              <a:solidFill>
                <a:srgbClr val="0000FF"/>
              </a:solidFill>
              <a:latin typeface="Arial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N</a:t>
            </a:r>
            <a:r>
              <a:rPr lang="fr-FR" sz="1800" baseline="-250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loss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   =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number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of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turns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for FL to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be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lost</a:t>
            </a:r>
            <a:endParaRPr lang="fr-FR" sz="1800" dirty="0" smtClean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  <a:p>
            <a:pPr marL="771525" lvl="3" indent="0">
              <a:lnSpc>
                <a:spcPts val="2700"/>
              </a:lnSpc>
              <a:buNone/>
            </a:pPr>
            <a:r>
              <a:rPr lang="fr-FR" sz="180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              ~ 100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during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TQ</a:t>
            </a:r>
          </a:p>
          <a:p>
            <a:pPr lvl="3">
              <a:lnSpc>
                <a:spcPts val="2700"/>
              </a:lnSpc>
            </a:pPr>
            <a:r>
              <a:rPr lang="fr-FR" sz="1800" dirty="0" err="1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N</a:t>
            </a:r>
            <a:r>
              <a:rPr lang="fr-FR" sz="1800" baseline="-25000" dirty="0" err="1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spread</a:t>
            </a:r>
            <a:r>
              <a:rPr lang="fr-FR" sz="180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= </a:t>
            </a:r>
            <a:r>
              <a:rPr lang="fr-FR" sz="1800" dirty="0" err="1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number</a:t>
            </a:r>
            <a:r>
              <a:rPr lang="fr-FR" sz="180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of </a:t>
            </a:r>
            <a:r>
              <a:rPr lang="fr-FR" sz="1800" dirty="0" err="1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turns</a:t>
            </a:r>
            <a:r>
              <a:rPr lang="fr-FR" sz="180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for FL distribution to spread over the plasma </a:t>
            </a:r>
          </a:p>
          <a:p>
            <a:pPr marL="771525" lvl="3" indent="0">
              <a:lnSpc>
                <a:spcPts val="2700"/>
              </a:lnSpc>
              <a:buNone/>
            </a:pPr>
            <a:r>
              <a:rPr lang="fr-FR" sz="180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               ~ 1 </a:t>
            </a:r>
            <a:r>
              <a:rPr lang="fr-FR" sz="1800" dirty="0" err="1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during</a:t>
            </a:r>
            <a:r>
              <a:rPr lang="fr-FR" sz="180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TQ: </a:t>
            </a:r>
            <a:r>
              <a:rPr lang="fr-FR" sz="1800" dirty="0" err="1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extremely</a:t>
            </a:r>
            <a:r>
              <a:rPr lang="fr-FR" sz="1800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fast</a:t>
            </a:r>
            <a:r>
              <a:rPr lang="fr-FR" sz="1800" dirty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spreading</a:t>
            </a:r>
            <a:r>
              <a:rPr lang="fr-FR" sz="1800" dirty="0" smtClean="0">
                <a:solidFill>
                  <a:srgbClr val="0000FF"/>
                </a:solidFill>
                <a:latin typeface="Arial"/>
                <a:cs typeface="Arial" panose="020B0604020202020204" pitchFamily="34" charset="0"/>
              </a:rPr>
              <a:t>!</a:t>
            </a:r>
            <a:endParaRPr lang="fr-FR" sz="1800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  <a:p>
            <a:pPr marL="0" lvl="1" indent="0">
              <a:lnSpc>
                <a:spcPts val="2700"/>
              </a:lnSpc>
              <a:buFontTx/>
              <a:buNone/>
            </a:pPr>
            <a:endParaRPr lang="fr-FR" sz="1800" dirty="0" smtClean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Reason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: ‘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field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line transport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barrier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’ at the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edge</a:t>
            </a:r>
            <a:endParaRPr lang="fr-FR" sz="1800" dirty="0" smtClean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08313" y="4546957"/>
            <a:ext cx="72008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452320" y="461896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@ 2.57ms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411760" y="2996952"/>
            <a:ext cx="45961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u="sng" dirty="0" smtClean="0"/>
              <a:t>Flux-surface-</a:t>
            </a:r>
            <a:r>
              <a:rPr lang="fr-FR" u="sng" dirty="0" err="1" smtClean="0"/>
              <a:t>averaged</a:t>
            </a:r>
            <a:r>
              <a:rPr lang="fr-FR" u="sng" dirty="0" smtClean="0"/>
              <a:t> </a:t>
            </a:r>
            <a:r>
              <a:rPr lang="fr-FR" u="sng" dirty="0" err="1" smtClean="0"/>
              <a:t>density</a:t>
            </a:r>
            <a:r>
              <a:rPr lang="fr-FR" u="sng" dirty="0" smtClean="0"/>
              <a:t> of </a:t>
            </a:r>
            <a:r>
              <a:rPr lang="fr-FR" u="sng" dirty="0" err="1" smtClean="0"/>
              <a:t>field</a:t>
            </a:r>
            <a:r>
              <a:rPr lang="fr-FR" u="sng" dirty="0" smtClean="0"/>
              <a:t> </a:t>
            </a:r>
            <a:r>
              <a:rPr lang="fr-FR" u="sng" dirty="0" err="1" smtClean="0"/>
              <a:t>lines</a:t>
            </a:r>
            <a:endParaRPr lang="fr-FR" u="sng" dirty="0"/>
          </a:p>
        </p:txBody>
      </p:sp>
      <p:sp>
        <p:nvSpPr>
          <p:cNvPr id="13" name="ZoneTexte 12"/>
          <p:cNvSpPr txBox="1"/>
          <p:nvPr/>
        </p:nvSpPr>
        <p:spPr>
          <a:xfrm>
            <a:off x="2243837" y="414908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Start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01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8680"/>
            <a:ext cx="444640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11934"/>
            <a:ext cx="3462409" cy="271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81660"/>
            <a:ext cx="3384769" cy="264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3777303" y="5086925"/>
            <a:ext cx="129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</a:t>
            </a:r>
            <a:r>
              <a:rPr lang="fr-FR" baseline="-25000" dirty="0" err="1" smtClean="0"/>
              <a:t>start</a:t>
            </a:r>
            <a:r>
              <a:rPr lang="fr-FR" dirty="0" smtClean="0"/>
              <a:t>=3.2m</a:t>
            </a:r>
          </a:p>
          <a:p>
            <a:r>
              <a:rPr lang="fr-FR" dirty="0" err="1" smtClean="0"/>
              <a:t>Z</a:t>
            </a:r>
            <a:r>
              <a:rPr lang="fr-FR" baseline="-25000" dirty="0" err="1" smtClean="0"/>
              <a:t>start</a:t>
            </a:r>
            <a:r>
              <a:rPr lang="fr-FR" dirty="0" smtClean="0"/>
              <a:t>=0.2m</a:t>
            </a:r>
            <a:endParaRPr lang="fr-FR" dirty="0"/>
          </a:p>
        </p:txBody>
      </p:sp>
      <p:sp>
        <p:nvSpPr>
          <p:cNvPr id="12" name="Espace réservé du contenu 11"/>
          <p:cNvSpPr txBox="1">
            <a:spLocks/>
          </p:cNvSpPr>
          <p:nvPr/>
        </p:nvSpPr>
        <p:spPr>
          <a:xfrm>
            <a:off x="1475656" y="130423"/>
            <a:ext cx="6552728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6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A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larger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I</a:t>
            </a:r>
            <a:r>
              <a:rPr lang="fr-FR" sz="1800" baseline="-250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p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spike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correlates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with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faster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stochastic</a:t>
            </a:r>
            <a:r>
              <a:rPr lang="fr-FR" sz="1800" dirty="0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losses</a:t>
            </a:r>
            <a:endParaRPr lang="fr-FR" sz="1800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3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fr-FR" sz="1200" dirty="0">
              <a:solidFill>
                <a:prstClr val="black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3059832" y="1988840"/>
            <a:ext cx="1008112" cy="219282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4752020" y="2276872"/>
            <a:ext cx="1476164" cy="18350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9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75BCC8B2-0BA6-4B93-8971-7468F6C19B89}" type="slidenum">
              <a:rPr lang="fr-FR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2761764"/>
            <a:ext cx="518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To have or not to have a radiative collapse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1"/>
          <p:cNvSpPr txBox="1">
            <a:spLocks/>
          </p:cNvSpPr>
          <p:nvPr/>
        </p:nvSpPr>
        <p:spPr>
          <a:xfrm>
            <a:off x="179512" y="404664"/>
            <a:ext cx="8964488" cy="6232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Ward 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Wesson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NF </a:t>
            </a:r>
            <a:r>
              <a:rPr lang="fr-F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(1992) 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1117: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conduction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</a:t>
            </a:r>
            <a:r>
              <a:rPr lang="fr-FR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8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 to ~ 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eV </a:t>
            </a:r>
            <a:endParaRPr lang="fr-FR" sz="1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fr-FR" sz="18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T</a:t>
            </a:r>
            <a:r>
              <a:rPr lang="fr-FR" sz="18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8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5/2</a:t>
            </a: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radiative collapse to « finish the job »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fr-FR" sz="18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 to </a:t>
            </a:r>
            <a:r>
              <a:rPr 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eV 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collapse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bifurcative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stemming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8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</a:t>
            </a:r>
            <a:r>
              <a:rPr lang="fr-FR" sz="18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ts val="2700"/>
              </a:lnSpc>
              <a:buNone/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radiative collapse right: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determines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fr-FR" sz="18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E</a:t>
            </a:r>
            <a:r>
              <a:rPr lang="fr-FR" sz="18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endParaRPr lang="fr-FR" sz="1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ED09A1F6-D77A-499B-B053-5422600CA76B}" type="slidenum">
              <a:rPr lang="fr-FR" smtClean="0">
                <a:solidFill>
                  <a:prstClr val="black"/>
                </a:solidFill>
              </a:rPr>
              <a:pPr algn="ctr">
                <a:defRPr/>
              </a:pPr>
              <a:t>35</a:t>
            </a:fld>
            <a:endParaRPr lang="fr-FR" dirty="0">
              <a:solidFill>
                <a:prstClr val="black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483768" y="2996952"/>
            <a:ext cx="3816424" cy="2808312"/>
            <a:chOff x="2483768" y="2996952"/>
            <a:chExt cx="3567447" cy="266429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996952"/>
              <a:ext cx="3567447" cy="266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4267491" y="4590256"/>
              <a:ext cx="8066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0000FF"/>
                  </a:solidFill>
                </a:rPr>
                <a:t>~</a:t>
              </a:r>
              <a:r>
                <a:rPr lang="fr-FR" sz="1400" dirty="0" smtClean="0">
                  <a:solidFill>
                    <a:srgbClr val="0000FF"/>
                  </a:solidFill>
                </a:rPr>
                <a:t>200eV</a:t>
              </a:r>
              <a:endParaRPr lang="fr-FR" sz="1400" dirty="0">
                <a:solidFill>
                  <a:srgbClr val="0000FF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503096" y="3119310"/>
              <a:ext cx="7072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0000FF"/>
                  </a:solidFill>
                </a:rPr>
                <a:t>~</a:t>
              </a:r>
              <a:r>
                <a:rPr lang="fr-FR" sz="1400" dirty="0" smtClean="0">
                  <a:solidFill>
                    <a:srgbClr val="0000FF"/>
                  </a:solidFill>
                </a:rPr>
                <a:t>20eV</a:t>
              </a:r>
              <a:endParaRPr lang="fr-FR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3216727" y="2592665"/>
            <a:ext cx="35283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u="sng" dirty="0" smtClean="0"/>
              <a:t>Argon radiative </a:t>
            </a:r>
            <a:r>
              <a:rPr lang="fr-FR" sz="1600" u="sng" dirty="0" err="1" smtClean="0"/>
              <a:t>cooling</a:t>
            </a:r>
            <a:r>
              <a:rPr lang="fr-FR" sz="1600" u="sng" dirty="0" smtClean="0"/>
              <a:t> rate </a:t>
            </a:r>
            <a:r>
              <a:rPr lang="fr-FR" sz="1600" u="sng" dirty="0" err="1" smtClean="0"/>
              <a:t>assuming</a:t>
            </a:r>
            <a:r>
              <a:rPr lang="fr-FR" sz="1600" u="sng" dirty="0" smtClean="0"/>
              <a:t> coronal </a:t>
            </a:r>
            <a:r>
              <a:rPr lang="fr-FR" sz="1600" u="sng" dirty="0" err="1" smtClean="0"/>
              <a:t>equilibrium</a:t>
            </a:r>
            <a:r>
              <a:rPr lang="fr-FR" sz="1600" u="sng" dirty="0" smtClean="0"/>
              <a:t> </a:t>
            </a:r>
            <a:endParaRPr lang="fr-FR" sz="1600" u="sng" dirty="0"/>
          </a:p>
        </p:txBody>
      </p:sp>
    </p:spTree>
    <p:extLst>
      <p:ext uri="{BB962C8B-B14F-4D97-AF65-F5344CB8AC3E}">
        <p14:creationId xmlns:p14="http://schemas.microsoft.com/office/powerpoint/2010/main" val="61939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1"/>
          <p:cNvSpPr txBox="1">
            <a:spLocks/>
          </p:cNvSpPr>
          <p:nvPr/>
        </p:nvSpPr>
        <p:spPr>
          <a:xfrm>
            <a:off x="323528" y="1883147"/>
            <a:ext cx="8640960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slides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full radiative collapse</a:t>
            </a:r>
          </a:p>
          <a:p>
            <a:pPr lvl="1">
              <a:lnSpc>
                <a:spcPts val="2700"/>
              </a:lnSpc>
            </a:pP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show a simulation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full (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-TQ) radiative collapse</a:t>
            </a: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~10 times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but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 at 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</a:t>
            </a:r>
            <a:r>
              <a:rPr lang="fr-FR" sz="18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fr-FR" sz="1800" baseline="-25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lnSpc>
                <a:spcPts val="2700"/>
              </a:lnSpc>
            </a:pP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Favorizes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radiative collapse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Ohmic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~10 times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Drawback: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slowly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stops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converging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TQ</a:t>
            </a:r>
            <a:endParaRPr lang="fr-FR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fr-F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91"/>
            <a:ext cx="9144000" cy="4889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7944" y="11663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0.00ms</a:t>
            </a:r>
            <a:endParaRPr lang="fr-FR" dirty="0"/>
          </a:p>
        </p:txBody>
      </p:sp>
      <p:sp>
        <p:nvSpPr>
          <p:cNvPr id="4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29375" y="32244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600472" y="1024964"/>
            <a:ext cx="1302178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58434" y="764704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968821" y="978920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003389" y="764704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835198" y="1024964"/>
            <a:ext cx="1201298" cy="14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795575" y="76470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711500" y="3469650"/>
            <a:ext cx="1348331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68742" y="3224499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571999" y="3428999"/>
            <a:ext cx="1476941" cy="20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763188" y="3244333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956375" y="3469650"/>
            <a:ext cx="991441" cy="1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4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91"/>
            <a:ext cx="9144000" cy="4889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7944" y="11663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3.91ms</a:t>
            </a:r>
            <a:endParaRPr lang="fr-FR" dirty="0"/>
          </a:p>
        </p:txBody>
      </p:sp>
      <p:sp>
        <p:nvSpPr>
          <p:cNvPr id="4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29375" y="32244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600472" y="1024964"/>
            <a:ext cx="1302178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58434" y="764704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968821" y="978920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003389" y="764704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835198" y="1024964"/>
            <a:ext cx="1201298" cy="14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795575" y="76470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711500" y="3469650"/>
            <a:ext cx="1348331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68742" y="3224499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571999" y="3428999"/>
            <a:ext cx="1476941" cy="20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763188" y="3244333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956375" y="3469650"/>
            <a:ext cx="991441" cy="1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40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91"/>
            <a:ext cx="9144000" cy="4889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7944" y="11663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4.08ms</a:t>
            </a:r>
            <a:endParaRPr lang="fr-FR" dirty="0"/>
          </a:p>
        </p:txBody>
      </p:sp>
      <p:sp>
        <p:nvSpPr>
          <p:cNvPr id="4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29375" y="32244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600472" y="1024964"/>
            <a:ext cx="1302178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58434" y="764704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968821" y="978920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003389" y="764704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835198" y="1024964"/>
            <a:ext cx="1201298" cy="14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795575" y="76470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711500" y="3469650"/>
            <a:ext cx="1348331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68742" y="3224499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571999" y="3428999"/>
            <a:ext cx="1476941" cy="20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763188" y="3244333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956375" y="3469650"/>
            <a:ext cx="991441" cy="1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5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|  PAGE </a:t>
            </a:r>
            <a:fld id="{75BCC8B2-0BA6-4B93-8971-7468F6C19B89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/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CEA | 10 AVRIL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276176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model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91"/>
            <a:ext cx="9144000" cy="48892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7944" y="11663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4.52ms</a:t>
            </a:r>
            <a:endParaRPr lang="fr-FR" dirty="0"/>
          </a:p>
        </p:txBody>
      </p:sp>
      <p:sp>
        <p:nvSpPr>
          <p:cNvPr id="4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29375" y="32244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600472" y="1024964"/>
            <a:ext cx="1302178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58434" y="764704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968821" y="978920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003389" y="764704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835198" y="1024964"/>
            <a:ext cx="1201298" cy="14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795575" y="76470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711500" y="3469650"/>
            <a:ext cx="1348331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68742" y="3224499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571999" y="3428999"/>
            <a:ext cx="1476941" cy="20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763188" y="3244333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956375" y="3469650"/>
            <a:ext cx="991441" cy="1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5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7944" y="11663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4.82ms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91"/>
            <a:ext cx="9144000" cy="4889217"/>
          </a:xfrm>
          <a:prstGeom prst="rect">
            <a:avLst/>
          </a:prstGeom>
        </p:spPr>
      </p:pic>
      <p:sp>
        <p:nvSpPr>
          <p:cNvPr id="4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29375" y="32244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</a:t>
            </a:r>
            <a:endParaRPr lang="fr-FR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1600472" y="1024964"/>
            <a:ext cx="1302178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58434" y="764704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(MA/m</a:t>
            </a:r>
            <a:r>
              <a:rPr lang="fr-FR" baseline="30000" dirty="0" smtClean="0"/>
              <a:t>2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968821" y="978920"/>
            <a:ext cx="1080120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003389" y="764704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e</a:t>
            </a:r>
            <a:r>
              <a:rPr lang="fr-FR" dirty="0" smtClean="0"/>
              <a:t> (</a:t>
            </a:r>
            <a:r>
              <a:rPr lang="fr-FR" dirty="0" err="1" smtClean="0"/>
              <a:t>keV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835198" y="1024964"/>
            <a:ext cx="1201298" cy="146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795575" y="764704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r>
              <a:rPr lang="fr-FR" dirty="0" smtClean="0"/>
              <a:t> (W/m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1711500" y="3469650"/>
            <a:ext cx="1348331" cy="192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68742" y="3224499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baseline="-25000" dirty="0" smtClean="0"/>
              <a:t>e</a:t>
            </a:r>
            <a:r>
              <a:rPr lang="fr-FR" dirty="0" smtClean="0"/>
              <a:t> (10</a:t>
            </a:r>
            <a:r>
              <a:rPr lang="fr-FR" baseline="30000" dirty="0" smtClean="0"/>
              <a:t>20</a:t>
            </a:r>
            <a:r>
              <a:rPr lang="fr-FR" dirty="0" smtClean="0"/>
              <a:t>/m</a:t>
            </a:r>
            <a:r>
              <a:rPr lang="fr-FR" baseline="30000" dirty="0" smtClean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571999" y="3428999"/>
            <a:ext cx="1476941" cy="20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3763188" y="3244333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</a:t>
            </a:r>
            <a:r>
              <a:rPr lang="fr-FR" baseline="-25000" dirty="0" err="1" smtClean="0"/>
              <a:t>imp</a:t>
            </a:r>
            <a:r>
              <a:rPr lang="fr-FR" dirty="0" smtClean="0"/>
              <a:t> </a:t>
            </a:r>
            <a:r>
              <a:rPr lang="fr-FR" dirty="0"/>
              <a:t>(10</a:t>
            </a:r>
            <a:r>
              <a:rPr lang="fr-FR" baseline="30000" dirty="0"/>
              <a:t>20</a:t>
            </a:r>
            <a:r>
              <a:rPr lang="fr-FR" dirty="0"/>
              <a:t>/m</a:t>
            </a:r>
            <a:r>
              <a:rPr lang="fr-FR" baseline="30000" dirty="0"/>
              <a:t>3</a:t>
            </a:r>
            <a:r>
              <a:rPr lang="fr-FR" dirty="0" smtClean="0"/>
              <a:t>)</a:t>
            </a:r>
            <a:endParaRPr lang="fr-FR" baseline="-25000" dirty="0"/>
          </a:p>
        </p:txBody>
      </p:sp>
      <p:sp>
        <p:nvSpPr>
          <p:cNvPr id="16" name="Rectangle 15"/>
          <p:cNvSpPr/>
          <p:nvPr/>
        </p:nvSpPr>
        <p:spPr>
          <a:xfrm>
            <a:off x="7956375" y="3469650"/>
            <a:ext cx="991441" cy="14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5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93" y="2077631"/>
            <a:ext cx="4970135" cy="415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697533" y="2798291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0000FF"/>
                </a:solidFill>
              </a:rPr>
              <a:t>Experiment</a:t>
            </a:r>
            <a:endParaRPr lang="fr-FR" sz="1600" dirty="0">
              <a:solidFill>
                <a:srgbClr val="0000FF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695206" y="4094435"/>
            <a:ext cx="2621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Realistic</a:t>
            </a:r>
            <a:r>
              <a:rPr lang="fr-FR" sz="1600" dirty="0" smtClean="0"/>
              <a:t> </a:t>
            </a:r>
            <a:r>
              <a:rPr lang="el-GR" sz="1600" dirty="0" smtClean="0"/>
              <a:t>η</a:t>
            </a:r>
            <a:r>
              <a:rPr lang="fr-FR" sz="1600" dirty="0" smtClean="0"/>
              <a:t> (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cut</a:t>
            </a:r>
            <a:r>
              <a:rPr lang="fr-FR" sz="1600" dirty="0" smtClean="0"/>
              <a:t>-off)</a:t>
            </a:r>
            <a:endParaRPr lang="fr-FR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5695206" y="3230339"/>
            <a:ext cx="2117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« Large » </a:t>
            </a:r>
            <a:r>
              <a:rPr lang="el-GR" sz="1600" dirty="0" smtClean="0">
                <a:solidFill>
                  <a:srgbClr val="FF0000"/>
                </a:solidFill>
              </a:rPr>
              <a:t>η</a:t>
            </a:r>
            <a:r>
              <a:rPr lang="fr-FR" sz="1600" dirty="0" smtClean="0">
                <a:solidFill>
                  <a:srgbClr val="FF0000"/>
                </a:solidFill>
              </a:rPr>
              <a:t>; 3 bar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95206" y="3662387"/>
            <a:ext cx="2189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FF"/>
                </a:solidFill>
              </a:rPr>
              <a:t>« Large » </a:t>
            </a:r>
            <a:r>
              <a:rPr lang="el-GR" sz="1600" dirty="0" smtClean="0">
                <a:solidFill>
                  <a:srgbClr val="FF00FF"/>
                </a:solidFill>
              </a:rPr>
              <a:t>η</a:t>
            </a:r>
            <a:r>
              <a:rPr lang="fr-FR" sz="1600" dirty="0" smtClean="0">
                <a:solidFill>
                  <a:srgbClr val="FF00FF"/>
                </a:solidFill>
              </a:rPr>
              <a:t>; 10 bar</a:t>
            </a:r>
            <a:endParaRPr lang="fr-FR" sz="1600" dirty="0">
              <a:solidFill>
                <a:srgbClr val="FF00FF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2267744" y="2438251"/>
            <a:ext cx="0" cy="331236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2831874" y="2438251"/>
            <a:ext cx="0" cy="3312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3275856" y="2438251"/>
            <a:ext cx="0" cy="3312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822998" y="2438251"/>
            <a:ext cx="0" cy="331236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731497" y="5021828"/>
            <a:ext cx="3110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Vertical line = moment </a:t>
            </a:r>
            <a:r>
              <a:rPr lang="fr-FR" sz="1600" dirty="0" err="1" smtClean="0"/>
              <a:t>when</a:t>
            </a:r>
            <a:r>
              <a:rPr lang="fr-FR" sz="1600" dirty="0" smtClean="0"/>
              <a:t> </a:t>
            </a:r>
            <a:r>
              <a:rPr lang="fr-FR" sz="1600" dirty="0" err="1" smtClean="0"/>
              <a:t>I</a:t>
            </a:r>
            <a:r>
              <a:rPr lang="fr-FR" sz="1600" baseline="-25000" dirty="0" err="1" smtClean="0"/>
              <a:t>p</a:t>
            </a:r>
            <a:r>
              <a:rPr lang="fr-FR" sz="1600" dirty="0" smtClean="0"/>
              <a:t> </a:t>
            </a:r>
            <a:r>
              <a:rPr lang="fr-FR" sz="1600" dirty="0" err="1" smtClean="0"/>
              <a:t>starts</a:t>
            </a:r>
            <a:r>
              <a:rPr lang="fr-FR" sz="1600" dirty="0" smtClean="0"/>
              <a:t> to go up</a:t>
            </a:r>
            <a:endParaRPr lang="fr-FR" sz="1600" dirty="0"/>
          </a:p>
        </p:txBody>
      </p:sp>
      <p:sp>
        <p:nvSpPr>
          <p:cNvPr id="17" name="Espace réservé du contenu 11"/>
          <p:cNvSpPr txBox="1">
            <a:spLocks/>
          </p:cNvSpPr>
          <p:nvPr/>
        </p:nvSpPr>
        <p:spPr>
          <a:xfrm>
            <a:off x="201456" y="720279"/>
            <a:ext cx="864096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-TQ radiative collapse (black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has a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8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close to the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value at the moment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800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go up</a:t>
            </a:r>
          </a:p>
        </p:txBody>
      </p:sp>
      <p:sp>
        <p:nvSpPr>
          <p:cNvPr id="24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fr-F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75BCC8B2-0BA6-4B93-8971-7468F6C19B89}" type="slidenum">
              <a:rPr lang="fr-FR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2761764"/>
            <a:ext cx="5184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A quick overview of past results with test particles in JOREK D</a:t>
            </a:r>
            <a:r>
              <a:rPr lang="en-US" sz="2800" b="1" baseline="-25000" dirty="0" smtClean="0">
                <a:solidFill>
                  <a:prstClr val="white"/>
                </a:solidFill>
              </a:rPr>
              <a:t>2</a:t>
            </a:r>
            <a:r>
              <a:rPr lang="en-US" sz="2800" b="1" dirty="0" smtClean="0">
                <a:solidFill>
                  <a:prstClr val="white"/>
                </a:solidFill>
              </a:rPr>
              <a:t> MGI simulations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1"/>
          <p:cNvSpPr txBox="1">
            <a:spLocks/>
          </p:cNvSpPr>
          <p:nvPr/>
        </p:nvSpPr>
        <p:spPr>
          <a:xfrm>
            <a:off x="467544" y="885775"/>
            <a:ext cx="8424936" cy="48474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situations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production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negligible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situation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ITER</a:t>
            </a:r>
          </a:p>
          <a:p>
            <a:pPr lvl="1">
              <a:lnSpc>
                <a:spcPts val="2700"/>
              </a:lnSpc>
            </a:pP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module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C. Sommariva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PhD and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JOREK simulations of D</a:t>
            </a:r>
            <a:r>
              <a:rPr lang="fr-FR" sz="18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MGI in JET</a:t>
            </a:r>
          </a:p>
          <a:p>
            <a:pPr marL="771525" lvl="3" indent="0">
              <a:lnSpc>
                <a:spcPts val="2700"/>
              </a:lnSpc>
              <a:buNone/>
            </a:pPr>
            <a:r>
              <a:rPr lang="fr-FR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[E. </a:t>
            </a:r>
            <a:r>
              <a:rPr lang="fr-FR" sz="16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Nardon</a:t>
            </a:r>
            <a:r>
              <a:rPr lang="fr-FR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PPCF </a:t>
            </a:r>
            <a:r>
              <a:rPr lang="fr-FR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fr-FR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(2017) 014006]</a:t>
            </a:r>
          </a:p>
          <a:p>
            <a:pPr lvl="1">
              <a:lnSpc>
                <a:spcPts val="2700"/>
              </a:lnSpc>
            </a:pP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3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constant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-off E</a:t>
            </a:r>
            <a:r>
              <a:rPr lang="fr-FR" sz="18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friction </a:t>
            </a:r>
            <a:r>
              <a:rPr 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pure transport » </a:t>
            </a:r>
            <a:r>
              <a:rPr lang="fr-FR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[C. Sommariva et al., NF </a:t>
            </a:r>
            <a:r>
              <a:rPr lang="fr-FR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fr-FR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016043]</a:t>
            </a:r>
          </a:p>
          <a:p>
            <a:pPr lvl="3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self-consistent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fr-FR" sz="18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friction 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runaway</a:t>
            </a:r>
            <a:r>
              <a:rPr lang="fr-FR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</a:t>
            </a:r>
            <a:r>
              <a:rPr lang="fr-FR" sz="1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fr-FR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[C. Sommariva et al., NF 58 (2018) 106022]</a:t>
            </a:r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ED09A1F6-D77A-499B-B053-5422600CA76B}" type="slidenum">
              <a:rPr lang="fr-FR" smtClean="0">
                <a:solidFill>
                  <a:prstClr val="black"/>
                </a:solidFill>
              </a:rPr>
              <a:pPr algn="ctr">
                <a:defRPr/>
              </a:pPr>
              <a:t>44</a:t>
            </a:fld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0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ED09A1F6-D77A-499B-B053-5422600CA76B}" type="slidenum">
              <a:rPr lang="fr-FR" smtClean="0">
                <a:solidFill>
                  <a:prstClr val="black"/>
                </a:solidFill>
              </a:rPr>
              <a:pPr algn="ctr">
                <a:defRPr/>
              </a:pPr>
              <a:t>45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1501320" cy="30523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6" y="620688"/>
            <a:ext cx="1878383" cy="305237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7" y="620688"/>
            <a:ext cx="1862730" cy="305237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9512" y="1556792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FF"/>
                </a:solidFill>
              </a:rPr>
              <a:t>1 </a:t>
            </a:r>
            <a:r>
              <a:rPr lang="fr-FR" sz="1600" dirty="0" err="1" smtClean="0">
                <a:solidFill>
                  <a:srgbClr val="0000FF"/>
                </a:solidFill>
              </a:rPr>
              <a:t>keV</a:t>
            </a:r>
            <a:endParaRPr lang="fr-FR" sz="1600" dirty="0">
              <a:solidFill>
                <a:srgbClr val="0000FF"/>
              </a:solidFill>
            </a:endParaRPr>
          </a:p>
          <a:p>
            <a:r>
              <a:rPr lang="fr-FR" sz="1600" dirty="0" smtClean="0">
                <a:solidFill>
                  <a:srgbClr val="FF0000"/>
                </a:solidFill>
              </a:rPr>
              <a:t>10 MeV</a:t>
            </a:r>
            <a:endParaRPr lang="fr-FR" sz="1600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" y="4005064"/>
            <a:ext cx="4613825" cy="260757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itre 10"/>
          <p:cNvSpPr>
            <a:spLocks noGrp="1"/>
          </p:cNvSpPr>
          <p:nvPr>
            <p:ph type="title"/>
          </p:nvPr>
        </p:nvSpPr>
        <p:spPr>
          <a:xfrm>
            <a:off x="971600" y="23665"/>
            <a:ext cx="7237413" cy="52501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0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Pure transport </a:t>
            </a:r>
            <a:r>
              <a:rPr lang="fr-FR" sz="20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fr-FR" sz="2000" b="1" cap="non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contenu 11"/>
          <p:cNvSpPr txBox="1">
            <a:spLocks/>
          </p:cNvSpPr>
          <p:nvPr/>
        </p:nvSpPr>
        <p:spPr>
          <a:xfrm>
            <a:off x="4716016" y="4173612"/>
            <a:ext cx="4427984" cy="2423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7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8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oderate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ts val="2700"/>
              </a:lnSpc>
            </a:pP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by prompt flux surface reformation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stochasticity</a:t>
            </a:r>
            <a:r>
              <a:rPr lang="fr-FR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underestimated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3">
              <a:lnSpc>
                <a:spcPts val="2700"/>
              </a:lnSpc>
            </a:pP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18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r-FR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fr-FR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2843808" y="1916832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5724128" y="1916832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5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ED09A1F6-D77A-499B-B053-5422600CA76B}" type="slidenum">
              <a:rPr lang="fr-FR" smtClean="0">
                <a:solidFill>
                  <a:prstClr val="black"/>
                </a:solidFill>
              </a:rPr>
              <a:pPr algn="ctr">
                <a:defRPr/>
              </a:pPr>
              <a:t>46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5724"/>
            <a:ext cx="4824782" cy="488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14240" y="919696"/>
                <a:ext cx="5005832" cy="8531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u="sng" dirty="0" smtClean="0"/>
                  <a:t>Net parallel force (in V/m):</a:t>
                </a:r>
                <a:r>
                  <a:rPr lang="en-US" sz="1600" dirty="0"/>
                  <a:t> </a:t>
                </a:r>
                <a:endParaRPr lang="en-US" sz="16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/>
                          </a:rPr>
                          <m:t>net</m:t>
                        </m:r>
                      </m:sub>
                    </m:sSub>
                    <m:d>
                      <m:dPr>
                        <m:ctrlPr>
                          <a:rPr lang="fr-FR" sz="16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160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fr-FR" sz="1600" baseline="-25000">
                            <a:latin typeface="Cambria Math"/>
                          </a:rPr>
                          <m:t>kin</m:t>
                        </m:r>
                        <m:r>
                          <a:rPr lang="fr-FR" sz="160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d>
                    <m:r>
                      <a:rPr lang="fr-FR" sz="16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0" smtClean="0">
                        <a:latin typeface="Cambria Math"/>
                      </a:rPr>
                      <m:t>[</m:t>
                    </m:r>
                    <m:r>
                      <m:rPr>
                        <m:sty m:val="p"/>
                      </m:rPr>
                      <a:rPr lang="fr-FR" sz="1600" i="0">
                        <a:latin typeface="Cambria Math" panose="02040503050406030204" pitchFamily="18" charset="0"/>
                      </a:rPr>
                      <m:t>q</m:t>
                    </m:r>
                    <m:sSub>
                      <m:sSubPr>
                        <m:ctrlPr>
                          <a:rPr lang="fr-FR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i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fr-FR" sz="1600" i="0">
                            <a:latin typeface="Cambria Math" panose="02040503050406030204" pitchFamily="18" charset="0"/>
                          </a:rPr>
                          <m:t>⫽</m:t>
                        </m:r>
                      </m:sub>
                    </m:sSub>
                    <m:r>
                      <a:rPr lang="fr-FR" sz="1600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i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i="0">
                            <a:latin typeface="Cambria Math" panose="02040503050406030204" pitchFamily="18" charset="0"/>
                          </a:rPr>
                          <m:t>coll</m:t>
                        </m:r>
                        <m:r>
                          <a:rPr lang="fr-FR" sz="1600" i="0">
                            <a:latin typeface="Cambria Math" panose="02040503050406030204" pitchFamily="18" charset="0"/>
                          </a:rPr>
                          <m:t>⫽</m:t>
                        </m:r>
                      </m:sub>
                    </m:sSub>
                    <m:d>
                      <m:dPr>
                        <m:ctrlPr>
                          <a:rPr lang="fr-FR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/>
                          </a:rPr>
                          <m:t>E</m:t>
                        </m:r>
                        <m:r>
                          <m:rPr>
                            <m:sty m:val="p"/>
                          </m:rPr>
                          <a:rPr lang="fr-FR" sz="1600" b="0" i="0" baseline="-25000" smtClean="0">
                            <a:latin typeface="Cambria Math"/>
                          </a:rPr>
                          <m:t>kin</m:t>
                        </m:r>
                        <m:r>
                          <a:rPr lang="fr-FR" sz="1600" b="0" i="0" smtClean="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d>
                    <m:r>
                      <a:rPr lang="fr-FR" sz="1600" b="0" i="0" smtClean="0">
                        <a:latin typeface="Cambria Math"/>
                      </a:rPr>
                      <m:t>]/</m:t>
                    </m:r>
                    <m:d>
                      <m:dPr>
                        <m:begChr m:val="|"/>
                        <m:endChr m:val="|"/>
                        <m:ctrlPr>
                          <a:rPr lang="fr-FR" sz="16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1600" i="0">
                            <a:latin typeface="Cambria Math" panose="02040503050406030204" pitchFamily="18" charset="0"/>
                          </a:rPr>
                          <m:t>q</m:t>
                        </m:r>
                      </m:e>
                    </m:d>
                  </m:oMath>
                </a14:m>
                <a:r>
                  <a:rPr lang="en-US" sz="1600" dirty="0"/>
                  <a:t> </a:t>
                </a:r>
                <a:endParaRPr lang="en-US" sz="1600" dirty="0" smtClean="0"/>
              </a:p>
              <a:p>
                <a:r>
                  <a:rPr lang="en-US" sz="1600" dirty="0" smtClean="0">
                    <a:solidFill>
                      <a:srgbClr val="0000FF"/>
                    </a:solidFill>
                  </a:rPr>
                  <a:t>Blue</a:t>
                </a:r>
                <a:r>
                  <a:rPr lang="en-US" sz="1600" dirty="0" smtClean="0"/>
                  <a:t>/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red</a:t>
                </a:r>
                <a:r>
                  <a:rPr lang="en-US" sz="16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1600" dirty="0">
                    <a:solidFill>
                      <a:srgbClr val="0000FF"/>
                    </a:solidFill>
                  </a:rPr>
                  <a:t>= </a:t>
                </a:r>
                <a:r>
                  <a:rPr lang="en-US" sz="1600" dirty="0" smtClean="0">
                    <a:solidFill>
                      <a:srgbClr val="0000FF"/>
                    </a:solidFill>
                  </a:rPr>
                  <a:t>accelerating</a:t>
                </a:r>
                <a:r>
                  <a:rPr lang="en-US" sz="1600" dirty="0" smtClean="0"/>
                  <a:t>/</a:t>
                </a:r>
                <a:r>
                  <a:rPr lang="en-US" sz="1600" dirty="0" smtClean="0">
                    <a:solidFill>
                      <a:srgbClr val="FF0000"/>
                    </a:solidFill>
                  </a:rPr>
                  <a:t>decelerating </a:t>
                </a:r>
                <a:r>
                  <a:rPr lang="en-US" sz="1600" dirty="0" smtClean="0"/>
                  <a:t>(in RE direction)</a:t>
                </a:r>
                <a:endParaRPr lang="en-US" sz="16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40" y="919696"/>
                <a:ext cx="5005832" cy="853119"/>
              </a:xfrm>
              <a:prstGeom prst="rect">
                <a:avLst/>
              </a:prstGeom>
              <a:blipFill rotWithShape="1">
                <a:blip r:embed="rId4"/>
                <a:stretch>
                  <a:fillRect l="-609" t="-2143" b="-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04" y="878885"/>
            <a:ext cx="3650684" cy="1974051"/>
          </a:xfrm>
          <a:prstGeom prst="rect">
            <a:avLst/>
          </a:prstGeom>
        </p:spPr>
      </p:pic>
      <p:sp>
        <p:nvSpPr>
          <p:cNvPr id="16" name="Espace réservé du contenu 11"/>
          <p:cNvSpPr txBox="1">
            <a:spLocks/>
          </p:cNvSpPr>
          <p:nvPr/>
        </p:nvSpPr>
        <p:spPr>
          <a:xfrm>
            <a:off x="5004048" y="3212976"/>
            <a:ext cx="4176464" cy="34624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7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% of e</a:t>
            </a:r>
            <a:r>
              <a:rPr lang="fr-FR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lot!)</a:t>
            </a:r>
          </a:p>
          <a:p>
            <a:pPr lvl="3">
              <a:lnSpc>
                <a:spcPts val="2700"/>
              </a:lnSpc>
            </a:pPr>
            <a:r>
              <a:rPr lang="fr-FR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</a:t>
            </a:r>
            <a:r>
              <a:rPr lang="fr-FR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fr-FR" sz="1600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fr-FR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fluctuations </a:t>
            </a:r>
            <a:r>
              <a:rPr lang="fr-FR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TQ</a:t>
            </a:r>
          </a:p>
          <a:p>
            <a:pPr lvl="3">
              <a:lnSpc>
                <a:spcPts val="2700"/>
              </a:lnSpc>
            </a:pPr>
            <a:r>
              <a:rPr lang="fr-FR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Confined</a:t>
            </a:r>
            <a:r>
              <a:rPr lang="fr-FR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fr-FR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prompt flux surface reformation </a:t>
            </a:r>
          </a:p>
          <a:p>
            <a:pPr lvl="1">
              <a:lnSpc>
                <a:spcPts val="2700"/>
              </a:lnSpc>
            </a:pP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RE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experimentally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1" indent="0">
              <a:lnSpc>
                <a:spcPts val="2700"/>
              </a:lnSpc>
              <a:buNone/>
            </a:pP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Possible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reasons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mismatch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3">
              <a:lnSpc>
                <a:spcPts val="2700"/>
              </a:lnSpc>
            </a:pP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el-G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E</a:t>
            </a:r>
            <a:r>
              <a:rPr lang="fr-FR" sz="16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CQ</a:t>
            </a:r>
          </a:p>
          <a:p>
            <a:pPr lvl="3">
              <a:lnSpc>
                <a:spcPts val="2700"/>
              </a:lnSpc>
            </a:pP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Absence of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fuelling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MGI</a:t>
            </a:r>
            <a:endParaRPr lang="fr-F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Underestimated</a:t>
            </a:r>
            <a:r>
              <a:rPr lang="fr-FR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stochasticity</a:t>
            </a:r>
            <a:endParaRPr lang="fr-F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 rot="16200000">
            <a:off x="-280809" y="258029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Pre</a:t>
            </a:r>
            <a:r>
              <a:rPr lang="fr-FR" sz="1600" dirty="0" smtClean="0"/>
              <a:t>-TQ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86846" y="4088420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TQ</a:t>
            </a:r>
            <a:endParaRPr lang="fr-FR" sz="1600" dirty="0"/>
          </a:p>
        </p:txBody>
      </p:sp>
      <p:sp>
        <p:nvSpPr>
          <p:cNvPr id="18" name="ZoneTexte 17"/>
          <p:cNvSpPr txBox="1"/>
          <p:nvPr/>
        </p:nvSpPr>
        <p:spPr>
          <a:xfrm rot="16200000">
            <a:off x="-88774" y="552858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</a:t>
            </a:r>
            <a:r>
              <a:rPr lang="fr-FR" sz="1600" dirty="0" smtClean="0"/>
              <a:t>Q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772981" y="4674621"/>
            <a:ext cx="112562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~2000V/m</a:t>
            </a:r>
            <a:endParaRPr lang="fr-FR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670389" y="3212975"/>
            <a:ext cx="130837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~10-100V/m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708680" y="6186789"/>
            <a:ext cx="130837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 smtClean="0"/>
              <a:t>~10-100V/m</a:t>
            </a:r>
            <a:endParaRPr lang="fr-FR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7077228" y="1188543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Run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err="1" smtClean="0">
                <a:solidFill>
                  <a:srgbClr val="FF0000"/>
                </a:solidFill>
              </a:rPr>
              <a:t>away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652910" y="2103021"/>
            <a:ext cx="1311578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0000FF"/>
                </a:solidFill>
              </a:rPr>
              <a:t>Thermalized</a:t>
            </a:r>
            <a:endParaRPr lang="fr-FR" sz="1600" dirty="0">
              <a:solidFill>
                <a:srgbClr val="0000FF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231655" y="1692459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39E74A"/>
                </a:solidFill>
              </a:rPr>
              <a:t>Lost</a:t>
            </a:r>
            <a:endParaRPr lang="fr-FR" sz="1600" dirty="0">
              <a:solidFill>
                <a:srgbClr val="39E74A"/>
              </a:solidFill>
            </a:endParaRPr>
          </a:p>
        </p:txBody>
      </p:sp>
      <p:sp>
        <p:nvSpPr>
          <p:cNvPr id="24" name="Espace réservé du contenu 11"/>
          <p:cNvSpPr txBox="1">
            <a:spLocks/>
          </p:cNvSpPr>
          <p:nvPr/>
        </p:nvSpPr>
        <p:spPr>
          <a:xfrm>
            <a:off x="5372472" y="44624"/>
            <a:ext cx="3888432" cy="652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6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7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2700"/>
              </a:lnSpc>
              <a:buNone/>
            </a:pPr>
            <a:r>
              <a:rPr lang="fr-FR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 of </a:t>
            </a:r>
            <a:r>
              <a:rPr lang="fr-FR" sz="1600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fr-FR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initialized</a:t>
            </a:r>
            <a:r>
              <a:rPr lang="fr-FR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1600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fr-FR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1keV </a:t>
            </a:r>
            <a:r>
              <a:rPr lang="fr-FR" sz="1600" u="sng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1600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TQ</a:t>
            </a:r>
            <a:endParaRPr lang="fr-FR" sz="16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re 10"/>
          <p:cNvSpPr>
            <a:spLocks noGrp="1"/>
          </p:cNvSpPr>
          <p:nvPr>
            <p:ph type="title"/>
          </p:nvPr>
        </p:nvSpPr>
        <p:spPr>
          <a:xfrm>
            <a:off x="467544" y="167681"/>
            <a:ext cx="4176464" cy="52501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0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20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Runaway</a:t>
            </a:r>
            <a:r>
              <a:rPr lang="fr-FR" sz="20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endParaRPr lang="fr-FR" sz="2000" b="1" cap="non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60232" y="2708920"/>
            <a:ext cx="1278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Time (ms) 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 rot="16200000">
            <a:off x="4822085" y="1662861"/>
            <a:ext cx="12907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E</a:t>
            </a:r>
            <a:r>
              <a:rPr lang="fr-FR" baseline="-25000" dirty="0" err="1" smtClean="0"/>
              <a:t>kin</a:t>
            </a:r>
            <a:r>
              <a:rPr lang="fr-FR" dirty="0" smtClean="0"/>
              <a:t> (MeV)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18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75BCC8B2-0BA6-4B93-8971-7468F6C19B89}" type="slidenum">
              <a:rPr lang="fr-FR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276176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Summary and plans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0"/>
          <p:cNvSpPr>
            <a:spLocks noGrp="1"/>
          </p:cNvSpPr>
          <p:nvPr>
            <p:ph type="title"/>
          </p:nvPr>
        </p:nvSpPr>
        <p:spPr>
          <a:xfrm>
            <a:off x="899592" y="23664"/>
            <a:ext cx="7237413" cy="52501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fr-FR" sz="2400" b="1" cap="non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251520" y="4509120"/>
            <a:ext cx="8784976" cy="2077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underestimated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underestimated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stochasticity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endParaRPr lang="fr-FR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line transport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TQ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100 &gt;&gt;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spread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1</a:t>
            </a: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least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stochasticity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1916832"/>
            <a:ext cx="66717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/>
              <a:t>MGI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435131" y="1921501"/>
            <a:ext cx="97674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2/1 TM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649855" y="1376072"/>
            <a:ext cx="143821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 err="1" smtClean="0"/>
              <a:t>Current</a:t>
            </a:r>
            <a:r>
              <a:rPr lang="fr-FR" sz="2000" dirty="0" smtClean="0"/>
              <a:t> </a:t>
            </a:r>
          </a:p>
          <a:p>
            <a:pPr algn="ctr"/>
            <a:r>
              <a:rPr lang="fr-FR" sz="2000" dirty="0" smtClean="0"/>
              <a:t>profile </a:t>
            </a:r>
          </a:p>
          <a:p>
            <a:pPr algn="ctr"/>
            <a:r>
              <a:rPr lang="fr-FR" sz="2000" dirty="0" smtClean="0"/>
              <a:t>contraction</a:t>
            </a:r>
            <a:endParaRPr lang="fr-FR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663206" y="1206299"/>
            <a:ext cx="97674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3/2 TM</a:t>
            </a:r>
            <a:endParaRPr lang="fr-FR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663206" y="1664104"/>
            <a:ext cx="97674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4/3 TM</a:t>
            </a:r>
            <a:endParaRPr lang="fr-FR" sz="20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156091" y="2781183"/>
            <a:ext cx="26645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B </a:t>
            </a:r>
            <a:r>
              <a:rPr lang="fr-FR" sz="2000" dirty="0" err="1" smtClean="0"/>
              <a:t>field</a:t>
            </a:r>
            <a:r>
              <a:rPr lang="fr-FR" sz="2000" dirty="0" smtClean="0"/>
              <a:t> </a:t>
            </a:r>
            <a:r>
              <a:rPr lang="fr-FR" sz="2000" dirty="0" err="1" smtClean="0"/>
              <a:t>stochastization</a:t>
            </a:r>
            <a:endParaRPr lang="fr-FR" sz="20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7348213" y="2781183"/>
            <a:ext cx="1688283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sz="2000" dirty="0" smtClean="0"/>
              <a:t>TQ &amp; </a:t>
            </a:r>
            <a:r>
              <a:rPr lang="fr-FR" sz="2000" dirty="0" err="1" smtClean="0"/>
              <a:t>I</a:t>
            </a:r>
            <a:r>
              <a:rPr lang="fr-FR" sz="2000" baseline="-25000" dirty="0" err="1" smtClean="0"/>
              <a:t>p</a:t>
            </a:r>
            <a:r>
              <a:rPr lang="fr-FR" sz="2000" dirty="0" smtClean="0"/>
              <a:t> </a:t>
            </a:r>
            <a:r>
              <a:rPr lang="fr-FR" sz="2000" dirty="0" err="1" smtClean="0"/>
              <a:t>spike</a:t>
            </a:r>
            <a:endParaRPr lang="fr-FR" sz="2000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6931004" y="2122825"/>
            <a:ext cx="44114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/>
              <a:t>…</a:t>
            </a:r>
            <a:endParaRPr lang="fr-FR" sz="2000" dirty="0"/>
          </a:p>
        </p:txBody>
      </p:sp>
      <p:cxnSp>
        <p:nvCxnSpPr>
          <p:cNvPr id="21" name="Connecteur droit avec flèche 20"/>
          <p:cNvCxnSpPr>
            <a:endCxn id="67" idx="1"/>
          </p:cNvCxnSpPr>
          <p:nvPr/>
        </p:nvCxnSpPr>
        <p:spPr>
          <a:xfrm>
            <a:off x="774674" y="2126434"/>
            <a:ext cx="334045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0" idx="3"/>
            <a:endCxn id="11" idx="1"/>
          </p:cNvCxnSpPr>
          <p:nvPr/>
        </p:nvCxnSpPr>
        <p:spPr>
          <a:xfrm flipV="1">
            <a:off x="4411873" y="1883904"/>
            <a:ext cx="237982" cy="23765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endCxn id="12" idx="1"/>
          </p:cNvCxnSpPr>
          <p:nvPr/>
        </p:nvCxnSpPr>
        <p:spPr>
          <a:xfrm flipV="1">
            <a:off x="6088070" y="1406354"/>
            <a:ext cx="575136" cy="2693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>
            <a:off x="6088070" y="1520088"/>
            <a:ext cx="575136" cy="11207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6088070" y="1733438"/>
            <a:ext cx="575136" cy="2308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3" idx="1"/>
            <a:endCxn id="11" idx="3"/>
          </p:cNvCxnSpPr>
          <p:nvPr/>
        </p:nvCxnSpPr>
        <p:spPr>
          <a:xfrm flipH="1">
            <a:off x="6088070" y="1864159"/>
            <a:ext cx="575136" cy="1974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6088070" y="2042516"/>
            <a:ext cx="842934" cy="161609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15" idx="3"/>
            <a:endCxn id="16" idx="1"/>
          </p:cNvCxnSpPr>
          <p:nvPr/>
        </p:nvCxnSpPr>
        <p:spPr>
          <a:xfrm>
            <a:off x="6820603" y="2981238"/>
            <a:ext cx="527610" cy="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stCxn id="10" idx="2"/>
          </p:cNvCxnSpPr>
          <p:nvPr/>
        </p:nvCxnSpPr>
        <p:spPr>
          <a:xfrm>
            <a:off x="3923502" y="2321611"/>
            <a:ext cx="1203716" cy="45957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32" idx="2"/>
          </p:cNvCxnSpPr>
          <p:nvPr/>
        </p:nvCxnSpPr>
        <p:spPr>
          <a:xfrm flipH="1">
            <a:off x="5824479" y="2605813"/>
            <a:ext cx="1310020" cy="17537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509537" y="1124744"/>
            <a:ext cx="1249923" cy="1481069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cxnSp>
        <p:nvCxnSpPr>
          <p:cNvPr id="40" name="Connecteur droit avec flèche 39"/>
          <p:cNvCxnSpPr>
            <a:stCxn id="17" idx="1"/>
          </p:cNvCxnSpPr>
          <p:nvPr/>
        </p:nvCxnSpPr>
        <p:spPr>
          <a:xfrm flipH="1" flipV="1">
            <a:off x="6088070" y="2204125"/>
            <a:ext cx="842934" cy="11875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space réservé du contenu 11"/>
          <p:cNvSpPr txBox="1">
            <a:spLocks/>
          </p:cNvSpPr>
          <p:nvPr/>
        </p:nvSpPr>
        <p:spPr>
          <a:xfrm>
            <a:off x="251520" y="653207"/>
            <a:ext cx="87352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prstClr val="black"/>
                </a:solidFill>
                <a:latin typeface="Arial"/>
              </a:rPr>
              <a:t>JOREK simulations suggest the following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picture for MGI-triggered disruptions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108719" y="1618602"/>
            <a:ext cx="197095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Current</a:t>
            </a:r>
            <a:r>
              <a:rPr lang="fr-FR" sz="2000" dirty="0" smtClean="0"/>
              <a:t> profile </a:t>
            </a:r>
          </a:p>
          <a:p>
            <a:pPr algn="ctr"/>
            <a:r>
              <a:rPr lang="fr-FR" sz="2000" dirty="0"/>
              <a:t>c</a:t>
            </a:r>
            <a:r>
              <a:rPr lang="fr-FR" sz="2000" dirty="0" smtClean="0"/>
              <a:t>ontraction</a:t>
            </a:r>
          </a:p>
          <a:p>
            <a:pPr algn="ctr"/>
            <a:r>
              <a:rPr lang="fr-FR" sz="2000" dirty="0" smtClean="0"/>
              <a:t>&amp; 3D </a:t>
            </a:r>
            <a:r>
              <a:rPr lang="fr-FR" sz="2000" dirty="0" err="1" smtClean="0"/>
              <a:t>effects</a:t>
            </a:r>
            <a:endParaRPr lang="fr-FR" sz="2000" dirty="0"/>
          </a:p>
        </p:txBody>
      </p:sp>
      <p:cxnSp>
        <p:nvCxnSpPr>
          <p:cNvPr id="69" name="Connecteur droit avec flèche 68"/>
          <p:cNvCxnSpPr>
            <a:stCxn id="67" idx="3"/>
            <a:endCxn id="10" idx="1"/>
          </p:cNvCxnSpPr>
          <p:nvPr/>
        </p:nvCxnSpPr>
        <p:spPr>
          <a:xfrm flipV="1">
            <a:off x="3079674" y="2121556"/>
            <a:ext cx="355457" cy="487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286043" y="3277433"/>
            <a:ext cx="8606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smtClean="0"/>
              <a:t>Note 1</a:t>
            </a:r>
            <a:r>
              <a:rPr lang="fr-FR" sz="2000" dirty="0" smtClean="0"/>
              <a:t>: 1/1 mode </a:t>
            </a:r>
            <a:r>
              <a:rPr lang="fr-FR" sz="2000" dirty="0" err="1" smtClean="0"/>
              <a:t>plays</a:t>
            </a:r>
            <a:r>
              <a:rPr lang="fr-FR" sz="2000" dirty="0" smtClean="0"/>
              <a:t> no </a:t>
            </a:r>
            <a:r>
              <a:rPr lang="fr-FR" sz="2000" dirty="0" err="1" smtClean="0"/>
              <a:t>role</a:t>
            </a:r>
            <a:r>
              <a:rPr lang="fr-FR" sz="2000" dirty="0" smtClean="0"/>
              <a:t> in TQ in </a:t>
            </a:r>
            <a:r>
              <a:rPr lang="fr-FR" sz="2000" dirty="0" err="1" smtClean="0"/>
              <a:t>these</a:t>
            </a:r>
            <a:r>
              <a:rPr lang="fr-FR" sz="2000" dirty="0" smtClean="0"/>
              <a:t> simulations (1/1 crash </a:t>
            </a:r>
            <a:r>
              <a:rPr lang="fr-FR" sz="2000" dirty="0" err="1" smtClean="0"/>
              <a:t>during</a:t>
            </a:r>
            <a:r>
              <a:rPr lang="fr-FR" sz="2000" dirty="0" smtClean="0"/>
              <a:t> </a:t>
            </a:r>
            <a:r>
              <a:rPr lang="fr-FR" sz="2000" dirty="0" err="1" smtClean="0"/>
              <a:t>pre</a:t>
            </a:r>
            <a:r>
              <a:rPr lang="fr-FR" sz="2000" dirty="0" smtClean="0"/>
              <a:t>-TQ phase)</a:t>
            </a:r>
          </a:p>
          <a:p>
            <a:r>
              <a:rPr lang="fr-FR" sz="2000" u="sng" dirty="0" smtClean="0"/>
              <a:t>Note 2</a:t>
            </a:r>
            <a:r>
              <a:rPr lang="fr-FR" sz="2000" dirty="0" smtClean="0"/>
              <a:t>: </a:t>
            </a:r>
            <a:r>
              <a:rPr lang="en-US" sz="2000" dirty="0"/>
              <a:t>The above picture seems to apply (to some extent) to SPI as </a:t>
            </a:r>
            <a:r>
              <a:rPr lang="en-US" sz="2000" dirty="0" smtClean="0"/>
              <a:t>well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961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0"/>
          <p:cNvSpPr>
            <a:spLocks noGrp="1"/>
          </p:cNvSpPr>
          <p:nvPr>
            <p:ph type="title"/>
          </p:nvPr>
        </p:nvSpPr>
        <p:spPr>
          <a:xfrm>
            <a:off x="899592" y="95672"/>
            <a:ext cx="7237413" cy="52501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Plans</a:t>
            </a:r>
            <a:endParaRPr lang="fr-FR" sz="2400" b="1" cap="non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2" name="Espace réservé du contenu 11"/>
          <p:cNvSpPr txBox="1">
            <a:spLocks/>
          </p:cNvSpPr>
          <p:nvPr/>
        </p:nvSpPr>
        <p:spPr>
          <a:xfrm>
            <a:off x="179512" y="1182811"/>
            <a:ext cx="8784976" cy="4308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chemeClr val="tx1"/>
                </a:solidFill>
                <a:latin typeface="Arial"/>
              </a:rPr>
              <a:t>We now have a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good working point </a:t>
            </a:r>
            <a:r>
              <a:rPr lang="en-US" dirty="0" smtClean="0">
                <a:solidFill>
                  <a:schemeClr val="tx1"/>
                </a:solidFill>
                <a:latin typeface="Arial"/>
              </a:rPr>
              <a:t>from which we can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scan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input parameters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in order to:</a:t>
            </a:r>
          </a:p>
          <a:p>
            <a:pPr lvl="3"/>
            <a:r>
              <a:rPr lang="en-US" dirty="0" smtClean="0">
                <a:solidFill>
                  <a:prstClr val="black"/>
                </a:solidFill>
                <a:latin typeface="Arial"/>
              </a:rPr>
              <a:t>Try to match everything at once (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I</a:t>
            </a:r>
            <a:r>
              <a:rPr lang="en-US" baseline="-25000" dirty="0" err="1" smtClean="0">
                <a:solidFill>
                  <a:prstClr val="black"/>
                </a:solidFill>
                <a:latin typeface="Arial"/>
              </a:rPr>
              <a:t>p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spike, </a:t>
            </a:r>
            <a:r>
              <a:rPr lang="en-US" dirty="0" err="1" smtClean="0">
                <a:solidFill>
                  <a:prstClr val="black"/>
                </a:solidFill>
                <a:latin typeface="Arial"/>
              </a:rPr>
              <a:t>P</a:t>
            </a:r>
            <a:r>
              <a:rPr lang="en-US" baseline="-25000" dirty="0" err="1" smtClean="0">
                <a:solidFill>
                  <a:prstClr val="black"/>
                </a:solidFill>
                <a:latin typeface="Arial"/>
              </a:rPr>
              <a:t>rad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,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saddle coils, CQ timescale, …)</a:t>
            </a:r>
            <a:endParaRPr lang="en-US" dirty="0" smtClean="0">
              <a:solidFill>
                <a:prstClr val="black"/>
              </a:solidFill>
              <a:latin typeface="Arial"/>
            </a:endParaRPr>
          </a:p>
          <a:p>
            <a:pPr lvl="3"/>
            <a:r>
              <a:rPr lang="en-US" dirty="0" smtClean="0">
                <a:solidFill>
                  <a:prstClr val="black"/>
                </a:solidFill>
                <a:latin typeface="Arial"/>
              </a:rPr>
              <a:t>See dependencies, assess effect of deviating from realistic parameters</a:t>
            </a:r>
          </a:p>
          <a:p>
            <a:pPr lvl="1"/>
            <a:endParaRPr lang="en-US" dirty="0">
              <a:solidFill>
                <a:prstClr val="black"/>
              </a:solidFill>
              <a:latin typeface="Arial"/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  <a:latin typeface="Arial"/>
              </a:rPr>
              <a:t>Post-process simulations with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test electrons</a:t>
            </a:r>
          </a:p>
          <a:p>
            <a:pPr lvl="1"/>
            <a:endParaRPr lang="en-US" dirty="0" smtClean="0">
              <a:solidFill>
                <a:prstClr val="black"/>
              </a:solidFill>
              <a:latin typeface="Arial"/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  <a:latin typeface="Arial"/>
              </a:rPr>
              <a:t>Repeat simulations with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JOREK + RE fluid 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model </a:t>
            </a:r>
            <a:r>
              <a:rPr lang="en-US" dirty="0">
                <a:solidFill>
                  <a:prstClr val="black"/>
                </a:solidFill>
                <a:latin typeface="Arial"/>
              </a:rPr>
              <a:t>(V. 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Bandaru</a:t>
            </a:r>
            <a:r>
              <a:rPr lang="en-US" dirty="0">
                <a:solidFill>
                  <a:prstClr val="black"/>
                </a:solidFill>
                <a:latin typeface="Arial"/>
              </a:rPr>
              <a:t>)</a:t>
            </a:r>
            <a:r>
              <a:rPr lang="en-US" dirty="0" smtClean="0">
                <a:solidFill>
                  <a:prstClr val="black"/>
                </a:solidFill>
                <a:latin typeface="Arial"/>
              </a:rPr>
              <a:t> when ready</a:t>
            </a:r>
          </a:p>
          <a:p>
            <a:pPr lvl="1"/>
            <a:endParaRPr lang="en-US" dirty="0">
              <a:solidFill>
                <a:prstClr val="black"/>
              </a:solidFill>
              <a:latin typeface="Arial"/>
            </a:endParaRPr>
          </a:p>
          <a:p>
            <a:pPr lvl="1"/>
            <a:r>
              <a:rPr lang="en-US" dirty="0" smtClean="0">
                <a:solidFill>
                  <a:prstClr val="black"/>
                </a:solidFill>
                <a:latin typeface="Arial"/>
              </a:rPr>
              <a:t>Interact with Chalmers team (Oskar et al.) working on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GO simulations of the same pulse</a:t>
            </a:r>
            <a:endParaRPr lang="en-US" dirty="0">
              <a:solidFill>
                <a:srgbClr val="0000FF"/>
              </a:solidFill>
              <a:latin typeface="Arial"/>
            </a:endParaRPr>
          </a:p>
          <a:p>
            <a:pPr lvl="1"/>
            <a:endParaRPr lang="en-US" dirty="0" smtClean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26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t="54451" r="33602" b="32102"/>
          <a:stretch/>
        </p:blipFill>
        <p:spPr bwMode="auto">
          <a:xfrm>
            <a:off x="2429458" y="4292060"/>
            <a:ext cx="2596114" cy="61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4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cap="none" dirty="0"/>
              <a:t>The JOREK model for MMI </a:t>
            </a:r>
            <a:r>
              <a:rPr lang="en-US" sz="2800" cap="none" dirty="0" smtClean="0"/>
              <a:t/>
            </a:r>
            <a:br>
              <a:rPr lang="en-US" sz="2800" cap="none" dirty="0" smtClean="0"/>
            </a:br>
            <a:r>
              <a:rPr lang="en-US" sz="2800" cap="none" dirty="0" smtClean="0"/>
              <a:t>(</a:t>
            </a:r>
            <a:r>
              <a:rPr lang="en-US" sz="2800" cap="none" dirty="0"/>
              <a:t>i.e. MGI or SPI) simulations</a:t>
            </a:r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179512" y="1736080"/>
            <a:ext cx="8568952" cy="4501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ts val="2700"/>
              </a:lnSpc>
              <a:spcAft>
                <a:spcPts val="0"/>
              </a:spcAft>
            </a:pP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MHD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diamagnetic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lnSpc>
                <a:spcPts val="2700"/>
              </a:lnSpc>
              <a:spcAft>
                <a:spcPts val="0"/>
              </a:spcAft>
            </a:pPr>
            <a:endParaRPr lang="fr-FR" u="sng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lnSpc>
                <a:spcPts val="2700"/>
              </a:lnSpc>
              <a:spcAft>
                <a:spcPts val="0"/>
              </a:spcAft>
            </a:pPr>
            <a:r>
              <a:rPr lang="fr-FR" u="sng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variables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flux           (                                         )                                             </a:t>
            </a: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urrent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Electric/flow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endParaRPr lang="fr-FR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</a:t>
            </a:r>
            <a:endParaRPr lang="fr-FR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Impurity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mass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summed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all charge states)</a:t>
            </a: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mass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(main ions +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impurities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</a:p>
          <a:p>
            <a:pPr lvl="3" fontAlgn="auto">
              <a:lnSpc>
                <a:spcPts val="2700"/>
              </a:lnSpc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,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assumed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all </a:t>
            </a: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lnSpc>
                <a:spcPts val="2700"/>
              </a:lnSpc>
              <a:spcAft>
                <a:spcPts val="0"/>
              </a:spcAft>
            </a:pPr>
            <a:endParaRPr lang="fr-FR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t="44444" r="43220" b="45635"/>
          <a:stretch/>
        </p:blipFill>
        <p:spPr bwMode="auto">
          <a:xfrm>
            <a:off x="3851920" y="2820932"/>
            <a:ext cx="225904" cy="29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42025" r="28704" b="45739"/>
          <a:stretch/>
        </p:blipFill>
        <p:spPr bwMode="auto">
          <a:xfrm>
            <a:off x="4644008" y="2805685"/>
            <a:ext cx="2699793" cy="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5" t="53693" r="42227" b="37595"/>
          <a:stretch/>
        </p:blipFill>
        <p:spPr bwMode="auto">
          <a:xfrm>
            <a:off x="3972377" y="3153441"/>
            <a:ext cx="1103679" cy="37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1" t="44493" r="32537" b="47254"/>
          <a:stretch/>
        </p:blipFill>
        <p:spPr bwMode="auto">
          <a:xfrm>
            <a:off x="3779912" y="3547466"/>
            <a:ext cx="239463" cy="23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t="52585" r="25935" b="35890"/>
          <a:stretch/>
        </p:blipFill>
        <p:spPr bwMode="auto">
          <a:xfrm>
            <a:off x="5522671" y="3704599"/>
            <a:ext cx="2937761" cy="36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7" t="54100" r="63271" b="35890"/>
          <a:stretch/>
        </p:blipFill>
        <p:spPr bwMode="auto">
          <a:xfrm>
            <a:off x="3203847" y="3839568"/>
            <a:ext cx="226819" cy="28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4877730" y="4000266"/>
            <a:ext cx="4266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assumed</a:t>
            </a:r>
            <a:r>
              <a:rPr lang="fr-F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fr-F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all </a:t>
            </a:r>
            <a:r>
              <a:rPr lang="fr-FR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fr-FR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t="50538" r="84921" b="41139"/>
          <a:stretch/>
        </p:blipFill>
        <p:spPr bwMode="auto">
          <a:xfrm>
            <a:off x="3796680" y="4874860"/>
            <a:ext cx="559296" cy="30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61332" r="84745" b="34999"/>
          <a:stretch/>
        </p:blipFill>
        <p:spPr bwMode="auto">
          <a:xfrm>
            <a:off x="6156176" y="5264472"/>
            <a:ext cx="223486" cy="22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6" t="56460" r="36082" b="39524"/>
          <a:stretch/>
        </p:blipFill>
        <p:spPr bwMode="auto">
          <a:xfrm>
            <a:off x="2788021" y="5574183"/>
            <a:ext cx="199803" cy="2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cteur droit avec flèche 18"/>
          <p:cNvCxnSpPr/>
          <p:nvPr/>
        </p:nvCxnSpPr>
        <p:spPr>
          <a:xfrm>
            <a:off x="4077824" y="3671983"/>
            <a:ext cx="943922" cy="1675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3563888" y="3981682"/>
            <a:ext cx="1457858" cy="102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|  PAGE </a:t>
            </a:r>
            <a:fld id="{75BCC8B2-0BA6-4B93-8971-7468F6C19B89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fr-FR"/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CEA | 10 AVRIL 2012</a:t>
            </a:r>
          </a:p>
        </p:txBody>
      </p:sp>
    </p:spTree>
    <p:extLst>
      <p:ext uri="{BB962C8B-B14F-4D97-AF65-F5344CB8AC3E}">
        <p14:creationId xmlns:p14="http://schemas.microsoft.com/office/powerpoint/2010/main" val="26319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400" cap="none" dirty="0" smtClean="0"/>
              <a:t>  </a:t>
            </a:r>
            <a:r>
              <a:rPr lang="fr-FR" sz="2400" cap="none" dirty="0" err="1" smtClean="0"/>
              <a:t>Interferometry</a:t>
            </a:r>
            <a:r>
              <a:rPr lang="fr-FR" sz="2400" cap="none" dirty="0" smtClean="0"/>
              <a:t> </a:t>
            </a:r>
            <a:r>
              <a:rPr lang="fr-FR" sz="2400" cap="none" dirty="0" err="1" smtClean="0"/>
              <a:t>comparison</a:t>
            </a:r>
            <a:endParaRPr lang="fr-FR" sz="2400" cap="none" dirty="0"/>
          </a:p>
        </p:txBody>
      </p:sp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fr-FR" sz="1200" dirty="0">
              <a:solidFill>
                <a:schemeClr val="tx1"/>
              </a:solidFill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2739956" y="1237402"/>
            <a:ext cx="6296540" cy="3962401"/>
            <a:chOff x="1979712" y="2274911"/>
            <a:chExt cx="6296540" cy="39624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7" t="26872" r="33287" b="18962"/>
            <a:stretch/>
          </p:blipFill>
          <p:spPr bwMode="auto">
            <a:xfrm>
              <a:off x="1979712" y="2274911"/>
              <a:ext cx="4903304" cy="3962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886141" y="3243192"/>
              <a:ext cx="1544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JOREK 3 bar</a:t>
              </a:r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>
              <a:off x="4139952" y="3612524"/>
              <a:ext cx="792088" cy="176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3851920" y="3612524"/>
              <a:ext cx="1512168" cy="1832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3995936" y="3612524"/>
              <a:ext cx="864096" cy="4645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6732240" y="4725144"/>
              <a:ext cx="1544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JOREK </a:t>
              </a:r>
              <a:r>
                <a:rPr lang="fr-FR" dirty="0" smtClean="0"/>
                <a:t>1 </a:t>
              </a:r>
              <a:r>
                <a:rPr lang="fr-FR" dirty="0"/>
                <a:t>bar</a:t>
              </a: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H="1" flipV="1">
              <a:off x="6347862" y="4256112"/>
              <a:ext cx="535154" cy="4690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 flipH="1" flipV="1">
              <a:off x="6228184" y="4408512"/>
              <a:ext cx="504056" cy="3166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6347862" y="5094476"/>
              <a:ext cx="536778" cy="1753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862517" y="2873860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 err="1" smtClean="0"/>
                <a:t>Experiment</a:t>
              </a:r>
              <a:endParaRPr lang="fr-FR" dirty="0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H="1" flipV="1">
              <a:off x="6300192" y="2743944"/>
              <a:ext cx="535154" cy="2345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H="1">
              <a:off x="6228184" y="3130860"/>
              <a:ext cx="607162" cy="2969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H="1">
              <a:off x="6228184" y="3283260"/>
              <a:ext cx="759562" cy="5615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2" t="35606" r="15053" b="19508"/>
          <a:stretch/>
        </p:blipFill>
        <p:spPr bwMode="auto">
          <a:xfrm>
            <a:off x="179512" y="1108619"/>
            <a:ext cx="2553847" cy="297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Connecteur droit 39"/>
          <p:cNvCxnSpPr/>
          <p:nvPr/>
        </p:nvCxnSpPr>
        <p:spPr>
          <a:xfrm>
            <a:off x="1462777" y="1230123"/>
            <a:ext cx="0" cy="2520280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 flipH="1">
            <a:off x="945840" y="1074225"/>
            <a:ext cx="1" cy="268042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55576" y="3427858"/>
            <a:ext cx="190264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1501416" y="3429000"/>
            <a:ext cx="190264" cy="18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1463219" y="339052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0000FF"/>
                </a:solidFill>
              </a:rPr>
              <a:t>3</a:t>
            </a:r>
            <a:endParaRPr lang="fr-FR" sz="1100" b="1" dirty="0">
              <a:solidFill>
                <a:srgbClr val="0000FF"/>
              </a:solidFill>
            </a:endParaRPr>
          </a:p>
        </p:txBody>
      </p:sp>
      <p:cxnSp>
        <p:nvCxnSpPr>
          <p:cNvPr id="50" name="Connecteur droit avec flèche 49"/>
          <p:cNvCxnSpPr/>
          <p:nvPr/>
        </p:nvCxnSpPr>
        <p:spPr>
          <a:xfrm flipV="1">
            <a:off x="5692284" y="5199803"/>
            <a:ext cx="0" cy="533453"/>
          </a:xfrm>
          <a:prstGeom prst="straightConnector1">
            <a:avLst/>
          </a:prstGeom>
          <a:ln w="50800" cmpd="dbl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4716016" y="574011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TQ, JOREK 3 bar</a:t>
            </a:r>
            <a:endParaRPr lang="fr-FR" dirty="0"/>
          </a:p>
        </p:txBody>
      </p:sp>
      <p:cxnSp>
        <p:nvCxnSpPr>
          <p:cNvPr id="53" name="Connecteur droit avec flèche 52"/>
          <p:cNvCxnSpPr/>
          <p:nvPr/>
        </p:nvCxnSpPr>
        <p:spPr>
          <a:xfrm flipV="1">
            <a:off x="6948264" y="5229201"/>
            <a:ext cx="0" cy="880241"/>
          </a:xfrm>
          <a:prstGeom prst="straightConnector1">
            <a:avLst/>
          </a:prstGeom>
          <a:ln w="50800" cmpd="dbl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5725255" y="610944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TQ, </a:t>
            </a:r>
            <a:r>
              <a:rPr lang="fr-FR" dirty="0" err="1" smtClean="0"/>
              <a:t>exp</a:t>
            </a:r>
            <a:r>
              <a:rPr lang="fr-FR" dirty="0" smtClean="0"/>
              <a:t>. &amp; JOREK 1 bar</a:t>
            </a:r>
            <a:endParaRPr lang="fr-FR" dirty="0"/>
          </a:p>
        </p:txBody>
      </p:sp>
      <p:sp>
        <p:nvSpPr>
          <p:cNvPr id="56" name="Espace réservé du contenu 11"/>
          <p:cNvSpPr txBox="1">
            <a:spLocks/>
          </p:cNvSpPr>
          <p:nvPr/>
        </p:nvSpPr>
        <p:spPr>
          <a:xfrm>
            <a:off x="316317" y="5085184"/>
            <a:ext cx="4327691" cy="173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6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Vague </a:t>
            </a:r>
            <a:r>
              <a:rPr lang="fr-FR" dirty="0" err="1" smtClean="0">
                <a:solidFill>
                  <a:schemeClr val="tx1"/>
                </a:solidFill>
              </a:rPr>
              <a:t>resemblance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between</a:t>
            </a:r>
            <a:r>
              <a:rPr lang="fr-FR" dirty="0" smtClean="0">
                <a:solidFill>
                  <a:schemeClr val="tx1"/>
                </a:solidFill>
              </a:rPr>
              <a:t> JOREK and </a:t>
            </a:r>
            <a:r>
              <a:rPr lang="fr-FR" dirty="0" err="1" smtClean="0">
                <a:solidFill>
                  <a:schemeClr val="tx1"/>
                </a:solidFill>
              </a:rPr>
              <a:t>experiment</a:t>
            </a:r>
            <a:endParaRPr lang="fr-FR" dirty="0">
              <a:solidFill>
                <a:schemeClr val="tx1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>
                <a:solidFill>
                  <a:schemeClr val="tx1"/>
                </a:solidFill>
              </a:rPr>
              <a:t>n</a:t>
            </a:r>
            <a:r>
              <a:rPr lang="fr-FR" baseline="-25000" dirty="0" err="1">
                <a:solidFill>
                  <a:schemeClr val="tx1"/>
                </a:solidFill>
              </a:rPr>
              <a:t>el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increases</a:t>
            </a:r>
            <a:r>
              <a:rPr lang="fr-FR" dirty="0">
                <a:solidFill>
                  <a:schemeClr val="tx1"/>
                </a:solidFill>
              </a:rPr>
              <a:t> at </a:t>
            </a:r>
            <a:r>
              <a:rPr lang="fr-FR" dirty="0" smtClean="0">
                <a:solidFill>
                  <a:schemeClr val="tx1"/>
                </a:solidFill>
              </a:rPr>
              <a:t>TQ</a:t>
            </a: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</a:rPr>
              <a:t>Sharp </a:t>
            </a:r>
            <a:r>
              <a:rPr lang="fr-FR" dirty="0" err="1" smtClean="0">
                <a:solidFill>
                  <a:schemeClr val="tx1"/>
                </a:solidFill>
              </a:rPr>
              <a:t>increase</a:t>
            </a:r>
            <a:r>
              <a:rPr lang="fr-FR" dirty="0" smtClean="0">
                <a:solidFill>
                  <a:schemeClr val="tx1"/>
                </a:solidFill>
              </a:rPr>
              <a:t> in </a:t>
            </a:r>
            <a:r>
              <a:rPr lang="fr-FR" dirty="0" err="1" smtClean="0">
                <a:solidFill>
                  <a:schemeClr val="tx1"/>
                </a:solidFill>
              </a:rPr>
              <a:t>sim</a:t>
            </a:r>
            <a:r>
              <a:rPr lang="fr-FR" dirty="0" smtClean="0">
                <a:solidFill>
                  <a:schemeClr val="tx1"/>
                </a:solidFill>
              </a:rPr>
              <a:t>., not as </a:t>
            </a:r>
            <a:r>
              <a:rPr lang="fr-FR" dirty="0" err="1" smtClean="0">
                <a:solidFill>
                  <a:schemeClr val="tx1"/>
                </a:solidFill>
              </a:rPr>
              <a:t>sharp</a:t>
            </a:r>
            <a:r>
              <a:rPr lang="fr-FR" dirty="0" smtClean="0">
                <a:solidFill>
                  <a:schemeClr val="tx1"/>
                </a:solidFill>
              </a:rPr>
              <a:t> in </a:t>
            </a:r>
            <a:r>
              <a:rPr lang="fr-FR" dirty="0" err="1" smtClean="0">
                <a:solidFill>
                  <a:schemeClr val="tx1"/>
                </a:solidFill>
              </a:rPr>
              <a:t>exp</a:t>
            </a:r>
            <a:r>
              <a:rPr lang="fr-FR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-36512" y="413978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(</a:t>
            </a:r>
            <a:r>
              <a:rPr lang="fr-FR" dirty="0" err="1" smtClean="0"/>
              <a:t>Interferometer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~</a:t>
            </a:r>
            <a:r>
              <a:rPr lang="el-GR" dirty="0" smtClean="0"/>
              <a:t>π</a:t>
            </a:r>
            <a:r>
              <a:rPr lang="fr-FR" dirty="0" smtClean="0"/>
              <a:t>/2 </a:t>
            </a:r>
            <a:r>
              <a:rPr lang="fr-FR" dirty="0" err="1" smtClean="0"/>
              <a:t>away</a:t>
            </a:r>
            <a:r>
              <a:rPr lang="fr-FR" dirty="0" smtClean="0"/>
              <a:t> </a:t>
            </a:r>
            <a:r>
              <a:rPr lang="fr-FR" dirty="0" err="1" smtClean="0"/>
              <a:t>toroidally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DMV1)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76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6" t="18254" r="27044" b="26984"/>
          <a:stretch/>
        </p:blipFill>
        <p:spPr bwMode="auto">
          <a:xfrm>
            <a:off x="4427984" y="1628800"/>
            <a:ext cx="436848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0"/>
          <p:cNvSpPr txBox="1">
            <a:spLocks/>
          </p:cNvSpPr>
          <p:nvPr/>
        </p:nvSpPr>
        <p:spPr>
          <a:xfrm>
            <a:off x="179512" y="44624"/>
            <a:ext cx="8856984" cy="57606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fr-FR" b="0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</a:t>
            </a:r>
            <a:r>
              <a:rPr lang="fr-FR" b="0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</a:t>
            </a:r>
            <a:r>
              <a:rPr lang="fr-FR" b="0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b="0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resistivity</a:t>
            </a:r>
            <a:r>
              <a:rPr lang="fr-FR" b="0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0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b="0" cap="none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fr-FR" b="0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hyper-</a:t>
            </a:r>
            <a:r>
              <a:rPr lang="fr-FR" b="0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resistivity</a:t>
            </a:r>
            <a:r>
              <a:rPr lang="fr-FR" b="0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b="0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b="0" cap="none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fr-FR" b="0" cap="non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6070" y="1538208"/>
            <a:ext cx="33826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dirty="0" smtClean="0"/>
              <a:t>η</a:t>
            </a:r>
            <a:r>
              <a:rPr lang="fr-FR" baseline="-25000" dirty="0" smtClean="0"/>
              <a:t>H</a:t>
            </a:r>
            <a:r>
              <a:rPr lang="fr-FR" dirty="0" smtClean="0"/>
              <a:t> scan at </a:t>
            </a:r>
            <a:r>
              <a:rPr lang="fr-FR" dirty="0" err="1" smtClean="0"/>
              <a:t>realistic</a:t>
            </a:r>
            <a:r>
              <a:rPr lang="fr-FR" dirty="0" smtClean="0"/>
              <a:t> </a:t>
            </a:r>
            <a:r>
              <a:rPr lang="el-GR" dirty="0" smtClean="0"/>
              <a:t>η</a:t>
            </a:r>
            <a:r>
              <a:rPr lang="fr-FR" baseline="-25000" dirty="0" smtClean="0"/>
              <a:t>0</a:t>
            </a:r>
            <a:r>
              <a:rPr lang="fr-FR" dirty="0" smtClean="0"/>
              <a:t>=3.3x10</a:t>
            </a:r>
            <a:r>
              <a:rPr lang="fr-FR" baseline="30000" dirty="0" smtClean="0"/>
              <a:t>-9</a:t>
            </a:r>
            <a:r>
              <a:rPr lang="el-GR" dirty="0" smtClean="0"/>
              <a:t>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691680" y="602104"/>
            <a:ext cx="3490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∂</a:t>
            </a:r>
            <a:r>
              <a:rPr lang="fr-FR" baseline="-25000" dirty="0" smtClean="0"/>
              <a:t>t</a:t>
            </a:r>
            <a:r>
              <a:rPr lang="el-GR" dirty="0" smtClean="0"/>
              <a:t>Ψ</a:t>
            </a:r>
            <a:r>
              <a:rPr lang="fr-FR" dirty="0" smtClean="0"/>
              <a:t> =  … + </a:t>
            </a:r>
            <a:r>
              <a:rPr lang="el-GR" dirty="0" smtClean="0"/>
              <a:t>η</a:t>
            </a:r>
            <a:r>
              <a:rPr lang="fr-FR" baseline="-25000" dirty="0" smtClean="0"/>
              <a:t>0</a:t>
            </a:r>
            <a:r>
              <a:rPr lang="fr-FR" dirty="0" smtClean="0"/>
              <a:t>(T/T</a:t>
            </a:r>
            <a:r>
              <a:rPr lang="fr-FR" baseline="-25000" dirty="0" smtClean="0"/>
              <a:t>0</a:t>
            </a:r>
            <a:r>
              <a:rPr lang="fr-FR" dirty="0" smtClean="0"/>
              <a:t>)</a:t>
            </a:r>
            <a:r>
              <a:rPr lang="fr-FR" baseline="30000" dirty="0" smtClean="0"/>
              <a:t>-3/2</a:t>
            </a:r>
            <a:r>
              <a:rPr lang="fr-FR" dirty="0" smtClean="0"/>
              <a:t>j</a:t>
            </a:r>
            <a:r>
              <a:rPr lang="el-GR" baseline="-25000" dirty="0" smtClean="0"/>
              <a:t>φ</a:t>
            </a:r>
            <a:r>
              <a:rPr lang="fr-FR" dirty="0" smtClean="0"/>
              <a:t> + </a:t>
            </a:r>
            <a:r>
              <a:rPr lang="el-GR" dirty="0" smtClean="0"/>
              <a:t>η</a:t>
            </a:r>
            <a:r>
              <a:rPr lang="fr-FR" baseline="-25000" dirty="0" smtClean="0"/>
              <a:t>H</a:t>
            </a:r>
            <a:r>
              <a:rPr lang="el-GR" dirty="0" smtClean="0"/>
              <a:t>Δ</a:t>
            </a:r>
            <a:r>
              <a:rPr lang="fr-FR" dirty="0"/>
              <a:t>j</a:t>
            </a:r>
            <a:r>
              <a:rPr lang="el-GR" baseline="-25000" dirty="0"/>
              <a:t>φ</a:t>
            </a:r>
            <a:r>
              <a:rPr lang="fr-FR" dirty="0"/>
              <a:t>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19048" r="30837" b="26389"/>
          <a:stretch/>
        </p:blipFill>
        <p:spPr bwMode="auto">
          <a:xfrm>
            <a:off x="-24465" y="1628800"/>
            <a:ext cx="4452449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88419" y="1538208"/>
            <a:ext cx="21034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 smtClean="0"/>
              <a:t>          </a:t>
            </a:r>
            <a:r>
              <a:rPr lang="el-GR" dirty="0" smtClean="0"/>
              <a:t>η</a:t>
            </a:r>
            <a:r>
              <a:rPr lang="fr-FR" baseline="-25000" dirty="0"/>
              <a:t>0</a:t>
            </a:r>
            <a:r>
              <a:rPr lang="fr-FR" dirty="0" smtClean="0"/>
              <a:t> scan       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691680" y="1168876"/>
            <a:ext cx="600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err="1" smtClean="0"/>
              <a:t>Current</a:t>
            </a:r>
            <a:r>
              <a:rPr lang="fr-FR" u="sng" dirty="0" smtClean="0"/>
              <a:t> </a:t>
            </a:r>
            <a:r>
              <a:rPr lang="fr-FR" u="sng" dirty="0" err="1" smtClean="0"/>
              <a:t>density</a:t>
            </a:r>
            <a:r>
              <a:rPr lang="fr-FR" u="sng" dirty="0" smtClean="0"/>
              <a:t> profile (</a:t>
            </a:r>
            <a:r>
              <a:rPr lang="fr-FR" u="sng" dirty="0" err="1"/>
              <a:t>a</a:t>
            </a:r>
            <a:r>
              <a:rPr lang="fr-FR" u="sng" dirty="0" err="1" smtClean="0"/>
              <a:t>xisymmetric</a:t>
            </a:r>
            <a:r>
              <a:rPr lang="fr-FR" u="sng" dirty="0" smtClean="0"/>
              <a:t> Ar MGI simulations)</a:t>
            </a:r>
            <a:endParaRPr lang="fr-FR" u="sng" dirty="0"/>
          </a:p>
        </p:txBody>
      </p:sp>
      <p:sp>
        <p:nvSpPr>
          <p:cNvPr id="14" name="Espace réservé du contenu 11"/>
          <p:cNvSpPr txBox="1">
            <a:spLocks/>
          </p:cNvSpPr>
          <p:nvPr/>
        </p:nvSpPr>
        <p:spPr>
          <a:xfrm>
            <a:off x="4572463" y="5445224"/>
            <a:ext cx="4584047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el-G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sz="18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</a:t>
            </a:r>
            <a:r>
              <a:rPr lang="fr-FR" sz="18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profile w/o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affecting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skin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endParaRPr lang="fr-FR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fine structures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TQ are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endParaRPr lang="en-US" sz="18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contenu 11"/>
          <p:cNvSpPr txBox="1">
            <a:spLocks/>
          </p:cNvSpPr>
          <p:nvPr/>
        </p:nvSpPr>
        <p:spPr>
          <a:xfrm>
            <a:off x="35496" y="5428381"/>
            <a:ext cx="432048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5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sz="1800" baseline="-25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smoother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skin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1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milder</a:t>
            </a:r>
            <a:r>
              <a:rPr lang="fr-FR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MHD and TQ</a:t>
            </a:r>
          </a:p>
          <a:p>
            <a:pPr lvl="1">
              <a:lnSpc>
                <a:spcPts val="2700"/>
              </a:lnSpc>
              <a:buFont typeface="Symbol"/>
              <a:buChar char="Þ"/>
            </a:pPr>
            <a:r>
              <a:rPr lang="fr-FR" sz="1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fr-FR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use a </a:t>
            </a:r>
            <a:r>
              <a:rPr lang="fr-FR" sz="1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fr-FR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fr-FR" sz="1800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fr-FR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 least in the </a:t>
            </a:r>
            <a:r>
              <a:rPr lang="fr-FR" sz="18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fr-FR" sz="1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-TQ phase</a:t>
            </a:r>
          </a:p>
        </p:txBody>
      </p:sp>
      <p:sp>
        <p:nvSpPr>
          <p:cNvPr id="2" name="Ellipse 1"/>
          <p:cNvSpPr/>
          <p:nvPr/>
        </p:nvSpPr>
        <p:spPr>
          <a:xfrm>
            <a:off x="4341886" y="602104"/>
            <a:ext cx="754257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5"/>
          <p:cNvCxnSpPr>
            <a:stCxn id="2" idx="6"/>
          </p:cNvCxnSpPr>
          <p:nvPr/>
        </p:nvCxnSpPr>
        <p:spPr>
          <a:xfrm>
            <a:off x="5096143" y="786770"/>
            <a:ext cx="55597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635010" y="60210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For </a:t>
            </a:r>
            <a:r>
              <a:rPr lang="fr-FR" dirty="0" err="1" smtClean="0">
                <a:solidFill>
                  <a:srgbClr val="FF0000"/>
                </a:solidFill>
              </a:rPr>
              <a:t>numerical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stability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schemeClr val="tx1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Espace réservé du contenu 11"/>
          <p:cNvSpPr txBox="1">
            <a:spLocks/>
          </p:cNvSpPr>
          <p:nvPr/>
        </p:nvSpPr>
        <p:spPr>
          <a:xfrm>
            <a:off x="179512" y="4115395"/>
            <a:ext cx="8856984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resistive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magenta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the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-TQ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matched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-TQ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drop 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fr-FR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magenta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close to the plasma (black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-TQ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drop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endParaRPr lang="fr-FR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FR" sz="1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Artola</a:t>
            </a:r>
            <a:r>
              <a:rPr lang="fr-FR" sz="1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fr-FR" sz="1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submitted</a:t>
            </a:r>
            <a:r>
              <a:rPr lang="fr-FR" sz="1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endParaRPr lang="fr-FR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ts val="2700"/>
              </a:lnSpc>
            </a:pP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urrent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largely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re-induced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hot plasma</a:t>
            </a:r>
          </a:p>
          <a:p>
            <a:pPr lvl="3">
              <a:lnSpc>
                <a:spcPts val="2700"/>
              </a:lnSpc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timescale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27718" r="31198" b="13224"/>
          <a:stretch/>
        </p:blipFill>
        <p:spPr bwMode="auto">
          <a:xfrm>
            <a:off x="2180388" y="543046"/>
            <a:ext cx="4551852" cy="360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0"/>
          <p:cNvSpPr>
            <a:spLocks noGrp="1"/>
          </p:cNvSpPr>
          <p:nvPr>
            <p:ph type="title"/>
          </p:nvPr>
        </p:nvSpPr>
        <p:spPr>
          <a:xfrm>
            <a:off x="251520" y="23665"/>
            <a:ext cx="8640960" cy="52501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</a:t>
            </a: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-TQ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sz="2400" b="1" cap="none" baseline="-25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FR" sz="2400" b="1" cap="none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cap="none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endParaRPr lang="fr-FR" sz="2400" b="1" cap="none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2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5" t="31746" r="45562" b="23073"/>
          <a:stretch/>
        </p:blipFill>
        <p:spPr bwMode="auto">
          <a:xfrm>
            <a:off x="7258050" y="248343"/>
            <a:ext cx="1259474" cy="204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130451" y="-2330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=4.578ms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5" t="34127" r="43442" b="21674"/>
          <a:stretch/>
        </p:blipFill>
        <p:spPr bwMode="auto">
          <a:xfrm>
            <a:off x="5706584" y="275375"/>
            <a:ext cx="1253812" cy="20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590331" y="-23588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t=4.459ms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67944" y="-23588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t=4.340ms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8" t="35119" r="41521" b="20213"/>
          <a:stretch/>
        </p:blipFill>
        <p:spPr bwMode="auto">
          <a:xfrm>
            <a:off x="4139952" y="257866"/>
            <a:ext cx="1295255" cy="212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483768" y="-23588"/>
            <a:ext cx="12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t=4.211ms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6" t="32738" r="40319" b="21934"/>
          <a:stretch/>
        </p:blipFill>
        <p:spPr bwMode="auto">
          <a:xfrm>
            <a:off x="2555776" y="270185"/>
            <a:ext cx="1302684" cy="209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52854" y="-23588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t=3.973ms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1" t="33040" r="41658" b="22485"/>
          <a:stretch/>
        </p:blipFill>
        <p:spPr bwMode="auto">
          <a:xfrm>
            <a:off x="904909" y="305493"/>
            <a:ext cx="1386579" cy="215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0" t="21487" r="18790" b="11361"/>
          <a:stretch/>
        </p:blipFill>
        <p:spPr bwMode="auto">
          <a:xfrm>
            <a:off x="7221347" y="2374996"/>
            <a:ext cx="1922653" cy="219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6" t="21437" r="30577" b="10683"/>
          <a:stretch/>
        </p:blipFill>
        <p:spPr bwMode="auto">
          <a:xfrm>
            <a:off x="5652120" y="2377889"/>
            <a:ext cx="1245308" cy="222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8" t="22029" r="30441" b="10930"/>
          <a:stretch/>
        </p:blipFill>
        <p:spPr bwMode="auto">
          <a:xfrm>
            <a:off x="4058419" y="2368365"/>
            <a:ext cx="1294901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7" t="21872" r="30393" b="11225"/>
          <a:stretch/>
        </p:blipFill>
        <p:spPr bwMode="auto">
          <a:xfrm>
            <a:off x="2483768" y="2406464"/>
            <a:ext cx="1271856" cy="221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6" t="21512" r="29875" b="11048"/>
          <a:stretch/>
        </p:blipFill>
        <p:spPr bwMode="auto">
          <a:xfrm>
            <a:off x="933484" y="2414760"/>
            <a:ext cx="1289525" cy="223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7" t="22578" r="20365" b="10570"/>
          <a:stretch/>
        </p:blipFill>
        <p:spPr bwMode="auto">
          <a:xfrm>
            <a:off x="7166962" y="4602984"/>
            <a:ext cx="1869533" cy="225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4" t="22459" r="30004" b="10698"/>
          <a:stretch/>
        </p:blipFill>
        <p:spPr bwMode="auto">
          <a:xfrm>
            <a:off x="5652120" y="4581415"/>
            <a:ext cx="1313415" cy="227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1" t="22762" r="30308" b="10497"/>
          <a:stretch/>
        </p:blipFill>
        <p:spPr bwMode="auto">
          <a:xfrm>
            <a:off x="4067944" y="4654783"/>
            <a:ext cx="1248949" cy="220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9" t="22577" r="30407" b="10653"/>
          <a:stretch/>
        </p:blipFill>
        <p:spPr bwMode="auto">
          <a:xfrm>
            <a:off x="2483768" y="4673084"/>
            <a:ext cx="1237579" cy="21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5" t="22713" r="29913" b="10354"/>
          <a:stretch/>
        </p:blipFill>
        <p:spPr bwMode="auto">
          <a:xfrm>
            <a:off x="907362" y="4678479"/>
            <a:ext cx="1245288" cy="217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240300" y="5416263"/>
            <a:ext cx="38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fr-FR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3725" y="111545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Poinc</a:t>
            </a:r>
            <a:r>
              <a:rPr lang="fr-F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ED09A1F6-D77A-499B-B053-5422600CA76B}" type="slidenum">
              <a:rPr lang="fr-FR" smtClean="0">
                <a:solidFill>
                  <a:prstClr val="black"/>
                </a:solidFill>
              </a:rPr>
              <a:pPr algn="ctr">
                <a:defRPr/>
              </a:pPr>
              <a:t>54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76212" y="3203684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j</a:t>
            </a:r>
            <a:r>
              <a:rPr lang="fr-FR" baseline="-25000" dirty="0" err="1">
                <a:solidFill>
                  <a:prstClr val="black"/>
                </a:solidFill>
              </a:rPr>
              <a:t>φ</a:t>
            </a:r>
            <a:endParaRPr lang="fr-FR" baseline="-25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7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4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cap="none" dirty="0" smtClean="0"/>
              <a:t>Main simplifications of the model</a:t>
            </a:r>
            <a:endParaRPr lang="fr-FR" sz="2800" cap="none" dirty="0"/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179512" y="1342504"/>
            <a:ext cx="8784976" cy="47705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Bef>
                <a:spcPts val="600"/>
              </a:spcBef>
              <a:spcAft>
                <a:spcPts val="0"/>
              </a:spcAft>
            </a:pP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Coronal </a:t>
            </a:r>
            <a:r>
              <a:rPr lang="fr-FR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quilibrium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(CE)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charge state distribution, radiation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(ADAS data) </a:t>
            </a:r>
          </a:p>
          <a:p>
            <a:pPr lvl="3" fontAlgn="auto">
              <a:spcBef>
                <a:spcPts val="60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Benchmark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M3D-C1 and NIMROD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lang="fr-FR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slows down the radiative 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collapse</a:t>
            </a:r>
          </a:p>
          <a:p>
            <a:pPr lvl="1" fontAlgn="auto">
              <a:spcBef>
                <a:spcPts val="6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auto">
              <a:spcBef>
                <a:spcPts val="60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self-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consistently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fontAlgn="auto">
              <a:spcBef>
                <a:spcPts val="600"/>
              </a:spcBef>
              <a:spcAft>
                <a:spcPts val="0"/>
              </a:spcAft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situation: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flow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3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baseline="-25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vacuum arrives at plasma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suddenly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heated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braked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hot plasma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FR" sz="1800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Nardon</a:t>
            </a:r>
            <a:r>
              <a:rPr lang="fr-FR" sz="18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NF 57 (2017) 016027]</a:t>
            </a:r>
          </a:p>
          <a:p>
            <a:pPr lvl="3" fontAlgn="auto">
              <a:spcBef>
                <a:spcPts val="600"/>
              </a:spcBef>
              <a:spcAft>
                <a:spcPts val="0"/>
              </a:spcAft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JOREK,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empirically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match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fr-F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 fontAlgn="auto">
              <a:spcBef>
                <a:spcPts val="600"/>
              </a:spcBef>
              <a:spcAft>
                <a:spcPts val="0"/>
              </a:spcAft>
            </a:pP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fr-FR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precisely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neutral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same as one would get from the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flow in vacuum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the amplitude is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scaled down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an adjusted factor</a:t>
            </a:r>
          </a:p>
        </p:txBody>
      </p:sp>
    </p:spTree>
    <p:extLst>
      <p:ext uri="{BB962C8B-B14F-4D97-AF65-F5344CB8AC3E}">
        <p14:creationId xmlns:p14="http://schemas.microsoft.com/office/powerpoint/2010/main" val="441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36094" r="1929" b="39703"/>
          <a:stretch/>
        </p:blipFill>
        <p:spPr bwMode="auto">
          <a:xfrm>
            <a:off x="1921433" y="5727318"/>
            <a:ext cx="7115063" cy="101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" t="44246" r="4846" b="36904"/>
          <a:stretch/>
        </p:blipFill>
        <p:spPr bwMode="auto">
          <a:xfrm>
            <a:off x="2555776" y="4035636"/>
            <a:ext cx="4613207" cy="52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t="56155" r="9962" b="32292"/>
          <a:stretch/>
        </p:blipFill>
        <p:spPr bwMode="auto">
          <a:xfrm>
            <a:off x="2031263" y="4886030"/>
            <a:ext cx="7005233" cy="57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2" t="41004" r="32537" b="43655"/>
          <a:stretch/>
        </p:blipFill>
        <p:spPr bwMode="auto">
          <a:xfrm>
            <a:off x="1294881" y="260648"/>
            <a:ext cx="3715753" cy="65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6" t="45171" r="16794" b="30312"/>
          <a:stretch/>
        </p:blipFill>
        <p:spPr bwMode="auto">
          <a:xfrm>
            <a:off x="1253914" y="1090262"/>
            <a:ext cx="7345668" cy="142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t="55776" r="21143" b="28883"/>
          <a:stretch/>
        </p:blipFill>
        <p:spPr bwMode="auto">
          <a:xfrm>
            <a:off x="1618705" y="2854279"/>
            <a:ext cx="6913735" cy="94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t="45078" r="37825" b="45079"/>
          <a:stretch/>
        </p:blipFill>
        <p:spPr bwMode="auto">
          <a:xfrm>
            <a:off x="975545" y="6502013"/>
            <a:ext cx="2084287" cy="2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7081" y="6453336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fr-F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4570" y="4077522"/>
            <a:ext cx="128786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MGI/SPI</a:t>
            </a:r>
            <a:endParaRPr lang="fr-FR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693217" y="4109866"/>
            <a:ext cx="551354" cy="438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952" y="401010"/>
            <a:ext cx="1257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Ohm’s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1096" y="1169708"/>
            <a:ext cx="99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5496" y="2962222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-36512" y="4008790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conservation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impurities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-48662" y="4871145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conservation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(all)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07504" y="573524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space réservé du numéro de diapositive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448" y="6520259"/>
            <a:ext cx="539552" cy="3651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54011" y="431788"/>
            <a:ext cx="1925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(+ hyper-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resistivity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179898" y="2173391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(+ hyper-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viscosity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8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75BCC8B2-0BA6-4B93-8971-7468F6C19B89}" type="slidenum">
              <a:rPr lang="fr-FR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9459" name="Espace réservé du pied de page 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>
                <a:solidFill>
                  <a:prstClr val="white"/>
                </a:solidFill>
              </a:rPr>
              <a:t>CEA | 10 AVRIL 2012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256490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Overview on a simulation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8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/>
          <p:cNvSpPr>
            <a:spLocks noGrp="1"/>
          </p:cNvSpPr>
          <p:nvPr>
            <p:ph type="sldNum" sz="quarter" idx="22"/>
          </p:nvPr>
        </p:nvSpPr>
        <p:spPr bwMode="auto">
          <a:xfrm>
            <a:off x="8604448" y="6520259"/>
            <a:ext cx="539552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ED09A1F6-D77A-499B-B053-5422600CA76B}" type="slidenum">
              <a:rPr lang="fr-FR" sz="1200" smtClean="0">
                <a:solidFill>
                  <a:prstClr val="black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334388" y="1060425"/>
            <a:ext cx="6541868" cy="173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588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77913" indent="-306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33985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srgbClr val="0000FF"/>
                </a:solidFill>
              </a:rPr>
              <a:t>Ohmic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smtClean="0">
                <a:solidFill>
                  <a:prstClr val="black"/>
                </a:solidFill>
              </a:rPr>
              <a:t>2 MA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smtClean="0">
                <a:solidFill>
                  <a:prstClr val="black"/>
                </a:solidFill>
              </a:rPr>
              <a:t>3 T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smtClean="0">
                <a:solidFill>
                  <a:prstClr val="black"/>
                </a:solidFill>
              </a:rPr>
              <a:t>T</a:t>
            </a:r>
            <a:r>
              <a:rPr lang="fr-FR" baseline="-25000" dirty="0" smtClean="0">
                <a:solidFill>
                  <a:prstClr val="black"/>
                </a:solidFill>
              </a:rPr>
              <a:t>e0</a:t>
            </a:r>
            <a:r>
              <a:rPr lang="fr-FR" dirty="0" smtClean="0">
                <a:solidFill>
                  <a:prstClr val="black"/>
                </a:solidFill>
              </a:rPr>
              <a:t>=3.3 </a:t>
            </a:r>
            <a:r>
              <a:rPr lang="fr-FR" dirty="0" err="1" smtClean="0">
                <a:solidFill>
                  <a:prstClr val="black"/>
                </a:solidFill>
              </a:rPr>
              <a:t>keV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smtClean="0">
                <a:solidFill>
                  <a:prstClr val="black"/>
                </a:solidFill>
              </a:rPr>
              <a:t>n</a:t>
            </a:r>
            <a:r>
              <a:rPr lang="fr-FR" baseline="-25000" dirty="0" smtClean="0">
                <a:solidFill>
                  <a:prstClr val="black"/>
                </a:solidFill>
              </a:rPr>
              <a:t>e0</a:t>
            </a:r>
            <a:r>
              <a:rPr lang="fr-FR" dirty="0" smtClean="0">
                <a:solidFill>
                  <a:prstClr val="black"/>
                </a:solidFill>
              </a:rPr>
              <a:t>=2.1x10</a:t>
            </a:r>
            <a:r>
              <a:rPr lang="fr-FR" baseline="30000" dirty="0" smtClean="0">
                <a:solidFill>
                  <a:prstClr val="black"/>
                </a:solidFill>
              </a:rPr>
              <a:t>19</a:t>
            </a:r>
            <a:r>
              <a:rPr lang="fr-FR" dirty="0" smtClean="0">
                <a:solidFill>
                  <a:prstClr val="black"/>
                </a:solidFill>
              </a:rPr>
              <a:t> m</a:t>
            </a:r>
            <a:r>
              <a:rPr lang="fr-FR" baseline="30000" dirty="0" smtClean="0">
                <a:solidFill>
                  <a:prstClr val="black"/>
                </a:solidFill>
              </a:rPr>
              <a:t>-3</a:t>
            </a:r>
            <a:endParaRPr lang="fr-FR" dirty="0" smtClean="0">
              <a:solidFill>
                <a:srgbClr val="0000FF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srgbClr val="0000FF"/>
                </a:solidFill>
              </a:rPr>
              <a:t>Pure Ar MGI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from</a:t>
            </a:r>
            <a:r>
              <a:rPr lang="fr-FR" dirty="0" smtClean="0">
                <a:solidFill>
                  <a:prstClr val="black"/>
                </a:solidFill>
              </a:rPr>
              <a:t> Disruption Mitigation Valve (DMV1) at 33 bar </a:t>
            </a:r>
            <a:r>
              <a:rPr lang="fr-FR" dirty="0" err="1" smtClean="0">
                <a:solidFill>
                  <a:prstClr val="black"/>
                </a:solidFill>
              </a:rPr>
              <a:t>into</a:t>
            </a:r>
            <a:r>
              <a:rPr lang="fr-FR" dirty="0" smtClean="0">
                <a:solidFill>
                  <a:prstClr val="black"/>
                </a:solidFill>
              </a:rPr>
              <a:t> a </a:t>
            </a:r>
            <a:r>
              <a:rPr lang="fr-FR" dirty="0" err="1" smtClean="0">
                <a:solidFill>
                  <a:srgbClr val="0000FF"/>
                </a:solidFill>
              </a:rPr>
              <a:t>healthy</a:t>
            </a:r>
            <a:r>
              <a:rPr lang="fr-FR" dirty="0" smtClean="0">
                <a:solidFill>
                  <a:srgbClr val="0000FF"/>
                </a:solidFill>
              </a:rPr>
              <a:t> plasma</a:t>
            </a:r>
            <a:endParaRPr lang="fr-FR" dirty="0">
              <a:solidFill>
                <a:srgbClr val="0000FF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err="1" smtClean="0">
                <a:solidFill>
                  <a:prstClr val="black"/>
                </a:solidFill>
              </a:rPr>
              <a:t>Produces</a:t>
            </a:r>
            <a:r>
              <a:rPr lang="fr-FR" dirty="0" smtClean="0">
                <a:solidFill>
                  <a:prstClr val="black"/>
                </a:solidFill>
              </a:rPr>
              <a:t> a </a:t>
            </a:r>
            <a:r>
              <a:rPr lang="fr-FR" dirty="0" smtClean="0">
                <a:solidFill>
                  <a:srgbClr val="0000FF"/>
                </a:solidFill>
              </a:rPr>
              <a:t>RE </a:t>
            </a:r>
            <a:r>
              <a:rPr lang="fr-FR" dirty="0" err="1" smtClean="0">
                <a:solidFill>
                  <a:srgbClr val="0000FF"/>
                </a:solidFill>
              </a:rPr>
              <a:t>beam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(~</a:t>
            </a:r>
            <a:r>
              <a:rPr lang="fr-FR" dirty="0" smtClean="0">
                <a:solidFill>
                  <a:prstClr val="black"/>
                </a:solidFill>
              </a:rPr>
              <a:t>1 MA</a:t>
            </a:r>
            <a:r>
              <a:rPr lang="fr-FR" dirty="0" smtClean="0">
                <a:solidFill>
                  <a:prstClr val="black"/>
                </a:solidFill>
              </a:rPr>
              <a:t>)</a:t>
            </a:r>
            <a:endParaRPr lang="fr-FR" dirty="0">
              <a:solidFill>
                <a:prstClr val="black"/>
              </a:solidFill>
            </a:endParaRPr>
          </a:p>
          <a:p>
            <a:pPr lvl="1">
              <a:lnSpc>
                <a:spcPts val="2700"/>
              </a:lnSpc>
            </a:pPr>
            <a:r>
              <a:rPr lang="fr-FR" dirty="0" smtClean="0">
                <a:solidFill>
                  <a:prstClr val="black"/>
                </a:solidFill>
              </a:rPr>
              <a:t>Part of a set of 3 pulses </a:t>
            </a:r>
            <a:r>
              <a:rPr lang="fr-FR" dirty="0" err="1" smtClean="0">
                <a:solidFill>
                  <a:prstClr val="black"/>
                </a:solidFill>
              </a:rPr>
              <a:t>with</a:t>
            </a:r>
            <a:r>
              <a:rPr lang="fr-FR" dirty="0" smtClean="0">
                <a:solidFill>
                  <a:prstClr val="black"/>
                </a:solidFill>
              </a:rPr>
              <a:t> a </a:t>
            </a:r>
            <a:r>
              <a:rPr lang="fr-FR" dirty="0" err="1" smtClean="0">
                <a:solidFill>
                  <a:prstClr val="black"/>
                </a:solidFill>
              </a:rPr>
              <a:t>shot</a:t>
            </a:r>
            <a:r>
              <a:rPr lang="fr-FR" dirty="0" smtClean="0">
                <a:solidFill>
                  <a:prstClr val="black"/>
                </a:solidFill>
              </a:rPr>
              <a:t>-to-</a:t>
            </a:r>
            <a:r>
              <a:rPr lang="fr-FR" dirty="0" err="1" smtClean="0">
                <a:solidFill>
                  <a:prstClr val="black"/>
                </a:solidFill>
              </a:rPr>
              <a:t>shot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B</a:t>
            </a:r>
            <a:r>
              <a:rPr lang="fr-FR" baseline="-25000" dirty="0" err="1" smtClean="0">
                <a:solidFill>
                  <a:srgbClr val="0000FF"/>
                </a:solidFill>
              </a:rPr>
              <a:t>t</a:t>
            </a:r>
            <a:r>
              <a:rPr lang="fr-FR" dirty="0" smtClean="0">
                <a:solidFill>
                  <a:srgbClr val="0000FF"/>
                </a:solidFill>
              </a:rPr>
              <a:t> scan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9" t="21328" r="13842" b="10984"/>
          <a:stretch/>
        </p:blipFill>
        <p:spPr bwMode="auto">
          <a:xfrm>
            <a:off x="7061602" y="961030"/>
            <a:ext cx="2055861" cy="326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0"/>
          <p:cNvSpPr>
            <a:spLocks noGrp="1"/>
          </p:cNvSpPr>
          <p:nvPr>
            <p:ph type="title"/>
          </p:nvPr>
        </p:nvSpPr>
        <p:spPr>
          <a:xfrm>
            <a:off x="971600" y="23664"/>
            <a:ext cx="7237413" cy="9096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2800" cap="none" dirty="0" err="1" smtClean="0"/>
              <a:t>Simulated</a:t>
            </a:r>
            <a:r>
              <a:rPr lang="fr-FR" sz="2800" cap="none" dirty="0" smtClean="0"/>
              <a:t> pulse: JET #85943</a:t>
            </a:r>
            <a:endParaRPr lang="fr-FR" sz="2800" cap="non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8" t="23562" r="20065" b="9363"/>
          <a:stretch/>
        </p:blipFill>
        <p:spPr bwMode="auto">
          <a:xfrm>
            <a:off x="179512" y="2924945"/>
            <a:ext cx="6922759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69902" y="3212976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</a:t>
            </a:r>
            <a:r>
              <a:rPr lang="fr-FR" baseline="-25000" dirty="0" err="1" smtClean="0"/>
              <a:t>p</a:t>
            </a:r>
            <a:endParaRPr lang="fr-FR" baseline="-25000" dirty="0"/>
          </a:p>
        </p:txBody>
      </p:sp>
      <p:sp>
        <p:nvSpPr>
          <p:cNvPr id="9" name="ZoneTexte 8"/>
          <p:cNvSpPr txBox="1"/>
          <p:nvPr/>
        </p:nvSpPr>
        <p:spPr>
          <a:xfrm>
            <a:off x="1069902" y="413978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</a:t>
            </a:r>
            <a:r>
              <a:rPr lang="fr-FR" baseline="-25000" dirty="0" err="1" smtClean="0"/>
              <a:t>rad</a:t>
            </a:r>
            <a:endParaRPr lang="fr-FR" baseline="-25000" dirty="0"/>
          </a:p>
        </p:txBody>
      </p:sp>
      <p:sp>
        <p:nvSpPr>
          <p:cNvPr id="10" name="ZoneTexte 9"/>
          <p:cNvSpPr txBox="1"/>
          <p:nvPr/>
        </p:nvSpPr>
        <p:spPr>
          <a:xfrm>
            <a:off x="1059903" y="4931876"/>
            <a:ext cx="99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Locked</a:t>
            </a:r>
            <a:r>
              <a:rPr lang="fr-FR" dirty="0" smtClean="0"/>
              <a:t> mode</a:t>
            </a:r>
            <a:endParaRPr lang="fr-FR" baseline="-25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043608" y="5795972"/>
            <a:ext cx="991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Mirnov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131684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5_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6_Modele_powerpoint2007_IRFM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61003</TotalTime>
  <Words>2483</Words>
  <Application>Microsoft Office PowerPoint</Application>
  <PresentationFormat>Affichage à l'écran (4:3)</PresentationFormat>
  <Paragraphs>555</Paragraphs>
  <Slides>54</Slides>
  <Notes>19</Notes>
  <HiddenSlides>0</HiddenSlides>
  <MMClips>0</MMClips>
  <ScaleCrop>false</ScaleCrop>
  <HeadingPairs>
    <vt:vector size="4" baseType="variant">
      <vt:variant>
        <vt:lpstr>Thème</vt:lpstr>
      </vt:variant>
      <vt:variant>
        <vt:i4>10</vt:i4>
      </vt:variant>
      <vt:variant>
        <vt:lpstr>Titres des diapositives</vt:lpstr>
      </vt:variant>
      <vt:variant>
        <vt:i4>54</vt:i4>
      </vt:variant>
    </vt:vector>
  </HeadingPairs>
  <TitlesOfParts>
    <vt:vector size="64" baseType="lpstr">
      <vt:lpstr>Modele_powerpoint2007_IRFM</vt:lpstr>
      <vt:lpstr>Thème Office</vt:lpstr>
      <vt:lpstr>1_Thème Office</vt:lpstr>
      <vt:lpstr>1_Modele_powerpoint2007_IRFM</vt:lpstr>
      <vt:lpstr>2_Modele_powerpoint2007_IRFM</vt:lpstr>
      <vt:lpstr>3_Modele_powerpoint2007_IRFM</vt:lpstr>
      <vt:lpstr>5_Modele_powerpoint2007_IRFM</vt:lpstr>
      <vt:lpstr>6_Modele_powerpoint2007_IRFM</vt:lpstr>
      <vt:lpstr>2_Thème Office</vt:lpstr>
      <vt:lpstr>3_Thème Office</vt:lpstr>
      <vt:lpstr>  JOREK simulations of  MGI-triggered disruptions in JET</vt:lpstr>
      <vt:lpstr>Foreword</vt:lpstr>
      <vt:lpstr>Outline</vt:lpstr>
      <vt:lpstr>Présentation PowerPoint</vt:lpstr>
      <vt:lpstr>The JOREK model for MMI  (i.e. MGI or SPI) simulations</vt:lpstr>
      <vt:lpstr>Main simplifications of the model</vt:lpstr>
      <vt:lpstr>Présentation PowerPoint</vt:lpstr>
      <vt:lpstr>Présentation PowerPoint</vt:lpstr>
      <vt:lpstr>Simulated pulse: JET #85943</vt:lpstr>
      <vt:lpstr>Simulation parameters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Summary of main observations</vt:lpstr>
      <vt:lpstr>Présentation PowerPoint</vt:lpstr>
      <vt:lpstr>Présentation PowerPoint</vt:lpstr>
      <vt:lpstr>Présentation PowerPoint</vt:lpstr>
      <vt:lpstr>The question of the Ip spike</vt:lpstr>
      <vt:lpstr>Présentation PowerPoint</vt:lpstr>
      <vt:lpstr>Investigating stochastic transport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Pure transport study</vt:lpstr>
      <vt:lpstr>  Runaway study</vt:lpstr>
      <vt:lpstr>Présentation PowerPoint</vt:lpstr>
      <vt:lpstr>  Summary</vt:lpstr>
      <vt:lpstr>  Plans</vt:lpstr>
      <vt:lpstr>Présentation PowerPoint</vt:lpstr>
      <vt:lpstr>  Interferometry comparison</vt:lpstr>
      <vt:lpstr>Présentation PowerPoint</vt:lpstr>
      <vt:lpstr>  A realistic wall is needed to reproduce the pre-TQ Ip evolution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Disruptions FIL NARDON</dc:title>
  <dc:creator>alexandre.fil@cea.fr</dc:creator>
  <cp:lastModifiedBy>NARDON Eric 207315</cp:lastModifiedBy>
  <cp:revision>3125</cp:revision>
  <cp:lastPrinted>2019-07-26T13:14:10Z</cp:lastPrinted>
  <dcterms:created xsi:type="dcterms:W3CDTF">2012-06-19T13:54:11Z</dcterms:created>
  <dcterms:modified xsi:type="dcterms:W3CDTF">2020-01-14T20:18:35Z</dcterms:modified>
</cp:coreProperties>
</file>