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8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9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9" r:id="rId2"/>
    <p:sldMasterId id="2147483683" r:id="rId3"/>
    <p:sldMasterId id="2147483697" r:id="rId4"/>
    <p:sldMasterId id="2147483711" r:id="rId5"/>
    <p:sldMasterId id="2147483724" r:id="rId6"/>
    <p:sldMasterId id="2147483750" r:id="rId7"/>
    <p:sldMasterId id="2147483763" r:id="rId8"/>
    <p:sldMasterId id="2147483776" r:id="rId9"/>
    <p:sldMasterId id="2147483788" r:id="rId10"/>
  </p:sldMasterIdLst>
  <p:notesMasterIdLst>
    <p:notesMasterId r:id="rId65"/>
  </p:notesMasterIdLst>
  <p:handoutMasterIdLst>
    <p:handoutMasterId r:id="rId66"/>
  </p:handoutMasterIdLst>
  <p:sldIdLst>
    <p:sldId id="409" r:id="rId11"/>
    <p:sldId id="638" r:id="rId12"/>
    <p:sldId id="639" r:id="rId13"/>
    <p:sldId id="582" r:id="rId14"/>
    <p:sldId id="684" r:id="rId15"/>
    <p:sldId id="685" r:id="rId16"/>
    <p:sldId id="571" r:id="rId17"/>
    <p:sldId id="584" r:id="rId18"/>
    <p:sldId id="591" r:id="rId19"/>
    <p:sldId id="661" r:id="rId20"/>
    <p:sldId id="683" r:id="rId21"/>
    <p:sldId id="643" r:id="rId22"/>
    <p:sldId id="644" r:id="rId23"/>
    <p:sldId id="645" r:id="rId24"/>
    <p:sldId id="646" r:id="rId25"/>
    <p:sldId id="647" r:id="rId26"/>
    <p:sldId id="648" r:id="rId27"/>
    <p:sldId id="649" r:id="rId28"/>
    <p:sldId id="650" r:id="rId29"/>
    <p:sldId id="651" r:id="rId30"/>
    <p:sldId id="652" r:id="rId31"/>
    <p:sldId id="653" r:id="rId32"/>
    <p:sldId id="654" r:id="rId33"/>
    <p:sldId id="662" r:id="rId34"/>
    <p:sldId id="583" r:id="rId35"/>
    <p:sldId id="572" r:id="rId36"/>
    <p:sldId id="594" r:id="rId37"/>
    <p:sldId id="687" r:id="rId38"/>
    <p:sldId id="664" r:id="rId39"/>
    <p:sldId id="666" r:id="rId40"/>
    <p:sldId id="680" r:id="rId41"/>
    <p:sldId id="682" r:id="rId42"/>
    <p:sldId id="665" r:id="rId43"/>
    <p:sldId id="628" r:id="rId44"/>
    <p:sldId id="630" r:id="rId45"/>
    <p:sldId id="677" r:id="rId46"/>
    <p:sldId id="668" r:id="rId47"/>
    <p:sldId id="670" r:id="rId48"/>
    <p:sldId id="671" r:id="rId49"/>
    <p:sldId id="674" r:id="rId50"/>
    <p:sldId id="676" r:id="rId51"/>
    <p:sldId id="667" r:id="rId52"/>
    <p:sldId id="631" r:id="rId53"/>
    <p:sldId id="632" r:id="rId54"/>
    <p:sldId id="633" r:id="rId55"/>
    <p:sldId id="634" r:id="rId56"/>
    <p:sldId id="623" r:id="rId57"/>
    <p:sldId id="602" r:id="rId58"/>
    <p:sldId id="681" r:id="rId59"/>
    <p:sldId id="516" r:id="rId60"/>
    <p:sldId id="592" r:id="rId61"/>
    <p:sldId id="604" r:id="rId62"/>
    <p:sldId id="637" r:id="rId63"/>
    <p:sldId id="663" r:id="rId64"/>
  </p:sldIdLst>
  <p:sldSz cx="9144000" cy="6858000" type="screen4x3"/>
  <p:notesSz cx="10234613" cy="70993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RDON Eric 207315" initials="NE2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6600"/>
    <a:srgbClr val="FF00FF"/>
    <a:srgbClr val="39E74A"/>
    <a:srgbClr val="0066FF"/>
    <a:srgbClr val="FFFFFF"/>
    <a:srgbClr val="99CCFF"/>
    <a:srgbClr val="FFCC00"/>
    <a:srgbClr val="666666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7" autoAdjust="0"/>
    <p:restoredTop sz="94660" autoAdjust="0"/>
  </p:normalViewPr>
  <p:slideViewPr>
    <p:cSldViewPr>
      <p:cViewPr>
        <p:scale>
          <a:sx n="70" d="100"/>
          <a:sy n="70" d="100"/>
        </p:scale>
        <p:origin x="-1152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3132" y="-84"/>
      </p:cViewPr>
      <p:guideLst>
        <p:guide orient="horz" pos="2236"/>
        <p:guide pos="32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63" Type="http://schemas.openxmlformats.org/officeDocument/2006/relationships/slide" Target="slides/slide53.xml"/><Relationship Id="rId68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66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61" Type="http://schemas.openxmlformats.org/officeDocument/2006/relationships/slide" Target="slides/slide5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slide" Target="slides/slide54.xml"/><Relationship Id="rId69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commentAuthors" Target="commentAuthors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slide" Target="slides/slide52.xml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434999" cy="354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9" tIns="49524" rIns="99049" bIns="49524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797246" y="0"/>
            <a:ext cx="4434999" cy="354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9" tIns="49524" rIns="99049" bIns="49524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CB72857-686C-4E38-9370-F7D0FACA3660}" type="datetimeFigureOut">
              <a:rPr lang="fr-FR"/>
              <a:pPr>
                <a:defRPr/>
              </a:pPr>
              <a:t>14/01/2020</a:t>
            </a:fld>
            <a:endParaRPr lang="fr-FR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743104"/>
            <a:ext cx="4434999" cy="354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9" tIns="49524" rIns="99049" bIns="49524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797246" y="6743104"/>
            <a:ext cx="4434999" cy="354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9" tIns="49524" rIns="99049" bIns="49524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DE2D786-859B-4B74-875B-A28AB42E87A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17462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9" cy="354965"/>
          </a:xfrm>
          <a:prstGeom prst="rect">
            <a:avLst/>
          </a:prstGeom>
        </p:spPr>
        <p:txBody>
          <a:bodyPr vert="horz" lIns="99049" tIns="49524" rIns="99049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97246" y="0"/>
            <a:ext cx="4434999" cy="354965"/>
          </a:xfrm>
          <a:prstGeom prst="rect">
            <a:avLst/>
          </a:prstGeom>
        </p:spPr>
        <p:txBody>
          <a:bodyPr vert="horz" lIns="99049" tIns="49524" rIns="99049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4125518F-85A7-478D-914A-9A64372A0C28}" type="datetimeFigureOut">
              <a:rPr lang="fr-FR"/>
              <a:pPr>
                <a:defRPr/>
              </a:pPr>
              <a:t>14/01/2020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1813"/>
            <a:ext cx="3551237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9" tIns="49524" rIns="99049" bIns="49524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23462" y="3372168"/>
            <a:ext cx="8187690" cy="3194685"/>
          </a:xfrm>
          <a:prstGeom prst="rect">
            <a:avLst/>
          </a:prstGeom>
        </p:spPr>
        <p:txBody>
          <a:bodyPr vert="horz" lIns="99049" tIns="49524" rIns="99049" bIns="49524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6743104"/>
            <a:ext cx="4434999" cy="354965"/>
          </a:xfrm>
          <a:prstGeom prst="rect">
            <a:avLst/>
          </a:prstGeom>
        </p:spPr>
        <p:txBody>
          <a:bodyPr vert="horz" lIns="99049" tIns="49524" rIns="99049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97246" y="6743104"/>
            <a:ext cx="4434999" cy="354965"/>
          </a:xfrm>
          <a:prstGeom prst="rect">
            <a:avLst/>
          </a:prstGeom>
        </p:spPr>
        <p:txBody>
          <a:bodyPr vert="horz" lIns="99049" tIns="49524" rIns="99049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001CEDE1-7314-49F9-B327-ABF2CB4A8C6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63790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1CEDE1-7314-49F9-B327-ABF2CB4A8C6E}" type="slidenum">
              <a:rPr lang="fr-FR" smtClean="0"/>
              <a:pPr>
                <a:defRPr/>
              </a:pPr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544482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1CEDE1-7314-49F9-B327-ABF2CB4A8C6E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28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4000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1CEDE1-7314-49F9-B327-ABF2CB4A8C6E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30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4000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1CEDE1-7314-49F9-B327-ABF2CB4A8C6E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35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4000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1CEDE1-7314-49F9-B327-ABF2CB4A8C6E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44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4000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1CEDE1-7314-49F9-B327-ABF2CB4A8C6E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45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4000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1CEDE1-7314-49F9-B327-ABF2CB4A8C6E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46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4000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1CEDE1-7314-49F9-B327-ABF2CB4A8C6E}" type="slidenum">
              <a:rPr lang="fr-FR" smtClean="0"/>
              <a:pPr>
                <a:defRPr/>
              </a:pPr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64000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1CEDE1-7314-49F9-B327-ABF2CB4A8C6E}" type="slidenum">
              <a:rPr lang="fr-FR" smtClean="0"/>
              <a:pPr>
                <a:defRPr/>
              </a:pPr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64000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1CEDE1-7314-49F9-B327-ABF2CB4A8C6E}" type="slidenum">
              <a:rPr lang="fr-FR" smtClean="0"/>
              <a:pPr>
                <a:defRPr/>
              </a:pPr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64000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6F75C-F0A6-4209-BD84-C9EE4FAFF7E4}" type="slidenum">
              <a:rPr lang="fr-FR" smtClean="0">
                <a:solidFill>
                  <a:prstClr val="black"/>
                </a:solidFill>
              </a:rPr>
              <a:pPr/>
              <a:t>54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692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1CEDE1-7314-49F9-B327-ABF2CB4A8C6E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6400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1CEDE1-7314-49F9-B327-ABF2CB4A8C6E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6400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1CEDE1-7314-49F9-B327-ABF2CB4A8C6E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6400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1CEDE1-7314-49F9-B327-ABF2CB4A8C6E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400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1CEDE1-7314-49F9-B327-ABF2CB4A8C6E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4000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1CEDE1-7314-49F9-B327-ABF2CB4A8C6E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4000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1CEDE1-7314-49F9-B327-ABF2CB4A8C6E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400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1CEDE1-7314-49F9-B327-ABF2CB4A8C6E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400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 descr="bandeau_tit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09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IRFMblanc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71550" y="5157788"/>
            <a:ext cx="1296988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2653832"/>
          </a:xfrm>
        </p:spPr>
        <p:txBody>
          <a:bodyPr anchor="t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3060272" cy="504056"/>
          </a:xfrm>
        </p:spPr>
        <p:txBody>
          <a:bodyPr anchor="b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3960000" y="4509120"/>
            <a:ext cx="4788464" cy="1224136"/>
          </a:xfrm>
        </p:spPr>
        <p:txBody>
          <a:bodyPr anchor="b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Espace réservé du numéro de diapositive 11"/>
          <p:cNvSpPr>
            <a:spLocks noGrp="1"/>
          </p:cNvSpPr>
          <p:nvPr>
            <p:ph type="sldNum" sz="quarter" idx="14"/>
          </p:nvPr>
        </p:nvSpPr>
        <p:spPr>
          <a:xfrm>
            <a:off x="8024813" y="6308725"/>
            <a:ext cx="11191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|  PAGE </a:t>
            </a:r>
            <a:fld id="{08DDC4FC-5357-4592-8590-F680C4EBD9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8" name="Espace réservé du pied de page 12"/>
          <p:cNvSpPr>
            <a:spLocks noGrp="1"/>
          </p:cNvSpPr>
          <p:nvPr>
            <p:ph type="ftr" sz="quarter" idx="15"/>
          </p:nvPr>
        </p:nvSpPr>
        <p:spPr>
          <a:xfrm>
            <a:off x="5435600" y="6305550"/>
            <a:ext cx="25558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ge 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8" descr="bandeau_page_cart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Espace réservé du contenu 15"/>
          <p:cNvSpPr>
            <a:spLocks noGrp="1"/>
          </p:cNvSpPr>
          <p:nvPr>
            <p:ph sz="quarter" idx="15"/>
          </p:nvPr>
        </p:nvSpPr>
        <p:spPr>
          <a:xfrm>
            <a:off x="378000" y="836613"/>
            <a:ext cx="8460000" cy="518477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33479F78-4D43-4851-A2FD-83CACAA8D0A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Espace réservé du pied de pag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2476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96763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8400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68497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04221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1731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00060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40519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48167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379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9" descr="cart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76238" y="846138"/>
            <a:ext cx="8459787" cy="41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8" descr="bandeau_page_carte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Espace réservé du graphique 32"/>
          <p:cNvSpPr>
            <a:spLocks noGrp="1"/>
          </p:cNvSpPr>
          <p:nvPr>
            <p:ph type="chart" sz="quarter" idx="13"/>
          </p:nvPr>
        </p:nvSpPr>
        <p:spPr>
          <a:xfrm>
            <a:off x="899592" y="5157788"/>
            <a:ext cx="3240360" cy="863600"/>
          </a:xfrm>
        </p:spPr>
        <p:txBody>
          <a:bodyPr rtlCol="0" anchor="ctr">
            <a:noAutofit/>
          </a:bodyPr>
          <a:lstStyle>
            <a:lvl1pPr marL="0" indent="0" algn="ctr">
              <a:defRPr sz="1200"/>
            </a:lvl1pPr>
          </a:lstStyle>
          <a:p>
            <a:pPr lvl="0"/>
            <a:r>
              <a:rPr lang="fr-FR" noProof="0" smtClean="0"/>
              <a:t>Cliquez sur l'icône pour ajouter un graphique</a:t>
            </a:r>
            <a:endParaRPr lang="fr-FR" noProof="0" dirty="0"/>
          </a:p>
        </p:txBody>
      </p:sp>
      <p:sp>
        <p:nvSpPr>
          <p:cNvPr id="5" name="Espace réservé du numéro de diapositive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79EBB43C-2D10-4E4B-8C8C-2D3DA60E09F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84496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83557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59495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73376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68510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29853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47500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01312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28757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868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7" descr="bandeau_intercalai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09938" y="0"/>
            <a:ext cx="58340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6" descr="bandeau_dernière.png"/>
          <p:cNvPicPr>
            <a:picLocks noChangeAspect="1"/>
          </p:cNvPicPr>
          <p:nvPr userDrawn="1"/>
        </p:nvPicPr>
        <p:blipFill>
          <a:blip r:embed="rId3"/>
          <a:srcRect b="15350"/>
          <a:stretch>
            <a:fillRect/>
          </a:stretch>
        </p:blipFill>
        <p:spPr bwMode="auto">
          <a:xfrm>
            <a:off x="3309938" y="0"/>
            <a:ext cx="5834062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38800" y="5799600"/>
            <a:ext cx="1897200" cy="943200"/>
          </a:xfrm>
        </p:spPr>
        <p:txBody>
          <a:bodyPr anchor="t"/>
          <a:lstStyle>
            <a:lvl1pPr>
              <a:lnSpc>
                <a:spcPts val="1200"/>
              </a:lnSpc>
              <a:defRPr sz="850" b="0" cap="none" baseline="0">
                <a:solidFill>
                  <a:schemeClr val="bg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39505" y="5799600"/>
            <a:ext cx="3552775" cy="943200"/>
          </a:xfrm>
        </p:spPr>
        <p:txBody>
          <a:bodyPr/>
          <a:lstStyle>
            <a:lvl1pPr marL="0" indent="0">
              <a:lnSpc>
                <a:spcPts val="1200"/>
              </a:lnSpc>
              <a:spcAft>
                <a:spcPts val="0"/>
              </a:spcAft>
              <a:buFont typeface="Arial" pitchFamily="34" charset="0"/>
              <a:buNone/>
              <a:defRPr sz="800">
                <a:solidFill>
                  <a:schemeClr val="bg1"/>
                </a:solidFill>
              </a:defRPr>
            </a:lvl1pPr>
            <a:lvl2pPr marL="0" indent="0">
              <a:lnSpc>
                <a:spcPts val="1200"/>
              </a:lnSpc>
              <a:spcBef>
                <a:spcPts val="800"/>
              </a:spcBef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2pPr>
            <a:lvl3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3pPr>
            <a:lvl4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4pPr>
            <a:lvl5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6" name="Espace réservé du numéro de diapositive 10"/>
          <p:cNvSpPr>
            <a:spLocks noGrp="1"/>
          </p:cNvSpPr>
          <p:nvPr>
            <p:ph type="sldNum" sz="quarter" idx="10"/>
          </p:nvPr>
        </p:nvSpPr>
        <p:spPr>
          <a:xfrm>
            <a:off x="576263" y="5445125"/>
            <a:ext cx="1119187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|  PAGE </a:t>
            </a:r>
            <a:fld id="{36F44552-62F7-4F06-B69A-BADD14EB924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Espace réservé du pied de page 11"/>
          <p:cNvSpPr>
            <a:spLocks noGrp="1"/>
          </p:cNvSpPr>
          <p:nvPr>
            <p:ph type="ftr" sz="quarter" idx="11"/>
          </p:nvPr>
        </p:nvSpPr>
        <p:spPr>
          <a:xfrm>
            <a:off x="576263" y="5876925"/>
            <a:ext cx="2663825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83180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507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763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2604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716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3536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308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2278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964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1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9" descr="bandeau_tit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09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IRFMblanc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71550" y="5157788"/>
            <a:ext cx="1296988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1429696"/>
          </a:xfrm>
        </p:spPr>
        <p:txBody>
          <a:bodyPr anchor="t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3960000" y="5445224"/>
            <a:ext cx="4788464" cy="288032"/>
          </a:xfrm>
        </p:spPr>
        <p:txBody>
          <a:bodyPr anchor="b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Espace réservé pour une image  11"/>
          <p:cNvSpPr>
            <a:spLocks noGrp="1"/>
          </p:cNvSpPr>
          <p:nvPr>
            <p:ph type="pic" sz="quarter" idx="14"/>
          </p:nvPr>
        </p:nvSpPr>
        <p:spPr>
          <a:xfrm>
            <a:off x="3311999" y="3311999"/>
            <a:ext cx="5832000" cy="2124000"/>
          </a:xfrm>
          <a:solidFill>
            <a:srgbClr val="666666"/>
          </a:solidFill>
        </p:spPr>
        <p:txBody>
          <a:bodyPr rtlCol="0" anchor="ctr">
            <a:noAutofit/>
          </a:bodyPr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11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3060272" cy="504056"/>
          </a:xfrm>
        </p:spPr>
        <p:txBody>
          <a:bodyPr anchor="b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8" name="Espace réservé du numéro de diapositive 1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|  PAGE </a:t>
            </a:r>
            <a:fld id="{18A36B4A-3A71-4946-BC21-539B9EC5D46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0" name="Espace réservé du pied de page 14"/>
          <p:cNvSpPr>
            <a:spLocks noGrp="1"/>
          </p:cNvSpPr>
          <p:nvPr>
            <p:ph type="ftr" sz="quarter" idx="16"/>
          </p:nvPr>
        </p:nvSpPr>
        <p:spPr>
          <a:xfrm>
            <a:off x="5435600" y="6305550"/>
            <a:ext cx="25558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452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724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60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7885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1.png" descr="EUROFUSION PowerPoint MASTER DECKBLATT.png"/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50271"/>
            <a:ext cx="9144000" cy="641908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AutoShape 2" descr="https://idw-online.de/pages/de/institutionlogo921"/>
          <p:cNvSpPr>
            <a:spLocks noChangeAspect="1" noChangeArrowheads="1"/>
          </p:cNvSpPr>
          <p:nvPr userDrawn="1"/>
        </p:nvSpPr>
        <p:spPr bwMode="auto">
          <a:xfrm>
            <a:off x="155575" y="-457200"/>
            <a:ext cx="107632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5724129" y="5661248"/>
            <a:ext cx="3168352" cy="9361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18230283" y="40252896"/>
            <a:ext cx="9924896" cy="1781641"/>
            <a:chOff x="18230283" y="40396912"/>
            <a:chExt cx="9924896" cy="1781641"/>
          </a:xfrm>
        </p:grpSpPr>
        <p:sp>
          <p:nvSpPr>
            <p:cNvPr id="10" name="Rectangle 9"/>
            <p:cNvSpPr/>
            <p:nvPr userDrawn="1"/>
          </p:nvSpPr>
          <p:spPr bwMode="auto">
            <a:xfrm>
              <a:off x="18230283" y="40400268"/>
              <a:ext cx="2575295" cy="1778285"/>
            </a:xfrm>
            <a:prstGeom prst="rect">
              <a:avLst/>
            </a:prstGeom>
            <a:solidFill>
              <a:srgbClr val="0539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171950"/>
              <a:endParaRPr lang="en-US" sz="8200">
                <a:solidFill>
                  <a:prstClr val="black"/>
                </a:solidFill>
              </a:endParaRPr>
            </a:p>
          </p:txBody>
        </p:sp>
        <p:pic>
          <p:nvPicPr>
            <p:cNvPr id="13" name="Picture 12" descr="EuropeanFlag-stars.eps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1564" y="40396912"/>
              <a:ext cx="9353615" cy="1781641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18382683" y="40405296"/>
            <a:ext cx="9924896" cy="1781641"/>
            <a:chOff x="18230283" y="40396912"/>
            <a:chExt cx="9924896" cy="1781641"/>
          </a:xfrm>
        </p:grpSpPr>
        <p:sp>
          <p:nvSpPr>
            <p:cNvPr id="15" name="Rectangle 14"/>
            <p:cNvSpPr/>
            <p:nvPr userDrawn="1"/>
          </p:nvSpPr>
          <p:spPr bwMode="auto">
            <a:xfrm>
              <a:off x="18230283" y="40400268"/>
              <a:ext cx="2575295" cy="1778285"/>
            </a:xfrm>
            <a:prstGeom prst="rect">
              <a:avLst/>
            </a:prstGeom>
            <a:solidFill>
              <a:srgbClr val="0539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171950"/>
              <a:endParaRPr lang="en-US" sz="8200">
                <a:solidFill>
                  <a:prstClr val="black"/>
                </a:solidFill>
              </a:endParaRPr>
            </a:p>
          </p:txBody>
        </p:sp>
        <p:pic>
          <p:nvPicPr>
            <p:cNvPr id="16" name="Picture 15" descr="EuropeanFlag-stars.eps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1564" y="40396912"/>
              <a:ext cx="9353615" cy="1781641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>
            <a:off x="18535083" y="40557696"/>
            <a:ext cx="9924896" cy="1781641"/>
            <a:chOff x="18230283" y="40396912"/>
            <a:chExt cx="9924896" cy="1781641"/>
          </a:xfrm>
        </p:grpSpPr>
        <p:sp>
          <p:nvSpPr>
            <p:cNvPr id="18" name="Rectangle 17"/>
            <p:cNvSpPr/>
            <p:nvPr userDrawn="1"/>
          </p:nvSpPr>
          <p:spPr bwMode="auto">
            <a:xfrm>
              <a:off x="18230283" y="40400268"/>
              <a:ext cx="2575295" cy="1778285"/>
            </a:xfrm>
            <a:prstGeom prst="rect">
              <a:avLst/>
            </a:prstGeom>
            <a:solidFill>
              <a:srgbClr val="0539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171950"/>
              <a:endParaRPr lang="en-US" sz="8200">
                <a:solidFill>
                  <a:prstClr val="black"/>
                </a:solidFill>
              </a:endParaRPr>
            </a:p>
          </p:txBody>
        </p:sp>
        <p:pic>
          <p:nvPicPr>
            <p:cNvPr id="19" name="Picture 18" descr="EuropeanFlag-stars.eps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1564" y="40396912"/>
              <a:ext cx="9353615" cy="1781641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 userDrawn="1"/>
        </p:nvGrpSpPr>
        <p:grpSpPr>
          <a:xfrm>
            <a:off x="18687483" y="40710096"/>
            <a:ext cx="9924896" cy="1781641"/>
            <a:chOff x="18230283" y="40396912"/>
            <a:chExt cx="9924896" cy="1781641"/>
          </a:xfrm>
        </p:grpSpPr>
        <p:sp>
          <p:nvSpPr>
            <p:cNvPr id="21" name="Rectangle 20"/>
            <p:cNvSpPr/>
            <p:nvPr userDrawn="1"/>
          </p:nvSpPr>
          <p:spPr bwMode="auto">
            <a:xfrm>
              <a:off x="18230283" y="40400268"/>
              <a:ext cx="2575295" cy="1778285"/>
            </a:xfrm>
            <a:prstGeom prst="rect">
              <a:avLst/>
            </a:prstGeom>
            <a:solidFill>
              <a:srgbClr val="0539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171950"/>
              <a:endParaRPr lang="en-US" sz="8200">
                <a:solidFill>
                  <a:prstClr val="black"/>
                </a:solidFill>
              </a:endParaRPr>
            </a:p>
          </p:txBody>
        </p:sp>
        <p:pic>
          <p:nvPicPr>
            <p:cNvPr id="22" name="Picture 21" descr="EuropeanFlag-stars.eps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1564" y="40396912"/>
              <a:ext cx="9353615" cy="1781641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5292080" y="5805264"/>
            <a:ext cx="3610184" cy="648072"/>
            <a:chOff x="18230283" y="40396912"/>
            <a:chExt cx="9924896" cy="1781641"/>
          </a:xfrm>
        </p:grpSpPr>
        <p:sp>
          <p:nvSpPr>
            <p:cNvPr id="24" name="Rectangle 23"/>
            <p:cNvSpPr/>
            <p:nvPr/>
          </p:nvSpPr>
          <p:spPr bwMode="auto">
            <a:xfrm>
              <a:off x="18230283" y="40400268"/>
              <a:ext cx="2575295" cy="1778285"/>
            </a:xfrm>
            <a:prstGeom prst="rect">
              <a:avLst/>
            </a:prstGeom>
            <a:solidFill>
              <a:srgbClr val="0539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4171950"/>
              <a:endParaRPr lang="en-US" sz="8200">
                <a:solidFill>
                  <a:prstClr val="black"/>
                </a:solidFill>
              </a:endParaRPr>
            </a:p>
          </p:txBody>
        </p:sp>
        <p:pic>
          <p:nvPicPr>
            <p:cNvPr id="25" name="Picture 24" descr="EuropeanFlag-stars.ep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1564" y="40396912"/>
              <a:ext cx="9353615" cy="17816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405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e 1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1268760"/>
            <a:ext cx="4428048" cy="496855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1" name="Espace réservé du contenu 20"/>
          <p:cNvSpPr>
            <a:spLocks noGrp="1"/>
          </p:cNvSpPr>
          <p:nvPr>
            <p:ph sz="quarter" idx="20"/>
          </p:nvPr>
        </p:nvSpPr>
        <p:spPr>
          <a:xfrm>
            <a:off x="5148000" y="2016000"/>
            <a:ext cx="3492000" cy="3690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CEA | 10 AVRIL 2012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|  PAGE </a:t>
            </a:r>
            <a:fld id="{B679DA16-8683-4EE5-A64B-E0E415C4BB46}" type="slidenum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3541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2914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815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748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633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3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9" descr="bandeau_tit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09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IRFMblanc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71550" y="5157788"/>
            <a:ext cx="1296988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1429696"/>
          </a:xfrm>
        </p:spPr>
        <p:txBody>
          <a:bodyPr anchor="t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3960000" y="5445224"/>
            <a:ext cx="4788464" cy="288032"/>
          </a:xfrm>
        </p:spPr>
        <p:txBody>
          <a:bodyPr anchor="b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1" name="Espace réservé du contenu 20"/>
          <p:cNvSpPr>
            <a:spLocks noGrp="1"/>
          </p:cNvSpPr>
          <p:nvPr>
            <p:ph sz="quarter" idx="20"/>
          </p:nvPr>
        </p:nvSpPr>
        <p:spPr>
          <a:xfrm>
            <a:off x="3312000" y="3312000"/>
            <a:ext cx="1944000" cy="2124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Espace réservé du contenu 20"/>
          <p:cNvSpPr>
            <a:spLocks noGrp="1"/>
          </p:cNvSpPr>
          <p:nvPr>
            <p:ph sz="quarter" idx="21"/>
          </p:nvPr>
        </p:nvSpPr>
        <p:spPr>
          <a:xfrm>
            <a:off x="5256000" y="3312000"/>
            <a:ext cx="1944000" cy="2124000"/>
          </a:xfrm>
          <a:solidFill>
            <a:srgbClr val="808080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Espace réservé du contenu 20"/>
          <p:cNvSpPr>
            <a:spLocks noGrp="1"/>
          </p:cNvSpPr>
          <p:nvPr>
            <p:ph sz="quarter" idx="22"/>
          </p:nvPr>
        </p:nvSpPr>
        <p:spPr>
          <a:xfrm>
            <a:off x="7200000" y="3312000"/>
            <a:ext cx="1944000" cy="2124000"/>
          </a:xfrm>
          <a:solidFill>
            <a:srgbClr val="B2B2B2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3060272" cy="504056"/>
          </a:xfrm>
        </p:spPr>
        <p:txBody>
          <a:bodyPr anchor="b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11" name="Espace réservé du numéro de diapositive 14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|  PAGE </a:t>
            </a:r>
            <a:fld id="{6509A431-55E6-4CE0-AF4C-05A1E9CAFFE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3" name="Espace réservé du pied de page 15"/>
          <p:cNvSpPr>
            <a:spLocks noGrp="1"/>
          </p:cNvSpPr>
          <p:nvPr>
            <p:ph type="ftr" sz="quarter" idx="24"/>
          </p:nvPr>
        </p:nvSpPr>
        <p:spPr>
          <a:xfrm>
            <a:off x="5435600" y="6305550"/>
            <a:ext cx="25558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4646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0473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7925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5737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44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3572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14/01/2020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9354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1.png" descr="EUROFUSION PowerPoint MASTER DECKBLATT.png"/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50271"/>
            <a:ext cx="9144000" cy="641908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AutoShape 2" descr="https://idw-online.de/pages/de/institutionlogo921"/>
          <p:cNvSpPr>
            <a:spLocks noChangeAspect="1" noChangeArrowheads="1"/>
          </p:cNvSpPr>
          <p:nvPr userDrawn="1"/>
        </p:nvSpPr>
        <p:spPr bwMode="auto">
          <a:xfrm>
            <a:off x="155575" y="-457200"/>
            <a:ext cx="107632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5724129" y="5661248"/>
            <a:ext cx="3168352" cy="9361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18230283" y="40252896"/>
            <a:ext cx="9924896" cy="1781641"/>
            <a:chOff x="18230283" y="40396912"/>
            <a:chExt cx="9924896" cy="1781641"/>
          </a:xfrm>
        </p:grpSpPr>
        <p:sp>
          <p:nvSpPr>
            <p:cNvPr id="10" name="Rectangle 9"/>
            <p:cNvSpPr/>
            <p:nvPr userDrawn="1"/>
          </p:nvSpPr>
          <p:spPr bwMode="auto">
            <a:xfrm>
              <a:off x="18230283" y="40400268"/>
              <a:ext cx="2575295" cy="1778285"/>
            </a:xfrm>
            <a:prstGeom prst="rect">
              <a:avLst/>
            </a:prstGeom>
            <a:solidFill>
              <a:srgbClr val="0539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171950"/>
              <a:endParaRPr lang="en-US" sz="8200">
                <a:solidFill>
                  <a:prstClr val="black"/>
                </a:solidFill>
              </a:endParaRPr>
            </a:p>
          </p:txBody>
        </p:sp>
        <p:pic>
          <p:nvPicPr>
            <p:cNvPr id="13" name="Picture 12" descr="EuropeanFlag-stars.eps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1564" y="40396912"/>
              <a:ext cx="9353615" cy="1781641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 userDrawn="1"/>
        </p:nvGrpSpPr>
        <p:grpSpPr>
          <a:xfrm>
            <a:off x="18382683" y="40405296"/>
            <a:ext cx="9924896" cy="1781641"/>
            <a:chOff x="18230283" y="40396912"/>
            <a:chExt cx="9924896" cy="1781641"/>
          </a:xfrm>
        </p:grpSpPr>
        <p:sp>
          <p:nvSpPr>
            <p:cNvPr id="15" name="Rectangle 14"/>
            <p:cNvSpPr/>
            <p:nvPr userDrawn="1"/>
          </p:nvSpPr>
          <p:spPr bwMode="auto">
            <a:xfrm>
              <a:off x="18230283" y="40400268"/>
              <a:ext cx="2575295" cy="1778285"/>
            </a:xfrm>
            <a:prstGeom prst="rect">
              <a:avLst/>
            </a:prstGeom>
            <a:solidFill>
              <a:srgbClr val="0539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171950"/>
              <a:endParaRPr lang="en-US" sz="8200">
                <a:solidFill>
                  <a:prstClr val="black"/>
                </a:solidFill>
              </a:endParaRPr>
            </a:p>
          </p:txBody>
        </p:sp>
        <p:pic>
          <p:nvPicPr>
            <p:cNvPr id="16" name="Picture 15" descr="EuropeanFlag-stars.eps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1564" y="40396912"/>
              <a:ext cx="9353615" cy="1781641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>
            <a:off x="18535083" y="40557696"/>
            <a:ext cx="9924896" cy="1781641"/>
            <a:chOff x="18230283" y="40396912"/>
            <a:chExt cx="9924896" cy="1781641"/>
          </a:xfrm>
        </p:grpSpPr>
        <p:sp>
          <p:nvSpPr>
            <p:cNvPr id="18" name="Rectangle 17"/>
            <p:cNvSpPr/>
            <p:nvPr userDrawn="1"/>
          </p:nvSpPr>
          <p:spPr bwMode="auto">
            <a:xfrm>
              <a:off x="18230283" y="40400268"/>
              <a:ext cx="2575295" cy="1778285"/>
            </a:xfrm>
            <a:prstGeom prst="rect">
              <a:avLst/>
            </a:prstGeom>
            <a:solidFill>
              <a:srgbClr val="0539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171950"/>
              <a:endParaRPr lang="en-US" sz="8200">
                <a:solidFill>
                  <a:prstClr val="black"/>
                </a:solidFill>
              </a:endParaRPr>
            </a:p>
          </p:txBody>
        </p:sp>
        <p:pic>
          <p:nvPicPr>
            <p:cNvPr id="19" name="Picture 18" descr="EuropeanFlag-stars.eps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1564" y="40396912"/>
              <a:ext cx="9353615" cy="1781641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 userDrawn="1"/>
        </p:nvGrpSpPr>
        <p:grpSpPr>
          <a:xfrm>
            <a:off x="18687483" y="40710096"/>
            <a:ext cx="9924896" cy="1781641"/>
            <a:chOff x="18230283" y="40396912"/>
            <a:chExt cx="9924896" cy="1781641"/>
          </a:xfrm>
        </p:grpSpPr>
        <p:sp>
          <p:nvSpPr>
            <p:cNvPr id="21" name="Rectangle 20"/>
            <p:cNvSpPr/>
            <p:nvPr userDrawn="1"/>
          </p:nvSpPr>
          <p:spPr bwMode="auto">
            <a:xfrm>
              <a:off x="18230283" y="40400268"/>
              <a:ext cx="2575295" cy="1778285"/>
            </a:xfrm>
            <a:prstGeom prst="rect">
              <a:avLst/>
            </a:prstGeom>
            <a:solidFill>
              <a:srgbClr val="0539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171950"/>
              <a:endParaRPr lang="en-US" sz="8200">
                <a:solidFill>
                  <a:prstClr val="black"/>
                </a:solidFill>
              </a:endParaRPr>
            </a:p>
          </p:txBody>
        </p:sp>
        <p:pic>
          <p:nvPicPr>
            <p:cNvPr id="22" name="Picture 21" descr="EuropeanFlag-stars.eps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1564" y="40396912"/>
              <a:ext cx="9353615" cy="1781641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5292080" y="5805264"/>
            <a:ext cx="3610184" cy="648072"/>
            <a:chOff x="18230283" y="40396912"/>
            <a:chExt cx="9924896" cy="1781641"/>
          </a:xfrm>
        </p:grpSpPr>
        <p:sp>
          <p:nvSpPr>
            <p:cNvPr id="24" name="Rectangle 23"/>
            <p:cNvSpPr/>
            <p:nvPr/>
          </p:nvSpPr>
          <p:spPr bwMode="auto">
            <a:xfrm>
              <a:off x="18230283" y="40400268"/>
              <a:ext cx="2575295" cy="1778285"/>
            </a:xfrm>
            <a:prstGeom prst="rect">
              <a:avLst/>
            </a:prstGeom>
            <a:solidFill>
              <a:srgbClr val="0539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4171950"/>
              <a:endParaRPr lang="en-US" sz="8200">
                <a:solidFill>
                  <a:prstClr val="black"/>
                </a:solidFill>
              </a:endParaRPr>
            </a:p>
          </p:txBody>
        </p:sp>
        <p:pic>
          <p:nvPicPr>
            <p:cNvPr id="25" name="Picture 24" descr="EuropeanFlag-stars.ep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1564" y="40396912"/>
              <a:ext cx="9353615" cy="17816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42154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e 1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1268760"/>
            <a:ext cx="4428048" cy="496855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1" name="Espace réservé du contenu 20"/>
          <p:cNvSpPr>
            <a:spLocks noGrp="1"/>
          </p:cNvSpPr>
          <p:nvPr>
            <p:ph sz="quarter" idx="20"/>
          </p:nvPr>
        </p:nvSpPr>
        <p:spPr>
          <a:xfrm>
            <a:off x="5148000" y="2016000"/>
            <a:ext cx="3492000" cy="3690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CEA | 10 AVRIL 2012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>
                <a:solidFill>
                  <a:prstClr val="black">
                    <a:tint val="75000"/>
                  </a:prstClr>
                </a:solidFill>
              </a:rPr>
              <a:t>|  PAGE </a:t>
            </a:r>
            <a:fld id="{B679DA16-8683-4EE5-A64B-E0E415C4BB46}" type="slidenum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2785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 descr="bandeau_tit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09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IRFMblanc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71550" y="5157788"/>
            <a:ext cx="1296988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2653832"/>
          </a:xfrm>
        </p:spPr>
        <p:txBody>
          <a:bodyPr anchor="t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3060272" cy="504056"/>
          </a:xfrm>
        </p:spPr>
        <p:txBody>
          <a:bodyPr anchor="b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3960000" y="4509120"/>
            <a:ext cx="4788464" cy="1224136"/>
          </a:xfrm>
        </p:spPr>
        <p:txBody>
          <a:bodyPr anchor="b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Espace réservé du numéro de diapositive 11"/>
          <p:cNvSpPr>
            <a:spLocks noGrp="1"/>
          </p:cNvSpPr>
          <p:nvPr>
            <p:ph type="sldNum" sz="quarter" idx="14"/>
          </p:nvPr>
        </p:nvSpPr>
        <p:spPr>
          <a:xfrm>
            <a:off x="8024813" y="6308725"/>
            <a:ext cx="11191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08DDC4FC-5357-4592-8590-F680C4EBD9DB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8" name="Espace réservé du pied de page 12"/>
          <p:cNvSpPr>
            <a:spLocks noGrp="1"/>
          </p:cNvSpPr>
          <p:nvPr>
            <p:ph type="ftr" sz="quarter" idx="15"/>
          </p:nvPr>
        </p:nvSpPr>
        <p:spPr>
          <a:xfrm>
            <a:off x="5435600" y="6305550"/>
            <a:ext cx="25558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2376249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rcalai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1" descr="bandeau_intercalai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09938" y="0"/>
            <a:ext cx="58340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2000" y="1949598"/>
            <a:ext cx="5364496" cy="4719761"/>
          </a:xfrm>
        </p:spPr>
        <p:txBody>
          <a:bodyPr anchor="t"/>
          <a:lstStyle>
            <a:lvl1pPr algn="l">
              <a:lnSpc>
                <a:spcPts val="2800"/>
              </a:lnSpc>
              <a:defRPr sz="2200" b="1" cap="all"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672000" y="260649"/>
            <a:ext cx="5292488" cy="1584176"/>
          </a:xfrm>
        </p:spPr>
        <p:txBody>
          <a:bodyPr/>
          <a:lstStyle>
            <a:lvl1pPr marL="0" indent="0">
              <a:lnSpc>
                <a:spcPts val="1200"/>
              </a:lnSpc>
              <a:spcAft>
                <a:spcPts val="0"/>
              </a:spcAft>
              <a:buNone/>
              <a:defRPr sz="85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numéro de diapositive 7"/>
          <p:cNvSpPr>
            <a:spLocks noGrp="1"/>
          </p:cNvSpPr>
          <p:nvPr>
            <p:ph type="sldNum" sz="quarter" idx="10"/>
          </p:nvPr>
        </p:nvSpPr>
        <p:spPr>
          <a:xfrm>
            <a:off x="576263" y="5876925"/>
            <a:ext cx="270033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|  PAGE </a:t>
            </a:r>
            <a:fld id="{AF08AF5F-965D-462D-BE12-524D13934A5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6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576263" y="5445125"/>
            <a:ext cx="2700337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1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9" descr="bandeau_tit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09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IRFMblanc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71550" y="5157788"/>
            <a:ext cx="1296988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1429696"/>
          </a:xfrm>
        </p:spPr>
        <p:txBody>
          <a:bodyPr anchor="t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3960000" y="5445224"/>
            <a:ext cx="4788464" cy="288032"/>
          </a:xfrm>
        </p:spPr>
        <p:txBody>
          <a:bodyPr anchor="b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Espace réservé pour une image  11"/>
          <p:cNvSpPr>
            <a:spLocks noGrp="1"/>
          </p:cNvSpPr>
          <p:nvPr>
            <p:ph type="pic" sz="quarter" idx="14"/>
          </p:nvPr>
        </p:nvSpPr>
        <p:spPr>
          <a:xfrm>
            <a:off x="3311999" y="3311999"/>
            <a:ext cx="5832000" cy="2124000"/>
          </a:xfrm>
          <a:solidFill>
            <a:srgbClr val="666666"/>
          </a:solidFill>
        </p:spPr>
        <p:txBody>
          <a:bodyPr rtlCol="0" anchor="ctr">
            <a:noAutofit/>
          </a:bodyPr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11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3060272" cy="504056"/>
          </a:xfrm>
        </p:spPr>
        <p:txBody>
          <a:bodyPr anchor="b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8" name="Espace réservé du numéro de diapositive 1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18A36B4A-3A71-4946-BC21-539B9EC5D46B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10" name="Espace réservé du pied de page 14"/>
          <p:cNvSpPr>
            <a:spLocks noGrp="1"/>
          </p:cNvSpPr>
          <p:nvPr>
            <p:ph type="ftr" sz="quarter" idx="16"/>
          </p:nvPr>
        </p:nvSpPr>
        <p:spPr>
          <a:xfrm>
            <a:off x="5435600" y="6305550"/>
            <a:ext cx="25558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34229494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3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9" descr="bandeau_tit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09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IRFMblanc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71550" y="5157788"/>
            <a:ext cx="1296988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1429696"/>
          </a:xfrm>
        </p:spPr>
        <p:txBody>
          <a:bodyPr anchor="t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3960000" y="5445224"/>
            <a:ext cx="4788464" cy="288032"/>
          </a:xfrm>
        </p:spPr>
        <p:txBody>
          <a:bodyPr anchor="b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1" name="Espace réservé du contenu 20"/>
          <p:cNvSpPr>
            <a:spLocks noGrp="1"/>
          </p:cNvSpPr>
          <p:nvPr>
            <p:ph sz="quarter" idx="20"/>
          </p:nvPr>
        </p:nvSpPr>
        <p:spPr>
          <a:xfrm>
            <a:off x="3312000" y="3312000"/>
            <a:ext cx="1944000" cy="2124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Espace réservé du contenu 20"/>
          <p:cNvSpPr>
            <a:spLocks noGrp="1"/>
          </p:cNvSpPr>
          <p:nvPr>
            <p:ph sz="quarter" idx="21"/>
          </p:nvPr>
        </p:nvSpPr>
        <p:spPr>
          <a:xfrm>
            <a:off x="5256000" y="3312000"/>
            <a:ext cx="1944000" cy="2124000"/>
          </a:xfrm>
          <a:solidFill>
            <a:srgbClr val="808080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Espace réservé du contenu 20"/>
          <p:cNvSpPr>
            <a:spLocks noGrp="1"/>
          </p:cNvSpPr>
          <p:nvPr>
            <p:ph sz="quarter" idx="22"/>
          </p:nvPr>
        </p:nvSpPr>
        <p:spPr>
          <a:xfrm>
            <a:off x="7200000" y="3312000"/>
            <a:ext cx="1944000" cy="2124000"/>
          </a:xfrm>
          <a:solidFill>
            <a:srgbClr val="B2B2B2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3060272" cy="504056"/>
          </a:xfrm>
        </p:spPr>
        <p:txBody>
          <a:bodyPr anchor="b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11" name="Espace réservé du numéro de diapositive 14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6509A431-55E6-4CE0-AF4C-05A1E9CAFFE0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13" name="Espace réservé du pied de page 15"/>
          <p:cNvSpPr>
            <a:spLocks noGrp="1"/>
          </p:cNvSpPr>
          <p:nvPr>
            <p:ph type="ftr" sz="quarter" idx="24"/>
          </p:nvPr>
        </p:nvSpPr>
        <p:spPr>
          <a:xfrm>
            <a:off x="5435600" y="6305550"/>
            <a:ext cx="25558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10089803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rcalai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1" descr="bandeau_intercalai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09938" y="0"/>
            <a:ext cx="58340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2000" y="1949598"/>
            <a:ext cx="5364496" cy="4719761"/>
          </a:xfrm>
        </p:spPr>
        <p:txBody>
          <a:bodyPr anchor="t"/>
          <a:lstStyle>
            <a:lvl1pPr algn="l">
              <a:lnSpc>
                <a:spcPts val="2800"/>
              </a:lnSpc>
              <a:defRPr sz="2200" b="1" cap="all"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672000" y="260649"/>
            <a:ext cx="5292488" cy="1584176"/>
          </a:xfrm>
        </p:spPr>
        <p:txBody>
          <a:bodyPr/>
          <a:lstStyle>
            <a:lvl1pPr marL="0" indent="0">
              <a:lnSpc>
                <a:spcPts val="1200"/>
              </a:lnSpc>
              <a:spcAft>
                <a:spcPts val="0"/>
              </a:spcAft>
              <a:buNone/>
              <a:defRPr sz="85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numéro de diapositive 7"/>
          <p:cNvSpPr>
            <a:spLocks noGrp="1"/>
          </p:cNvSpPr>
          <p:nvPr>
            <p:ph type="sldNum" sz="quarter" idx="10"/>
          </p:nvPr>
        </p:nvSpPr>
        <p:spPr>
          <a:xfrm>
            <a:off x="576263" y="5876925"/>
            <a:ext cx="270033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AF08AF5F-965D-462D-BE12-524D13934A57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6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576263" y="5445125"/>
            <a:ext cx="2700337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35242559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spcAft>
                <a:spcPts val="1500"/>
              </a:spcAft>
              <a:defRPr/>
            </a:lvl1pPr>
            <a:lvl2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2pPr>
            <a:lvl3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3pPr>
            <a:lvl4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4pPr>
            <a:lvl5pPr marL="361950" indent="0">
              <a:lnSpc>
                <a:spcPts val="2800"/>
              </a:lnSpc>
              <a:buNone/>
              <a:tabLst>
                <a:tab pos="8077200" algn="r"/>
              </a:tabLst>
              <a:defRPr sz="22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10AB8867-C9B2-4496-8F9A-431968D7D2F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4408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3EAC339A-0056-46CF-975B-EF2230DB338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91341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1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1268760"/>
            <a:ext cx="4428048" cy="496855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1" name="Espace réservé du contenu 20"/>
          <p:cNvSpPr>
            <a:spLocks noGrp="1"/>
          </p:cNvSpPr>
          <p:nvPr>
            <p:ph sz="quarter" idx="20"/>
          </p:nvPr>
        </p:nvSpPr>
        <p:spPr>
          <a:xfrm>
            <a:off x="5148000" y="2016000"/>
            <a:ext cx="3492000" cy="3690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B679DA16-8683-4EE5-A64B-E0E415C4BB4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24686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3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1268760"/>
            <a:ext cx="4428048" cy="496855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5" name="Espace réservé du contenu 20"/>
          <p:cNvSpPr>
            <a:spLocks noGrp="1"/>
          </p:cNvSpPr>
          <p:nvPr>
            <p:ph sz="quarter" idx="21"/>
          </p:nvPr>
        </p:nvSpPr>
        <p:spPr>
          <a:xfrm>
            <a:off x="5148000" y="2016000"/>
            <a:ext cx="3492000" cy="1980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Espace réservé du contenu 20"/>
          <p:cNvSpPr>
            <a:spLocks noGrp="1"/>
          </p:cNvSpPr>
          <p:nvPr>
            <p:ph sz="quarter" idx="22"/>
          </p:nvPr>
        </p:nvSpPr>
        <p:spPr>
          <a:xfrm>
            <a:off x="5148000" y="3999600"/>
            <a:ext cx="1746000" cy="1695600"/>
          </a:xfrm>
          <a:solidFill>
            <a:srgbClr val="808080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7" name="Espace réservé du contenu 20"/>
          <p:cNvSpPr>
            <a:spLocks noGrp="1"/>
          </p:cNvSpPr>
          <p:nvPr>
            <p:ph sz="quarter" idx="23"/>
          </p:nvPr>
        </p:nvSpPr>
        <p:spPr>
          <a:xfrm>
            <a:off x="6894000" y="3999600"/>
            <a:ext cx="1746000" cy="1695600"/>
          </a:xfrm>
          <a:solidFill>
            <a:srgbClr val="B2B2B2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0AE3DE09-33B3-4B20-9264-A8D0BE8EC3C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66929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graphiq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3707506"/>
            <a:ext cx="8172464" cy="252980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9" name="Espace réservé du contenu 20"/>
          <p:cNvSpPr>
            <a:spLocks noGrp="1"/>
          </p:cNvSpPr>
          <p:nvPr>
            <p:ph sz="quarter" idx="21"/>
          </p:nvPr>
        </p:nvSpPr>
        <p:spPr>
          <a:xfrm>
            <a:off x="576000" y="1458000"/>
            <a:ext cx="8064000" cy="1908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C372FC25-0E97-4E99-840A-662485FB1FF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97180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ge 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8" descr="bandeau_page_cart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Espace réservé du contenu 15"/>
          <p:cNvSpPr>
            <a:spLocks noGrp="1"/>
          </p:cNvSpPr>
          <p:nvPr>
            <p:ph sz="quarter" idx="15"/>
          </p:nvPr>
        </p:nvSpPr>
        <p:spPr>
          <a:xfrm>
            <a:off x="378000" y="836613"/>
            <a:ext cx="8460000" cy="518477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33479F78-4D43-4851-A2FD-83CACAA8D0A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Espace réservé du pied de pag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29447346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9" descr="cart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76238" y="846138"/>
            <a:ext cx="8459787" cy="41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8" descr="bandeau_page_carte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Espace réservé du graphique 32"/>
          <p:cNvSpPr>
            <a:spLocks noGrp="1"/>
          </p:cNvSpPr>
          <p:nvPr>
            <p:ph type="chart" sz="quarter" idx="13"/>
          </p:nvPr>
        </p:nvSpPr>
        <p:spPr>
          <a:xfrm>
            <a:off x="899592" y="5157788"/>
            <a:ext cx="3240360" cy="863600"/>
          </a:xfrm>
        </p:spPr>
        <p:txBody>
          <a:bodyPr rtlCol="0" anchor="ctr">
            <a:noAutofit/>
          </a:bodyPr>
          <a:lstStyle>
            <a:lvl1pPr marL="0" indent="0" algn="ctr">
              <a:defRPr sz="1200"/>
            </a:lvl1pPr>
          </a:lstStyle>
          <a:p>
            <a:pPr lvl="0"/>
            <a:r>
              <a:rPr lang="fr-FR" noProof="0" smtClean="0"/>
              <a:t>Cliquez sur l'icône pour ajouter un graphique</a:t>
            </a:r>
            <a:endParaRPr lang="fr-FR" noProof="0" dirty="0"/>
          </a:p>
        </p:txBody>
      </p:sp>
      <p:sp>
        <p:nvSpPr>
          <p:cNvPr id="5" name="Espace réservé du numéro de diapositive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79EBB43C-2D10-4E4B-8C8C-2D3DA60E09F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4261817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spcAft>
                <a:spcPts val="1500"/>
              </a:spcAft>
              <a:defRPr/>
            </a:lvl1pPr>
            <a:lvl2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2pPr>
            <a:lvl3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3pPr>
            <a:lvl4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4pPr>
            <a:lvl5pPr marL="361950" indent="0">
              <a:lnSpc>
                <a:spcPts val="2800"/>
              </a:lnSpc>
              <a:buNone/>
              <a:tabLst>
                <a:tab pos="8077200" algn="r"/>
              </a:tabLst>
              <a:defRPr sz="22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10AB8867-C9B2-4496-8F9A-431968D7D2F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7" descr="bandeau_intercalai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09938" y="0"/>
            <a:ext cx="58340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6" descr="bandeau_dernière.png"/>
          <p:cNvPicPr>
            <a:picLocks noChangeAspect="1"/>
          </p:cNvPicPr>
          <p:nvPr userDrawn="1"/>
        </p:nvPicPr>
        <p:blipFill>
          <a:blip r:embed="rId3"/>
          <a:srcRect b="15350"/>
          <a:stretch>
            <a:fillRect/>
          </a:stretch>
        </p:blipFill>
        <p:spPr bwMode="auto">
          <a:xfrm>
            <a:off x="3309938" y="0"/>
            <a:ext cx="5834062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38800" y="5799600"/>
            <a:ext cx="1897200" cy="943200"/>
          </a:xfrm>
        </p:spPr>
        <p:txBody>
          <a:bodyPr anchor="t"/>
          <a:lstStyle>
            <a:lvl1pPr>
              <a:lnSpc>
                <a:spcPts val="1200"/>
              </a:lnSpc>
              <a:defRPr sz="850" b="0" cap="none" baseline="0">
                <a:solidFill>
                  <a:schemeClr val="bg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39505" y="5799600"/>
            <a:ext cx="3552775" cy="943200"/>
          </a:xfrm>
        </p:spPr>
        <p:txBody>
          <a:bodyPr/>
          <a:lstStyle>
            <a:lvl1pPr marL="0" indent="0">
              <a:lnSpc>
                <a:spcPts val="1200"/>
              </a:lnSpc>
              <a:spcAft>
                <a:spcPts val="0"/>
              </a:spcAft>
              <a:buFont typeface="Arial" pitchFamily="34" charset="0"/>
              <a:buNone/>
              <a:defRPr sz="800">
                <a:solidFill>
                  <a:schemeClr val="bg1"/>
                </a:solidFill>
              </a:defRPr>
            </a:lvl1pPr>
            <a:lvl2pPr marL="0" indent="0">
              <a:lnSpc>
                <a:spcPts val="1200"/>
              </a:lnSpc>
              <a:spcBef>
                <a:spcPts val="800"/>
              </a:spcBef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2pPr>
            <a:lvl3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3pPr>
            <a:lvl4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4pPr>
            <a:lvl5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6" name="Espace réservé du numéro de diapositive 10"/>
          <p:cNvSpPr>
            <a:spLocks noGrp="1"/>
          </p:cNvSpPr>
          <p:nvPr>
            <p:ph type="sldNum" sz="quarter" idx="10"/>
          </p:nvPr>
        </p:nvSpPr>
        <p:spPr>
          <a:xfrm>
            <a:off x="576263" y="5445125"/>
            <a:ext cx="1119187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36F44552-62F7-4F06-B69A-BADD14EB9240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7" name="Espace réservé du pied de page 11"/>
          <p:cNvSpPr>
            <a:spLocks noGrp="1"/>
          </p:cNvSpPr>
          <p:nvPr>
            <p:ph type="ftr" sz="quarter" idx="11"/>
          </p:nvPr>
        </p:nvSpPr>
        <p:spPr>
          <a:xfrm>
            <a:off x="576263" y="5876925"/>
            <a:ext cx="2663825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30305403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309A6D-C09C-4548-B29A-6CF363A7E532}" type="datetimeFigureOut">
              <a:rPr lang="fr-FR" smtClean="0">
                <a:solidFill>
                  <a:prstClr val="black"/>
                </a:solidFill>
              </a:rPr>
              <a:pPr/>
              <a:t>14/01/2020</a:t>
            </a:fld>
            <a:endParaRPr lang="fr-BE">
              <a:solidFill>
                <a:prstClr val="black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968833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 descr="bandeau_tit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09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IRFMblanc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71550" y="5157788"/>
            <a:ext cx="1296988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2653832"/>
          </a:xfrm>
        </p:spPr>
        <p:txBody>
          <a:bodyPr anchor="t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3060272" cy="504056"/>
          </a:xfrm>
        </p:spPr>
        <p:txBody>
          <a:bodyPr anchor="b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3960000" y="4509120"/>
            <a:ext cx="4788464" cy="1224136"/>
          </a:xfrm>
        </p:spPr>
        <p:txBody>
          <a:bodyPr anchor="b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Espace réservé du numéro de diapositive 11"/>
          <p:cNvSpPr>
            <a:spLocks noGrp="1"/>
          </p:cNvSpPr>
          <p:nvPr>
            <p:ph type="sldNum" sz="quarter" idx="14"/>
          </p:nvPr>
        </p:nvSpPr>
        <p:spPr>
          <a:xfrm>
            <a:off x="8024813" y="6308725"/>
            <a:ext cx="11191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08DDC4FC-5357-4592-8590-F680C4EBD9DB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8" name="Espace réservé du pied de page 12"/>
          <p:cNvSpPr>
            <a:spLocks noGrp="1"/>
          </p:cNvSpPr>
          <p:nvPr>
            <p:ph type="ftr" sz="quarter" idx="15"/>
          </p:nvPr>
        </p:nvSpPr>
        <p:spPr>
          <a:xfrm>
            <a:off x="5435600" y="6305550"/>
            <a:ext cx="25558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35265864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1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9" descr="bandeau_tit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09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IRFMblanc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71550" y="5157788"/>
            <a:ext cx="1296988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1429696"/>
          </a:xfrm>
        </p:spPr>
        <p:txBody>
          <a:bodyPr anchor="t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3960000" y="5445224"/>
            <a:ext cx="4788464" cy="288032"/>
          </a:xfrm>
        </p:spPr>
        <p:txBody>
          <a:bodyPr anchor="b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Espace réservé pour une image  11"/>
          <p:cNvSpPr>
            <a:spLocks noGrp="1"/>
          </p:cNvSpPr>
          <p:nvPr>
            <p:ph type="pic" sz="quarter" idx="14"/>
          </p:nvPr>
        </p:nvSpPr>
        <p:spPr>
          <a:xfrm>
            <a:off x="3311999" y="3311999"/>
            <a:ext cx="5832000" cy="2124000"/>
          </a:xfrm>
          <a:solidFill>
            <a:srgbClr val="666666"/>
          </a:solidFill>
        </p:spPr>
        <p:txBody>
          <a:bodyPr rtlCol="0" anchor="ctr">
            <a:noAutofit/>
          </a:bodyPr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11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3060272" cy="504056"/>
          </a:xfrm>
        </p:spPr>
        <p:txBody>
          <a:bodyPr anchor="b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8" name="Espace réservé du numéro de diapositive 1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18A36B4A-3A71-4946-BC21-539B9EC5D46B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10" name="Espace réservé du pied de page 14"/>
          <p:cNvSpPr>
            <a:spLocks noGrp="1"/>
          </p:cNvSpPr>
          <p:nvPr>
            <p:ph type="ftr" sz="quarter" idx="16"/>
          </p:nvPr>
        </p:nvSpPr>
        <p:spPr>
          <a:xfrm>
            <a:off x="5435600" y="6305550"/>
            <a:ext cx="25558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193272426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3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9" descr="bandeau_tit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09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IRFMblanc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71550" y="5157788"/>
            <a:ext cx="1296988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1429696"/>
          </a:xfrm>
        </p:spPr>
        <p:txBody>
          <a:bodyPr anchor="t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3960000" y="5445224"/>
            <a:ext cx="4788464" cy="288032"/>
          </a:xfrm>
        </p:spPr>
        <p:txBody>
          <a:bodyPr anchor="b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1" name="Espace réservé du contenu 20"/>
          <p:cNvSpPr>
            <a:spLocks noGrp="1"/>
          </p:cNvSpPr>
          <p:nvPr>
            <p:ph sz="quarter" idx="20"/>
          </p:nvPr>
        </p:nvSpPr>
        <p:spPr>
          <a:xfrm>
            <a:off x="3312000" y="3312000"/>
            <a:ext cx="1944000" cy="2124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Espace réservé du contenu 20"/>
          <p:cNvSpPr>
            <a:spLocks noGrp="1"/>
          </p:cNvSpPr>
          <p:nvPr>
            <p:ph sz="quarter" idx="21"/>
          </p:nvPr>
        </p:nvSpPr>
        <p:spPr>
          <a:xfrm>
            <a:off x="5256000" y="3312000"/>
            <a:ext cx="1944000" cy="2124000"/>
          </a:xfrm>
          <a:solidFill>
            <a:srgbClr val="808080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Espace réservé du contenu 20"/>
          <p:cNvSpPr>
            <a:spLocks noGrp="1"/>
          </p:cNvSpPr>
          <p:nvPr>
            <p:ph sz="quarter" idx="22"/>
          </p:nvPr>
        </p:nvSpPr>
        <p:spPr>
          <a:xfrm>
            <a:off x="7200000" y="3312000"/>
            <a:ext cx="1944000" cy="2124000"/>
          </a:xfrm>
          <a:solidFill>
            <a:srgbClr val="B2B2B2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3060272" cy="504056"/>
          </a:xfrm>
        </p:spPr>
        <p:txBody>
          <a:bodyPr anchor="b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11" name="Espace réservé du numéro de diapositive 14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6509A431-55E6-4CE0-AF4C-05A1E9CAFFE0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13" name="Espace réservé du pied de page 15"/>
          <p:cNvSpPr>
            <a:spLocks noGrp="1"/>
          </p:cNvSpPr>
          <p:nvPr>
            <p:ph type="ftr" sz="quarter" idx="24"/>
          </p:nvPr>
        </p:nvSpPr>
        <p:spPr>
          <a:xfrm>
            <a:off x="5435600" y="6305550"/>
            <a:ext cx="25558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35070902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rcalai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1" descr="bandeau_intercalai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09938" y="0"/>
            <a:ext cx="58340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2000" y="1949598"/>
            <a:ext cx="5364496" cy="4719761"/>
          </a:xfrm>
        </p:spPr>
        <p:txBody>
          <a:bodyPr anchor="t"/>
          <a:lstStyle>
            <a:lvl1pPr algn="l">
              <a:lnSpc>
                <a:spcPts val="2800"/>
              </a:lnSpc>
              <a:defRPr sz="2200" b="1" cap="all"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672000" y="260649"/>
            <a:ext cx="5292488" cy="1584176"/>
          </a:xfrm>
        </p:spPr>
        <p:txBody>
          <a:bodyPr/>
          <a:lstStyle>
            <a:lvl1pPr marL="0" indent="0">
              <a:lnSpc>
                <a:spcPts val="1200"/>
              </a:lnSpc>
              <a:spcAft>
                <a:spcPts val="0"/>
              </a:spcAft>
              <a:buNone/>
              <a:defRPr sz="85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numéro de diapositive 7"/>
          <p:cNvSpPr>
            <a:spLocks noGrp="1"/>
          </p:cNvSpPr>
          <p:nvPr>
            <p:ph type="sldNum" sz="quarter" idx="10"/>
          </p:nvPr>
        </p:nvSpPr>
        <p:spPr>
          <a:xfrm>
            <a:off x="576263" y="5876925"/>
            <a:ext cx="270033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AF08AF5F-965D-462D-BE12-524D13934A57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6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576263" y="5445125"/>
            <a:ext cx="2700337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52461091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spcAft>
                <a:spcPts val="1500"/>
              </a:spcAft>
              <a:defRPr/>
            </a:lvl1pPr>
            <a:lvl2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2pPr>
            <a:lvl3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3pPr>
            <a:lvl4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4pPr>
            <a:lvl5pPr marL="361950" indent="0">
              <a:lnSpc>
                <a:spcPts val="2800"/>
              </a:lnSpc>
              <a:buNone/>
              <a:tabLst>
                <a:tab pos="8077200" algn="r"/>
              </a:tabLst>
              <a:defRPr sz="22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10AB8867-C9B2-4496-8F9A-431968D7D2F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8858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3EAC339A-0056-46CF-975B-EF2230DB338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030354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1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1268760"/>
            <a:ext cx="4428048" cy="496855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1" name="Espace réservé du contenu 20"/>
          <p:cNvSpPr>
            <a:spLocks noGrp="1"/>
          </p:cNvSpPr>
          <p:nvPr>
            <p:ph sz="quarter" idx="20"/>
          </p:nvPr>
        </p:nvSpPr>
        <p:spPr>
          <a:xfrm>
            <a:off x="5148000" y="2016000"/>
            <a:ext cx="3492000" cy="3690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B679DA16-8683-4EE5-A64B-E0E415C4BB4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36178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3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1268760"/>
            <a:ext cx="4428048" cy="496855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5" name="Espace réservé du contenu 20"/>
          <p:cNvSpPr>
            <a:spLocks noGrp="1"/>
          </p:cNvSpPr>
          <p:nvPr>
            <p:ph sz="quarter" idx="21"/>
          </p:nvPr>
        </p:nvSpPr>
        <p:spPr>
          <a:xfrm>
            <a:off x="5148000" y="2016000"/>
            <a:ext cx="3492000" cy="1980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Espace réservé du contenu 20"/>
          <p:cNvSpPr>
            <a:spLocks noGrp="1"/>
          </p:cNvSpPr>
          <p:nvPr>
            <p:ph sz="quarter" idx="22"/>
          </p:nvPr>
        </p:nvSpPr>
        <p:spPr>
          <a:xfrm>
            <a:off x="5148000" y="3999600"/>
            <a:ext cx="1746000" cy="1695600"/>
          </a:xfrm>
          <a:solidFill>
            <a:srgbClr val="808080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7" name="Espace réservé du contenu 20"/>
          <p:cNvSpPr>
            <a:spLocks noGrp="1"/>
          </p:cNvSpPr>
          <p:nvPr>
            <p:ph sz="quarter" idx="23"/>
          </p:nvPr>
        </p:nvSpPr>
        <p:spPr>
          <a:xfrm>
            <a:off x="6894000" y="3999600"/>
            <a:ext cx="1746000" cy="1695600"/>
          </a:xfrm>
          <a:solidFill>
            <a:srgbClr val="B2B2B2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0AE3DE09-33B3-4B20-9264-A8D0BE8EC3C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139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3EAC339A-0056-46CF-975B-EF2230DB338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graphiq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3707506"/>
            <a:ext cx="8172464" cy="252980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9" name="Espace réservé du contenu 20"/>
          <p:cNvSpPr>
            <a:spLocks noGrp="1"/>
          </p:cNvSpPr>
          <p:nvPr>
            <p:ph sz="quarter" idx="21"/>
          </p:nvPr>
        </p:nvSpPr>
        <p:spPr>
          <a:xfrm>
            <a:off x="576000" y="1458000"/>
            <a:ext cx="8064000" cy="1908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C372FC25-0E97-4E99-840A-662485FB1FF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6039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ge 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8" descr="bandeau_page_cart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Espace réservé du contenu 15"/>
          <p:cNvSpPr>
            <a:spLocks noGrp="1"/>
          </p:cNvSpPr>
          <p:nvPr>
            <p:ph sz="quarter" idx="15"/>
          </p:nvPr>
        </p:nvSpPr>
        <p:spPr>
          <a:xfrm>
            <a:off x="378000" y="836613"/>
            <a:ext cx="8460000" cy="518477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33479F78-4D43-4851-A2FD-83CACAA8D0A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Espace réservé du pied de pag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131827045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9" descr="cart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76238" y="846138"/>
            <a:ext cx="8459787" cy="41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8" descr="bandeau_page_carte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Espace réservé du graphique 32"/>
          <p:cNvSpPr>
            <a:spLocks noGrp="1"/>
          </p:cNvSpPr>
          <p:nvPr>
            <p:ph type="chart" sz="quarter" idx="13"/>
          </p:nvPr>
        </p:nvSpPr>
        <p:spPr>
          <a:xfrm>
            <a:off x="899592" y="5157788"/>
            <a:ext cx="3240360" cy="863600"/>
          </a:xfrm>
        </p:spPr>
        <p:txBody>
          <a:bodyPr rtlCol="0" anchor="ctr">
            <a:noAutofit/>
          </a:bodyPr>
          <a:lstStyle>
            <a:lvl1pPr marL="0" indent="0" algn="ctr">
              <a:defRPr sz="1200"/>
            </a:lvl1pPr>
          </a:lstStyle>
          <a:p>
            <a:pPr lvl="0"/>
            <a:r>
              <a:rPr lang="fr-FR" noProof="0" smtClean="0"/>
              <a:t>Cliquez sur l'icône pour ajouter un graphique</a:t>
            </a:r>
            <a:endParaRPr lang="fr-FR" noProof="0" dirty="0"/>
          </a:p>
        </p:txBody>
      </p:sp>
      <p:sp>
        <p:nvSpPr>
          <p:cNvPr id="5" name="Espace réservé du numéro de diapositive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79EBB43C-2D10-4E4B-8C8C-2D3DA60E09F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149493690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7" descr="bandeau_intercalai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09938" y="0"/>
            <a:ext cx="58340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6" descr="bandeau_dernière.png"/>
          <p:cNvPicPr>
            <a:picLocks noChangeAspect="1"/>
          </p:cNvPicPr>
          <p:nvPr userDrawn="1"/>
        </p:nvPicPr>
        <p:blipFill>
          <a:blip r:embed="rId3"/>
          <a:srcRect b="15350"/>
          <a:stretch>
            <a:fillRect/>
          </a:stretch>
        </p:blipFill>
        <p:spPr bwMode="auto">
          <a:xfrm>
            <a:off x="3309938" y="0"/>
            <a:ext cx="5834062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38800" y="5799600"/>
            <a:ext cx="1897200" cy="943200"/>
          </a:xfrm>
        </p:spPr>
        <p:txBody>
          <a:bodyPr anchor="t"/>
          <a:lstStyle>
            <a:lvl1pPr>
              <a:lnSpc>
                <a:spcPts val="1200"/>
              </a:lnSpc>
              <a:defRPr sz="850" b="0" cap="none" baseline="0">
                <a:solidFill>
                  <a:schemeClr val="bg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39505" y="5799600"/>
            <a:ext cx="3552775" cy="943200"/>
          </a:xfrm>
        </p:spPr>
        <p:txBody>
          <a:bodyPr/>
          <a:lstStyle>
            <a:lvl1pPr marL="0" indent="0">
              <a:lnSpc>
                <a:spcPts val="1200"/>
              </a:lnSpc>
              <a:spcAft>
                <a:spcPts val="0"/>
              </a:spcAft>
              <a:buFont typeface="Arial" pitchFamily="34" charset="0"/>
              <a:buNone/>
              <a:defRPr sz="800">
                <a:solidFill>
                  <a:schemeClr val="bg1"/>
                </a:solidFill>
              </a:defRPr>
            </a:lvl1pPr>
            <a:lvl2pPr marL="0" indent="0">
              <a:lnSpc>
                <a:spcPts val="1200"/>
              </a:lnSpc>
              <a:spcBef>
                <a:spcPts val="800"/>
              </a:spcBef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2pPr>
            <a:lvl3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3pPr>
            <a:lvl4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4pPr>
            <a:lvl5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6" name="Espace réservé du numéro de diapositive 10"/>
          <p:cNvSpPr>
            <a:spLocks noGrp="1"/>
          </p:cNvSpPr>
          <p:nvPr>
            <p:ph type="sldNum" sz="quarter" idx="10"/>
          </p:nvPr>
        </p:nvSpPr>
        <p:spPr>
          <a:xfrm>
            <a:off x="576263" y="5445125"/>
            <a:ext cx="1119187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36F44552-62F7-4F06-B69A-BADD14EB9240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7" name="Espace réservé du pied de page 11"/>
          <p:cNvSpPr>
            <a:spLocks noGrp="1"/>
          </p:cNvSpPr>
          <p:nvPr>
            <p:ph type="ftr" sz="quarter" idx="11"/>
          </p:nvPr>
        </p:nvSpPr>
        <p:spPr>
          <a:xfrm>
            <a:off x="576263" y="5876925"/>
            <a:ext cx="2663825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40127096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 descr="bandeau_tit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09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IRFMblanc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71550" y="5157788"/>
            <a:ext cx="1296988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2653832"/>
          </a:xfrm>
        </p:spPr>
        <p:txBody>
          <a:bodyPr anchor="t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3060272" cy="504056"/>
          </a:xfrm>
        </p:spPr>
        <p:txBody>
          <a:bodyPr anchor="b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3960000" y="4509120"/>
            <a:ext cx="4788464" cy="1224136"/>
          </a:xfrm>
        </p:spPr>
        <p:txBody>
          <a:bodyPr anchor="b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Espace réservé du numéro de diapositive 11"/>
          <p:cNvSpPr>
            <a:spLocks noGrp="1"/>
          </p:cNvSpPr>
          <p:nvPr>
            <p:ph type="sldNum" sz="quarter" idx="14"/>
          </p:nvPr>
        </p:nvSpPr>
        <p:spPr>
          <a:xfrm>
            <a:off x="8024813" y="6308725"/>
            <a:ext cx="11191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08DDC4FC-5357-4592-8590-F680C4EBD9DB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8" name="Espace réservé du pied de page 12"/>
          <p:cNvSpPr>
            <a:spLocks noGrp="1"/>
          </p:cNvSpPr>
          <p:nvPr>
            <p:ph type="ftr" sz="quarter" idx="15"/>
          </p:nvPr>
        </p:nvSpPr>
        <p:spPr>
          <a:xfrm>
            <a:off x="5435600" y="6305550"/>
            <a:ext cx="25558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14067143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1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9" descr="bandeau_tit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09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IRFMblanc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71550" y="5157788"/>
            <a:ext cx="1296988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1429696"/>
          </a:xfrm>
        </p:spPr>
        <p:txBody>
          <a:bodyPr anchor="t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3960000" y="5445224"/>
            <a:ext cx="4788464" cy="288032"/>
          </a:xfrm>
        </p:spPr>
        <p:txBody>
          <a:bodyPr anchor="b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Espace réservé pour une image  11"/>
          <p:cNvSpPr>
            <a:spLocks noGrp="1"/>
          </p:cNvSpPr>
          <p:nvPr>
            <p:ph type="pic" sz="quarter" idx="14"/>
          </p:nvPr>
        </p:nvSpPr>
        <p:spPr>
          <a:xfrm>
            <a:off x="3311999" y="3311999"/>
            <a:ext cx="5832000" cy="2124000"/>
          </a:xfrm>
          <a:solidFill>
            <a:srgbClr val="666666"/>
          </a:solidFill>
        </p:spPr>
        <p:txBody>
          <a:bodyPr rtlCol="0" anchor="ctr">
            <a:noAutofit/>
          </a:bodyPr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11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3060272" cy="504056"/>
          </a:xfrm>
        </p:spPr>
        <p:txBody>
          <a:bodyPr anchor="b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8" name="Espace réservé du numéro de diapositive 1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18A36B4A-3A71-4946-BC21-539B9EC5D46B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10" name="Espace réservé du pied de page 14"/>
          <p:cNvSpPr>
            <a:spLocks noGrp="1"/>
          </p:cNvSpPr>
          <p:nvPr>
            <p:ph type="ftr" sz="quarter" idx="16"/>
          </p:nvPr>
        </p:nvSpPr>
        <p:spPr>
          <a:xfrm>
            <a:off x="5435600" y="6305550"/>
            <a:ext cx="25558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140883643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3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9" descr="bandeau_tit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09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IRFMblanc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71550" y="5157788"/>
            <a:ext cx="1296988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1429696"/>
          </a:xfrm>
        </p:spPr>
        <p:txBody>
          <a:bodyPr anchor="t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3960000" y="5445224"/>
            <a:ext cx="4788464" cy="288032"/>
          </a:xfrm>
        </p:spPr>
        <p:txBody>
          <a:bodyPr anchor="b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1" name="Espace réservé du contenu 20"/>
          <p:cNvSpPr>
            <a:spLocks noGrp="1"/>
          </p:cNvSpPr>
          <p:nvPr>
            <p:ph sz="quarter" idx="20"/>
          </p:nvPr>
        </p:nvSpPr>
        <p:spPr>
          <a:xfrm>
            <a:off x="3312000" y="3312000"/>
            <a:ext cx="1944000" cy="2124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Espace réservé du contenu 20"/>
          <p:cNvSpPr>
            <a:spLocks noGrp="1"/>
          </p:cNvSpPr>
          <p:nvPr>
            <p:ph sz="quarter" idx="21"/>
          </p:nvPr>
        </p:nvSpPr>
        <p:spPr>
          <a:xfrm>
            <a:off x="5256000" y="3312000"/>
            <a:ext cx="1944000" cy="2124000"/>
          </a:xfrm>
          <a:solidFill>
            <a:srgbClr val="808080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Espace réservé du contenu 20"/>
          <p:cNvSpPr>
            <a:spLocks noGrp="1"/>
          </p:cNvSpPr>
          <p:nvPr>
            <p:ph sz="quarter" idx="22"/>
          </p:nvPr>
        </p:nvSpPr>
        <p:spPr>
          <a:xfrm>
            <a:off x="7200000" y="3312000"/>
            <a:ext cx="1944000" cy="2124000"/>
          </a:xfrm>
          <a:solidFill>
            <a:srgbClr val="B2B2B2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3060272" cy="504056"/>
          </a:xfrm>
        </p:spPr>
        <p:txBody>
          <a:bodyPr anchor="b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11" name="Espace réservé du numéro de diapositive 14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6509A431-55E6-4CE0-AF4C-05A1E9CAFFE0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13" name="Espace réservé du pied de page 15"/>
          <p:cNvSpPr>
            <a:spLocks noGrp="1"/>
          </p:cNvSpPr>
          <p:nvPr>
            <p:ph type="ftr" sz="quarter" idx="24"/>
          </p:nvPr>
        </p:nvSpPr>
        <p:spPr>
          <a:xfrm>
            <a:off x="5435600" y="6305550"/>
            <a:ext cx="25558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4304509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rcalai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1" descr="bandeau_intercalai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09938" y="0"/>
            <a:ext cx="58340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2000" y="1949598"/>
            <a:ext cx="5364496" cy="4719761"/>
          </a:xfrm>
        </p:spPr>
        <p:txBody>
          <a:bodyPr anchor="t"/>
          <a:lstStyle>
            <a:lvl1pPr algn="l">
              <a:lnSpc>
                <a:spcPts val="2800"/>
              </a:lnSpc>
              <a:defRPr sz="2200" b="1" cap="all"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672000" y="260649"/>
            <a:ext cx="5292488" cy="1584176"/>
          </a:xfrm>
        </p:spPr>
        <p:txBody>
          <a:bodyPr/>
          <a:lstStyle>
            <a:lvl1pPr marL="0" indent="0">
              <a:lnSpc>
                <a:spcPts val="1200"/>
              </a:lnSpc>
              <a:spcAft>
                <a:spcPts val="0"/>
              </a:spcAft>
              <a:buNone/>
              <a:defRPr sz="85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numéro de diapositive 7"/>
          <p:cNvSpPr>
            <a:spLocks noGrp="1"/>
          </p:cNvSpPr>
          <p:nvPr>
            <p:ph type="sldNum" sz="quarter" idx="10"/>
          </p:nvPr>
        </p:nvSpPr>
        <p:spPr>
          <a:xfrm>
            <a:off x="576263" y="5876925"/>
            <a:ext cx="270033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AF08AF5F-965D-462D-BE12-524D13934A57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6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576263" y="5445125"/>
            <a:ext cx="2700337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61327278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spcAft>
                <a:spcPts val="1500"/>
              </a:spcAft>
              <a:defRPr/>
            </a:lvl1pPr>
            <a:lvl2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2pPr>
            <a:lvl3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3pPr>
            <a:lvl4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4pPr>
            <a:lvl5pPr marL="361950" indent="0">
              <a:lnSpc>
                <a:spcPts val="2800"/>
              </a:lnSpc>
              <a:buNone/>
              <a:tabLst>
                <a:tab pos="8077200" algn="r"/>
              </a:tabLst>
              <a:defRPr sz="22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10AB8867-C9B2-4496-8F9A-431968D7D2F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41455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3EAC339A-0056-46CF-975B-EF2230DB338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775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1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1268760"/>
            <a:ext cx="4428048" cy="496855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1" name="Espace réservé du contenu 20"/>
          <p:cNvSpPr>
            <a:spLocks noGrp="1"/>
          </p:cNvSpPr>
          <p:nvPr>
            <p:ph sz="quarter" idx="20"/>
          </p:nvPr>
        </p:nvSpPr>
        <p:spPr>
          <a:xfrm>
            <a:off x="5148000" y="2016000"/>
            <a:ext cx="3492000" cy="3690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B679DA16-8683-4EE5-A64B-E0E415C4BB4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1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1268760"/>
            <a:ext cx="4428048" cy="496855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1" name="Espace réservé du contenu 20"/>
          <p:cNvSpPr>
            <a:spLocks noGrp="1"/>
          </p:cNvSpPr>
          <p:nvPr>
            <p:ph sz="quarter" idx="20"/>
          </p:nvPr>
        </p:nvSpPr>
        <p:spPr>
          <a:xfrm>
            <a:off x="5148000" y="2016000"/>
            <a:ext cx="3492000" cy="3690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B679DA16-8683-4EE5-A64B-E0E415C4BB4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32800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3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1268760"/>
            <a:ext cx="4428048" cy="496855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5" name="Espace réservé du contenu 20"/>
          <p:cNvSpPr>
            <a:spLocks noGrp="1"/>
          </p:cNvSpPr>
          <p:nvPr>
            <p:ph sz="quarter" idx="21"/>
          </p:nvPr>
        </p:nvSpPr>
        <p:spPr>
          <a:xfrm>
            <a:off x="5148000" y="2016000"/>
            <a:ext cx="3492000" cy="1980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Espace réservé du contenu 20"/>
          <p:cNvSpPr>
            <a:spLocks noGrp="1"/>
          </p:cNvSpPr>
          <p:nvPr>
            <p:ph sz="quarter" idx="22"/>
          </p:nvPr>
        </p:nvSpPr>
        <p:spPr>
          <a:xfrm>
            <a:off x="5148000" y="3999600"/>
            <a:ext cx="1746000" cy="1695600"/>
          </a:xfrm>
          <a:solidFill>
            <a:srgbClr val="808080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7" name="Espace réservé du contenu 20"/>
          <p:cNvSpPr>
            <a:spLocks noGrp="1"/>
          </p:cNvSpPr>
          <p:nvPr>
            <p:ph sz="quarter" idx="23"/>
          </p:nvPr>
        </p:nvSpPr>
        <p:spPr>
          <a:xfrm>
            <a:off x="6894000" y="3999600"/>
            <a:ext cx="1746000" cy="1695600"/>
          </a:xfrm>
          <a:solidFill>
            <a:srgbClr val="B2B2B2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0AE3DE09-33B3-4B20-9264-A8D0BE8EC3C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36281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graphiq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3707506"/>
            <a:ext cx="8172464" cy="252980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9" name="Espace réservé du contenu 20"/>
          <p:cNvSpPr>
            <a:spLocks noGrp="1"/>
          </p:cNvSpPr>
          <p:nvPr>
            <p:ph sz="quarter" idx="21"/>
          </p:nvPr>
        </p:nvSpPr>
        <p:spPr>
          <a:xfrm>
            <a:off x="576000" y="1458000"/>
            <a:ext cx="8064000" cy="1908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C372FC25-0E97-4E99-840A-662485FB1FF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01908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ge 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8" descr="bandeau_page_cart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Espace réservé du contenu 15"/>
          <p:cNvSpPr>
            <a:spLocks noGrp="1"/>
          </p:cNvSpPr>
          <p:nvPr>
            <p:ph sz="quarter" idx="15"/>
          </p:nvPr>
        </p:nvSpPr>
        <p:spPr>
          <a:xfrm>
            <a:off x="378000" y="836613"/>
            <a:ext cx="8460000" cy="518477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33479F78-4D43-4851-A2FD-83CACAA8D0A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Espace réservé du pied de pag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11451235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9" descr="cart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76238" y="846138"/>
            <a:ext cx="8459787" cy="41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8" descr="bandeau_page_carte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Espace réservé du graphique 32"/>
          <p:cNvSpPr>
            <a:spLocks noGrp="1"/>
          </p:cNvSpPr>
          <p:nvPr>
            <p:ph type="chart" sz="quarter" idx="13"/>
          </p:nvPr>
        </p:nvSpPr>
        <p:spPr>
          <a:xfrm>
            <a:off x="899592" y="5157788"/>
            <a:ext cx="3240360" cy="863600"/>
          </a:xfrm>
        </p:spPr>
        <p:txBody>
          <a:bodyPr rtlCol="0" anchor="ctr">
            <a:noAutofit/>
          </a:bodyPr>
          <a:lstStyle>
            <a:lvl1pPr marL="0" indent="0" algn="ctr">
              <a:defRPr sz="1200"/>
            </a:lvl1pPr>
          </a:lstStyle>
          <a:p>
            <a:pPr lvl="0"/>
            <a:r>
              <a:rPr lang="fr-FR" noProof="0" smtClean="0"/>
              <a:t>Cliquez sur l'icône pour ajouter un graphique</a:t>
            </a:r>
            <a:endParaRPr lang="fr-FR" noProof="0" dirty="0"/>
          </a:p>
        </p:txBody>
      </p:sp>
      <p:sp>
        <p:nvSpPr>
          <p:cNvPr id="5" name="Espace réservé du numéro de diapositive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79EBB43C-2D10-4E4B-8C8C-2D3DA60E09F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204159015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7" descr="bandeau_intercalai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09938" y="0"/>
            <a:ext cx="58340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6" descr="bandeau_dernière.png"/>
          <p:cNvPicPr>
            <a:picLocks noChangeAspect="1"/>
          </p:cNvPicPr>
          <p:nvPr userDrawn="1"/>
        </p:nvPicPr>
        <p:blipFill>
          <a:blip r:embed="rId3"/>
          <a:srcRect b="15350"/>
          <a:stretch>
            <a:fillRect/>
          </a:stretch>
        </p:blipFill>
        <p:spPr bwMode="auto">
          <a:xfrm>
            <a:off x="3309938" y="0"/>
            <a:ext cx="5834062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38800" y="5799600"/>
            <a:ext cx="1897200" cy="943200"/>
          </a:xfrm>
        </p:spPr>
        <p:txBody>
          <a:bodyPr anchor="t"/>
          <a:lstStyle>
            <a:lvl1pPr>
              <a:lnSpc>
                <a:spcPts val="1200"/>
              </a:lnSpc>
              <a:defRPr sz="850" b="0" cap="none" baseline="0">
                <a:solidFill>
                  <a:schemeClr val="bg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39505" y="5799600"/>
            <a:ext cx="3552775" cy="943200"/>
          </a:xfrm>
        </p:spPr>
        <p:txBody>
          <a:bodyPr/>
          <a:lstStyle>
            <a:lvl1pPr marL="0" indent="0">
              <a:lnSpc>
                <a:spcPts val="1200"/>
              </a:lnSpc>
              <a:spcAft>
                <a:spcPts val="0"/>
              </a:spcAft>
              <a:buFont typeface="Arial" pitchFamily="34" charset="0"/>
              <a:buNone/>
              <a:defRPr sz="800">
                <a:solidFill>
                  <a:schemeClr val="bg1"/>
                </a:solidFill>
              </a:defRPr>
            </a:lvl1pPr>
            <a:lvl2pPr marL="0" indent="0">
              <a:lnSpc>
                <a:spcPts val="1200"/>
              </a:lnSpc>
              <a:spcBef>
                <a:spcPts val="800"/>
              </a:spcBef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2pPr>
            <a:lvl3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3pPr>
            <a:lvl4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4pPr>
            <a:lvl5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6" name="Espace réservé du numéro de diapositive 10"/>
          <p:cNvSpPr>
            <a:spLocks noGrp="1"/>
          </p:cNvSpPr>
          <p:nvPr>
            <p:ph type="sldNum" sz="quarter" idx="10"/>
          </p:nvPr>
        </p:nvSpPr>
        <p:spPr>
          <a:xfrm>
            <a:off x="576263" y="5445125"/>
            <a:ext cx="1119187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36F44552-62F7-4F06-B69A-BADD14EB9240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7" name="Espace réservé du pied de page 11"/>
          <p:cNvSpPr>
            <a:spLocks noGrp="1"/>
          </p:cNvSpPr>
          <p:nvPr>
            <p:ph type="ftr" sz="quarter" idx="11"/>
          </p:nvPr>
        </p:nvSpPr>
        <p:spPr>
          <a:xfrm>
            <a:off x="576263" y="5876925"/>
            <a:ext cx="2663825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226879497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 descr="bandeau_tit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09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IRFMblanc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71550" y="5157788"/>
            <a:ext cx="1296988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2653832"/>
          </a:xfrm>
        </p:spPr>
        <p:txBody>
          <a:bodyPr anchor="t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3060272" cy="504056"/>
          </a:xfrm>
        </p:spPr>
        <p:txBody>
          <a:bodyPr anchor="b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3960000" y="4509120"/>
            <a:ext cx="4788464" cy="1224136"/>
          </a:xfrm>
        </p:spPr>
        <p:txBody>
          <a:bodyPr anchor="b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Espace réservé du numéro de diapositive 11"/>
          <p:cNvSpPr>
            <a:spLocks noGrp="1"/>
          </p:cNvSpPr>
          <p:nvPr>
            <p:ph type="sldNum" sz="quarter" idx="14"/>
          </p:nvPr>
        </p:nvSpPr>
        <p:spPr>
          <a:xfrm>
            <a:off x="8024813" y="6308725"/>
            <a:ext cx="11191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08DDC4FC-5357-4592-8590-F680C4EBD9DB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8" name="Espace réservé du pied de page 12"/>
          <p:cNvSpPr>
            <a:spLocks noGrp="1"/>
          </p:cNvSpPr>
          <p:nvPr>
            <p:ph type="ftr" sz="quarter" idx="15"/>
          </p:nvPr>
        </p:nvSpPr>
        <p:spPr>
          <a:xfrm>
            <a:off x="5435600" y="6305550"/>
            <a:ext cx="25558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346571145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1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9" descr="bandeau_tit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09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IRFMblanc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71550" y="5157788"/>
            <a:ext cx="1296988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1429696"/>
          </a:xfrm>
        </p:spPr>
        <p:txBody>
          <a:bodyPr anchor="t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3960000" y="5445224"/>
            <a:ext cx="4788464" cy="288032"/>
          </a:xfrm>
        </p:spPr>
        <p:txBody>
          <a:bodyPr anchor="b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Espace réservé pour une image  11"/>
          <p:cNvSpPr>
            <a:spLocks noGrp="1"/>
          </p:cNvSpPr>
          <p:nvPr>
            <p:ph type="pic" sz="quarter" idx="14"/>
          </p:nvPr>
        </p:nvSpPr>
        <p:spPr>
          <a:xfrm>
            <a:off x="3311999" y="3311999"/>
            <a:ext cx="5832000" cy="2124000"/>
          </a:xfrm>
          <a:solidFill>
            <a:srgbClr val="666666"/>
          </a:solidFill>
        </p:spPr>
        <p:txBody>
          <a:bodyPr rtlCol="0" anchor="ctr">
            <a:noAutofit/>
          </a:bodyPr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11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3060272" cy="504056"/>
          </a:xfrm>
        </p:spPr>
        <p:txBody>
          <a:bodyPr anchor="b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8" name="Espace réservé du numéro de diapositive 1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18A36B4A-3A71-4946-BC21-539B9EC5D46B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10" name="Espace réservé du pied de page 14"/>
          <p:cNvSpPr>
            <a:spLocks noGrp="1"/>
          </p:cNvSpPr>
          <p:nvPr>
            <p:ph type="ftr" sz="quarter" idx="16"/>
          </p:nvPr>
        </p:nvSpPr>
        <p:spPr>
          <a:xfrm>
            <a:off x="5435600" y="6305550"/>
            <a:ext cx="25558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417500281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3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9" descr="bandeau_tit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09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IRFMblanc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71550" y="5157788"/>
            <a:ext cx="1296988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1429696"/>
          </a:xfrm>
        </p:spPr>
        <p:txBody>
          <a:bodyPr anchor="t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3960000" y="5445224"/>
            <a:ext cx="4788464" cy="288032"/>
          </a:xfrm>
        </p:spPr>
        <p:txBody>
          <a:bodyPr anchor="b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1" name="Espace réservé du contenu 20"/>
          <p:cNvSpPr>
            <a:spLocks noGrp="1"/>
          </p:cNvSpPr>
          <p:nvPr>
            <p:ph sz="quarter" idx="20"/>
          </p:nvPr>
        </p:nvSpPr>
        <p:spPr>
          <a:xfrm>
            <a:off x="3312000" y="3312000"/>
            <a:ext cx="1944000" cy="2124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Espace réservé du contenu 20"/>
          <p:cNvSpPr>
            <a:spLocks noGrp="1"/>
          </p:cNvSpPr>
          <p:nvPr>
            <p:ph sz="quarter" idx="21"/>
          </p:nvPr>
        </p:nvSpPr>
        <p:spPr>
          <a:xfrm>
            <a:off x="5256000" y="3312000"/>
            <a:ext cx="1944000" cy="2124000"/>
          </a:xfrm>
          <a:solidFill>
            <a:srgbClr val="808080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Espace réservé du contenu 20"/>
          <p:cNvSpPr>
            <a:spLocks noGrp="1"/>
          </p:cNvSpPr>
          <p:nvPr>
            <p:ph sz="quarter" idx="22"/>
          </p:nvPr>
        </p:nvSpPr>
        <p:spPr>
          <a:xfrm>
            <a:off x="7200000" y="3312000"/>
            <a:ext cx="1944000" cy="2124000"/>
          </a:xfrm>
          <a:solidFill>
            <a:srgbClr val="B2B2B2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3060272" cy="504056"/>
          </a:xfrm>
        </p:spPr>
        <p:txBody>
          <a:bodyPr anchor="b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11" name="Espace réservé du numéro de diapositive 14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6509A431-55E6-4CE0-AF4C-05A1E9CAFFE0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13" name="Espace réservé du pied de page 15"/>
          <p:cNvSpPr>
            <a:spLocks noGrp="1"/>
          </p:cNvSpPr>
          <p:nvPr>
            <p:ph type="ftr" sz="quarter" idx="24"/>
          </p:nvPr>
        </p:nvSpPr>
        <p:spPr>
          <a:xfrm>
            <a:off x="5435600" y="6305550"/>
            <a:ext cx="25558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342707680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rcalai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1" descr="bandeau_intercalai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09938" y="0"/>
            <a:ext cx="58340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2000" y="1949598"/>
            <a:ext cx="5364496" cy="4719761"/>
          </a:xfrm>
        </p:spPr>
        <p:txBody>
          <a:bodyPr anchor="t"/>
          <a:lstStyle>
            <a:lvl1pPr algn="l">
              <a:lnSpc>
                <a:spcPts val="2800"/>
              </a:lnSpc>
              <a:defRPr sz="2200" b="1" cap="all"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672000" y="260649"/>
            <a:ext cx="5292488" cy="1584176"/>
          </a:xfrm>
        </p:spPr>
        <p:txBody>
          <a:bodyPr/>
          <a:lstStyle>
            <a:lvl1pPr marL="0" indent="0">
              <a:lnSpc>
                <a:spcPts val="1200"/>
              </a:lnSpc>
              <a:spcAft>
                <a:spcPts val="0"/>
              </a:spcAft>
              <a:buNone/>
              <a:defRPr sz="85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numéro de diapositive 7"/>
          <p:cNvSpPr>
            <a:spLocks noGrp="1"/>
          </p:cNvSpPr>
          <p:nvPr>
            <p:ph type="sldNum" sz="quarter" idx="10"/>
          </p:nvPr>
        </p:nvSpPr>
        <p:spPr>
          <a:xfrm>
            <a:off x="576263" y="5876925"/>
            <a:ext cx="270033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AF08AF5F-965D-462D-BE12-524D13934A57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6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576263" y="5445125"/>
            <a:ext cx="2700337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216450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3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1268760"/>
            <a:ext cx="4428048" cy="496855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5" name="Espace réservé du contenu 20"/>
          <p:cNvSpPr>
            <a:spLocks noGrp="1"/>
          </p:cNvSpPr>
          <p:nvPr>
            <p:ph sz="quarter" idx="21"/>
          </p:nvPr>
        </p:nvSpPr>
        <p:spPr>
          <a:xfrm>
            <a:off x="5148000" y="2016000"/>
            <a:ext cx="3492000" cy="1980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Espace réservé du contenu 20"/>
          <p:cNvSpPr>
            <a:spLocks noGrp="1"/>
          </p:cNvSpPr>
          <p:nvPr>
            <p:ph sz="quarter" idx="22"/>
          </p:nvPr>
        </p:nvSpPr>
        <p:spPr>
          <a:xfrm>
            <a:off x="5148000" y="3999600"/>
            <a:ext cx="1746000" cy="1695600"/>
          </a:xfrm>
          <a:solidFill>
            <a:srgbClr val="808080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7" name="Espace réservé du contenu 20"/>
          <p:cNvSpPr>
            <a:spLocks noGrp="1"/>
          </p:cNvSpPr>
          <p:nvPr>
            <p:ph sz="quarter" idx="23"/>
          </p:nvPr>
        </p:nvSpPr>
        <p:spPr>
          <a:xfrm>
            <a:off x="6894000" y="3999600"/>
            <a:ext cx="1746000" cy="1695600"/>
          </a:xfrm>
          <a:solidFill>
            <a:srgbClr val="B2B2B2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0AE3DE09-33B3-4B20-9264-A8D0BE8EC3C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spcAft>
                <a:spcPts val="1500"/>
              </a:spcAft>
              <a:defRPr/>
            </a:lvl1pPr>
            <a:lvl2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2pPr>
            <a:lvl3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3pPr>
            <a:lvl4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4pPr>
            <a:lvl5pPr marL="361950" indent="0">
              <a:lnSpc>
                <a:spcPts val="2800"/>
              </a:lnSpc>
              <a:buNone/>
              <a:tabLst>
                <a:tab pos="8077200" algn="r"/>
              </a:tabLst>
              <a:defRPr sz="22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10AB8867-C9B2-4496-8F9A-431968D7D2F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94416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3EAC339A-0056-46CF-975B-EF2230DB338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023531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1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1268760"/>
            <a:ext cx="4428048" cy="496855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1" name="Espace réservé du contenu 20"/>
          <p:cNvSpPr>
            <a:spLocks noGrp="1"/>
          </p:cNvSpPr>
          <p:nvPr>
            <p:ph sz="quarter" idx="20"/>
          </p:nvPr>
        </p:nvSpPr>
        <p:spPr>
          <a:xfrm>
            <a:off x="5148000" y="2016000"/>
            <a:ext cx="3492000" cy="3690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B679DA16-8683-4EE5-A64B-E0E415C4BB4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065337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3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1268760"/>
            <a:ext cx="4428048" cy="496855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5" name="Espace réservé du contenu 20"/>
          <p:cNvSpPr>
            <a:spLocks noGrp="1"/>
          </p:cNvSpPr>
          <p:nvPr>
            <p:ph sz="quarter" idx="21"/>
          </p:nvPr>
        </p:nvSpPr>
        <p:spPr>
          <a:xfrm>
            <a:off x="5148000" y="2016000"/>
            <a:ext cx="3492000" cy="1980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Espace réservé du contenu 20"/>
          <p:cNvSpPr>
            <a:spLocks noGrp="1"/>
          </p:cNvSpPr>
          <p:nvPr>
            <p:ph sz="quarter" idx="22"/>
          </p:nvPr>
        </p:nvSpPr>
        <p:spPr>
          <a:xfrm>
            <a:off x="5148000" y="3999600"/>
            <a:ext cx="1746000" cy="1695600"/>
          </a:xfrm>
          <a:solidFill>
            <a:srgbClr val="808080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7" name="Espace réservé du contenu 20"/>
          <p:cNvSpPr>
            <a:spLocks noGrp="1"/>
          </p:cNvSpPr>
          <p:nvPr>
            <p:ph sz="quarter" idx="23"/>
          </p:nvPr>
        </p:nvSpPr>
        <p:spPr>
          <a:xfrm>
            <a:off x="6894000" y="3999600"/>
            <a:ext cx="1746000" cy="1695600"/>
          </a:xfrm>
          <a:solidFill>
            <a:srgbClr val="B2B2B2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0AE3DE09-33B3-4B20-9264-A8D0BE8EC3C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254173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graphiq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3707506"/>
            <a:ext cx="8172464" cy="252980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9" name="Espace réservé du contenu 20"/>
          <p:cNvSpPr>
            <a:spLocks noGrp="1"/>
          </p:cNvSpPr>
          <p:nvPr>
            <p:ph sz="quarter" idx="21"/>
          </p:nvPr>
        </p:nvSpPr>
        <p:spPr>
          <a:xfrm>
            <a:off x="576000" y="1458000"/>
            <a:ext cx="8064000" cy="1908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C372FC25-0E97-4E99-840A-662485FB1FF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969130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ge 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8" descr="bandeau_page_cart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Espace réservé du contenu 15"/>
          <p:cNvSpPr>
            <a:spLocks noGrp="1"/>
          </p:cNvSpPr>
          <p:nvPr>
            <p:ph sz="quarter" idx="15"/>
          </p:nvPr>
        </p:nvSpPr>
        <p:spPr>
          <a:xfrm>
            <a:off x="378000" y="836613"/>
            <a:ext cx="8460000" cy="518477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33479F78-4D43-4851-A2FD-83CACAA8D0A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Espace réservé du pied de pag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151850986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9" descr="cart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76238" y="846138"/>
            <a:ext cx="8459787" cy="41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8" descr="bandeau_page_carte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Espace réservé du graphique 32"/>
          <p:cNvSpPr>
            <a:spLocks noGrp="1"/>
          </p:cNvSpPr>
          <p:nvPr>
            <p:ph type="chart" sz="quarter" idx="13"/>
          </p:nvPr>
        </p:nvSpPr>
        <p:spPr>
          <a:xfrm>
            <a:off x="899592" y="5157788"/>
            <a:ext cx="3240360" cy="863600"/>
          </a:xfrm>
        </p:spPr>
        <p:txBody>
          <a:bodyPr rtlCol="0" anchor="ctr">
            <a:noAutofit/>
          </a:bodyPr>
          <a:lstStyle>
            <a:lvl1pPr marL="0" indent="0" algn="ctr">
              <a:defRPr sz="1200"/>
            </a:lvl1pPr>
          </a:lstStyle>
          <a:p>
            <a:pPr lvl="0"/>
            <a:r>
              <a:rPr lang="fr-FR" noProof="0" smtClean="0"/>
              <a:t>Cliquez sur l'icône pour ajouter un graphique</a:t>
            </a:r>
            <a:endParaRPr lang="fr-FR" noProof="0" dirty="0"/>
          </a:p>
        </p:txBody>
      </p:sp>
      <p:sp>
        <p:nvSpPr>
          <p:cNvPr id="5" name="Espace réservé du numéro de diapositive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79EBB43C-2D10-4E4B-8C8C-2D3DA60E09F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34249270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7" descr="bandeau_intercalai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09938" y="0"/>
            <a:ext cx="58340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6" descr="bandeau_dernière.png"/>
          <p:cNvPicPr>
            <a:picLocks noChangeAspect="1"/>
          </p:cNvPicPr>
          <p:nvPr userDrawn="1"/>
        </p:nvPicPr>
        <p:blipFill>
          <a:blip r:embed="rId3"/>
          <a:srcRect b="15350"/>
          <a:stretch>
            <a:fillRect/>
          </a:stretch>
        </p:blipFill>
        <p:spPr bwMode="auto">
          <a:xfrm>
            <a:off x="3309938" y="0"/>
            <a:ext cx="5834062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38800" y="5799600"/>
            <a:ext cx="1897200" cy="943200"/>
          </a:xfrm>
        </p:spPr>
        <p:txBody>
          <a:bodyPr anchor="t"/>
          <a:lstStyle>
            <a:lvl1pPr>
              <a:lnSpc>
                <a:spcPts val="1200"/>
              </a:lnSpc>
              <a:defRPr sz="850" b="0" cap="none" baseline="0">
                <a:solidFill>
                  <a:schemeClr val="bg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39505" y="5799600"/>
            <a:ext cx="3552775" cy="943200"/>
          </a:xfrm>
        </p:spPr>
        <p:txBody>
          <a:bodyPr/>
          <a:lstStyle>
            <a:lvl1pPr marL="0" indent="0">
              <a:lnSpc>
                <a:spcPts val="1200"/>
              </a:lnSpc>
              <a:spcAft>
                <a:spcPts val="0"/>
              </a:spcAft>
              <a:buFont typeface="Arial" pitchFamily="34" charset="0"/>
              <a:buNone/>
              <a:defRPr sz="800">
                <a:solidFill>
                  <a:schemeClr val="bg1"/>
                </a:solidFill>
              </a:defRPr>
            </a:lvl1pPr>
            <a:lvl2pPr marL="0" indent="0">
              <a:lnSpc>
                <a:spcPts val="1200"/>
              </a:lnSpc>
              <a:spcBef>
                <a:spcPts val="800"/>
              </a:spcBef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2pPr>
            <a:lvl3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3pPr>
            <a:lvl4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4pPr>
            <a:lvl5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6" name="Espace réservé du numéro de diapositive 10"/>
          <p:cNvSpPr>
            <a:spLocks noGrp="1"/>
          </p:cNvSpPr>
          <p:nvPr>
            <p:ph type="sldNum" sz="quarter" idx="10"/>
          </p:nvPr>
        </p:nvSpPr>
        <p:spPr>
          <a:xfrm>
            <a:off x="576263" y="5445125"/>
            <a:ext cx="1119187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36F44552-62F7-4F06-B69A-BADD14EB9240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7" name="Espace réservé du pied de page 11"/>
          <p:cNvSpPr>
            <a:spLocks noGrp="1"/>
          </p:cNvSpPr>
          <p:nvPr>
            <p:ph type="ftr" sz="quarter" idx="11"/>
          </p:nvPr>
        </p:nvSpPr>
        <p:spPr>
          <a:xfrm>
            <a:off x="576263" y="5876925"/>
            <a:ext cx="2663825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159529196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 descr="bandeau_tit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09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IRFMblanc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71550" y="5157788"/>
            <a:ext cx="1296988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2653832"/>
          </a:xfrm>
        </p:spPr>
        <p:txBody>
          <a:bodyPr anchor="t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3060272" cy="504056"/>
          </a:xfrm>
        </p:spPr>
        <p:txBody>
          <a:bodyPr anchor="b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3960000" y="4509120"/>
            <a:ext cx="4788464" cy="1224136"/>
          </a:xfrm>
        </p:spPr>
        <p:txBody>
          <a:bodyPr anchor="b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Espace réservé du numéro de diapositive 11"/>
          <p:cNvSpPr>
            <a:spLocks noGrp="1"/>
          </p:cNvSpPr>
          <p:nvPr>
            <p:ph type="sldNum" sz="quarter" idx="14"/>
          </p:nvPr>
        </p:nvSpPr>
        <p:spPr>
          <a:xfrm>
            <a:off x="8024813" y="6308725"/>
            <a:ext cx="111918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08DDC4FC-5357-4592-8590-F680C4EBD9DB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8" name="Espace réservé du pied de page 12"/>
          <p:cNvSpPr>
            <a:spLocks noGrp="1"/>
          </p:cNvSpPr>
          <p:nvPr>
            <p:ph type="ftr" sz="quarter" idx="15"/>
          </p:nvPr>
        </p:nvSpPr>
        <p:spPr>
          <a:xfrm>
            <a:off x="5435600" y="6305550"/>
            <a:ext cx="25558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22616870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1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9" descr="bandeau_tit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09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IRFMblanc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71550" y="5157788"/>
            <a:ext cx="1296988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1429696"/>
          </a:xfrm>
        </p:spPr>
        <p:txBody>
          <a:bodyPr anchor="t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3960000" y="5445224"/>
            <a:ext cx="4788464" cy="288032"/>
          </a:xfrm>
        </p:spPr>
        <p:txBody>
          <a:bodyPr anchor="b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Espace réservé pour une image  11"/>
          <p:cNvSpPr>
            <a:spLocks noGrp="1"/>
          </p:cNvSpPr>
          <p:nvPr>
            <p:ph type="pic" sz="quarter" idx="14"/>
          </p:nvPr>
        </p:nvSpPr>
        <p:spPr>
          <a:xfrm>
            <a:off x="3311999" y="3311999"/>
            <a:ext cx="5832000" cy="2124000"/>
          </a:xfrm>
          <a:solidFill>
            <a:srgbClr val="666666"/>
          </a:solidFill>
        </p:spPr>
        <p:txBody>
          <a:bodyPr rtlCol="0" anchor="ctr">
            <a:noAutofit/>
          </a:bodyPr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11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3060272" cy="504056"/>
          </a:xfrm>
        </p:spPr>
        <p:txBody>
          <a:bodyPr anchor="b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8" name="Espace réservé du numéro de diapositive 1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18A36B4A-3A71-4946-BC21-539B9EC5D46B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10" name="Espace réservé du pied de page 14"/>
          <p:cNvSpPr>
            <a:spLocks noGrp="1"/>
          </p:cNvSpPr>
          <p:nvPr>
            <p:ph type="ftr" sz="quarter" idx="16"/>
          </p:nvPr>
        </p:nvSpPr>
        <p:spPr>
          <a:xfrm>
            <a:off x="5435600" y="6305550"/>
            <a:ext cx="25558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2454161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graphiq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3707506"/>
            <a:ext cx="8172464" cy="252980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9" name="Espace réservé du contenu 20"/>
          <p:cNvSpPr>
            <a:spLocks noGrp="1"/>
          </p:cNvSpPr>
          <p:nvPr>
            <p:ph sz="quarter" idx="21"/>
          </p:nvPr>
        </p:nvSpPr>
        <p:spPr>
          <a:xfrm>
            <a:off x="576000" y="1458000"/>
            <a:ext cx="8064000" cy="1908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C372FC25-0E97-4E99-840A-662485FB1FF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3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9" descr="bandeau_tit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09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IRFMblanc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71550" y="5157788"/>
            <a:ext cx="1296988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1429696"/>
          </a:xfrm>
        </p:spPr>
        <p:txBody>
          <a:bodyPr anchor="t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3960000" y="5445224"/>
            <a:ext cx="4788464" cy="288032"/>
          </a:xfrm>
        </p:spPr>
        <p:txBody>
          <a:bodyPr anchor="b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1" name="Espace réservé du contenu 20"/>
          <p:cNvSpPr>
            <a:spLocks noGrp="1"/>
          </p:cNvSpPr>
          <p:nvPr>
            <p:ph sz="quarter" idx="20"/>
          </p:nvPr>
        </p:nvSpPr>
        <p:spPr>
          <a:xfrm>
            <a:off x="3312000" y="3312000"/>
            <a:ext cx="1944000" cy="2124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Espace réservé du contenu 20"/>
          <p:cNvSpPr>
            <a:spLocks noGrp="1"/>
          </p:cNvSpPr>
          <p:nvPr>
            <p:ph sz="quarter" idx="21"/>
          </p:nvPr>
        </p:nvSpPr>
        <p:spPr>
          <a:xfrm>
            <a:off x="5256000" y="3312000"/>
            <a:ext cx="1944000" cy="2124000"/>
          </a:xfrm>
          <a:solidFill>
            <a:srgbClr val="808080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Espace réservé du contenu 20"/>
          <p:cNvSpPr>
            <a:spLocks noGrp="1"/>
          </p:cNvSpPr>
          <p:nvPr>
            <p:ph sz="quarter" idx="22"/>
          </p:nvPr>
        </p:nvSpPr>
        <p:spPr>
          <a:xfrm>
            <a:off x="7200000" y="3312000"/>
            <a:ext cx="1944000" cy="2124000"/>
          </a:xfrm>
          <a:solidFill>
            <a:srgbClr val="B2B2B2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3060272" cy="504056"/>
          </a:xfrm>
        </p:spPr>
        <p:txBody>
          <a:bodyPr anchor="b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11" name="Espace réservé du numéro de diapositive 14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6509A431-55E6-4CE0-AF4C-05A1E9CAFFE0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13" name="Espace réservé du pied de page 15"/>
          <p:cNvSpPr>
            <a:spLocks noGrp="1"/>
          </p:cNvSpPr>
          <p:nvPr>
            <p:ph type="ftr" sz="quarter" idx="24"/>
          </p:nvPr>
        </p:nvSpPr>
        <p:spPr>
          <a:xfrm>
            <a:off x="5435600" y="6305550"/>
            <a:ext cx="25558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119395062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rcalai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1" descr="bandeau_intercalai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09938" y="0"/>
            <a:ext cx="58340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2000" y="1949598"/>
            <a:ext cx="5364496" cy="4719761"/>
          </a:xfrm>
        </p:spPr>
        <p:txBody>
          <a:bodyPr anchor="t"/>
          <a:lstStyle>
            <a:lvl1pPr algn="l">
              <a:lnSpc>
                <a:spcPts val="2800"/>
              </a:lnSpc>
              <a:defRPr sz="2200" b="1" cap="all"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672000" y="260649"/>
            <a:ext cx="5292488" cy="1584176"/>
          </a:xfrm>
        </p:spPr>
        <p:txBody>
          <a:bodyPr/>
          <a:lstStyle>
            <a:lvl1pPr marL="0" indent="0">
              <a:lnSpc>
                <a:spcPts val="1200"/>
              </a:lnSpc>
              <a:spcAft>
                <a:spcPts val="0"/>
              </a:spcAft>
              <a:buNone/>
              <a:defRPr sz="85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numéro de diapositive 7"/>
          <p:cNvSpPr>
            <a:spLocks noGrp="1"/>
          </p:cNvSpPr>
          <p:nvPr>
            <p:ph type="sldNum" sz="quarter" idx="10"/>
          </p:nvPr>
        </p:nvSpPr>
        <p:spPr>
          <a:xfrm>
            <a:off x="576263" y="5876925"/>
            <a:ext cx="270033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AF08AF5F-965D-462D-BE12-524D13934A57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6" name="Espace réservé du pied de page 8"/>
          <p:cNvSpPr>
            <a:spLocks noGrp="1"/>
          </p:cNvSpPr>
          <p:nvPr>
            <p:ph type="ftr" sz="quarter" idx="11"/>
          </p:nvPr>
        </p:nvSpPr>
        <p:spPr>
          <a:xfrm>
            <a:off x="576263" y="5445125"/>
            <a:ext cx="2700337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355857625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spcAft>
                <a:spcPts val="1500"/>
              </a:spcAft>
              <a:defRPr/>
            </a:lvl1pPr>
            <a:lvl2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2pPr>
            <a:lvl3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3pPr>
            <a:lvl4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4pPr>
            <a:lvl5pPr marL="361950" indent="0">
              <a:lnSpc>
                <a:spcPts val="2800"/>
              </a:lnSpc>
              <a:buNone/>
              <a:tabLst>
                <a:tab pos="8077200" algn="r"/>
              </a:tabLst>
              <a:defRPr sz="22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10AB8867-C9B2-4496-8F9A-431968D7D2F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102818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3EAC339A-0056-46CF-975B-EF2230DB338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912003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1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1268760"/>
            <a:ext cx="4428048" cy="496855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1" name="Espace réservé du contenu 20"/>
          <p:cNvSpPr>
            <a:spLocks noGrp="1"/>
          </p:cNvSpPr>
          <p:nvPr>
            <p:ph sz="quarter" idx="20"/>
          </p:nvPr>
        </p:nvSpPr>
        <p:spPr>
          <a:xfrm>
            <a:off x="5148000" y="2016000"/>
            <a:ext cx="3492000" cy="3690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B679DA16-8683-4EE5-A64B-E0E415C4BB4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824867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3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1268760"/>
            <a:ext cx="4428048" cy="496855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5" name="Espace réservé du contenu 20"/>
          <p:cNvSpPr>
            <a:spLocks noGrp="1"/>
          </p:cNvSpPr>
          <p:nvPr>
            <p:ph sz="quarter" idx="21"/>
          </p:nvPr>
        </p:nvSpPr>
        <p:spPr>
          <a:xfrm>
            <a:off x="5148000" y="2016000"/>
            <a:ext cx="3492000" cy="1980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Espace réservé du contenu 20"/>
          <p:cNvSpPr>
            <a:spLocks noGrp="1"/>
          </p:cNvSpPr>
          <p:nvPr>
            <p:ph sz="quarter" idx="22"/>
          </p:nvPr>
        </p:nvSpPr>
        <p:spPr>
          <a:xfrm>
            <a:off x="5148000" y="3999600"/>
            <a:ext cx="1746000" cy="1695600"/>
          </a:xfrm>
          <a:solidFill>
            <a:srgbClr val="808080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7" name="Espace réservé du contenu 20"/>
          <p:cNvSpPr>
            <a:spLocks noGrp="1"/>
          </p:cNvSpPr>
          <p:nvPr>
            <p:ph sz="quarter" idx="23"/>
          </p:nvPr>
        </p:nvSpPr>
        <p:spPr>
          <a:xfrm>
            <a:off x="6894000" y="3999600"/>
            <a:ext cx="1746000" cy="1695600"/>
          </a:xfrm>
          <a:solidFill>
            <a:srgbClr val="B2B2B2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0AE3DE09-33B3-4B20-9264-A8D0BE8EC3C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70361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graphiq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3707506"/>
            <a:ext cx="8172464" cy="252980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9" name="Espace réservé du contenu 20"/>
          <p:cNvSpPr>
            <a:spLocks noGrp="1"/>
          </p:cNvSpPr>
          <p:nvPr>
            <p:ph sz="quarter" idx="21"/>
          </p:nvPr>
        </p:nvSpPr>
        <p:spPr>
          <a:xfrm>
            <a:off x="576000" y="1458000"/>
            <a:ext cx="8064000" cy="1908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C372FC25-0E97-4E99-840A-662485FB1FF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08208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ge 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8" descr="bandeau_page_cart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Espace réservé du contenu 15"/>
          <p:cNvSpPr>
            <a:spLocks noGrp="1"/>
          </p:cNvSpPr>
          <p:nvPr>
            <p:ph sz="quarter" idx="15"/>
          </p:nvPr>
        </p:nvSpPr>
        <p:spPr>
          <a:xfrm>
            <a:off x="378000" y="836613"/>
            <a:ext cx="8460000" cy="518477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33479F78-4D43-4851-A2FD-83CACAA8D0A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Espace réservé du pied de pag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367205515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9" descr="cart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76238" y="846138"/>
            <a:ext cx="8459787" cy="41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8" descr="bandeau_page_carte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Espace réservé du graphique 32"/>
          <p:cNvSpPr>
            <a:spLocks noGrp="1"/>
          </p:cNvSpPr>
          <p:nvPr>
            <p:ph type="chart" sz="quarter" idx="13"/>
          </p:nvPr>
        </p:nvSpPr>
        <p:spPr>
          <a:xfrm>
            <a:off x="899592" y="5157788"/>
            <a:ext cx="3240360" cy="863600"/>
          </a:xfrm>
        </p:spPr>
        <p:txBody>
          <a:bodyPr rtlCol="0" anchor="ctr">
            <a:noAutofit/>
          </a:bodyPr>
          <a:lstStyle>
            <a:lvl1pPr marL="0" indent="0" algn="ctr">
              <a:defRPr sz="1200"/>
            </a:lvl1pPr>
          </a:lstStyle>
          <a:p>
            <a:pPr lvl="0"/>
            <a:r>
              <a:rPr lang="fr-FR" noProof="0" smtClean="0"/>
              <a:t>Cliquez sur l'icône pour ajouter un graphique</a:t>
            </a:r>
            <a:endParaRPr lang="fr-FR" noProof="0" dirty="0"/>
          </a:p>
        </p:txBody>
      </p:sp>
      <p:sp>
        <p:nvSpPr>
          <p:cNvPr id="5" name="Espace réservé du numéro de diapositive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|  PAGE </a:t>
            </a:r>
            <a:fld id="{79EBB43C-2D10-4E4B-8C8C-2D3DA60E09F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6" name="Espace réservé du pied de page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99410656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7" descr="bandeau_intercalair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09938" y="0"/>
            <a:ext cx="58340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6" descr="bandeau_dernière.png"/>
          <p:cNvPicPr>
            <a:picLocks noChangeAspect="1"/>
          </p:cNvPicPr>
          <p:nvPr userDrawn="1"/>
        </p:nvPicPr>
        <p:blipFill>
          <a:blip r:embed="rId3"/>
          <a:srcRect b="15350"/>
          <a:stretch>
            <a:fillRect/>
          </a:stretch>
        </p:blipFill>
        <p:spPr bwMode="auto">
          <a:xfrm>
            <a:off x="3309938" y="0"/>
            <a:ext cx="5834062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38800" y="5799600"/>
            <a:ext cx="1897200" cy="943200"/>
          </a:xfrm>
        </p:spPr>
        <p:txBody>
          <a:bodyPr anchor="t"/>
          <a:lstStyle>
            <a:lvl1pPr>
              <a:lnSpc>
                <a:spcPts val="1200"/>
              </a:lnSpc>
              <a:defRPr sz="850" b="0" cap="none" baseline="0">
                <a:solidFill>
                  <a:schemeClr val="bg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39505" y="5799600"/>
            <a:ext cx="3552775" cy="943200"/>
          </a:xfrm>
        </p:spPr>
        <p:txBody>
          <a:bodyPr/>
          <a:lstStyle>
            <a:lvl1pPr marL="0" indent="0">
              <a:lnSpc>
                <a:spcPts val="1200"/>
              </a:lnSpc>
              <a:spcAft>
                <a:spcPts val="0"/>
              </a:spcAft>
              <a:buFont typeface="Arial" pitchFamily="34" charset="0"/>
              <a:buNone/>
              <a:defRPr sz="800">
                <a:solidFill>
                  <a:schemeClr val="bg1"/>
                </a:solidFill>
              </a:defRPr>
            </a:lvl1pPr>
            <a:lvl2pPr marL="0" indent="0">
              <a:lnSpc>
                <a:spcPts val="1200"/>
              </a:lnSpc>
              <a:spcBef>
                <a:spcPts val="800"/>
              </a:spcBef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2pPr>
            <a:lvl3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3pPr>
            <a:lvl4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4pPr>
            <a:lvl5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6" name="Espace réservé du numéro de diapositive 10"/>
          <p:cNvSpPr>
            <a:spLocks noGrp="1"/>
          </p:cNvSpPr>
          <p:nvPr>
            <p:ph type="sldNum" sz="quarter" idx="10"/>
          </p:nvPr>
        </p:nvSpPr>
        <p:spPr>
          <a:xfrm>
            <a:off x="576263" y="5445125"/>
            <a:ext cx="1119187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36F44552-62F7-4F06-B69A-BADD14EB9240}" type="slidenum">
              <a:rPr 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7" name="Espace réservé du pied de page 11"/>
          <p:cNvSpPr>
            <a:spLocks noGrp="1"/>
          </p:cNvSpPr>
          <p:nvPr>
            <p:ph type="ftr" sz="quarter" idx="11"/>
          </p:nvPr>
        </p:nvSpPr>
        <p:spPr>
          <a:xfrm>
            <a:off x="576263" y="5876925"/>
            <a:ext cx="2663825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1469248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5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65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7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89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image" Target="../media/image1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7" descr="bandeau_texte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511300" y="52388"/>
            <a:ext cx="7237413" cy="90963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102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576263" y="1268413"/>
            <a:ext cx="817245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051050" y="6305550"/>
            <a:ext cx="594042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666666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024813" y="6303963"/>
            <a:ext cx="111918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666666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|  PAGE </a:t>
            </a:r>
            <a:fld id="{A45AF852-F959-4662-99B4-74F05EE07DD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031" name="Picture 8" descr="IRFMblanc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308975" y="238125"/>
            <a:ext cx="72707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0" r:id="rId5"/>
    <p:sldLayoutId id="2147483659" r:id="rId6"/>
    <p:sldLayoutId id="2147483658" r:id="rId7"/>
    <p:sldLayoutId id="2147483657" r:id="rId8"/>
    <p:sldLayoutId id="2147483656" r:id="rId9"/>
    <p:sldLayoutId id="2147483665" r:id="rId10"/>
    <p:sldLayoutId id="2147483666" r:id="rId11"/>
    <p:sldLayoutId id="2147483667" r:id="rId12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 b="1" kern="1200" cap="all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9pPr>
    </p:titleStyle>
    <p:bodyStyle>
      <a:lvl1pPr marL="923925" algn="l" rtl="0" eaLnBrk="1" fontAlgn="base" hangingPunct="1">
        <a:spcBef>
          <a:spcPct val="0"/>
        </a:spcBef>
        <a:spcAft>
          <a:spcPts val="400"/>
        </a:spcAft>
        <a:buFont typeface="Arial" charset="0"/>
        <a:defRPr sz="2200" kern="1200">
          <a:solidFill>
            <a:schemeClr val="tx2"/>
          </a:solidFill>
          <a:latin typeface="+mn-lt"/>
          <a:ea typeface="+mn-ea"/>
          <a:cs typeface="+mn-cs"/>
        </a:defRPr>
      </a:lvl1pPr>
      <a:lvl2pPr marL="360363" indent="-360363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SzPct val="90000"/>
        <a:buBlip>
          <a:blip r:embed="rId16"/>
        </a:buBlip>
        <a:defRPr sz="1600" kern="1200">
          <a:solidFill>
            <a:srgbClr val="666666"/>
          </a:solidFill>
          <a:latin typeface="+mn-lt"/>
          <a:ea typeface="+mn-ea"/>
          <a:cs typeface="+mn-cs"/>
        </a:defRPr>
      </a:lvl2pPr>
      <a:lvl3pPr marL="361950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SzPct val="36000"/>
        <a:buFont typeface="Arial" charset="0"/>
        <a:defRPr sz="1600" kern="1200">
          <a:solidFill>
            <a:srgbClr val="666666"/>
          </a:solidFill>
          <a:latin typeface="+mn-lt"/>
          <a:ea typeface="+mn-ea"/>
          <a:cs typeface="+mn-cs"/>
        </a:defRPr>
      </a:lvl3pPr>
      <a:lvl4pPr marL="1009650" indent="-238125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Clr>
          <a:srgbClr val="666666"/>
        </a:buClr>
        <a:buSzPct val="36000"/>
        <a:buBlip>
          <a:blip r:embed="rId17"/>
        </a:buBlip>
        <a:defRPr sz="1600" kern="1200">
          <a:solidFill>
            <a:srgbClr val="666666"/>
          </a:solidFill>
          <a:latin typeface="+mn-lt"/>
          <a:ea typeface="+mn-ea"/>
          <a:cs typeface="+mn-cs"/>
        </a:defRPr>
      </a:lvl4pPr>
      <a:lvl5pPr marL="1133475" indent="-114300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Clr>
          <a:srgbClr val="666666"/>
        </a:buClr>
        <a:buFont typeface="Arial" charset="0"/>
        <a:buChar char="-"/>
        <a:defRPr sz="1600" kern="1200">
          <a:solidFill>
            <a:srgbClr val="6666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14/01/2020</a:t>
            </a:fld>
            <a:endParaRPr lang="fr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fr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6029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14/01/2020</a:t>
            </a:fld>
            <a:endParaRPr lang="fr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fr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3820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14/01/2020</a:t>
            </a:fld>
            <a:endParaRPr lang="fr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fr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7871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7" descr="bandeau_texte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914400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511300" y="52388"/>
            <a:ext cx="7237413" cy="90963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102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576263" y="1268413"/>
            <a:ext cx="817245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051050" y="6305550"/>
            <a:ext cx="594042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666666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024813" y="6303963"/>
            <a:ext cx="111918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666666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|  PAGE </a:t>
            </a:r>
            <a:fld id="{A45AF852-F959-4662-99B4-74F05EE07DD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031" name="Picture 8" descr="IRFMblanc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308975" y="238125"/>
            <a:ext cx="72707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98398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 b="1" kern="1200" cap="all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9pPr>
    </p:titleStyle>
    <p:bodyStyle>
      <a:lvl1pPr marL="923925" algn="l" rtl="0" eaLnBrk="1" fontAlgn="base" hangingPunct="1">
        <a:spcBef>
          <a:spcPct val="0"/>
        </a:spcBef>
        <a:spcAft>
          <a:spcPts val="400"/>
        </a:spcAft>
        <a:buFont typeface="Arial" charset="0"/>
        <a:defRPr sz="2200" kern="1200">
          <a:solidFill>
            <a:schemeClr val="tx2"/>
          </a:solidFill>
          <a:latin typeface="+mn-lt"/>
          <a:ea typeface="+mn-ea"/>
          <a:cs typeface="+mn-cs"/>
        </a:defRPr>
      </a:lvl1pPr>
      <a:lvl2pPr marL="360363" indent="-360363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SzPct val="90000"/>
        <a:buBlip>
          <a:blip r:embed="rId17"/>
        </a:buBlip>
        <a:defRPr sz="1600" kern="1200">
          <a:solidFill>
            <a:srgbClr val="666666"/>
          </a:solidFill>
          <a:latin typeface="+mn-lt"/>
          <a:ea typeface="+mn-ea"/>
          <a:cs typeface="+mn-cs"/>
        </a:defRPr>
      </a:lvl2pPr>
      <a:lvl3pPr marL="361950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SzPct val="36000"/>
        <a:buFont typeface="Arial" charset="0"/>
        <a:defRPr sz="1600" kern="1200">
          <a:solidFill>
            <a:srgbClr val="666666"/>
          </a:solidFill>
          <a:latin typeface="+mn-lt"/>
          <a:ea typeface="+mn-ea"/>
          <a:cs typeface="+mn-cs"/>
        </a:defRPr>
      </a:lvl3pPr>
      <a:lvl4pPr marL="1009650" indent="-238125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Clr>
          <a:srgbClr val="666666"/>
        </a:buClr>
        <a:buSzPct val="36000"/>
        <a:buBlip>
          <a:blip r:embed="rId18"/>
        </a:buBlip>
        <a:defRPr sz="1600" kern="1200">
          <a:solidFill>
            <a:srgbClr val="666666"/>
          </a:solidFill>
          <a:latin typeface="+mn-lt"/>
          <a:ea typeface="+mn-ea"/>
          <a:cs typeface="+mn-cs"/>
        </a:defRPr>
      </a:lvl4pPr>
      <a:lvl5pPr marL="1133475" indent="-114300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Clr>
          <a:srgbClr val="666666"/>
        </a:buClr>
        <a:buFont typeface="Arial" charset="0"/>
        <a:buChar char="-"/>
        <a:defRPr sz="1600" kern="1200">
          <a:solidFill>
            <a:srgbClr val="6666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7" descr="bandeau_texte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511300" y="52388"/>
            <a:ext cx="7237413" cy="90963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102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576263" y="1268413"/>
            <a:ext cx="817245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051050" y="6305550"/>
            <a:ext cx="594042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666666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024813" y="6303963"/>
            <a:ext cx="111918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666666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|  PAGE </a:t>
            </a:r>
            <a:fld id="{A45AF852-F959-4662-99B4-74F05EE07DD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031" name="Picture 8" descr="IRFMblanc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308975" y="238125"/>
            <a:ext cx="72707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54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 b="1" kern="1200" cap="all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9pPr>
    </p:titleStyle>
    <p:bodyStyle>
      <a:lvl1pPr marL="923925" algn="l" rtl="0" eaLnBrk="1" fontAlgn="base" hangingPunct="1">
        <a:spcBef>
          <a:spcPct val="0"/>
        </a:spcBef>
        <a:spcAft>
          <a:spcPts val="400"/>
        </a:spcAft>
        <a:buFont typeface="Arial" charset="0"/>
        <a:defRPr sz="2200" kern="1200">
          <a:solidFill>
            <a:schemeClr val="tx2"/>
          </a:solidFill>
          <a:latin typeface="+mn-lt"/>
          <a:ea typeface="+mn-ea"/>
          <a:cs typeface="+mn-cs"/>
        </a:defRPr>
      </a:lvl1pPr>
      <a:lvl2pPr marL="360363" indent="-360363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SzPct val="90000"/>
        <a:buBlip>
          <a:blip r:embed="rId16"/>
        </a:buBlip>
        <a:defRPr sz="1600" kern="1200">
          <a:solidFill>
            <a:srgbClr val="666666"/>
          </a:solidFill>
          <a:latin typeface="+mn-lt"/>
          <a:ea typeface="+mn-ea"/>
          <a:cs typeface="+mn-cs"/>
        </a:defRPr>
      </a:lvl2pPr>
      <a:lvl3pPr marL="361950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SzPct val="36000"/>
        <a:buFont typeface="Arial" charset="0"/>
        <a:defRPr sz="1600" kern="1200">
          <a:solidFill>
            <a:srgbClr val="666666"/>
          </a:solidFill>
          <a:latin typeface="+mn-lt"/>
          <a:ea typeface="+mn-ea"/>
          <a:cs typeface="+mn-cs"/>
        </a:defRPr>
      </a:lvl3pPr>
      <a:lvl4pPr marL="1009650" indent="-238125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Clr>
          <a:srgbClr val="666666"/>
        </a:buClr>
        <a:buSzPct val="36000"/>
        <a:buBlip>
          <a:blip r:embed="rId17"/>
        </a:buBlip>
        <a:defRPr sz="1600" kern="1200">
          <a:solidFill>
            <a:srgbClr val="666666"/>
          </a:solidFill>
          <a:latin typeface="+mn-lt"/>
          <a:ea typeface="+mn-ea"/>
          <a:cs typeface="+mn-cs"/>
        </a:defRPr>
      </a:lvl4pPr>
      <a:lvl5pPr marL="1133475" indent="-114300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Clr>
          <a:srgbClr val="666666"/>
        </a:buClr>
        <a:buFont typeface="Arial" charset="0"/>
        <a:buChar char="-"/>
        <a:defRPr sz="1600" kern="1200">
          <a:solidFill>
            <a:srgbClr val="6666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7" descr="bandeau_texte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511300" y="52388"/>
            <a:ext cx="7237413" cy="90963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102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576263" y="1268413"/>
            <a:ext cx="817245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051050" y="6305550"/>
            <a:ext cx="594042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666666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024813" y="6303963"/>
            <a:ext cx="111918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666666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|  PAGE </a:t>
            </a:r>
            <a:fld id="{A45AF852-F959-4662-99B4-74F05EE07DD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031" name="Picture 8" descr="IRFMblanc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308975" y="238125"/>
            <a:ext cx="72707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452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 b="1" kern="1200" cap="all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9pPr>
    </p:titleStyle>
    <p:bodyStyle>
      <a:lvl1pPr marL="923925" algn="l" rtl="0" eaLnBrk="1" fontAlgn="base" hangingPunct="1">
        <a:spcBef>
          <a:spcPct val="0"/>
        </a:spcBef>
        <a:spcAft>
          <a:spcPts val="400"/>
        </a:spcAft>
        <a:buFont typeface="Arial" charset="0"/>
        <a:defRPr sz="2200" kern="1200">
          <a:solidFill>
            <a:schemeClr val="tx2"/>
          </a:solidFill>
          <a:latin typeface="+mn-lt"/>
          <a:ea typeface="+mn-ea"/>
          <a:cs typeface="+mn-cs"/>
        </a:defRPr>
      </a:lvl1pPr>
      <a:lvl2pPr marL="360363" indent="-360363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SzPct val="90000"/>
        <a:buBlip>
          <a:blip r:embed="rId16"/>
        </a:buBlip>
        <a:defRPr sz="1600" kern="1200">
          <a:solidFill>
            <a:srgbClr val="666666"/>
          </a:solidFill>
          <a:latin typeface="+mn-lt"/>
          <a:ea typeface="+mn-ea"/>
          <a:cs typeface="+mn-cs"/>
        </a:defRPr>
      </a:lvl2pPr>
      <a:lvl3pPr marL="361950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SzPct val="36000"/>
        <a:buFont typeface="Arial" charset="0"/>
        <a:defRPr sz="1600" kern="1200">
          <a:solidFill>
            <a:srgbClr val="666666"/>
          </a:solidFill>
          <a:latin typeface="+mn-lt"/>
          <a:ea typeface="+mn-ea"/>
          <a:cs typeface="+mn-cs"/>
        </a:defRPr>
      </a:lvl3pPr>
      <a:lvl4pPr marL="1009650" indent="-238125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Clr>
          <a:srgbClr val="666666"/>
        </a:buClr>
        <a:buSzPct val="36000"/>
        <a:buBlip>
          <a:blip r:embed="rId17"/>
        </a:buBlip>
        <a:defRPr sz="1600" kern="1200">
          <a:solidFill>
            <a:srgbClr val="666666"/>
          </a:solidFill>
          <a:latin typeface="+mn-lt"/>
          <a:ea typeface="+mn-ea"/>
          <a:cs typeface="+mn-cs"/>
        </a:defRPr>
      </a:lvl4pPr>
      <a:lvl5pPr marL="1133475" indent="-114300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Clr>
          <a:srgbClr val="666666"/>
        </a:buClr>
        <a:buFont typeface="Arial" charset="0"/>
        <a:buChar char="-"/>
        <a:defRPr sz="1600" kern="1200">
          <a:solidFill>
            <a:srgbClr val="6666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7" descr="bandeau_texte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511300" y="52388"/>
            <a:ext cx="7237413" cy="90963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102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576263" y="1268413"/>
            <a:ext cx="817245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051050" y="6305550"/>
            <a:ext cx="594042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666666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024813" y="6303963"/>
            <a:ext cx="111918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666666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|  PAGE </a:t>
            </a:r>
            <a:fld id="{A45AF852-F959-4662-99B4-74F05EE07DD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031" name="Picture 8" descr="IRFMblanc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308975" y="238125"/>
            <a:ext cx="72707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2489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 b="1" kern="1200" cap="all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9pPr>
    </p:titleStyle>
    <p:bodyStyle>
      <a:lvl1pPr marL="923925" algn="l" rtl="0" eaLnBrk="1" fontAlgn="base" hangingPunct="1">
        <a:spcBef>
          <a:spcPct val="0"/>
        </a:spcBef>
        <a:spcAft>
          <a:spcPts val="400"/>
        </a:spcAft>
        <a:buFont typeface="Arial" charset="0"/>
        <a:defRPr sz="2200" kern="1200">
          <a:solidFill>
            <a:schemeClr val="tx2"/>
          </a:solidFill>
          <a:latin typeface="+mn-lt"/>
          <a:ea typeface="+mn-ea"/>
          <a:cs typeface="+mn-cs"/>
        </a:defRPr>
      </a:lvl1pPr>
      <a:lvl2pPr marL="360363" indent="-360363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SzPct val="90000"/>
        <a:buBlip>
          <a:blip r:embed="rId16"/>
        </a:buBlip>
        <a:defRPr sz="1600" kern="1200">
          <a:solidFill>
            <a:srgbClr val="666666"/>
          </a:solidFill>
          <a:latin typeface="+mn-lt"/>
          <a:ea typeface="+mn-ea"/>
          <a:cs typeface="+mn-cs"/>
        </a:defRPr>
      </a:lvl2pPr>
      <a:lvl3pPr marL="361950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SzPct val="36000"/>
        <a:buFont typeface="Arial" charset="0"/>
        <a:defRPr sz="1600" kern="1200">
          <a:solidFill>
            <a:srgbClr val="666666"/>
          </a:solidFill>
          <a:latin typeface="+mn-lt"/>
          <a:ea typeface="+mn-ea"/>
          <a:cs typeface="+mn-cs"/>
        </a:defRPr>
      </a:lvl3pPr>
      <a:lvl4pPr marL="1009650" indent="-238125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Clr>
          <a:srgbClr val="666666"/>
        </a:buClr>
        <a:buSzPct val="36000"/>
        <a:buBlip>
          <a:blip r:embed="rId17"/>
        </a:buBlip>
        <a:defRPr sz="1600" kern="1200">
          <a:solidFill>
            <a:srgbClr val="666666"/>
          </a:solidFill>
          <a:latin typeface="+mn-lt"/>
          <a:ea typeface="+mn-ea"/>
          <a:cs typeface="+mn-cs"/>
        </a:defRPr>
      </a:lvl4pPr>
      <a:lvl5pPr marL="1133475" indent="-114300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Clr>
          <a:srgbClr val="666666"/>
        </a:buClr>
        <a:buFont typeface="Arial" charset="0"/>
        <a:buChar char="-"/>
        <a:defRPr sz="1600" kern="1200">
          <a:solidFill>
            <a:srgbClr val="6666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7" descr="bandeau_texte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511300" y="52388"/>
            <a:ext cx="7237413" cy="90963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102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576263" y="1268413"/>
            <a:ext cx="817245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051050" y="6305550"/>
            <a:ext cx="594042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666666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CEA | 10 AVRIL 2012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024813" y="6303963"/>
            <a:ext cx="111918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666666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|  PAGE </a:t>
            </a:r>
            <a:fld id="{A45AF852-F959-4662-99B4-74F05EE07DD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031" name="Picture 8" descr="IRFMblanc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308975" y="238125"/>
            <a:ext cx="72707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2221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 b="1" kern="1200" cap="all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Arial" charset="0"/>
        </a:defRPr>
      </a:lvl9pPr>
    </p:titleStyle>
    <p:bodyStyle>
      <a:lvl1pPr marL="923925" algn="l" rtl="0" eaLnBrk="1" fontAlgn="base" hangingPunct="1">
        <a:spcBef>
          <a:spcPct val="0"/>
        </a:spcBef>
        <a:spcAft>
          <a:spcPts val="400"/>
        </a:spcAft>
        <a:buFont typeface="Arial" charset="0"/>
        <a:defRPr sz="2200" kern="1200">
          <a:solidFill>
            <a:schemeClr val="tx2"/>
          </a:solidFill>
          <a:latin typeface="+mn-lt"/>
          <a:ea typeface="+mn-ea"/>
          <a:cs typeface="+mn-cs"/>
        </a:defRPr>
      </a:lvl1pPr>
      <a:lvl2pPr marL="360363" indent="-360363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SzPct val="90000"/>
        <a:buBlip>
          <a:blip r:embed="rId16"/>
        </a:buBlip>
        <a:defRPr sz="1600" kern="1200">
          <a:solidFill>
            <a:srgbClr val="666666"/>
          </a:solidFill>
          <a:latin typeface="+mn-lt"/>
          <a:ea typeface="+mn-ea"/>
          <a:cs typeface="+mn-cs"/>
        </a:defRPr>
      </a:lvl2pPr>
      <a:lvl3pPr marL="361950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SzPct val="36000"/>
        <a:buFont typeface="Arial" charset="0"/>
        <a:defRPr sz="1600" kern="1200">
          <a:solidFill>
            <a:srgbClr val="666666"/>
          </a:solidFill>
          <a:latin typeface="+mn-lt"/>
          <a:ea typeface="+mn-ea"/>
          <a:cs typeface="+mn-cs"/>
        </a:defRPr>
      </a:lvl3pPr>
      <a:lvl4pPr marL="1009650" indent="-238125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Clr>
          <a:srgbClr val="666666"/>
        </a:buClr>
        <a:buSzPct val="36000"/>
        <a:buBlip>
          <a:blip r:embed="rId17"/>
        </a:buBlip>
        <a:defRPr sz="1600" kern="1200">
          <a:solidFill>
            <a:srgbClr val="666666"/>
          </a:solidFill>
          <a:latin typeface="+mn-lt"/>
          <a:ea typeface="+mn-ea"/>
          <a:cs typeface="+mn-cs"/>
        </a:defRPr>
      </a:lvl4pPr>
      <a:lvl5pPr marL="1133475" indent="-114300" algn="l" rtl="0" eaLnBrk="1" fontAlgn="base" hangingPunct="1">
        <a:lnSpc>
          <a:spcPts val="2000"/>
        </a:lnSpc>
        <a:spcBef>
          <a:spcPct val="0"/>
        </a:spcBef>
        <a:spcAft>
          <a:spcPct val="0"/>
        </a:spcAft>
        <a:buClr>
          <a:srgbClr val="666666"/>
        </a:buClr>
        <a:buFont typeface="Arial" charset="0"/>
        <a:buChar char="-"/>
        <a:defRPr sz="1600" kern="1200">
          <a:solidFill>
            <a:srgbClr val="6666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A309A6D-C09C-4548-B29A-6CF363A7E532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14/01/2020</a:t>
            </a:fld>
            <a:endParaRPr lang="fr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fr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76449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6.png"/><Relationship Id="rId7" Type="http://schemas.openxmlformats.org/officeDocument/2006/relationships/image" Target="../media/image3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1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73.png"/><Relationship Id="rId7" Type="http://schemas.openxmlformats.org/officeDocument/2006/relationships/image" Target="../media/image6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4.png"/><Relationship Id="rId4" Type="http://schemas.openxmlformats.org/officeDocument/2006/relationships/image" Target="../media/image39.png"/><Relationship Id="rId9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1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77.pn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.png"/><Relationship Id="rId5" Type="http://schemas.openxmlformats.org/officeDocument/2006/relationships/image" Target="../media/image89.png"/><Relationship Id="rId4" Type="http://schemas.openxmlformats.org/officeDocument/2006/relationships/image" Target="../media/image520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4.png"/><Relationship Id="rId10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9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17" Type="http://schemas.openxmlformats.org/officeDocument/2006/relationships/image" Target="../media/image109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0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5" Type="http://schemas.openxmlformats.org/officeDocument/2006/relationships/image" Target="../media/image107.png"/><Relationship Id="rId10" Type="http://schemas.openxmlformats.org/officeDocument/2006/relationships/image" Target="../media/image102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8.png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3347864" y="1700808"/>
            <a:ext cx="5796136" cy="2232248"/>
          </a:xfrm>
        </p:spPr>
        <p:txBody>
          <a:bodyPr/>
          <a:lstStyle/>
          <a:p>
            <a:pPr algn="ctr"/>
            <a:r>
              <a:rPr lang="en-US" sz="3200" cap="none" dirty="0">
                <a:solidFill>
                  <a:srgbClr val="0000FF"/>
                </a:solidFill>
              </a:rPr>
              <a:t> </a:t>
            </a:r>
            <a:br>
              <a:rPr lang="en-US" sz="3200" cap="none" dirty="0">
                <a:solidFill>
                  <a:srgbClr val="0000FF"/>
                </a:solidFill>
              </a:rPr>
            </a:br>
            <a:r>
              <a:rPr lang="en-US" cap="none" dirty="0">
                <a:solidFill>
                  <a:srgbClr val="0000FF"/>
                </a:solidFill>
              </a:rPr>
              <a:t>JOREK simulations </a:t>
            </a:r>
            <a:r>
              <a:rPr lang="en-US" cap="none" dirty="0" smtClean="0">
                <a:solidFill>
                  <a:srgbClr val="0000FF"/>
                </a:solidFill>
              </a:rPr>
              <a:t>of </a:t>
            </a:r>
            <a:br>
              <a:rPr lang="en-US" cap="none" dirty="0" smtClean="0">
                <a:solidFill>
                  <a:srgbClr val="0000FF"/>
                </a:solidFill>
              </a:rPr>
            </a:br>
            <a:r>
              <a:rPr lang="en-US" cap="none" dirty="0" smtClean="0">
                <a:solidFill>
                  <a:srgbClr val="0000FF"/>
                </a:solidFill>
              </a:rPr>
              <a:t>MGI-triggered </a:t>
            </a:r>
            <a:r>
              <a:rPr lang="en-US" cap="none" dirty="0">
                <a:solidFill>
                  <a:srgbClr val="0000FF"/>
                </a:solidFill>
              </a:rPr>
              <a:t>disruptions </a:t>
            </a:r>
            <a:r>
              <a:rPr lang="en-US" cap="none" dirty="0" smtClean="0">
                <a:solidFill>
                  <a:srgbClr val="0000FF"/>
                </a:solidFill>
              </a:rPr>
              <a:t>in </a:t>
            </a:r>
            <a:r>
              <a:rPr lang="en-US" cap="none" dirty="0">
                <a:solidFill>
                  <a:srgbClr val="0000FF"/>
                </a:solidFill>
              </a:rPr>
              <a:t>JET</a:t>
            </a:r>
            <a:endParaRPr lang="fr-FR" cap="none" dirty="0">
              <a:solidFill>
                <a:srgbClr val="0000FF"/>
              </a:solidFill>
            </a:endParaRPr>
          </a:p>
        </p:txBody>
      </p:sp>
      <p:sp>
        <p:nvSpPr>
          <p:cNvPr id="10" name="Sous-titre 9"/>
          <p:cNvSpPr>
            <a:spLocks noGrp="1"/>
          </p:cNvSpPr>
          <p:nvPr>
            <p:ph type="subTitle" idx="1"/>
          </p:nvPr>
        </p:nvSpPr>
        <p:spPr>
          <a:xfrm>
            <a:off x="3851920" y="3501008"/>
            <a:ext cx="4824536" cy="1224136"/>
          </a:xfrm>
        </p:spPr>
        <p:txBody>
          <a:bodyPr/>
          <a:lstStyle/>
          <a:p>
            <a:pPr algn="ctr"/>
            <a:r>
              <a:rPr lang="fr-FR" sz="2000" cap="none" dirty="0">
                <a:solidFill>
                  <a:schemeClr val="tx1"/>
                </a:solidFill>
              </a:rPr>
              <a:t>E. </a:t>
            </a:r>
            <a:r>
              <a:rPr lang="fr-FR" sz="2000" cap="none" dirty="0" err="1">
                <a:solidFill>
                  <a:schemeClr val="tx1"/>
                </a:solidFill>
              </a:rPr>
              <a:t>Nardon</a:t>
            </a:r>
            <a:r>
              <a:rPr lang="fr-FR" sz="2000" cap="none" dirty="0">
                <a:solidFill>
                  <a:schemeClr val="tx1"/>
                </a:solidFill>
              </a:rPr>
              <a:t>, </a:t>
            </a:r>
            <a:r>
              <a:rPr lang="fr-FR" sz="2000" cap="none" dirty="0" smtClean="0">
                <a:solidFill>
                  <a:schemeClr val="tx1"/>
                </a:solidFill>
              </a:rPr>
              <a:t>D. Hu, J</a:t>
            </a:r>
            <a:r>
              <a:rPr lang="fr-FR" sz="2000" cap="none" dirty="0">
                <a:solidFill>
                  <a:schemeClr val="tx1"/>
                </a:solidFill>
              </a:rPr>
              <a:t>. </a:t>
            </a:r>
            <a:r>
              <a:rPr lang="fr-FR" sz="2000" cap="none" dirty="0" err="1" smtClean="0">
                <a:solidFill>
                  <a:schemeClr val="tx1"/>
                </a:solidFill>
              </a:rPr>
              <a:t>Artola</a:t>
            </a:r>
            <a:r>
              <a:rPr lang="fr-FR" sz="2000" cap="none" dirty="0" smtClean="0">
                <a:solidFill>
                  <a:schemeClr val="tx1"/>
                </a:solidFill>
              </a:rPr>
              <a:t>, C. Sommariva, M. </a:t>
            </a:r>
            <a:r>
              <a:rPr lang="fr-FR" sz="2000" cap="none" dirty="0" err="1" smtClean="0">
                <a:solidFill>
                  <a:schemeClr val="tx1"/>
                </a:solidFill>
              </a:rPr>
              <a:t>Hoelzl</a:t>
            </a:r>
            <a:r>
              <a:rPr lang="fr-FR" sz="2000" cap="none" dirty="0" smtClean="0">
                <a:solidFill>
                  <a:schemeClr val="tx1"/>
                </a:solidFill>
              </a:rPr>
              <a:t>, G. Huijsmans,</a:t>
            </a:r>
          </a:p>
          <a:p>
            <a:pPr algn="ctr"/>
            <a:r>
              <a:rPr lang="fr-FR" sz="2000" cap="none" dirty="0" smtClean="0">
                <a:solidFill>
                  <a:schemeClr val="tx1"/>
                </a:solidFill>
              </a:rPr>
              <a:t>JOREK team, JET </a:t>
            </a:r>
            <a:r>
              <a:rPr lang="fr-FR" sz="2000" cap="none" dirty="0" err="1" smtClean="0">
                <a:solidFill>
                  <a:schemeClr val="tx1"/>
                </a:solidFill>
              </a:rPr>
              <a:t>contributors</a:t>
            </a:r>
            <a:endParaRPr lang="fr-FR" sz="2000" cap="none" dirty="0" smtClean="0">
              <a:solidFill>
                <a:schemeClr val="tx1"/>
              </a:solidFill>
            </a:endParaRPr>
          </a:p>
        </p:txBody>
      </p:sp>
      <p:sp>
        <p:nvSpPr>
          <p:cNvPr id="15364" name="Espace réservé du numéro de diapositive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fr-FR" dirty="0" smtClean="0"/>
              <a:t>|  PAGE </a:t>
            </a:r>
            <a:fld id="{DE7C8466-C332-42B5-A3F1-B8AB3B187A7D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15365" name="Espace réservé du pied de page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 smtClean="0"/>
              <a:t>CEA | 10 AVRIL 2012</a:t>
            </a:r>
            <a:endParaRPr lang="fr-FR" dirty="0"/>
          </a:p>
        </p:txBody>
      </p:sp>
      <p:sp>
        <p:nvSpPr>
          <p:cNvPr id="7" name="Espace réservé du numéro de diapositive 8"/>
          <p:cNvSpPr txBox="1">
            <a:spLocks/>
          </p:cNvSpPr>
          <p:nvPr/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ED09A1F6-D77A-499B-B053-5422600CA76B}" type="slidenum">
              <a:rPr lang="fr-FR" sz="1200" smtClean="0"/>
              <a:pPr algn="ctr">
                <a:defRPr/>
              </a:pPr>
              <a:t>1</a:t>
            </a:fld>
            <a:endParaRPr lang="fr-FR" sz="12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9896"/>
            <a:ext cx="9144000" cy="47548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456384" y="5733256"/>
            <a:ext cx="55801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Runaway Electron Meeting, Gothenburg, </a:t>
            </a:r>
          </a:p>
          <a:p>
            <a:pPr algn="ctr"/>
            <a:r>
              <a:rPr lang="en-US" dirty="0" smtClean="0"/>
              <a:t>13-17 January 2020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596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8"/>
          <p:cNvSpPr>
            <a:spLocks noGrp="1"/>
          </p:cNvSpPr>
          <p:nvPr>
            <p:ph type="sldNum" sz="quarter" idx="22"/>
          </p:nvPr>
        </p:nvSpPr>
        <p:spPr bwMode="auto">
          <a:xfrm>
            <a:off x="8604448" y="6520259"/>
            <a:ext cx="539552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7" name="Espace réservé du contenu 11"/>
          <p:cNvSpPr txBox="1">
            <a:spLocks/>
          </p:cNvSpPr>
          <p:nvPr/>
        </p:nvSpPr>
        <p:spPr>
          <a:xfrm>
            <a:off x="334388" y="1187599"/>
            <a:ext cx="8486084" cy="55399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3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4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700"/>
              </a:lnSpc>
            </a:pPr>
            <a:r>
              <a:rPr lang="fr-FR" dirty="0" smtClean="0">
                <a:solidFill>
                  <a:schemeClr val="tx1"/>
                </a:solidFill>
              </a:rPr>
              <a:t>Argon </a:t>
            </a:r>
            <a:r>
              <a:rPr lang="fr-FR" dirty="0" err="1">
                <a:solidFill>
                  <a:schemeClr val="tx1"/>
                </a:solidFill>
              </a:rPr>
              <a:t>deposited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>
                <a:solidFill>
                  <a:srgbClr val="0000FF"/>
                </a:solidFill>
              </a:rPr>
              <a:t>at </a:t>
            </a:r>
            <a:r>
              <a:rPr lang="fr-FR" dirty="0" err="1">
                <a:solidFill>
                  <a:srgbClr val="0000FF"/>
                </a:solidFill>
              </a:rPr>
              <a:t>midplane</a:t>
            </a:r>
            <a:r>
              <a:rPr lang="fr-FR" dirty="0">
                <a:solidFill>
                  <a:srgbClr val="0000FF"/>
                </a:solidFill>
              </a:rPr>
              <a:t>, </a:t>
            </a:r>
            <a:r>
              <a:rPr lang="fr-FR" dirty="0" err="1">
                <a:solidFill>
                  <a:srgbClr val="0000FF"/>
                </a:solidFill>
              </a:rPr>
              <a:t>near</a:t>
            </a:r>
            <a:r>
              <a:rPr lang="fr-FR" dirty="0">
                <a:solidFill>
                  <a:srgbClr val="0000FF"/>
                </a:solidFill>
              </a:rPr>
              <a:t> q=2 surface</a:t>
            </a:r>
            <a:r>
              <a:rPr lang="fr-FR" dirty="0">
                <a:solidFill>
                  <a:schemeClr val="tx1"/>
                </a:solidFill>
              </a:rPr>
              <a:t>, and spread over a </a:t>
            </a:r>
            <a:r>
              <a:rPr lang="fr-FR" dirty="0" err="1">
                <a:solidFill>
                  <a:schemeClr val="tx1"/>
                </a:solidFill>
              </a:rPr>
              <a:t>Gaussian</a:t>
            </a:r>
            <a:r>
              <a:rPr lang="fr-FR" dirty="0">
                <a:solidFill>
                  <a:schemeClr val="tx1"/>
                </a:solidFill>
              </a:rPr>
              <a:t> of </a:t>
            </a:r>
            <a:r>
              <a:rPr lang="fr-FR" dirty="0" err="1">
                <a:solidFill>
                  <a:schemeClr val="tx1"/>
                </a:solidFill>
              </a:rPr>
              <a:t>width</a:t>
            </a:r>
            <a:r>
              <a:rPr lang="fr-FR" dirty="0">
                <a:solidFill>
                  <a:schemeClr val="tx1"/>
                </a:solidFill>
              </a:rPr>
              <a:t> 8 cm </a:t>
            </a:r>
            <a:r>
              <a:rPr lang="fr-FR" dirty="0" err="1">
                <a:solidFill>
                  <a:schemeClr val="tx1"/>
                </a:solidFill>
              </a:rPr>
              <a:t>poloidally</a:t>
            </a:r>
            <a:r>
              <a:rPr lang="fr-FR" dirty="0">
                <a:solidFill>
                  <a:schemeClr val="tx1"/>
                </a:solidFill>
              </a:rPr>
              <a:t> and 2 radians </a:t>
            </a:r>
            <a:r>
              <a:rPr lang="fr-FR" dirty="0" err="1" smtClean="0">
                <a:solidFill>
                  <a:schemeClr val="tx1"/>
                </a:solidFill>
              </a:rPr>
              <a:t>toroidally</a:t>
            </a:r>
            <a:endParaRPr lang="fr-FR" dirty="0" smtClean="0">
              <a:solidFill>
                <a:schemeClr val="tx1"/>
              </a:solidFill>
            </a:endParaRPr>
          </a:p>
          <a:p>
            <a:pPr lvl="1">
              <a:lnSpc>
                <a:spcPts val="2700"/>
              </a:lnSpc>
            </a:pPr>
            <a:endParaRPr lang="fr-FR" dirty="0">
              <a:solidFill>
                <a:schemeClr val="tx1"/>
              </a:solidFill>
            </a:endParaRPr>
          </a:p>
          <a:p>
            <a:pPr lvl="1">
              <a:lnSpc>
                <a:spcPts val="2700"/>
              </a:lnSpc>
            </a:pPr>
            <a:r>
              <a:rPr lang="fr-FR" dirty="0" err="1" smtClean="0">
                <a:solidFill>
                  <a:schemeClr val="tx1"/>
                </a:solidFill>
              </a:rPr>
              <a:t>Resistivity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rgbClr val="0000FF"/>
                </a:solidFill>
              </a:rPr>
              <a:t>~ 20 x </a:t>
            </a:r>
            <a:r>
              <a:rPr lang="fr-FR" dirty="0" err="1" smtClean="0">
                <a:solidFill>
                  <a:srgbClr val="0000FF"/>
                </a:solidFill>
              </a:rPr>
              <a:t>Spitzer</a:t>
            </a:r>
            <a:r>
              <a:rPr lang="fr-FR" dirty="0">
                <a:solidFill>
                  <a:srgbClr val="0000FF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(↔ </a:t>
            </a:r>
            <a:r>
              <a:rPr lang="fr-FR" dirty="0" err="1" smtClean="0">
                <a:solidFill>
                  <a:schemeClr val="tx1"/>
                </a:solidFill>
              </a:rPr>
              <a:t>Lundquist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number</a:t>
            </a:r>
            <a:r>
              <a:rPr lang="fr-FR" dirty="0" smtClean="0">
                <a:solidFill>
                  <a:schemeClr val="tx1"/>
                </a:solidFill>
              </a:rPr>
              <a:t> ~ 3 x 10</a:t>
            </a:r>
            <a:r>
              <a:rPr lang="fr-FR" baseline="30000" dirty="0" smtClean="0">
                <a:solidFill>
                  <a:schemeClr val="tx1"/>
                </a:solidFill>
              </a:rPr>
              <a:t>7</a:t>
            </a:r>
            <a:r>
              <a:rPr lang="fr-FR" dirty="0" smtClean="0">
                <a:solidFill>
                  <a:schemeClr val="tx1"/>
                </a:solidFill>
              </a:rPr>
              <a:t>)</a:t>
            </a:r>
          </a:p>
          <a:p>
            <a:pPr lvl="3">
              <a:lnSpc>
                <a:spcPts val="2700"/>
              </a:lnSpc>
            </a:pPr>
            <a:r>
              <a:rPr lang="fr-FR" dirty="0" smtClean="0">
                <a:solidFill>
                  <a:schemeClr val="tx1"/>
                </a:solidFill>
              </a:rPr>
              <a:t>+ Hyper-</a:t>
            </a:r>
            <a:r>
              <a:rPr lang="fr-FR" dirty="0" err="1" smtClean="0">
                <a:solidFill>
                  <a:schemeClr val="tx1"/>
                </a:solidFill>
              </a:rPr>
              <a:t>resistivity</a:t>
            </a:r>
            <a:r>
              <a:rPr lang="fr-FR" dirty="0" smtClean="0">
                <a:solidFill>
                  <a:schemeClr val="tx1"/>
                </a:solidFill>
              </a:rPr>
              <a:t> for </a:t>
            </a:r>
            <a:r>
              <a:rPr lang="fr-FR" dirty="0" err="1" smtClean="0">
                <a:solidFill>
                  <a:schemeClr val="tx1"/>
                </a:solidFill>
              </a:rPr>
              <a:t>numerical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stabilization</a:t>
            </a:r>
            <a:endParaRPr lang="fr-FR" dirty="0" smtClean="0">
              <a:solidFill>
                <a:schemeClr val="tx1"/>
              </a:solidFill>
            </a:endParaRPr>
          </a:p>
          <a:p>
            <a:pPr lvl="3">
              <a:lnSpc>
                <a:spcPts val="2700"/>
              </a:lnSpc>
            </a:pPr>
            <a:endParaRPr lang="fr-FR" dirty="0" smtClean="0">
              <a:solidFill>
                <a:schemeClr val="tx1"/>
              </a:solidFill>
            </a:endParaRPr>
          </a:p>
          <a:p>
            <a:pPr lvl="1">
              <a:lnSpc>
                <a:spcPts val="2700"/>
              </a:lnSpc>
            </a:pPr>
            <a:r>
              <a:rPr lang="fr-FR" dirty="0" err="1" smtClean="0">
                <a:solidFill>
                  <a:schemeClr val="tx1"/>
                </a:solidFill>
              </a:rPr>
              <a:t>Perpendicular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v</a:t>
            </a:r>
            <a:r>
              <a:rPr lang="fr-FR" dirty="0" err="1" smtClean="0">
                <a:solidFill>
                  <a:schemeClr val="tx1"/>
                </a:solidFill>
              </a:rPr>
              <a:t>iscosity</a:t>
            </a:r>
            <a:r>
              <a:rPr lang="fr-FR" dirty="0" smtClean="0">
                <a:solidFill>
                  <a:schemeClr val="tx1"/>
                </a:solidFill>
              </a:rPr>
              <a:t>: </a:t>
            </a:r>
            <a:r>
              <a:rPr lang="fr-FR" dirty="0" smtClean="0">
                <a:solidFill>
                  <a:srgbClr val="FF6600"/>
                </a:solidFill>
              </a:rPr>
              <a:t>~ 200 m</a:t>
            </a:r>
            <a:r>
              <a:rPr lang="fr-FR" baseline="30000" dirty="0" smtClean="0">
                <a:solidFill>
                  <a:srgbClr val="FF6600"/>
                </a:solidFill>
              </a:rPr>
              <a:t>2</a:t>
            </a:r>
            <a:r>
              <a:rPr lang="fr-FR" dirty="0" smtClean="0">
                <a:solidFill>
                  <a:srgbClr val="FF6600"/>
                </a:solidFill>
              </a:rPr>
              <a:t>/s</a:t>
            </a:r>
          </a:p>
          <a:p>
            <a:pPr marL="0" lvl="1" indent="0">
              <a:lnSpc>
                <a:spcPts val="2700"/>
              </a:lnSpc>
              <a:buNone/>
            </a:pPr>
            <a:endParaRPr lang="fr-FR" dirty="0" smtClean="0">
              <a:solidFill>
                <a:schemeClr val="tx1"/>
              </a:solidFill>
            </a:endParaRPr>
          </a:p>
          <a:p>
            <a:pPr lvl="1">
              <a:lnSpc>
                <a:spcPts val="2700"/>
              </a:lnSpc>
            </a:pPr>
            <a:r>
              <a:rPr lang="fr-FR" dirty="0" err="1" smtClean="0">
                <a:solidFill>
                  <a:schemeClr val="tx1"/>
                </a:solidFill>
              </a:rPr>
              <a:t>Parallel</a:t>
            </a:r>
            <a:r>
              <a:rPr lang="fr-FR" dirty="0" smtClean="0">
                <a:solidFill>
                  <a:schemeClr val="tx1"/>
                </a:solidFill>
              </a:rPr>
              <a:t> hyper-</a:t>
            </a:r>
            <a:r>
              <a:rPr lang="fr-FR" dirty="0" err="1" smtClean="0">
                <a:solidFill>
                  <a:schemeClr val="tx1"/>
                </a:solidFill>
              </a:rPr>
              <a:t>viscosity</a:t>
            </a:r>
            <a:r>
              <a:rPr lang="fr-FR" dirty="0" smtClean="0">
                <a:solidFill>
                  <a:schemeClr val="tx1"/>
                </a:solidFill>
              </a:rPr>
              <a:t>: </a:t>
            </a:r>
            <a:r>
              <a:rPr lang="fr-FR" dirty="0" err="1" smtClean="0">
                <a:solidFill>
                  <a:schemeClr val="tx1"/>
                </a:solidFill>
              </a:rPr>
              <a:t>very</a:t>
            </a:r>
            <a:r>
              <a:rPr lang="fr-FR" dirty="0" smtClean="0">
                <a:solidFill>
                  <a:schemeClr val="tx1"/>
                </a:solidFill>
              </a:rPr>
              <a:t> large, to </a:t>
            </a:r>
            <a:r>
              <a:rPr lang="fr-FR" dirty="0" err="1" smtClean="0">
                <a:solidFill>
                  <a:srgbClr val="FF0000"/>
                </a:solidFill>
              </a:rPr>
              <a:t>damp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err="1" smtClean="0">
                <a:solidFill>
                  <a:srgbClr val="FF0000"/>
                </a:solidFill>
              </a:rPr>
              <a:t>parallel</a:t>
            </a:r>
            <a:r>
              <a:rPr lang="fr-FR" dirty="0" smtClean="0">
                <a:solidFill>
                  <a:srgbClr val="FF0000"/>
                </a:solidFill>
              </a:rPr>
              <a:t> flow</a:t>
            </a:r>
          </a:p>
          <a:p>
            <a:pPr marL="0" lvl="1" indent="0">
              <a:lnSpc>
                <a:spcPts val="2700"/>
              </a:lnSpc>
              <a:buNone/>
            </a:pPr>
            <a:endParaRPr lang="fr-FR" dirty="0">
              <a:solidFill>
                <a:schemeClr val="tx1"/>
              </a:solidFill>
            </a:endParaRPr>
          </a:p>
          <a:p>
            <a:pPr lvl="1">
              <a:lnSpc>
                <a:spcPts val="2700"/>
              </a:lnSpc>
            </a:pPr>
            <a:r>
              <a:rPr lang="fr-FR" dirty="0" err="1" smtClean="0">
                <a:solidFill>
                  <a:schemeClr val="tx1"/>
                </a:solidFill>
              </a:rPr>
              <a:t>Parallel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heat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conductivity</a:t>
            </a:r>
            <a:r>
              <a:rPr lang="fr-FR" dirty="0" smtClean="0">
                <a:solidFill>
                  <a:schemeClr val="tx1"/>
                </a:solidFill>
              </a:rPr>
              <a:t>: </a:t>
            </a:r>
            <a:r>
              <a:rPr lang="fr-FR" dirty="0" err="1" smtClean="0">
                <a:solidFill>
                  <a:srgbClr val="00B050"/>
                </a:solidFill>
              </a:rPr>
              <a:t>realistic</a:t>
            </a:r>
            <a:r>
              <a:rPr lang="fr-FR" dirty="0" smtClean="0">
                <a:solidFill>
                  <a:schemeClr val="tx1"/>
                </a:solidFill>
              </a:rPr>
              <a:t> (3 x 10</a:t>
            </a:r>
            <a:r>
              <a:rPr lang="fr-FR" baseline="30000" dirty="0" smtClean="0">
                <a:solidFill>
                  <a:schemeClr val="tx1"/>
                </a:solidFill>
              </a:rPr>
              <a:t>30</a:t>
            </a:r>
            <a:r>
              <a:rPr lang="fr-FR" dirty="0" smtClean="0">
                <a:solidFill>
                  <a:schemeClr val="tx1"/>
                </a:solidFill>
              </a:rPr>
              <a:t> /m/s)</a:t>
            </a:r>
            <a:endParaRPr lang="fr-FR" dirty="0">
              <a:solidFill>
                <a:schemeClr val="tx1"/>
              </a:solidFill>
            </a:endParaRPr>
          </a:p>
          <a:p>
            <a:pPr lvl="1">
              <a:lnSpc>
                <a:spcPts val="2700"/>
              </a:lnSpc>
            </a:pPr>
            <a:endParaRPr lang="fr-FR" dirty="0" smtClean="0">
              <a:solidFill>
                <a:schemeClr val="tx1"/>
              </a:solidFill>
            </a:endParaRPr>
          </a:p>
          <a:p>
            <a:pPr lvl="1">
              <a:lnSpc>
                <a:spcPts val="2700"/>
              </a:lnSpc>
            </a:pPr>
            <a:r>
              <a:rPr lang="fr-FR" dirty="0" err="1" smtClean="0">
                <a:solidFill>
                  <a:schemeClr val="tx1"/>
                </a:solidFill>
              </a:rPr>
              <a:t>Perpendicular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heat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conductivity</a:t>
            </a:r>
            <a:r>
              <a:rPr lang="fr-FR" dirty="0" smtClean="0">
                <a:solidFill>
                  <a:schemeClr val="tx1"/>
                </a:solidFill>
              </a:rPr>
              <a:t>: </a:t>
            </a:r>
            <a:r>
              <a:rPr lang="fr-FR" dirty="0" smtClean="0">
                <a:solidFill>
                  <a:srgbClr val="00B050"/>
                </a:solidFill>
              </a:rPr>
              <a:t>~ 2 m</a:t>
            </a:r>
            <a:r>
              <a:rPr lang="fr-FR" baseline="30000" dirty="0" smtClean="0">
                <a:solidFill>
                  <a:srgbClr val="00B050"/>
                </a:solidFill>
              </a:rPr>
              <a:t>2</a:t>
            </a:r>
            <a:r>
              <a:rPr lang="fr-FR" dirty="0" smtClean="0">
                <a:solidFill>
                  <a:srgbClr val="00B050"/>
                </a:solidFill>
              </a:rPr>
              <a:t>/s</a:t>
            </a:r>
          </a:p>
          <a:p>
            <a:pPr lvl="1">
              <a:lnSpc>
                <a:spcPts val="2700"/>
              </a:lnSpc>
            </a:pPr>
            <a:endParaRPr lang="fr-FR" dirty="0">
              <a:solidFill>
                <a:schemeClr val="tx1"/>
              </a:solidFill>
            </a:endParaRPr>
          </a:p>
          <a:p>
            <a:pPr lvl="1">
              <a:lnSpc>
                <a:spcPts val="2700"/>
              </a:lnSpc>
            </a:pPr>
            <a:r>
              <a:rPr lang="fr-FR" dirty="0" err="1" smtClean="0">
                <a:solidFill>
                  <a:schemeClr val="tx1"/>
                </a:solidFill>
              </a:rPr>
              <a:t>Particle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perpendicular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diffusivities</a:t>
            </a:r>
            <a:r>
              <a:rPr lang="fr-FR" dirty="0" smtClean="0">
                <a:solidFill>
                  <a:schemeClr val="tx1"/>
                </a:solidFill>
              </a:rPr>
              <a:t>: </a:t>
            </a:r>
            <a:r>
              <a:rPr lang="fr-FR" dirty="0" smtClean="0">
                <a:solidFill>
                  <a:srgbClr val="0000FF"/>
                </a:solidFill>
              </a:rPr>
              <a:t>~ 30 m</a:t>
            </a:r>
            <a:r>
              <a:rPr lang="fr-FR" baseline="30000" dirty="0" smtClean="0">
                <a:solidFill>
                  <a:srgbClr val="0000FF"/>
                </a:solidFill>
              </a:rPr>
              <a:t>2</a:t>
            </a:r>
            <a:r>
              <a:rPr lang="fr-FR" dirty="0" smtClean="0">
                <a:solidFill>
                  <a:srgbClr val="0000FF"/>
                </a:solidFill>
              </a:rPr>
              <a:t>/s</a:t>
            </a:r>
          </a:p>
          <a:p>
            <a:pPr lvl="3">
              <a:lnSpc>
                <a:spcPts val="2700"/>
              </a:lnSpc>
            </a:pPr>
            <a:r>
              <a:rPr lang="fr-FR" dirty="0" smtClean="0">
                <a:solidFill>
                  <a:schemeClr val="tx1"/>
                </a:solidFill>
              </a:rPr>
              <a:t>No // diffusion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Titre 10"/>
          <p:cNvSpPr>
            <a:spLocks noGrp="1"/>
          </p:cNvSpPr>
          <p:nvPr>
            <p:ph type="title"/>
          </p:nvPr>
        </p:nvSpPr>
        <p:spPr>
          <a:xfrm>
            <a:off x="971600" y="23664"/>
            <a:ext cx="7237413" cy="909637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fr-FR" sz="2800" cap="none" dirty="0" smtClean="0"/>
              <a:t>Simulation </a:t>
            </a:r>
            <a:r>
              <a:rPr lang="fr-FR" sz="2800" cap="none" dirty="0" err="1" smtClean="0"/>
              <a:t>parameters</a:t>
            </a:r>
            <a:endParaRPr lang="fr-FR" sz="2800" cap="none" dirty="0"/>
          </a:p>
        </p:txBody>
      </p:sp>
    </p:spTree>
    <p:extLst>
      <p:ext uri="{BB962C8B-B14F-4D97-AF65-F5344CB8AC3E}">
        <p14:creationId xmlns:p14="http://schemas.microsoft.com/office/powerpoint/2010/main" val="384093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8"/>
          <p:cNvSpPr>
            <a:spLocks noGrp="1"/>
          </p:cNvSpPr>
          <p:nvPr>
            <p:ph type="sldNum" sz="quarter" idx="22"/>
          </p:nvPr>
        </p:nvSpPr>
        <p:spPr bwMode="auto">
          <a:xfrm>
            <a:off x="8604448" y="6520259"/>
            <a:ext cx="539552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fr-FR" sz="1200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534" y="1124744"/>
            <a:ext cx="3234466" cy="5332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contenu 11"/>
          <p:cNvSpPr txBox="1">
            <a:spLocks/>
          </p:cNvSpPr>
          <p:nvPr/>
        </p:nvSpPr>
        <p:spPr>
          <a:xfrm>
            <a:off x="334388" y="1379091"/>
            <a:ext cx="5389740" cy="3808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4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5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700"/>
              </a:lnSpc>
            </a:pPr>
            <a:r>
              <a:rPr lang="fr-FR" dirty="0" smtClean="0">
                <a:solidFill>
                  <a:schemeClr val="tx1"/>
                </a:solidFill>
              </a:rPr>
              <a:t>Flux-surface-</a:t>
            </a:r>
            <a:r>
              <a:rPr lang="fr-FR" dirty="0" err="1" smtClean="0">
                <a:solidFill>
                  <a:schemeClr val="tx1"/>
                </a:solidFill>
              </a:rPr>
              <a:t>aligned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poloidal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grid</a:t>
            </a:r>
            <a:endParaRPr lang="fr-FR" dirty="0" smtClean="0">
              <a:solidFill>
                <a:schemeClr val="tx1"/>
              </a:solidFill>
            </a:endParaRPr>
          </a:p>
          <a:p>
            <a:pPr lvl="3">
              <a:lnSpc>
                <a:spcPts val="2700"/>
              </a:lnSpc>
            </a:pPr>
            <a:r>
              <a:rPr lang="fr-FR" dirty="0" smtClean="0">
                <a:solidFill>
                  <a:schemeClr val="tx1"/>
                </a:solidFill>
              </a:rPr>
              <a:t>~50 (radial) x 60 (</a:t>
            </a:r>
            <a:r>
              <a:rPr lang="fr-FR" dirty="0" err="1" smtClean="0">
                <a:solidFill>
                  <a:schemeClr val="tx1"/>
                </a:solidFill>
              </a:rPr>
              <a:t>poloidal</a:t>
            </a:r>
            <a:r>
              <a:rPr lang="fr-FR" dirty="0" smtClean="0">
                <a:solidFill>
                  <a:schemeClr val="tx1"/>
                </a:solidFill>
              </a:rPr>
              <a:t>) </a:t>
            </a:r>
            <a:r>
              <a:rPr lang="fr-FR" dirty="0" err="1" smtClean="0">
                <a:solidFill>
                  <a:schemeClr val="tx1"/>
                </a:solidFill>
              </a:rPr>
              <a:t>elements</a:t>
            </a:r>
            <a:endParaRPr lang="fr-FR" dirty="0" smtClean="0">
              <a:solidFill>
                <a:schemeClr val="tx1"/>
              </a:solidFill>
            </a:endParaRPr>
          </a:p>
          <a:p>
            <a:pPr lvl="3">
              <a:lnSpc>
                <a:spcPts val="2700"/>
              </a:lnSpc>
            </a:pPr>
            <a:endParaRPr lang="fr-FR" dirty="0">
              <a:solidFill>
                <a:schemeClr val="tx1"/>
              </a:solidFill>
            </a:endParaRPr>
          </a:p>
          <a:p>
            <a:pPr lvl="1">
              <a:lnSpc>
                <a:spcPts val="2700"/>
              </a:lnSpc>
            </a:pPr>
            <a:r>
              <a:rPr lang="fr-FR" dirty="0" err="1" smtClean="0">
                <a:solidFill>
                  <a:schemeClr val="tx1"/>
                </a:solidFill>
              </a:rPr>
              <a:t>Toroidal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discretization</a:t>
            </a:r>
            <a:r>
              <a:rPr lang="fr-FR" dirty="0" smtClean="0">
                <a:solidFill>
                  <a:schemeClr val="tx1"/>
                </a:solidFill>
              </a:rPr>
              <a:t> uses Fourier </a:t>
            </a:r>
            <a:r>
              <a:rPr lang="fr-FR" dirty="0" err="1" smtClean="0">
                <a:solidFill>
                  <a:schemeClr val="tx1"/>
                </a:solidFill>
              </a:rPr>
              <a:t>harmonics</a:t>
            </a:r>
            <a:endParaRPr lang="fr-FR" dirty="0" smtClean="0">
              <a:solidFill>
                <a:schemeClr val="tx1"/>
              </a:solidFill>
            </a:endParaRPr>
          </a:p>
          <a:p>
            <a:pPr lvl="3">
              <a:lnSpc>
                <a:spcPts val="2700"/>
              </a:lnSpc>
            </a:pPr>
            <a:r>
              <a:rPr lang="fr-FR" dirty="0">
                <a:solidFill>
                  <a:srgbClr val="0000FF"/>
                </a:solidFill>
              </a:rPr>
              <a:t>n</a:t>
            </a:r>
            <a:r>
              <a:rPr lang="fr-FR" dirty="0" smtClean="0">
                <a:solidFill>
                  <a:srgbClr val="0000FF"/>
                </a:solidFill>
              </a:rPr>
              <a:t> </a:t>
            </a:r>
            <a:r>
              <a:rPr lang="fr-FR" dirty="0" err="1" smtClean="0">
                <a:solidFill>
                  <a:srgbClr val="0000FF"/>
                </a:solidFill>
              </a:rPr>
              <a:t>from</a:t>
            </a:r>
            <a:r>
              <a:rPr lang="fr-FR" dirty="0" smtClean="0">
                <a:solidFill>
                  <a:srgbClr val="0000FF"/>
                </a:solidFill>
              </a:rPr>
              <a:t> 0 to 10</a:t>
            </a:r>
          </a:p>
          <a:p>
            <a:pPr lvl="3">
              <a:lnSpc>
                <a:spcPts val="2700"/>
              </a:lnSpc>
            </a:pPr>
            <a:endParaRPr lang="fr-FR" dirty="0">
              <a:solidFill>
                <a:schemeClr val="tx1"/>
              </a:solidFill>
            </a:endParaRPr>
          </a:p>
          <a:p>
            <a:pPr lvl="1">
              <a:lnSpc>
                <a:spcPts val="2700"/>
              </a:lnSpc>
            </a:pPr>
            <a:r>
              <a:rPr lang="fr-FR" dirty="0" err="1" smtClean="0">
                <a:solidFill>
                  <a:srgbClr val="0000FF"/>
                </a:solidFill>
              </a:rPr>
              <a:t>Resistive</a:t>
            </a:r>
            <a:r>
              <a:rPr lang="fr-FR" dirty="0" smtClean="0">
                <a:solidFill>
                  <a:srgbClr val="0000FF"/>
                </a:solidFill>
              </a:rPr>
              <a:t> </a:t>
            </a:r>
            <a:r>
              <a:rPr lang="fr-FR" dirty="0" err="1" smtClean="0">
                <a:solidFill>
                  <a:srgbClr val="0000FF"/>
                </a:solidFill>
              </a:rPr>
              <a:t>wall</a:t>
            </a:r>
            <a:r>
              <a:rPr lang="fr-FR" dirty="0" smtClean="0">
                <a:solidFill>
                  <a:srgbClr val="0000FF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(for n=0 to 5 </a:t>
            </a:r>
            <a:r>
              <a:rPr lang="fr-FR" dirty="0" err="1" smtClean="0">
                <a:solidFill>
                  <a:schemeClr val="tx1"/>
                </a:solidFill>
              </a:rPr>
              <a:t>harmonics</a:t>
            </a:r>
            <a:r>
              <a:rPr lang="fr-FR" dirty="0" smtClean="0">
                <a:solidFill>
                  <a:schemeClr val="tx1"/>
                </a:solidFill>
              </a:rPr>
              <a:t>)</a:t>
            </a:r>
          </a:p>
          <a:p>
            <a:pPr lvl="1">
              <a:lnSpc>
                <a:spcPts val="2700"/>
              </a:lnSpc>
            </a:pPr>
            <a:endParaRPr lang="fr-FR" dirty="0">
              <a:solidFill>
                <a:schemeClr val="tx1"/>
              </a:solidFill>
            </a:endParaRPr>
          </a:p>
          <a:p>
            <a:pPr lvl="1">
              <a:lnSpc>
                <a:spcPts val="2700"/>
              </a:lnSpc>
            </a:pPr>
            <a:r>
              <a:rPr lang="fr-FR" dirty="0" err="1" smtClean="0">
                <a:solidFill>
                  <a:schemeClr val="tx1"/>
                </a:solidFill>
              </a:rPr>
              <a:t>Takes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rgbClr val="0000FF"/>
                </a:solidFill>
              </a:rPr>
              <a:t>~1 </a:t>
            </a:r>
            <a:r>
              <a:rPr lang="fr-FR" dirty="0" err="1" smtClean="0">
                <a:solidFill>
                  <a:srgbClr val="0000FF"/>
                </a:solidFill>
              </a:rPr>
              <a:t>month</a:t>
            </a:r>
            <a:r>
              <a:rPr lang="fr-FR" dirty="0" smtClean="0">
                <a:solidFill>
                  <a:srgbClr val="0000FF"/>
                </a:solidFill>
              </a:rPr>
              <a:t> to </a:t>
            </a:r>
            <a:r>
              <a:rPr lang="fr-FR" dirty="0" err="1" smtClean="0">
                <a:solidFill>
                  <a:srgbClr val="0000FF"/>
                </a:solidFill>
              </a:rPr>
              <a:t>run</a:t>
            </a:r>
            <a:r>
              <a:rPr lang="fr-FR" dirty="0" smtClean="0">
                <a:solidFill>
                  <a:srgbClr val="0000FF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on 11x48 </a:t>
            </a:r>
            <a:r>
              <a:rPr lang="fr-FR" dirty="0" err="1" smtClean="0">
                <a:solidFill>
                  <a:schemeClr val="tx1"/>
                </a:solidFill>
              </a:rPr>
              <a:t>CPUs</a:t>
            </a:r>
            <a:r>
              <a:rPr lang="fr-FR" dirty="0" smtClean="0">
                <a:solidFill>
                  <a:schemeClr val="tx1"/>
                </a:solidFill>
              </a:rPr>
              <a:t> on Marconi </a:t>
            </a:r>
          </a:p>
        </p:txBody>
      </p:sp>
    </p:spTree>
    <p:extLst>
      <p:ext uri="{BB962C8B-B14F-4D97-AF65-F5344CB8AC3E}">
        <p14:creationId xmlns:p14="http://schemas.microsoft.com/office/powerpoint/2010/main" val="128742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0" y="2525983"/>
            <a:ext cx="8153118" cy="4359401"/>
          </a:xfrm>
          <a:prstGeom prst="rect">
            <a:avLst/>
          </a:prstGeo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860" y="65360"/>
            <a:ext cx="1689628" cy="240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5360"/>
            <a:ext cx="5875023" cy="2283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601619" y="0"/>
            <a:ext cx="189026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Magnetic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913986" y="1315"/>
            <a:ext cx="164660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Kinetic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771800" y="908720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n=1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420137" y="1619508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C000"/>
                </a:solidFill>
              </a:rPr>
              <a:t>n=2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995398" y="449982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baseline="-25000" dirty="0"/>
          </a:p>
        </p:txBody>
      </p:sp>
      <p:sp>
        <p:nvSpPr>
          <p:cNvPr id="10" name="Rectangle 9"/>
          <p:cNvSpPr/>
          <p:nvPr/>
        </p:nvSpPr>
        <p:spPr>
          <a:xfrm>
            <a:off x="1835696" y="2525983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1187624" y="2348880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  <a:r>
              <a:rPr lang="el-GR" baseline="-25000" dirty="0" smtClean="0"/>
              <a:t>φ</a:t>
            </a:r>
            <a:r>
              <a:rPr lang="fr-FR" dirty="0" smtClean="0"/>
              <a:t> (MA/m</a:t>
            </a:r>
            <a:r>
              <a:rPr lang="fr-FR" baseline="30000" dirty="0" smtClean="0"/>
              <a:t>2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8" name="Rectangle 17"/>
          <p:cNvSpPr/>
          <p:nvPr/>
        </p:nvSpPr>
        <p:spPr>
          <a:xfrm>
            <a:off x="4788024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3995936" y="2348880"/>
            <a:ext cx="100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r>
              <a:rPr lang="fr-FR" dirty="0" smtClean="0"/>
              <a:t> (</a:t>
            </a:r>
            <a:r>
              <a:rPr lang="fr-FR" dirty="0" err="1" smtClean="0"/>
              <a:t>keV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9" name="Rectangle 18"/>
          <p:cNvSpPr/>
          <p:nvPr/>
        </p:nvSpPr>
        <p:spPr>
          <a:xfrm>
            <a:off x="7524328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6516216" y="234888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</a:t>
            </a:r>
            <a:r>
              <a:rPr lang="fr-FR" baseline="-25000" dirty="0" err="1" smtClean="0"/>
              <a:t>rad</a:t>
            </a:r>
            <a:r>
              <a:rPr lang="fr-FR" dirty="0" smtClean="0"/>
              <a:t> (W/m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20" name="Rectangle 19"/>
          <p:cNvSpPr/>
          <p:nvPr/>
        </p:nvSpPr>
        <p:spPr>
          <a:xfrm>
            <a:off x="2051720" y="4725144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1128782" y="4499828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 smtClean="0"/>
              <a:t>e</a:t>
            </a:r>
            <a:r>
              <a:rPr lang="fr-FR" dirty="0" smtClean="0"/>
              <a:t> (10</a:t>
            </a:r>
            <a:r>
              <a:rPr lang="fr-FR" baseline="30000" dirty="0" smtClean="0"/>
              <a:t>20</a:t>
            </a:r>
            <a:r>
              <a:rPr lang="fr-FR" dirty="0" smtClean="0"/>
              <a:t>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21" name="Rectangle 20"/>
          <p:cNvSpPr/>
          <p:nvPr/>
        </p:nvSpPr>
        <p:spPr>
          <a:xfrm>
            <a:off x="464400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3851920" y="4499828"/>
            <a:ext cx="15456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n</a:t>
            </a:r>
            <a:r>
              <a:rPr lang="fr-FR" baseline="-25000" dirty="0" err="1" smtClean="0"/>
              <a:t>imp</a:t>
            </a:r>
            <a:r>
              <a:rPr lang="fr-FR" dirty="0" smtClean="0"/>
              <a:t> </a:t>
            </a:r>
            <a:r>
              <a:rPr lang="fr-FR" dirty="0"/>
              <a:t>(10</a:t>
            </a:r>
            <a:r>
              <a:rPr lang="fr-FR" baseline="30000" dirty="0"/>
              <a:t>20</a:t>
            </a:r>
            <a:r>
              <a:rPr lang="fr-FR" dirty="0"/>
              <a:t>/m</a:t>
            </a:r>
            <a:r>
              <a:rPr lang="fr-FR" baseline="30000" dirty="0"/>
              <a:t>3</a:t>
            </a:r>
            <a:r>
              <a:rPr lang="fr-FR" dirty="0"/>
              <a:t>)</a:t>
            </a:r>
            <a:endParaRPr lang="fr-FR" baseline="-25000" dirty="0"/>
          </a:p>
          <a:p>
            <a:endParaRPr lang="fr-FR" baseline="-25000" dirty="0"/>
          </a:p>
        </p:txBody>
      </p:sp>
      <p:sp>
        <p:nvSpPr>
          <p:cNvPr id="22" name="Rectangle 21"/>
          <p:cNvSpPr/>
          <p:nvPr/>
        </p:nvSpPr>
        <p:spPr>
          <a:xfrm>
            <a:off x="752432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694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1" y="2527200"/>
            <a:ext cx="8153491" cy="4359600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3576" y="64800"/>
            <a:ext cx="1777085" cy="2428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000" y="64800"/>
            <a:ext cx="5855801" cy="228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601619" y="0"/>
            <a:ext cx="189026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Magnetic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913986" y="1315"/>
            <a:ext cx="164660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Kinetic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771800" y="908720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n=1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420137" y="1619508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C000"/>
                </a:solidFill>
              </a:rPr>
              <a:t>n=2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995398" y="449982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1835696" y="2525983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1187624" y="2348880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  <a:r>
              <a:rPr lang="el-GR" baseline="-25000" dirty="0" smtClean="0"/>
              <a:t>φ</a:t>
            </a:r>
            <a:r>
              <a:rPr lang="fr-FR" dirty="0" smtClean="0"/>
              <a:t> (MA/m</a:t>
            </a:r>
            <a:r>
              <a:rPr lang="fr-FR" baseline="30000" dirty="0" smtClean="0"/>
              <a:t>2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4788024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3995936" y="2348880"/>
            <a:ext cx="100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r>
              <a:rPr lang="fr-FR" dirty="0" smtClean="0"/>
              <a:t> (</a:t>
            </a:r>
            <a:r>
              <a:rPr lang="fr-FR" dirty="0" err="1" smtClean="0"/>
              <a:t>keV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6" name="Rectangle 15"/>
          <p:cNvSpPr/>
          <p:nvPr/>
        </p:nvSpPr>
        <p:spPr>
          <a:xfrm>
            <a:off x="7524328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6516216" y="234888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</a:t>
            </a:r>
            <a:r>
              <a:rPr lang="fr-FR" baseline="-25000" dirty="0" err="1" smtClean="0"/>
              <a:t>rad</a:t>
            </a:r>
            <a:r>
              <a:rPr lang="fr-FR" dirty="0" smtClean="0"/>
              <a:t> (W/m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8" name="Rectangle 17"/>
          <p:cNvSpPr/>
          <p:nvPr/>
        </p:nvSpPr>
        <p:spPr>
          <a:xfrm>
            <a:off x="2051720" y="4725144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1128782" y="4499828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 smtClean="0"/>
              <a:t>e</a:t>
            </a:r>
            <a:r>
              <a:rPr lang="fr-FR" dirty="0" smtClean="0"/>
              <a:t> (10</a:t>
            </a:r>
            <a:r>
              <a:rPr lang="fr-FR" baseline="30000" dirty="0" smtClean="0"/>
              <a:t>20</a:t>
            </a:r>
            <a:r>
              <a:rPr lang="fr-FR" dirty="0" smtClean="0"/>
              <a:t>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20" name="Rectangle 19"/>
          <p:cNvSpPr/>
          <p:nvPr/>
        </p:nvSpPr>
        <p:spPr>
          <a:xfrm>
            <a:off x="464400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3851920" y="4499828"/>
            <a:ext cx="15456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n</a:t>
            </a:r>
            <a:r>
              <a:rPr lang="fr-FR" baseline="-25000" dirty="0" err="1" smtClean="0"/>
              <a:t>imp</a:t>
            </a:r>
            <a:r>
              <a:rPr lang="fr-FR" dirty="0" smtClean="0"/>
              <a:t> </a:t>
            </a:r>
            <a:r>
              <a:rPr lang="fr-FR" dirty="0"/>
              <a:t>(10</a:t>
            </a:r>
            <a:r>
              <a:rPr lang="fr-FR" baseline="30000" dirty="0"/>
              <a:t>20</a:t>
            </a:r>
            <a:r>
              <a:rPr lang="fr-FR" dirty="0"/>
              <a:t>/m</a:t>
            </a:r>
            <a:r>
              <a:rPr lang="fr-FR" baseline="30000" dirty="0"/>
              <a:t>3</a:t>
            </a:r>
            <a:r>
              <a:rPr lang="fr-FR" dirty="0"/>
              <a:t>)</a:t>
            </a:r>
            <a:endParaRPr lang="fr-FR" baseline="-25000" dirty="0"/>
          </a:p>
          <a:p>
            <a:endParaRPr lang="fr-FR" baseline="-25000" dirty="0"/>
          </a:p>
        </p:txBody>
      </p:sp>
      <p:sp>
        <p:nvSpPr>
          <p:cNvPr id="22" name="Rectangle 21"/>
          <p:cNvSpPr/>
          <p:nvPr/>
        </p:nvSpPr>
        <p:spPr>
          <a:xfrm>
            <a:off x="752432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744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0" y="2527200"/>
            <a:ext cx="8153490" cy="4359600"/>
          </a:xfrm>
          <a:prstGeom prst="rect">
            <a:avLst/>
          </a:prstGeom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425" y="55176"/>
            <a:ext cx="1790063" cy="2496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000" y="64800"/>
            <a:ext cx="5864347" cy="228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601619" y="0"/>
            <a:ext cx="189026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Magnetic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913986" y="1315"/>
            <a:ext cx="164660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Kinetic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771800" y="908720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n=1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420137" y="1619508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C000"/>
                </a:solidFill>
              </a:rPr>
              <a:t>n=2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995398" y="449982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1835696" y="2525983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1187624" y="2348880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  <a:r>
              <a:rPr lang="el-GR" baseline="-25000" dirty="0" smtClean="0"/>
              <a:t>φ</a:t>
            </a:r>
            <a:r>
              <a:rPr lang="fr-FR" dirty="0" smtClean="0"/>
              <a:t> (MA/m</a:t>
            </a:r>
            <a:r>
              <a:rPr lang="fr-FR" baseline="30000" dirty="0" smtClean="0"/>
              <a:t>2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4788024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3995936" y="2348880"/>
            <a:ext cx="100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r>
              <a:rPr lang="fr-FR" dirty="0" smtClean="0"/>
              <a:t> (</a:t>
            </a:r>
            <a:r>
              <a:rPr lang="fr-FR" dirty="0" err="1" smtClean="0"/>
              <a:t>keV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6" name="Rectangle 15"/>
          <p:cNvSpPr/>
          <p:nvPr/>
        </p:nvSpPr>
        <p:spPr>
          <a:xfrm>
            <a:off x="7524328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6516216" y="234888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</a:t>
            </a:r>
            <a:r>
              <a:rPr lang="fr-FR" baseline="-25000" dirty="0" err="1" smtClean="0"/>
              <a:t>rad</a:t>
            </a:r>
            <a:r>
              <a:rPr lang="fr-FR" dirty="0" smtClean="0"/>
              <a:t> (W/m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8" name="Rectangle 17"/>
          <p:cNvSpPr/>
          <p:nvPr/>
        </p:nvSpPr>
        <p:spPr>
          <a:xfrm>
            <a:off x="2051720" y="4725144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1128782" y="4499828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 smtClean="0"/>
              <a:t>e</a:t>
            </a:r>
            <a:r>
              <a:rPr lang="fr-FR" dirty="0" smtClean="0"/>
              <a:t> (10</a:t>
            </a:r>
            <a:r>
              <a:rPr lang="fr-FR" baseline="30000" dirty="0" smtClean="0"/>
              <a:t>20</a:t>
            </a:r>
            <a:r>
              <a:rPr lang="fr-FR" dirty="0" smtClean="0"/>
              <a:t>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20" name="Rectangle 19"/>
          <p:cNvSpPr/>
          <p:nvPr/>
        </p:nvSpPr>
        <p:spPr>
          <a:xfrm>
            <a:off x="464400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3851920" y="4499828"/>
            <a:ext cx="15456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n</a:t>
            </a:r>
            <a:r>
              <a:rPr lang="fr-FR" baseline="-25000" dirty="0" err="1" smtClean="0"/>
              <a:t>imp</a:t>
            </a:r>
            <a:r>
              <a:rPr lang="fr-FR" dirty="0" smtClean="0"/>
              <a:t> </a:t>
            </a:r>
            <a:r>
              <a:rPr lang="fr-FR" dirty="0"/>
              <a:t>(10</a:t>
            </a:r>
            <a:r>
              <a:rPr lang="fr-FR" baseline="30000" dirty="0"/>
              <a:t>20</a:t>
            </a:r>
            <a:r>
              <a:rPr lang="fr-FR" dirty="0"/>
              <a:t>/m</a:t>
            </a:r>
            <a:r>
              <a:rPr lang="fr-FR" baseline="30000" dirty="0"/>
              <a:t>3</a:t>
            </a:r>
            <a:r>
              <a:rPr lang="fr-FR" dirty="0"/>
              <a:t>)</a:t>
            </a:r>
            <a:endParaRPr lang="fr-FR" baseline="-25000" dirty="0"/>
          </a:p>
          <a:p>
            <a:endParaRPr lang="fr-FR" baseline="-25000" dirty="0"/>
          </a:p>
        </p:txBody>
      </p:sp>
      <p:sp>
        <p:nvSpPr>
          <p:cNvPr id="22" name="Rectangle 21"/>
          <p:cNvSpPr/>
          <p:nvPr/>
        </p:nvSpPr>
        <p:spPr>
          <a:xfrm>
            <a:off x="752432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780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0" y="2527200"/>
            <a:ext cx="8153490" cy="4359600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1821"/>
            <a:ext cx="1781901" cy="2478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000" y="64800"/>
            <a:ext cx="5945241" cy="228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601619" y="0"/>
            <a:ext cx="189026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Magnetic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913986" y="1315"/>
            <a:ext cx="164660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Kinetic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771800" y="908720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n=1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420137" y="1619508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C000"/>
                </a:solidFill>
              </a:rPr>
              <a:t>n=2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995398" y="449982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1835696" y="2525983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1187624" y="2348880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  <a:r>
              <a:rPr lang="el-GR" baseline="-25000" dirty="0" smtClean="0"/>
              <a:t>φ</a:t>
            </a:r>
            <a:r>
              <a:rPr lang="fr-FR" dirty="0" smtClean="0"/>
              <a:t> (MA/m</a:t>
            </a:r>
            <a:r>
              <a:rPr lang="fr-FR" baseline="30000" dirty="0" smtClean="0"/>
              <a:t>2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4788024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3995936" y="2348880"/>
            <a:ext cx="100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r>
              <a:rPr lang="fr-FR" dirty="0" smtClean="0"/>
              <a:t> (</a:t>
            </a:r>
            <a:r>
              <a:rPr lang="fr-FR" dirty="0" err="1" smtClean="0"/>
              <a:t>keV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6" name="Rectangle 15"/>
          <p:cNvSpPr/>
          <p:nvPr/>
        </p:nvSpPr>
        <p:spPr>
          <a:xfrm>
            <a:off x="7524328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6516216" y="234888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</a:t>
            </a:r>
            <a:r>
              <a:rPr lang="fr-FR" baseline="-25000" dirty="0" err="1" smtClean="0"/>
              <a:t>rad</a:t>
            </a:r>
            <a:r>
              <a:rPr lang="fr-FR" dirty="0" smtClean="0"/>
              <a:t> (W/m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8" name="Rectangle 17"/>
          <p:cNvSpPr/>
          <p:nvPr/>
        </p:nvSpPr>
        <p:spPr>
          <a:xfrm>
            <a:off x="2051720" y="4725144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1128782" y="4499828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 smtClean="0"/>
              <a:t>e</a:t>
            </a:r>
            <a:r>
              <a:rPr lang="fr-FR" dirty="0" smtClean="0"/>
              <a:t> (10</a:t>
            </a:r>
            <a:r>
              <a:rPr lang="fr-FR" baseline="30000" dirty="0" smtClean="0"/>
              <a:t>20</a:t>
            </a:r>
            <a:r>
              <a:rPr lang="fr-FR" dirty="0" smtClean="0"/>
              <a:t>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20" name="Rectangle 19"/>
          <p:cNvSpPr/>
          <p:nvPr/>
        </p:nvSpPr>
        <p:spPr>
          <a:xfrm>
            <a:off x="464400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3851920" y="4499828"/>
            <a:ext cx="15456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n</a:t>
            </a:r>
            <a:r>
              <a:rPr lang="fr-FR" baseline="-25000" dirty="0" err="1" smtClean="0"/>
              <a:t>imp</a:t>
            </a:r>
            <a:r>
              <a:rPr lang="fr-FR" dirty="0" smtClean="0"/>
              <a:t> </a:t>
            </a:r>
            <a:r>
              <a:rPr lang="fr-FR" dirty="0"/>
              <a:t>(10</a:t>
            </a:r>
            <a:r>
              <a:rPr lang="fr-FR" baseline="30000" dirty="0"/>
              <a:t>20</a:t>
            </a:r>
            <a:r>
              <a:rPr lang="fr-FR" dirty="0"/>
              <a:t>/m</a:t>
            </a:r>
            <a:r>
              <a:rPr lang="fr-FR" baseline="30000" dirty="0"/>
              <a:t>3</a:t>
            </a:r>
            <a:r>
              <a:rPr lang="fr-FR" dirty="0"/>
              <a:t>)</a:t>
            </a:r>
            <a:endParaRPr lang="fr-FR" baseline="-25000" dirty="0"/>
          </a:p>
          <a:p>
            <a:endParaRPr lang="fr-FR" baseline="-25000" dirty="0"/>
          </a:p>
        </p:txBody>
      </p:sp>
      <p:sp>
        <p:nvSpPr>
          <p:cNvPr id="22" name="Rectangle 21"/>
          <p:cNvSpPr/>
          <p:nvPr/>
        </p:nvSpPr>
        <p:spPr>
          <a:xfrm>
            <a:off x="752432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008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0" y="2527200"/>
            <a:ext cx="8153491" cy="4359600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0"/>
            <a:ext cx="1821788" cy="2550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000" y="64800"/>
            <a:ext cx="5834012" cy="228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601619" y="0"/>
            <a:ext cx="189026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Magnetic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913986" y="1315"/>
            <a:ext cx="164660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Kinetic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771800" y="908720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n=1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420137" y="1619508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C000"/>
                </a:solidFill>
              </a:rPr>
              <a:t>n=2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995398" y="449982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1835696" y="2525983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1187624" y="2348880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  <a:r>
              <a:rPr lang="el-GR" baseline="-25000" dirty="0" smtClean="0"/>
              <a:t>φ</a:t>
            </a:r>
            <a:r>
              <a:rPr lang="fr-FR" dirty="0" smtClean="0"/>
              <a:t> (MA/m</a:t>
            </a:r>
            <a:r>
              <a:rPr lang="fr-FR" baseline="30000" dirty="0" smtClean="0"/>
              <a:t>2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4788024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3995936" y="2348880"/>
            <a:ext cx="100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r>
              <a:rPr lang="fr-FR" dirty="0" smtClean="0"/>
              <a:t> (</a:t>
            </a:r>
            <a:r>
              <a:rPr lang="fr-FR" dirty="0" err="1" smtClean="0"/>
              <a:t>keV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6" name="Rectangle 15"/>
          <p:cNvSpPr/>
          <p:nvPr/>
        </p:nvSpPr>
        <p:spPr>
          <a:xfrm>
            <a:off x="7524328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6516216" y="234888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</a:t>
            </a:r>
            <a:r>
              <a:rPr lang="fr-FR" baseline="-25000" dirty="0" err="1" smtClean="0"/>
              <a:t>rad</a:t>
            </a:r>
            <a:r>
              <a:rPr lang="fr-FR" dirty="0" smtClean="0"/>
              <a:t> (W/m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8" name="Rectangle 17"/>
          <p:cNvSpPr/>
          <p:nvPr/>
        </p:nvSpPr>
        <p:spPr>
          <a:xfrm>
            <a:off x="2051720" y="4725144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1128782" y="4499828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 smtClean="0"/>
              <a:t>e</a:t>
            </a:r>
            <a:r>
              <a:rPr lang="fr-FR" dirty="0" smtClean="0"/>
              <a:t> (10</a:t>
            </a:r>
            <a:r>
              <a:rPr lang="fr-FR" baseline="30000" dirty="0" smtClean="0"/>
              <a:t>20</a:t>
            </a:r>
            <a:r>
              <a:rPr lang="fr-FR" dirty="0" smtClean="0"/>
              <a:t>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20" name="Rectangle 19"/>
          <p:cNvSpPr/>
          <p:nvPr/>
        </p:nvSpPr>
        <p:spPr>
          <a:xfrm>
            <a:off x="464400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3851920" y="4499828"/>
            <a:ext cx="15456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n</a:t>
            </a:r>
            <a:r>
              <a:rPr lang="fr-FR" baseline="-25000" dirty="0" err="1" smtClean="0"/>
              <a:t>imp</a:t>
            </a:r>
            <a:r>
              <a:rPr lang="fr-FR" dirty="0" smtClean="0"/>
              <a:t> </a:t>
            </a:r>
            <a:r>
              <a:rPr lang="fr-FR" dirty="0"/>
              <a:t>(10</a:t>
            </a:r>
            <a:r>
              <a:rPr lang="fr-FR" baseline="30000" dirty="0"/>
              <a:t>20</a:t>
            </a:r>
            <a:r>
              <a:rPr lang="fr-FR" dirty="0"/>
              <a:t>/m</a:t>
            </a:r>
            <a:r>
              <a:rPr lang="fr-FR" baseline="30000" dirty="0"/>
              <a:t>3</a:t>
            </a:r>
            <a:r>
              <a:rPr lang="fr-FR" dirty="0"/>
              <a:t>)</a:t>
            </a:r>
            <a:endParaRPr lang="fr-FR" baseline="-25000" dirty="0"/>
          </a:p>
          <a:p>
            <a:endParaRPr lang="fr-FR" baseline="-25000" dirty="0"/>
          </a:p>
        </p:txBody>
      </p:sp>
      <p:sp>
        <p:nvSpPr>
          <p:cNvPr id="22" name="Rectangle 21"/>
          <p:cNvSpPr/>
          <p:nvPr/>
        </p:nvSpPr>
        <p:spPr>
          <a:xfrm>
            <a:off x="752432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775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0" y="2527200"/>
            <a:ext cx="8153492" cy="4359600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4325"/>
            <a:ext cx="1860824" cy="25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4800"/>
            <a:ext cx="5828563" cy="228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601619" y="0"/>
            <a:ext cx="189026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Magnetic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913986" y="1315"/>
            <a:ext cx="164660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Kinetic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771800" y="908720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n=1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420137" y="1619508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C000"/>
                </a:solidFill>
              </a:rPr>
              <a:t>n=2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995398" y="449982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1835696" y="2525983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1187624" y="2348880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  <a:r>
              <a:rPr lang="el-GR" baseline="-25000" dirty="0" smtClean="0"/>
              <a:t>φ</a:t>
            </a:r>
            <a:r>
              <a:rPr lang="fr-FR" dirty="0" smtClean="0"/>
              <a:t> (MA/m</a:t>
            </a:r>
            <a:r>
              <a:rPr lang="fr-FR" baseline="30000" dirty="0" smtClean="0"/>
              <a:t>2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4788024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3995936" y="2348880"/>
            <a:ext cx="100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r>
              <a:rPr lang="fr-FR" dirty="0" smtClean="0"/>
              <a:t> (</a:t>
            </a:r>
            <a:r>
              <a:rPr lang="fr-FR" dirty="0" err="1" smtClean="0"/>
              <a:t>keV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6" name="Rectangle 15"/>
          <p:cNvSpPr/>
          <p:nvPr/>
        </p:nvSpPr>
        <p:spPr>
          <a:xfrm>
            <a:off x="7524328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6516216" y="234888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</a:t>
            </a:r>
            <a:r>
              <a:rPr lang="fr-FR" baseline="-25000" dirty="0" err="1" smtClean="0"/>
              <a:t>rad</a:t>
            </a:r>
            <a:r>
              <a:rPr lang="fr-FR" dirty="0" smtClean="0"/>
              <a:t> (W/m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8" name="Rectangle 17"/>
          <p:cNvSpPr/>
          <p:nvPr/>
        </p:nvSpPr>
        <p:spPr>
          <a:xfrm>
            <a:off x="2051720" y="4725144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1128782" y="4499828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 smtClean="0"/>
              <a:t>e</a:t>
            </a:r>
            <a:r>
              <a:rPr lang="fr-FR" dirty="0" smtClean="0"/>
              <a:t> (10</a:t>
            </a:r>
            <a:r>
              <a:rPr lang="fr-FR" baseline="30000" dirty="0" smtClean="0"/>
              <a:t>20</a:t>
            </a:r>
            <a:r>
              <a:rPr lang="fr-FR" dirty="0" smtClean="0"/>
              <a:t>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20" name="Rectangle 19"/>
          <p:cNvSpPr/>
          <p:nvPr/>
        </p:nvSpPr>
        <p:spPr>
          <a:xfrm>
            <a:off x="464400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3851920" y="4499828"/>
            <a:ext cx="15456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n</a:t>
            </a:r>
            <a:r>
              <a:rPr lang="fr-FR" baseline="-25000" dirty="0" err="1" smtClean="0"/>
              <a:t>imp</a:t>
            </a:r>
            <a:r>
              <a:rPr lang="fr-FR" dirty="0" smtClean="0"/>
              <a:t> </a:t>
            </a:r>
            <a:r>
              <a:rPr lang="fr-FR" dirty="0"/>
              <a:t>(10</a:t>
            </a:r>
            <a:r>
              <a:rPr lang="fr-FR" baseline="30000" dirty="0"/>
              <a:t>20</a:t>
            </a:r>
            <a:r>
              <a:rPr lang="fr-FR" dirty="0"/>
              <a:t>/m</a:t>
            </a:r>
            <a:r>
              <a:rPr lang="fr-FR" baseline="30000" dirty="0"/>
              <a:t>3</a:t>
            </a:r>
            <a:r>
              <a:rPr lang="fr-FR" dirty="0"/>
              <a:t>)</a:t>
            </a:r>
            <a:endParaRPr lang="fr-FR" baseline="-25000" dirty="0"/>
          </a:p>
          <a:p>
            <a:endParaRPr lang="fr-FR" baseline="-25000" dirty="0"/>
          </a:p>
        </p:txBody>
      </p:sp>
      <p:sp>
        <p:nvSpPr>
          <p:cNvPr id="22" name="Rectangle 21"/>
          <p:cNvSpPr/>
          <p:nvPr/>
        </p:nvSpPr>
        <p:spPr>
          <a:xfrm>
            <a:off x="752432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883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0" y="2527200"/>
            <a:ext cx="8153489" cy="435960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320" y="28543"/>
            <a:ext cx="1837248" cy="249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000" y="64800"/>
            <a:ext cx="5856518" cy="228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601619" y="0"/>
            <a:ext cx="189026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Magnetic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913986" y="1315"/>
            <a:ext cx="164660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Kinetic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771800" y="908720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n=1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420137" y="1619508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C000"/>
                </a:solidFill>
              </a:rPr>
              <a:t>n=2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995398" y="449982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1835696" y="2525983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1187624" y="2348880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  <a:r>
              <a:rPr lang="el-GR" baseline="-25000" dirty="0" smtClean="0"/>
              <a:t>φ</a:t>
            </a:r>
            <a:r>
              <a:rPr lang="fr-FR" dirty="0" smtClean="0"/>
              <a:t> (MA/m</a:t>
            </a:r>
            <a:r>
              <a:rPr lang="fr-FR" baseline="30000" dirty="0" smtClean="0"/>
              <a:t>2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4788024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3995936" y="2348880"/>
            <a:ext cx="100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r>
              <a:rPr lang="fr-FR" dirty="0" smtClean="0"/>
              <a:t> (</a:t>
            </a:r>
            <a:r>
              <a:rPr lang="fr-FR" dirty="0" err="1" smtClean="0"/>
              <a:t>keV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6" name="Rectangle 15"/>
          <p:cNvSpPr/>
          <p:nvPr/>
        </p:nvSpPr>
        <p:spPr>
          <a:xfrm>
            <a:off x="7524328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6516216" y="234888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</a:t>
            </a:r>
            <a:r>
              <a:rPr lang="fr-FR" baseline="-25000" dirty="0" err="1" smtClean="0"/>
              <a:t>rad</a:t>
            </a:r>
            <a:r>
              <a:rPr lang="fr-FR" dirty="0" smtClean="0"/>
              <a:t> (W/m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8" name="Rectangle 17"/>
          <p:cNvSpPr/>
          <p:nvPr/>
        </p:nvSpPr>
        <p:spPr>
          <a:xfrm>
            <a:off x="2051720" y="4725144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1128782" y="4499828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 smtClean="0"/>
              <a:t>e</a:t>
            </a:r>
            <a:r>
              <a:rPr lang="fr-FR" dirty="0" smtClean="0"/>
              <a:t> (10</a:t>
            </a:r>
            <a:r>
              <a:rPr lang="fr-FR" baseline="30000" dirty="0" smtClean="0"/>
              <a:t>20</a:t>
            </a:r>
            <a:r>
              <a:rPr lang="fr-FR" dirty="0" smtClean="0"/>
              <a:t>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20" name="Rectangle 19"/>
          <p:cNvSpPr/>
          <p:nvPr/>
        </p:nvSpPr>
        <p:spPr>
          <a:xfrm>
            <a:off x="464400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3851920" y="4499828"/>
            <a:ext cx="15456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n</a:t>
            </a:r>
            <a:r>
              <a:rPr lang="fr-FR" baseline="-25000" dirty="0" err="1" smtClean="0"/>
              <a:t>imp</a:t>
            </a:r>
            <a:r>
              <a:rPr lang="fr-FR" dirty="0" smtClean="0"/>
              <a:t> </a:t>
            </a:r>
            <a:r>
              <a:rPr lang="fr-FR" dirty="0"/>
              <a:t>(10</a:t>
            </a:r>
            <a:r>
              <a:rPr lang="fr-FR" baseline="30000" dirty="0"/>
              <a:t>20</a:t>
            </a:r>
            <a:r>
              <a:rPr lang="fr-FR" dirty="0"/>
              <a:t>/m</a:t>
            </a:r>
            <a:r>
              <a:rPr lang="fr-FR" baseline="30000" dirty="0"/>
              <a:t>3</a:t>
            </a:r>
            <a:r>
              <a:rPr lang="fr-FR" dirty="0"/>
              <a:t>)</a:t>
            </a:r>
            <a:endParaRPr lang="fr-FR" baseline="-25000" dirty="0"/>
          </a:p>
          <a:p>
            <a:endParaRPr lang="fr-FR" baseline="-25000" dirty="0"/>
          </a:p>
        </p:txBody>
      </p:sp>
      <p:sp>
        <p:nvSpPr>
          <p:cNvPr id="22" name="Rectangle 21"/>
          <p:cNvSpPr/>
          <p:nvPr/>
        </p:nvSpPr>
        <p:spPr>
          <a:xfrm>
            <a:off x="752432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862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0" y="2527200"/>
            <a:ext cx="8153489" cy="435960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573" y="9624"/>
            <a:ext cx="1793925" cy="2517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08" y="64800"/>
            <a:ext cx="5976256" cy="2283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601619" y="0"/>
            <a:ext cx="189026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Magnetic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913986" y="1315"/>
            <a:ext cx="164660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Kinetic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771800" y="908720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n=1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420137" y="1619508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C000"/>
                </a:solidFill>
              </a:rPr>
              <a:t>n=2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995398" y="449982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1835696" y="2525983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1187624" y="2348880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  <a:r>
              <a:rPr lang="el-GR" baseline="-25000" dirty="0" smtClean="0"/>
              <a:t>φ</a:t>
            </a:r>
            <a:r>
              <a:rPr lang="fr-FR" dirty="0" smtClean="0"/>
              <a:t> (MA/m</a:t>
            </a:r>
            <a:r>
              <a:rPr lang="fr-FR" baseline="30000" dirty="0" smtClean="0"/>
              <a:t>2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4788024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3995936" y="2348880"/>
            <a:ext cx="100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r>
              <a:rPr lang="fr-FR" dirty="0" smtClean="0"/>
              <a:t> (</a:t>
            </a:r>
            <a:r>
              <a:rPr lang="fr-FR" dirty="0" err="1" smtClean="0"/>
              <a:t>keV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6" name="Rectangle 15"/>
          <p:cNvSpPr/>
          <p:nvPr/>
        </p:nvSpPr>
        <p:spPr>
          <a:xfrm>
            <a:off x="7524328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6516216" y="234888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</a:t>
            </a:r>
            <a:r>
              <a:rPr lang="fr-FR" baseline="-25000" dirty="0" err="1" smtClean="0"/>
              <a:t>rad</a:t>
            </a:r>
            <a:r>
              <a:rPr lang="fr-FR" dirty="0" smtClean="0"/>
              <a:t> (W/m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8" name="Rectangle 17"/>
          <p:cNvSpPr/>
          <p:nvPr/>
        </p:nvSpPr>
        <p:spPr>
          <a:xfrm>
            <a:off x="2051720" y="4725144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1128782" y="4499828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 smtClean="0"/>
              <a:t>e</a:t>
            </a:r>
            <a:r>
              <a:rPr lang="fr-FR" dirty="0" smtClean="0"/>
              <a:t> (10</a:t>
            </a:r>
            <a:r>
              <a:rPr lang="fr-FR" baseline="30000" dirty="0" smtClean="0"/>
              <a:t>20</a:t>
            </a:r>
            <a:r>
              <a:rPr lang="fr-FR" dirty="0" smtClean="0"/>
              <a:t>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20" name="Rectangle 19"/>
          <p:cNvSpPr/>
          <p:nvPr/>
        </p:nvSpPr>
        <p:spPr>
          <a:xfrm>
            <a:off x="464400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3851920" y="4499828"/>
            <a:ext cx="15456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n</a:t>
            </a:r>
            <a:r>
              <a:rPr lang="fr-FR" baseline="-25000" dirty="0" err="1" smtClean="0"/>
              <a:t>imp</a:t>
            </a:r>
            <a:r>
              <a:rPr lang="fr-FR" dirty="0" smtClean="0"/>
              <a:t> </a:t>
            </a:r>
            <a:r>
              <a:rPr lang="fr-FR" dirty="0"/>
              <a:t>(10</a:t>
            </a:r>
            <a:r>
              <a:rPr lang="fr-FR" baseline="30000" dirty="0"/>
              <a:t>20</a:t>
            </a:r>
            <a:r>
              <a:rPr lang="fr-FR" dirty="0"/>
              <a:t>/m</a:t>
            </a:r>
            <a:r>
              <a:rPr lang="fr-FR" baseline="30000" dirty="0"/>
              <a:t>3</a:t>
            </a:r>
            <a:r>
              <a:rPr lang="fr-FR" dirty="0"/>
              <a:t>)</a:t>
            </a:r>
            <a:endParaRPr lang="fr-FR" baseline="-25000" dirty="0"/>
          </a:p>
          <a:p>
            <a:endParaRPr lang="fr-FR" baseline="-25000" dirty="0"/>
          </a:p>
        </p:txBody>
      </p:sp>
      <p:sp>
        <p:nvSpPr>
          <p:cNvPr id="22" name="Rectangle 21"/>
          <p:cNvSpPr/>
          <p:nvPr/>
        </p:nvSpPr>
        <p:spPr>
          <a:xfrm>
            <a:off x="752432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70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8"/>
          <p:cNvSpPr>
            <a:spLocks noGrp="1"/>
          </p:cNvSpPr>
          <p:nvPr>
            <p:ph type="sldNum" sz="quarter" idx="22"/>
          </p:nvPr>
        </p:nvSpPr>
        <p:spPr bwMode="auto">
          <a:xfrm>
            <a:off x="8604448" y="6520259"/>
            <a:ext cx="539552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schemeClr val="tx1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7" name="Espace réservé du contenu 11"/>
          <p:cNvSpPr txBox="1">
            <a:spLocks/>
          </p:cNvSpPr>
          <p:nvPr/>
        </p:nvSpPr>
        <p:spPr>
          <a:xfrm>
            <a:off x="179512" y="1135772"/>
            <a:ext cx="8784976" cy="51552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3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4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600"/>
              </a:spcBef>
            </a:pP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Warning: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ongoing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fr-F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1525" lvl="3" indent="0">
              <a:spcBef>
                <a:spcPts val="600"/>
              </a:spcBef>
              <a:buNone/>
            </a:pPr>
            <a:endParaRPr lang="fr-F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</a:pP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goals: </a:t>
            </a:r>
          </a:p>
          <a:p>
            <a:pPr lvl="3">
              <a:spcBef>
                <a:spcPts val="600"/>
              </a:spcBef>
            </a:pPr>
            <a:endParaRPr lang="fr-FR" sz="18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spcBef>
                <a:spcPts val="600"/>
              </a:spcBef>
            </a:pP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Validate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compare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evolution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r-FR" sz="1800" baseline="-25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1800" baseline="-25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</a:t>
            </a:r>
            <a:r>
              <a:rPr lang="fr-FR" sz="1800" baseline="-25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B,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synthetic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diagnostics (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bolometry</a:t>
            </a:r>
            <a:r>
              <a:rPr lang="fr-F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interferometry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saddle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loops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…)</a:t>
            </a:r>
          </a:p>
          <a:p>
            <a:pPr lvl="3">
              <a:spcBef>
                <a:spcPts val="600"/>
              </a:spcBef>
            </a:pPr>
            <a:endParaRPr lang="fr-FR" sz="18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spcBef>
                <a:spcPts val="600"/>
              </a:spcBef>
            </a:pP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Investigate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key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mechanisms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.:</a:t>
            </a:r>
          </a:p>
          <a:p>
            <a:pPr lvl="4">
              <a:spcBef>
                <a:spcPts val="600"/>
              </a:spcBef>
            </a:pP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leads to the Thermal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Quench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(TQ)?</a:t>
            </a:r>
          </a:p>
          <a:p>
            <a:pPr lvl="4">
              <a:spcBef>
                <a:spcPts val="600"/>
              </a:spcBef>
            </a:pP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going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TQ?</a:t>
            </a:r>
          </a:p>
          <a:p>
            <a:pPr lvl="4">
              <a:spcBef>
                <a:spcPts val="600"/>
              </a:spcBef>
            </a:pP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the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mechanisms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behind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r-FR" sz="1800" baseline="-25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spike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4">
              <a:spcBef>
                <a:spcPts val="600"/>
              </a:spcBef>
            </a:pP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determines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stochastic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losses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3">
              <a:spcBef>
                <a:spcPts val="600"/>
              </a:spcBef>
            </a:pPr>
            <a:endParaRPr lang="fr-FR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spcBef>
                <a:spcPts val="600"/>
              </a:spcBef>
            </a:pP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Determine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consequences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deviating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realistic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parameters</a:t>
            </a:r>
            <a:endParaRPr lang="fr-FR" sz="18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>
              <a:spcBef>
                <a:spcPts val="600"/>
              </a:spcBef>
            </a:pPr>
            <a:r>
              <a:rPr lang="fr-F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extent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reliable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ITER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predictions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" name="Titre 10"/>
          <p:cNvSpPr>
            <a:spLocks noGrp="1"/>
          </p:cNvSpPr>
          <p:nvPr>
            <p:ph type="title"/>
          </p:nvPr>
        </p:nvSpPr>
        <p:spPr>
          <a:xfrm>
            <a:off x="971600" y="23664"/>
            <a:ext cx="7237413" cy="909637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fr-FR" sz="2800" cap="none" dirty="0" err="1" smtClean="0"/>
              <a:t>Foreword</a:t>
            </a:r>
            <a:endParaRPr lang="fr-FR" sz="2800" cap="none" dirty="0"/>
          </a:p>
        </p:txBody>
      </p:sp>
    </p:spTree>
    <p:extLst>
      <p:ext uri="{BB962C8B-B14F-4D97-AF65-F5344CB8AC3E}">
        <p14:creationId xmlns:p14="http://schemas.microsoft.com/office/powerpoint/2010/main" val="22704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0" y="2527200"/>
            <a:ext cx="8153490" cy="43596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4624"/>
            <a:ext cx="1834468" cy="2502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000" y="63090"/>
            <a:ext cx="5864348" cy="228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601619" y="0"/>
            <a:ext cx="189026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Magnetic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913986" y="1315"/>
            <a:ext cx="164660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Kinetic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771800" y="908720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n=1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420137" y="1619508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C000"/>
                </a:solidFill>
              </a:rPr>
              <a:t>n=2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995398" y="449982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1835696" y="2525983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1187624" y="2348880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  <a:r>
              <a:rPr lang="el-GR" baseline="-25000" dirty="0" smtClean="0"/>
              <a:t>φ</a:t>
            </a:r>
            <a:r>
              <a:rPr lang="fr-FR" dirty="0" smtClean="0"/>
              <a:t> (MA/m</a:t>
            </a:r>
            <a:r>
              <a:rPr lang="fr-FR" baseline="30000" dirty="0" smtClean="0"/>
              <a:t>2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4788024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3995936" y="2348880"/>
            <a:ext cx="100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r>
              <a:rPr lang="fr-FR" dirty="0" smtClean="0"/>
              <a:t> (</a:t>
            </a:r>
            <a:r>
              <a:rPr lang="fr-FR" dirty="0" err="1" smtClean="0"/>
              <a:t>keV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6" name="Rectangle 15"/>
          <p:cNvSpPr/>
          <p:nvPr/>
        </p:nvSpPr>
        <p:spPr>
          <a:xfrm>
            <a:off x="7524328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6516216" y="234888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</a:t>
            </a:r>
            <a:r>
              <a:rPr lang="fr-FR" baseline="-25000" dirty="0" err="1" smtClean="0"/>
              <a:t>rad</a:t>
            </a:r>
            <a:r>
              <a:rPr lang="fr-FR" dirty="0" smtClean="0"/>
              <a:t> (W/m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8" name="Rectangle 17"/>
          <p:cNvSpPr/>
          <p:nvPr/>
        </p:nvSpPr>
        <p:spPr>
          <a:xfrm>
            <a:off x="2051720" y="4725144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1128782" y="4499828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 smtClean="0"/>
              <a:t>e</a:t>
            </a:r>
            <a:r>
              <a:rPr lang="fr-FR" dirty="0" smtClean="0"/>
              <a:t> (10</a:t>
            </a:r>
            <a:r>
              <a:rPr lang="fr-FR" baseline="30000" dirty="0" smtClean="0"/>
              <a:t>20</a:t>
            </a:r>
            <a:r>
              <a:rPr lang="fr-FR" dirty="0" smtClean="0"/>
              <a:t>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20" name="Rectangle 19"/>
          <p:cNvSpPr/>
          <p:nvPr/>
        </p:nvSpPr>
        <p:spPr>
          <a:xfrm>
            <a:off x="464400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3851920" y="4499828"/>
            <a:ext cx="15456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n</a:t>
            </a:r>
            <a:r>
              <a:rPr lang="fr-FR" baseline="-25000" dirty="0" err="1" smtClean="0"/>
              <a:t>imp</a:t>
            </a:r>
            <a:r>
              <a:rPr lang="fr-FR" dirty="0" smtClean="0"/>
              <a:t> </a:t>
            </a:r>
            <a:r>
              <a:rPr lang="fr-FR" dirty="0"/>
              <a:t>(10</a:t>
            </a:r>
            <a:r>
              <a:rPr lang="fr-FR" baseline="30000" dirty="0"/>
              <a:t>20</a:t>
            </a:r>
            <a:r>
              <a:rPr lang="fr-FR" dirty="0"/>
              <a:t>/m</a:t>
            </a:r>
            <a:r>
              <a:rPr lang="fr-FR" baseline="30000" dirty="0"/>
              <a:t>3</a:t>
            </a:r>
            <a:r>
              <a:rPr lang="fr-FR" dirty="0"/>
              <a:t>)</a:t>
            </a:r>
            <a:endParaRPr lang="fr-FR" baseline="-25000" dirty="0"/>
          </a:p>
          <a:p>
            <a:endParaRPr lang="fr-FR" baseline="-25000" dirty="0"/>
          </a:p>
        </p:txBody>
      </p:sp>
      <p:sp>
        <p:nvSpPr>
          <p:cNvPr id="22" name="Rectangle 21"/>
          <p:cNvSpPr/>
          <p:nvPr/>
        </p:nvSpPr>
        <p:spPr>
          <a:xfrm>
            <a:off x="752432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567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0" y="2527200"/>
            <a:ext cx="8153490" cy="43596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378" y="7640"/>
            <a:ext cx="1848089" cy="2519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000" y="64800"/>
            <a:ext cx="5861247" cy="228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601619" y="0"/>
            <a:ext cx="189026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Magnetic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913986" y="1315"/>
            <a:ext cx="164660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Kinetic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771800" y="908720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n=1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420137" y="1619508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C000"/>
                </a:solidFill>
              </a:rPr>
              <a:t>n=2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995398" y="449982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1835696" y="2525983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1187624" y="2348880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  <a:r>
              <a:rPr lang="el-GR" baseline="-25000" dirty="0" smtClean="0"/>
              <a:t>φ</a:t>
            </a:r>
            <a:r>
              <a:rPr lang="fr-FR" dirty="0" smtClean="0"/>
              <a:t> (MA/m</a:t>
            </a:r>
            <a:r>
              <a:rPr lang="fr-FR" baseline="30000" dirty="0" smtClean="0"/>
              <a:t>2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4788024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3995936" y="2348880"/>
            <a:ext cx="100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r>
              <a:rPr lang="fr-FR" dirty="0" smtClean="0"/>
              <a:t> (</a:t>
            </a:r>
            <a:r>
              <a:rPr lang="fr-FR" dirty="0" err="1" smtClean="0"/>
              <a:t>keV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6" name="Rectangle 15"/>
          <p:cNvSpPr/>
          <p:nvPr/>
        </p:nvSpPr>
        <p:spPr>
          <a:xfrm>
            <a:off x="7524328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6516216" y="234888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</a:t>
            </a:r>
            <a:r>
              <a:rPr lang="fr-FR" baseline="-25000" dirty="0" err="1" smtClean="0"/>
              <a:t>rad</a:t>
            </a:r>
            <a:r>
              <a:rPr lang="fr-FR" dirty="0" smtClean="0"/>
              <a:t> (W/m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8" name="Rectangle 17"/>
          <p:cNvSpPr/>
          <p:nvPr/>
        </p:nvSpPr>
        <p:spPr>
          <a:xfrm>
            <a:off x="2051720" y="4725144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1128782" y="4499828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 smtClean="0"/>
              <a:t>e</a:t>
            </a:r>
            <a:r>
              <a:rPr lang="fr-FR" dirty="0" smtClean="0"/>
              <a:t> (10</a:t>
            </a:r>
            <a:r>
              <a:rPr lang="fr-FR" baseline="30000" dirty="0" smtClean="0"/>
              <a:t>20</a:t>
            </a:r>
            <a:r>
              <a:rPr lang="fr-FR" dirty="0" smtClean="0"/>
              <a:t>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20" name="Rectangle 19"/>
          <p:cNvSpPr/>
          <p:nvPr/>
        </p:nvSpPr>
        <p:spPr>
          <a:xfrm>
            <a:off x="464400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3851920" y="4499828"/>
            <a:ext cx="15456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n</a:t>
            </a:r>
            <a:r>
              <a:rPr lang="fr-FR" baseline="-25000" dirty="0" err="1" smtClean="0"/>
              <a:t>imp</a:t>
            </a:r>
            <a:r>
              <a:rPr lang="fr-FR" dirty="0" smtClean="0"/>
              <a:t> </a:t>
            </a:r>
            <a:r>
              <a:rPr lang="fr-FR" dirty="0"/>
              <a:t>(10</a:t>
            </a:r>
            <a:r>
              <a:rPr lang="fr-FR" baseline="30000" dirty="0"/>
              <a:t>20</a:t>
            </a:r>
            <a:r>
              <a:rPr lang="fr-FR" dirty="0"/>
              <a:t>/m</a:t>
            </a:r>
            <a:r>
              <a:rPr lang="fr-FR" baseline="30000" dirty="0"/>
              <a:t>3</a:t>
            </a:r>
            <a:r>
              <a:rPr lang="fr-FR" dirty="0"/>
              <a:t>)</a:t>
            </a:r>
            <a:endParaRPr lang="fr-FR" baseline="-25000" dirty="0"/>
          </a:p>
          <a:p>
            <a:endParaRPr lang="fr-FR" baseline="-25000" dirty="0"/>
          </a:p>
        </p:txBody>
      </p:sp>
      <p:sp>
        <p:nvSpPr>
          <p:cNvPr id="22" name="Rectangle 21"/>
          <p:cNvSpPr/>
          <p:nvPr/>
        </p:nvSpPr>
        <p:spPr>
          <a:xfrm>
            <a:off x="752432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660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0" y="2527200"/>
            <a:ext cx="8153490" cy="43596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0676"/>
            <a:ext cx="1857881" cy="2499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000" y="64800"/>
            <a:ext cx="5852726" cy="228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601619" y="0"/>
            <a:ext cx="189026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Magnetic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913986" y="1315"/>
            <a:ext cx="164660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Kinetic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771800" y="908720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n=1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420137" y="1619508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C000"/>
                </a:solidFill>
              </a:rPr>
              <a:t>n=2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995398" y="449982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1835696" y="2525983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1187624" y="2348880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  <a:r>
              <a:rPr lang="el-GR" baseline="-25000" dirty="0" smtClean="0"/>
              <a:t>φ</a:t>
            </a:r>
            <a:r>
              <a:rPr lang="fr-FR" dirty="0" smtClean="0"/>
              <a:t> (MA/m</a:t>
            </a:r>
            <a:r>
              <a:rPr lang="fr-FR" baseline="30000" dirty="0" smtClean="0"/>
              <a:t>2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4788024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3995936" y="2348880"/>
            <a:ext cx="100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r>
              <a:rPr lang="fr-FR" dirty="0" smtClean="0"/>
              <a:t> (</a:t>
            </a:r>
            <a:r>
              <a:rPr lang="fr-FR" dirty="0" err="1" smtClean="0"/>
              <a:t>keV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6" name="Rectangle 15"/>
          <p:cNvSpPr/>
          <p:nvPr/>
        </p:nvSpPr>
        <p:spPr>
          <a:xfrm>
            <a:off x="7524328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6516216" y="234888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</a:t>
            </a:r>
            <a:r>
              <a:rPr lang="fr-FR" baseline="-25000" dirty="0" err="1" smtClean="0"/>
              <a:t>rad</a:t>
            </a:r>
            <a:r>
              <a:rPr lang="fr-FR" dirty="0" smtClean="0"/>
              <a:t> (W/m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8" name="Rectangle 17"/>
          <p:cNvSpPr/>
          <p:nvPr/>
        </p:nvSpPr>
        <p:spPr>
          <a:xfrm>
            <a:off x="2051720" y="4725144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1128782" y="4499828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 smtClean="0"/>
              <a:t>e</a:t>
            </a:r>
            <a:r>
              <a:rPr lang="fr-FR" dirty="0" smtClean="0"/>
              <a:t> (10</a:t>
            </a:r>
            <a:r>
              <a:rPr lang="fr-FR" baseline="30000" dirty="0" smtClean="0"/>
              <a:t>20</a:t>
            </a:r>
            <a:r>
              <a:rPr lang="fr-FR" dirty="0" smtClean="0"/>
              <a:t>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20" name="Rectangle 19"/>
          <p:cNvSpPr/>
          <p:nvPr/>
        </p:nvSpPr>
        <p:spPr>
          <a:xfrm>
            <a:off x="464400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3851920" y="4499828"/>
            <a:ext cx="15456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n</a:t>
            </a:r>
            <a:r>
              <a:rPr lang="fr-FR" baseline="-25000" dirty="0" err="1" smtClean="0"/>
              <a:t>imp</a:t>
            </a:r>
            <a:r>
              <a:rPr lang="fr-FR" dirty="0" smtClean="0"/>
              <a:t> </a:t>
            </a:r>
            <a:r>
              <a:rPr lang="fr-FR" dirty="0"/>
              <a:t>(10</a:t>
            </a:r>
            <a:r>
              <a:rPr lang="fr-FR" baseline="30000" dirty="0"/>
              <a:t>20</a:t>
            </a:r>
            <a:r>
              <a:rPr lang="fr-FR" dirty="0"/>
              <a:t>/m</a:t>
            </a:r>
            <a:r>
              <a:rPr lang="fr-FR" baseline="30000" dirty="0"/>
              <a:t>3</a:t>
            </a:r>
            <a:r>
              <a:rPr lang="fr-FR" dirty="0"/>
              <a:t>)</a:t>
            </a:r>
            <a:endParaRPr lang="fr-FR" baseline="-25000" dirty="0"/>
          </a:p>
          <a:p>
            <a:endParaRPr lang="fr-FR" baseline="-25000" dirty="0"/>
          </a:p>
        </p:txBody>
      </p:sp>
      <p:sp>
        <p:nvSpPr>
          <p:cNvPr id="22" name="Rectangle 21"/>
          <p:cNvSpPr/>
          <p:nvPr/>
        </p:nvSpPr>
        <p:spPr>
          <a:xfrm>
            <a:off x="752432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565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0" y="2527200"/>
            <a:ext cx="8153490" cy="4359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600" y="30831"/>
            <a:ext cx="1853826" cy="2475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000" y="64800"/>
            <a:ext cx="5876082" cy="228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601619" y="0"/>
            <a:ext cx="189026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Magnetic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913986" y="1315"/>
            <a:ext cx="164660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Kinetic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771800" y="908720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</a:rPr>
              <a:t>n=1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420137" y="1619508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C000"/>
                </a:solidFill>
              </a:rPr>
              <a:t>n=2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995398" y="449982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1835696" y="2525983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1187624" y="2348880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  <a:r>
              <a:rPr lang="el-GR" baseline="-25000" dirty="0" smtClean="0"/>
              <a:t>φ</a:t>
            </a:r>
            <a:r>
              <a:rPr lang="fr-FR" dirty="0" smtClean="0"/>
              <a:t> (MA/m</a:t>
            </a:r>
            <a:r>
              <a:rPr lang="fr-FR" baseline="30000" dirty="0" smtClean="0"/>
              <a:t>2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4788024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3995936" y="2348880"/>
            <a:ext cx="100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r>
              <a:rPr lang="fr-FR" dirty="0" smtClean="0"/>
              <a:t> (</a:t>
            </a:r>
            <a:r>
              <a:rPr lang="fr-FR" dirty="0" err="1" smtClean="0"/>
              <a:t>keV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6" name="Rectangle 15"/>
          <p:cNvSpPr/>
          <p:nvPr/>
        </p:nvSpPr>
        <p:spPr>
          <a:xfrm>
            <a:off x="7524328" y="2492896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6516216" y="234888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</a:t>
            </a:r>
            <a:r>
              <a:rPr lang="fr-FR" baseline="-25000" dirty="0" err="1" smtClean="0"/>
              <a:t>rad</a:t>
            </a:r>
            <a:r>
              <a:rPr lang="fr-FR" dirty="0" smtClean="0"/>
              <a:t> (W/m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8" name="Rectangle 17"/>
          <p:cNvSpPr/>
          <p:nvPr/>
        </p:nvSpPr>
        <p:spPr>
          <a:xfrm>
            <a:off x="2051720" y="4725144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1128782" y="4499828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 smtClean="0"/>
              <a:t>e</a:t>
            </a:r>
            <a:r>
              <a:rPr lang="fr-FR" dirty="0" smtClean="0"/>
              <a:t> (10</a:t>
            </a:r>
            <a:r>
              <a:rPr lang="fr-FR" baseline="30000" dirty="0" smtClean="0"/>
              <a:t>20</a:t>
            </a:r>
            <a:r>
              <a:rPr lang="fr-FR" dirty="0" smtClean="0"/>
              <a:t>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20" name="Rectangle 19"/>
          <p:cNvSpPr/>
          <p:nvPr/>
        </p:nvSpPr>
        <p:spPr>
          <a:xfrm>
            <a:off x="464400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3851920" y="4499828"/>
            <a:ext cx="15456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n</a:t>
            </a:r>
            <a:r>
              <a:rPr lang="fr-FR" baseline="-25000" dirty="0" err="1" smtClean="0"/>
              <a:t>imp</a:t>
            </a:r>
            <a:r>
              <a:rPr lang="fr-FR" dirty="0" smtClean="0"/>
              <a:t> </a:t>
            </a:r>
            <a:r>
              <a:rPr lang="fr-FR" dirty="0"/>
              <a:t>(10</a:t>
            </a:r>
            <a:r>
              <a:rPr lang="fr-FR" baseline="30000" dirty="0"/>
              <a:t>20</a:t>
            </a:r>
            <a:r>
              <a:rPr lang="fr-FR" dirty="0"/>
              <a:t>/m</a:t>
            </a:r>
            <a:r>
              <a:rPr lang="fr-FR" baseline="30000" dirty="0"/>
              <a:t>3</a:t>
            </a:r>
            <a:r>
              <a:rPr lang="fr-FR" dirty="0"/>
              <a:t>)</a:t>
            </a:r>
            <a:endParaRPr lang="fr-FR" baseline="-25000" dirty="0"/>
          </a:p>
          <a:p>
            <a:endParaRPr lang="fr-FR" baseline="-25000" dirty="0"/>
          </a:p>
        </p:txBody>
      </p:sp>
      <p:sp>
        <p:nvSpPr>
          <p:cNvPr id="22" name="Rectangle 21"/>
          <p:cNvSpPr/>
          <p:nvPr/>
        </p:nvSpPr>
        <p:spPr>
          <a:xfrm>
            <a:off x="7524328" y="4725144"/>
            <a:ext cx="1224136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418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8"/>
          <p:cNvSpPr>
            <a:spLocks noGrp="1"/>
          </p:cNvSpPr>
          <p:nvPr>
            <p:ph type="sldNum" sz="quarter" idx="22"/>
          </p:nvPr>
        </p:nvSpPr>
        <p:spPr bwMode="auto">
          <a:xfrm>
            <a:off x="8604448" y="6520259"/>
            <a:ext cx="539552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7" name="Espace réservé du contenu 11"/>
          <p:cNvSpPr txBox="1">
            <a:spLocks/>
          </p:cNvSpPr>
          <p:nvPr/>
        </p:nvSpPr>
        <p:spPr>
          <a:xfrm>
            <a:off x="334388" y="1492473"/>
            <a:ext cx="8486084" cy="3808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3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4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700"/>
              </a:lnSpc>
            </a:pPr>
            <a:r>
              <a:rPr lang="fr-FR" dirty="0" smtClean="0">
                <a:solidFill>
                  <a:schemeClr val="tx1"/>
                </a:solidFill>
              </a:rPr>
              <a:t>Ar cloud cools down flux tube </a:t>
            </a:r>
            <a:r>
              <a:rPr lang="fr-FR" dirty="0" err="1" smtClean="0">
                <a:solidFill>
                  <a:schemeClr val="tx1"/>
                </a:solidFill>
              </a:rPr>
              <a:t>connected</a:t>
            </a:r>
            <a:r>
              <a:rPr lang="fr-FR" dirty="0" smtClean="0">
                <a:solidFill>
                  <a:schemeClr val="tx1"/>
                </a:solidFill>
              </a:rPr>
              <a:t> to </a:t>
            </a:r>
            <a:r>
              <a:rPr lang="fr-FR" dirty="0" err="1" smtClean="0">
                <a:solidFill>
                  <a:schemeClr val="tx1"/>
                </a:solidFill>
              </a:rPr>
              <a:t>it</a:t>
            </a:r>
            <a:endParaRPr lang="fr-FR" dirty="0" smtClean="0">
              <a:solidFill>
                <a:schemeClr val="tx1"/>
              </a:solidFill>
            </a:endParaRPr>
          </a:p>
          <a:p>
            <a:pPr lvl="1">
              <a:lnSpc>
                <a:spcPts val="2700"/>
              </a:lnSpc>
            </a:pPr>
            <a:endParaRPr lang="fr-FR" dirty="0">
              <a:solidFill>
                <a:schemeClr val="tx1"/>
              </a:solidFill>
            </a:endParaRPr>
          </a:p>
          <a:p>
            <a:pPr lvl="1">
              <a:lnSpc>
                <a:spcPts val="2700"/>
              </a:lnSpc>
            </a:pPr>
            <a:r>
              <a:rPr lang="fr-FR" dirty="0" smtClean="0">
                <a:solidFill>
                  <a:schemeClr val="tx1"/>
                </a:solidFill>
              </a:rPr>
              <a:t>2/1 </a:t>
            </a:r>
            <a:r>
              <a:rPr lang="fr-FR" dirty="0" err="1" smtClean="0">
                <a:solidFill>
                  <a:schemeClr val="tx1"/>
                </a:solidFill>
              </a:rPr>
              <a:t>tearing</a:t>
            </a:r>
            <a:r>
              <a:rPr lang="fr-FR" dirty="0" smtClean="0">
                <a:solidFill>
                  <a:schemeClr val="tx1"/>
                </a:solidFill>
              </a:rPr>
              <a:t> mode dominant</a:t>
            </a:r>
          </a:p>
          <a:p>
            <a:pPr lvl="1">
              <a:lnSpc>
                <a:spcPts val="2700"/>
              </a:lnSpc>
            </a:pPr>
            <a:endParaRPr lang="fr-FR" dirty="0">
              <a:solidFill>
                <a:schemeClr val="tx1"/>
              </a:solidFill>
            </a:endParaRPr>
          </a:p>
          <a:p>
            <a:pPr lvl="1">
              <a:lnSpc>
                <a:spcPts val="2700"/>
              </a:lnSpc>
            </a:pPr>
            <a:r>
              <a:rPr lang="fr-FR" dirty="0" smtClean="0">
                <a:solidFill>
                  <a:schemeClr val="tx1"/>
                </a:solidFill>
              </a:rPr>
              <a:t>Progressive destruction of flux surfaces, </a:t>
            </a:r>
            <a:r>
              <a:rPr lang="fr-FR" dirty="0" err="1" smtClean="0">
                <a:solidFill>
                  <a:schemeClr val="tx1"/>
                </a:solidFill>
              </a:rPr>
              <a:t>until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complete</a:t>
            </a:r>
            <a:r>
              <a:rPr lang="fr-FR" dirty="0" smtClean="0">
                <a:solidFill>
                  <a:schemeClr val="tx1"/>
                </a:solidFill>
              </a:rPr>
              <a:t> destruction → Thermal </a:t>
            </a:r>
            <a:r>
              <a:rPr lang="fr-FR" dirty="0" err="1" smtClean="0">
                <a:solidFill>
                  <a:schemeClr val="tx1"/>
                </a:solidFill>
              </a:rPr>
              <a:t>Quench</a:t>
            </a:r>
            <a:r>
              <a:rPr lang="fr-FR" dirty="0">
                <a:solidFill>
                  <a:schemeClr val="tx1"/>
                </a:solidFill>
              </a:rPr>
              <a:t> </a:t>
            </a:r>
            <a:endParaRPr lang="fr-FR" dirty="0" smtClean="0">
              <a:solidFill>
                <a:schemeClr val="tx1"/>
              </a:solidFill>
            </a:endParaRPr>
          </a:p>
          <a:p>
            <a:pPr lvl="3">
              <a:lnSpc>
                <a:spcPts val="2700"/>
              </a:lnSpc>
            </a:pPr>
            <a:r>
              <a:rPr lang="fr-FR" dirty="0" err="1" smtClean="0">
                <a:solidFill>
                  <a:schemeClr val="tx1"/>
                </a:solidFill>
              </a:rPr>
              <a:t>Flattening</a:t>
            </a:r>
            <a:r>
              <a:rPr lang="fr-FR" dirty="0" smtClean="0">
                <a:solidFill>
                  <a:schemeClr val="tx1"/>
                </a:solidFill>
              </a:rPr>
              <a:t> of T</a:t>
            </a:r>
            <a:r>
              <a:rPr lang="fr-FR" baseline="-25000" dirty="0" smtClean="0">
                <a:solidFill>
                  <a:schemeClr val="tx1"/>
                </a:solidFill>
              </a:rPr>
              <a:t>e</a:t>
            </a:r>
            <a:r>
              <a:rPr lang="fr-FR" dirty="0" smtClean="0">
                <a:solidFill>
                  <a:schemeClr val="tx1"/>
                </a:solidFill>
              </a:rPr>
              <a:t> and j</a:t>
            </a:r>
            <a:r>
              <a:rPr lang="el-GR" baseline="-25000" dirty="0" smtClean="0">
                <a:solidFill>
                  <a:schemeClr val="tx1"/>
                </a:solidFill>
              </a:rPr>
              <a:t>φ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</a:p>
          <a:p>
            <a:pPr lvl="3">
              <a:lnSpc>
                <a:spcPts val="2700"/>
              </a:lnSpc>
            </a:pPr>
            <a:r>
              <a:rPr lang="fr-FR" dirty="0" err="1" smtClean="0">
                <a:solidFill>
                  <a:schemeClr val="tx1"/>
                </a:solidFill>
              </a:rPr>
              <a:t>Fast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transient</a:t>
            </a:r>
            <a:r>
              <a:rPr lang="fr-FR" dirty="0" smtClean="0">
                <a:solidFill>
                  <a:schemeClr val="tx1"/>
                </a:solidFill>
              </a:rPr>
              <a:t> flow</a:t>
            </a:r>
          </a:p>
          <a:p>
            <a:pPr lvl="3">
              <a:lnSpc>
                <a:spcPts val="2700"/>
              </a:lnSpc>
            </a:pPr>
            <a:endParaRPr lang="fr-FR" dirty="0">
              <a:solidFill>
                <a:schemeClr val="tx1"/>
              </a:solidFill>
            </a:endParaRPr>
          </a:p>
          <a:p>
            <a:pPr lvl="1">
              <a:lnSpc>
                <a:spcPts val="2700"/>
              </a:lnSpc>
            </a:pPr>
            <a:r>
              <a:rPr lang="fr-FR" dirty="0" err="1" smtClean="0">
                <a:solidFill>
                  <a:schemeClr val="tx1"/>
                </a:solidFill>
              </a:rPr>
              <a:t>After</a:t>
            </a:r>
            <a:r>
              <a:rPr lang="fr-FR" dirty="0" smtClean="0">
                <a:solidFill>
                  <a:schemeClr val="tx1"/>
                </a:solidFill>
              </a:rPr>
              <a:t> the TQ, flux surfaces </a:t>
            </a:r>
            <a:r>
              <a:rPr lang="fr-FR" dirty="0" err="1" smtClean="0">
                <a:solidFill>
                  <a:schemeClr val="tx1"/>
                </a:solidFill>
              </a:rPr>
              <a:t>quickly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reappear</a:t>
            </a:r>
            <a:r>
              <a:rPr lang="fr-FR" dirty="0" smtClean="0">
                <a:solidFill>
                  <a:schemeClr val="tx1"/>
                </a:solidFill>
              </a:rPr>
              <a:t> in the </a:t>
            </a:r>
            <a:r>
              <a:rPr lang="fr-FR" dirty="0" err="1" smtClean="0">
                <a:solidFill>
                  <a:schemeClr val="tx1"/>
                </a:solidFill>
              </a:rPr>
              <a:t>core</a:t>
            </a:r>
            <a:endParaRPr lang="fr-FR" dirty="0" smtClean="0">
              <a:solidFill>
                <a:schemeClr val="tx1"/>
              </a:solidFill>
            </a:endParaRPr>
          </a:p>
          <a:p>
            <a:pPr marL="0" lvl="1" indent="0">
              <a:lnSpc>
                <a:spcPts val="2700"/>
              </a:lnSpc>
              <a:buNone/>
            </a:pP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Titre 10"/>
          <p:cNvSpPr>
            <a:spLocks noGrp="1"/>
          </p:cNvSpPr>
          <p:nvPr>
            <p:ph type="title"/>
          </p:nvPr>
        </p:nvSpPr>
        <p:spPr>
          <a:xfrm>
            <a:off x="971600" y="23664"/>
            <a:ext cx="7237413" cy="909637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fr-FR" sz="2800" cap="none" dirty="0" err="1" smtClean="0"/>
              <a:t>Summary</a:t>
            </a:r>
            <a:r>
              <a:rPr lang="fr-FR" sz="2800" cap="none" dirty="0" smtClean="0"/>
              <a:t> of main observations</a:t>
            </a:r>
            <a:endParaRPr lang="fr-FR" sz="2800" cap="none" dirty="0"/>
          </a:p>
        </p:txBody>
      </p:sp>
    </p:spTree>
    <p:extLst>
      <p:ext uri="{BB962C8B-B14F-4D97-AF65-F5344CB8AC3E}">
        <p14:creationId xmlns:p14="http://schemas.microsoft.com/office/powerpoint/2010/main" val="27654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u numéro de diapositive 8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75BCC8B2-0BA6-4B93-8971-7468F6C19B89}" type="slidenum">
              <a:rPr lang="fr-FR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19459" name="Espace réservé du pied de page 9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563888" y="2761764"/>
            <a:ext cx="5184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prstClr val="white"/>
                </a:solidFill>
              </a:rPr>
              <a:t>Mechanisms leading </a:t>
            </a:r>
            <a:endParaRPr lang="en-US" sz="2800" b="1" dirty="0" smtClean="0">
              <a:solidFill>
                <a:prstClr val="white"/>
              </a:solidFill>
            </a:endParaRPr>
          </a:p>
          <a:p>
            <a:pPr algn="ctr"/>
            <a:r>
              <a:rPr lang="en-US" sz="2800" b="1" dirty="0" smtClean="0">
                <a:solidFill>
                  <a:prstClr val="white"/>
                </a:solidFill>
              </a:rPr>
              <a:t>to </a:t>
            </a:r>
            <a:r>
              <a:rPr lang="en-US" sz="2800" b="1" dirty="0">
                <a:solidFill>
                  <a:prstClr val="white"/>
                </a:solidFill>
              </a:rPr>
              <a:t>the Thermal </a:t>
            </a:r>
            <a:r>
              <a:rPr lang="en-US" sz="2800" b="1" dirty="0" smtClean="0">
                <a:solidFill>
                  <a:prstClr val="white"/>
                </a:solidFill>
              </a:rPr>
              <a:t>Quench</a:t>
            </a:r>
            <a:endParaRPr lang="en-US" sz="28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39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e 29"/>
          <p:cNvGrpSpPr/>
          <p:nvPr/>
        </p:nvGrpSpPr>
        <p:grpSpPr>
          <a:xfrm>
            <a:off x="35496" y="1118227"/>
            <a:ext cx="4820574" cy="5627130"/>
            <a:chOff x="35496" y="1118227"/>
            <a:chExt cx="4820574" cy="5627130"/>
          </a:xfrm>
        </p:grpSpPr>
        <p:sp>
          <p:nvSpPr>
            <p:cNvPr id="11" name="ZoneTexte 10"/>
            <p:cNvSpPr txBox="1"/>
            <p:nvPr/>
          </p:nvSpPr>
          <p:spPr>
            <a:xfrm>
              <a:off x="35496" y="5661248"/>
              <a:ext cx="13681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dirty="0"/>
                <a:t>t</a:t>
              </a:r>
              <a:r>
                <a:rPr lang="fr-FR" sz="2000" dirty="0" smtClean="0"/>
                <a:t> = 5.7 ms</a:t>
              </a:r>
              <a:endParaRPr lang="fr-FR" sz="2000" dirty="0">
                <a:solidFill>
                  <a:srgbClr val="0000FF"/>
                </a:solidFill>
                <a:latin typeface="+mj-lt"/>
              </a:endParaRP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35496" y="3964994"/>
              <a:ext cx="13681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dirty="0"/>
                <a:t>t</a:t>
              </a:r>
              <a:r>
                <a:rPr lang="fr-FR" sz="2000" dirty="0" smtClean="0"/>
                <a:t> = </a:t>
              </a:r>
              <a:r>
                <a:rPr lang="fr-FR" sz="2000" dirty="0"/>
                <a:t>5</a:t>
              </a:r>
              <a:r>
                <a:rPr lang="fr-FR" sz="2000" dirty="0" smtClean="0"/>
                <a:t>.1 ms</a:t>
              </a:r>
              <a:endParaRPr lang="fr-FR" sz="2000" dirty="0">
                <a:solidFill>
                  <a:srgbClr val="0000FF"/>
                </a:solidFill>
                <a:latin typeface="+mj-lt"/>
              </a:endParaRP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35496" y="2282226"/>
              <a:ext cx="13681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dirty="0"/>
                <a:t>t</a:t>
              </a:r>
              <a:r>
                <a:rPr lang="fr-FR" sz="2000" dirty="0" smtClean="0"/>
                <a:t> = 4.1 ms</a:t>
              </a:r>
              <a:endParaRPr lang="fr-FR" sz="2000" dirty="0">
                <a:solidFill>
                  <a:srgbClr val="0000FF"/>
                </a:solidFill>
                <a:latin typeface="+mj-lt"/>
              </a:endParaRP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1144934" y="1118912"/>
              <a:ext cx="13681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dirty="0" smtClean="0">
                  <a:latin typeface="+mj-lt"/>
                </a:rPr>
                <a:t>Ψ</a:t>
              </a:r>
              <a:r>
                <a:rPr lang="fr-FR" sz="2000" baseline="-25000" dirty="0" smtClean="0">
                  <a:latin typeface="+mj-lt"/>
                </a:rPr>
                <a:t>n=1</a:t>
              </a:r>
              <a:endParaRPr lang="fr-FR" sz="2000" baseline="-25000" dirty="0">
                <a:latin typeface="+mj-lt"/>
              </a:endParaRP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2297062" y="1118227"/>
              <a:ext cx="13681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dirty="0" smtClean="0">
                  <a:latin typeface="+mj-lt"/>
                </a:rPr>
                <a:t>Ψ</a:t>
              </a:r>
              <a:r>
                <a:rPr lang="fr-FR" sz="2000" baseline="-25000" dirty="0" smtClean="0">
                  <a:latin typeface="+mj-lt"/>
                </a:rPr>
                <a:t>n=2</a:t>
              </a:r>
              <a:endParaRPr lang="fr-FR" sz="2000" baseline="-25000" dirty="0">
                <a:latin typeface="+mj-lt"/>
              </a:endParaRPr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3377182" y="1118227"/>
              <a:ext cx="13681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dirty="0" smtClean="0">
                  <a:latin typeface="+mj-lt"/>
                </a:rPr>
                <a:t>Ψ</a:t>
              </a:r>
              <a:r>
                <a:rPr lang="fr-FR" sz="2000" baseline="-25000" dirty="0" smtClean="0">
                  <a:latin typeface="+mj-lt"/>
                </a:rPr>
                <a:t>n=3</a:t>
              </a:r>
              <a:endParaRPr lang="fr-FR" sz="2000" baseline="-25000" dirty="0">
                <a:latin typeface="+mj-lt"/>
              </a:endParaRPr>
            </a:p>
          </p:txBody>
        </p:sp>
        <p:grpSp>
          <p:nvGrpSpPr>
            <p:cNvPr id="27" name="Groupe 26"/>
            <p:cNvGrpSpPr/>
            <p:nvPr/>
          </p:nvGrpSpPr>
          <p:grpSpPr>
            <a:xfrm>
              <a:off x="1432966" y="1516925"/>
              <a:ext cx="3423104" cy="5228432"/>
              <a:chOff x="1432966" y="1516925"/>
              <a:chExt cx="3423104" cy="5228432"/>
            </a:xfrm>
          </p:grpSpPr>
          <p:pic>
            <p:nvPicPr>
              <p:cNvPr id="7170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773" t="13204" r="38787" b="7790"/>
              <a:stretch/>
            </p:blipFill>
            <p:spPr bwMode="auto">
              <a:xfrm>
                <a:off x="1432966" y="1580509"/>
                <a:ext cx="3423104" cy="51648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" name="ZoneTexte 23"/>
              <p:cNvSpPr txBox="1"/>
              <p:nvPr/>
            </p:nvSpPr>
            <p:spPr>
              <a:xfrm>
                <a:off x="1954619" y="1516925"/>
                <a:ext cx="5052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solidFill>
                      <a:srgbClr val="0000FF"/>
                    </a:solidFill>
                  </a:rPr>
                  <a:t>2/1</a:t>
                </a:r>
                <a:endParaRPr lang="fr-FR" b="1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28" name="ZoneTexte 27"/>
              <p:cNvSpPr txBox="1"/>
              <p:nvPr/>
            </p:nvSpPr>
            <p:spPr>
              <a:xfrm>
                <a:off x="3130629" y="3347700"/>
                <a:ext cx="5052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solidFill>
                      <a:srgbClr val="0000FF"/>
                    </a:solidFill>
                  </a:rPr>
                  <a:t>3/2</a:t>
                </a:r>
                <a:endParaRPr lang="fr-FR" b="1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29" name="ZoneTexte 28"/>
              <p:cNvSpPr txBox="1"/>
              <p:nvPr/>
            </p:nvSpPr>
            <p:spPr>
              <a:xfrm>
                <a:off x="4138741" y="5003884"/>
                <a:ext cx="5052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solidFill>
                      <a:srgbClr val="0000FF"/>
                    </a:solidFill>
                  </a:rPr>
                  <a:t>4/3</a:t>
                </a:r>
                <a:endParaRPr lang="fr-FR" b="1" dirty="0">
                  <a:solidFill>
                    <a:srgbClr val="0000FF"/>
                  </a:solidFill>
                </a:endParaRPr>
              </a:p>
            </p:txBody>
          </p:sp>
        </p:grpSp>
      </p:grpSp>
      <p:sp>
        <p:nvSpPr>
          <p:cNvPr id="26" name="Rectangle 25"/>
          <p:cNvSpPr/>
          <p:nvPr/>
        </p:nvSpPr>
        <p:spPr>
          <a:xfrm>
            <a:off x="-36512" y="5003800"/>
            <a:ext cx="4856070" cy="1881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/>
        </p:nvSpPr>
        <p:spPr>
          <a:xfrm>
            <a:off x="-36512" y="3356992"/>
            <a:ext cx="4856070" cy="35283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0" y="980729"/>
            <a:ext cx="4856070" cy="5877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8" r="8288"/>
          <a:stretch/>
        </p:blipFill>
        <p:spPr>
          <a:xfrm>
            <a:off x="4968000" y="1351935"/>
            <a:ext cx="4190545" cy="3456000"/>
          </a:xfrm>
          <a:prstGeom prst="rect">
            <a:avLst/>
          </a:prstGeom>
        </p:spPr>
      </p:pic>
      <p:sp>
        <p:nvSpPr>
          <p:cNvPr id="18" name="Espace réservé du numéro de diapositive 8"/>
          <p:cNvSpPr>
            <a:spLocks noGrp="1"/>
          </p:cNvSpPr>
          <p:nvPr>
            <p:ph type="sldNum" sz="quarter" idx="22"/>
          </p:nvPr>
        </p:nvSpPr>
        <p:spPr bwMode="auto">
          <a:xfrm>
            <a:off x="8604448" y="6520259"/>
            <a:ext cx="539552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schemeClr val="tx1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fr-FR" sz="1200" dirty="0">
              <a:solidFill>
                <a:schemeClr val="tx1"/>
              </a:solidFill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5" r="8296"/>
          <a:stretch/>
        </p:blipFill>
        <p:spPr>
          <a:xfrm>
            <a:off x="4968000" y="1351935"/>
            <a:ext cx="4190400" cy="3456000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5" r="8296"/>
          <a:stretch/>
        </p:blipFill>
        <p:spPr>
          <a:xfrm>
            <a:off x="4968000" y="1351935"/>
            <a:ext cx="4190400" cy="3456000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5" r="8296"/>
          <a:stretch/>
        </p:blipFill>
        <p:spPr>
          <a:xfrm>
            <a:off x="4968000" y="1351935"/>
            <a:ext cx="4190400" cy="3456000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6012160" y="1124744"/>
            <a:ext cx="24662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j</a:t>
            </a:r>
            <a:r>
              <a:rPr lang="el-GR" sz="2000" baseline="-25000" dirty="0" smtClean="0"/>
              <a:t>ϕ</a:t>
            </a:r>
            <a:r>
              <a:rPr lang="fr-FR" sz="2000" baseline="-25000" dirty="0" smtClean="0"/>
              <a:t>,n=0</a:t>
            </a:r>
            <a:r>
              <a:rPr lang="fr-FR" sz="2000" dirty="0" smtClean="0"/>
              <a:t> (A/m</a:t>
            </a:r>
            <a:r>
              <a:rPr lang="fr-FR" sz="2000" baseline="30000" dirty="0" smtClean="0"/>
              <a:t>2</a:t>
            </a:r>
            <a:r>
              <a:rPr lang="fr-FR" sz="2000" dirty="0" smtClean="0"/>
              <a:t>)</a:t>
            </a:r>
            <a:endParaRPr lang="fr-FR" sz="20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31" name="Espace réservé du contenu 11"/>
          <p:cNvSpPr txBox="1">
            <a:spLocks/>
          </p:cNvSpPr>
          <p:nvPr/>
        </p:nvSpPr>
        <p:spPr>
          <a:xfrm>
            <a:off x="5335613" y="5333727"/>
            <a:ext cx="370088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7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8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Island overlap → magnetic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stochasticity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TQ</a:t>
            </a:r>
          </a:p>
        </p:txBody>
      </p:sp>
      <p:sp>
        <p:nvSpPr>
          <p:cNvPr id="32" name="Titre 10"/>
          <p:cNvSpPr txBox="1">
            <a:spLocks/>
          </p:cNvSpPr>
          <p:nvPr/>
        </p:nvSpPr>
        <p:spPr>
          <a:xfrm>
            <a:off x="35497" y="116632"/>
            <a:ext cx="4932503" cy="50740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lvl="0" algn="ctr" fontAlgn="auto">
              <a:spcAft>
                <a:spcPts val="0"/>
              </a:spcAft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  </a:t>
            </a:r>
            <a:b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</a:b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(</a:t>
            </a:r>
            <a:r>
              <a:rPr kumimoji="0" lang="fr-F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Here</a:t>
            </a: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, a</a:t>
            </a:r>
            <a:r>
              <a:rPr lang="fr-FR" sz="1800" b="0" cap="none" dirty="0" smtClean="0">
                <a:solidFill>
                  <a:schemeClr val="tx1"/>
                </a:solidFill>
                <a:latin typeface="Arial"/>
              </a:rPr>
              <a:t> D</a:t>
            </a:r>
            <a:r>
              <a:rPr lang="fr-FR" sz="1800" b="0" cap="none" baseline="-25000" dirty="0" smtClean="0">
                <a:solidFill>
                  <a:schemeClr val="tx1"/>
                </a:solidFill>
                <a:latin typeface="Arial"/>
              </a:rPr>
              <a:t>2</a:t>
            </a:r>
            <a:r>
              <a:rPr lang="fr-FR" sz="1800" b="0" cap="none" dirty="0" smtClean="0">
                <a:solidFill>
                  <a:schemeClr val="tx1"/>
                </a:solidFill>
                <a:latin typeface="Arial"/>
              </a:rPr>
              <a:t> MGI simulation </a:t>
            </a:r>
            <a:r>
              <a:rPr lang="fr-FR" sz="1800" b="0" cap="none" dirty="0" err="1" smtClean="0">
                <a:solidFill>
                  <a:schemeClr val="tx1"/>
                </a:solidFill>
                <a:latin typeface="Arial"/>
              </a:rPr>
              <a:t>is</a:t>
            </a:r>
            <a:r>
              <a:rPr lang="fr-FR" sz="1800" b="0" cap="none" dirty="0" smtClean="0">
                <a:solidFill>
                  <a:schemeClr val="tx1"/>
                </a:solidFill>
                <a:latin typeface="Arial"/>
              </a:rPr>
              <a:t> </a:t>
            </a:r>
            <a:r>
              <a:rPr lang="fr-FR" sz="1800" b="0" cap="none" dirty="0" err="1" smtClean="0">
                <a:solidFill>
                  <a:schemeClr val="tx1"/>
                </a:solidFill>
                <a:latin typeface="Arial"/>
              </a:rPr>
              <a:t>shown</a:t>
            </a:r>
            <a:r>
              <a:rPr lang="fr-FR" sz="1800" b="0" cap="none" dirty="0" smtClean="0">
                <a:solidFill>
                  <a:schemeClr val="tx1"/>
                </a:solidFill>
                <a:latin typeface="Arial"/>
              </a:rPr>
              <a:t> but the </a:t>
            </a:r>
            <a:r>
              <a:rPr lang="fr-FR" sz="1800" b="0" cap="none" dirty="0" err="1" smtClean="0">
                <a:solidFill>
                  <a:schemeClr val="tx1"/>
                </a:solidFill>
                <a:latin typeface="Arial"/>
              </a:rPr>
              <a:t>same</a:t>
            </a:r>
            <a:r>
              <a:rPr lang="fr-FR" sz="1800" b="0" cap="none" dirty="0" smtClean="0">
                <a:solidFill>
                  <a:schemeClr val="tx1"/>
                </a:solidFill>
                <a:latin typeface="Arial"/>
              </a:rPr>
              <a:t> </a:t>
            </a:r>
            <a:r>
              <a:rPr lang="fr-FR" sz="1800" b="0" cap="none" dirty="0" err="1" smtClean="0">
                <a:solidFill>
                  <a:schemeClr val="tx1"/>
                </a:solidFill>
                <a:latin typeface="Arial"/>
              </a:rPr>
              <a:t>process</a:t>
            </a:r>
            <a:r>
              <a:rPr lang="fr-FR" sz="1800" b="0" cap="none" dirty="0" smtClean="0">
                <a:solidFill>
                  <a:schemeClr val="tx1"/>
                </a:solidFill>
                <a:latin typeface="Arial"/>
              </a:rPr>
              <a:t> </a:t>
            </a:r>
            <a:r>
              <a:rPr lang="fr-FR" sz="1800" b="0" cap="none" dirty="0" err="1" smtClean="0">
                <a:solidFill>
                  <a:schemeClr val="tx1"/>
                </a:solidFill>
                <a:latin typeface="Arial"/>
              </a:rPr>
              <a:t>occurs</a:t>
            </a:r>
            <a:r>
              <a:rPr lang="fr-FR" sz="1800" b="0" cap="none" dirty="0" smtClean="0">
                <a:solidFill>
                  <a:schemeClr val="tx1"/>
                </a:solidFill>
                <a:latin typeface="Arial"/>
              </a:rPr>
              <a:t> </a:t>
            </a:r>
            <a:r>
              <a:rPr lang="fr-FR" sz="1800" b="0" cap="none" dirty="0" err="1" smtClean="0">
                <a:solidFill>
                  <a:schemeClr val="tx1"/>
                </a:solidFill>
                <a:latin typeface="Arial"/>
              </a:rPr>
              <a:t>with</a:t>
            </a:r>
            <a:r>
              <a:rPr lang="fr-FR" sz="1800" b="0" cap="none" dirty="0" smtClean="0">
                <a:solidFill>
                  <a:schemeClr val="tx1"/>
                </a:solidFill>
                <a:latin typeface="Arial"/>
              </a:rPr>
              <a:t> Ar MGI)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/>
            </a:r>
            <a:b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</a:b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3" name="Espace réservé du contenu 11"/>
          <p:cNvSpPr txBox="1">
            <a:spLocks/>
          </p:cNvSpPr>
          <p:nvPr/>
        </p:nvSpPr>
        <p:spPr>
          <a:xfrm>
            <a:off x="5148064" y="104241"/>
            <a:ext cx="3923786" cy="3063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7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8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ts val="2700"/>
              </a:lnSpc>
              <a:buNone/>
            </a:pPr>
            <a:r>
              <a:rPr lang="fr-FR" sz="1600" dirty="0" smtClean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it-IT" sz="1600" dirty="0" smtClean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 Nardon et al., PPCF 59 (2017) 014006]</a:t>
            </a:r>
          </a:p>
        </p:txBody>
      </p:sp>
      <p:sp>
        <p:nvSpPr>
          <p:cNvPr id="35" name="Espace réservé du contenu 11"/>
          <p:cNvSpPr txBox="1">
            <a:spLocks/>
          </p:cNvSpPr>
          <p:nvPr/>
        </p:nvSpPr>
        <p:spPr>
          <a:xfrm>
            <a:off x="395536" y="778495"/>
            <a:ext cx="8748464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7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8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700"/>
              </a:lnSpc>
            </a:pP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hermal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quench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triggered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“current 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profile </a:t>
            </a:r>
            <a:r>
              <a:rPr lang="en-US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avalanche”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</a:t>
            </a:r>
            <a:endParaRPr lang="fr-F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39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 animBg="1"/>
      <p:bldP spid="23" grpId="0" animBg="1"/>
      <p:bldP spid="3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u numéro de diapositive 8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75BCC8B2-0BA6-4B93-8971-7468F6C19B89}" type="slidenum">
              <a:rPr lang="fr-FR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19459" name="Espace réservé du pied de page 9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563888" y="2761764"/>
            <a:ext cx="5184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prstClr val="white"/>
                </a:solidFill>
              </a:rPr>
              <a:t>Physics of the </a:t>
            </a:r>
            <a:r>
              <a:rPr lang="en-US" sz="2800" b="1" dirty="0" smtClean="0">
                <a:solidFill>
                  <a:prstClr val="white"/>
                </a:solidFill>
              </a:rPr>
              <a:t>TQ, </a:t>
            </a:r>
            <a:r>
              <a:rPr lang="en-US" sz="2800" b="1" dirty="0" err="1" smtClean="0">
                <a:solidFill>
                  <a:prstClr val="white"/>
                </a:solidFill>
              </a:rPr>
              <a:t>I</a:t>
            </a:r>
            <a:r>
              <a:rPr lang="en-US" sz="2800" b="1" baseline="-25000" dirty="0" err="1" smtClean="0">
                <a:solidFill>
                  <a:prstClr val="white"/>
                </a:solidFill>
              </a:rPr>
              <a:t>p</a:t>
            </a:r>
            <a:r>
              <a:rPr lang="en-US" sz="2800" b="1" dirty="0" smtClean="0">
                <a:solidFill>
                  <a:prstClr val="white"/>
                </a:solidFill>
              </a:rPr>
              <a:t> spike, magnetic stochasticity</a:t>
            </a:r>
            <a:endParaRPr lang="en-US" sz="28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57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8"/>
          <p:cNvSpPr>
            <a:spLocks noGrp="1"/>
          </p:cNvSpPr>
          <p:nvPr>
            <p:ph type="sldNum" sz="quarter" idx="22"/>
          </p:nvPr>
        </p:nvSpPr>
        <p:spPr bwMode="auto">
          <a:xfrm>
            <a:off x="8604448" y="6520259"/>
            <a:ext cx="539552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971600" y="23664"/>
            <a:ext cx="7237413" cy="909637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fr-FR" sz="2800" cap="none" dirty="0" smtClean="0"/>
              <a:t>The question of the </a:t>
            </a:r>
            <a:r>
              <a:rPr lang="fr-FR" sz="2800" cap="none" dirty="0" err="1" smtClean="0"/>
              <a:t>I</a:t>
            </a:r>
            <a:r>
              <a:rPr lang="fr-FR" sz="2800" cap="none" baseline="-25000" dirty="0" err="1" smtClean="0"/>
              <a:t>p</a:t>
            </a:r>
            <a:r>
              <a:rPr lang="fr-FR" sz="2800" cap="none" dirty="0" smtClean="0"/>
              <a:t> </a:t>
            </a:r>
            <a:r>
              <a:rPr lang="fr-FR" sz="2800" cap="none" dirty="0" err="1" smtClean="0"/>
              <a:t>spike</a:t>
            </a:r>
            <a:endParaRPr lang="fr-FR" sz="2800" cap="none" dirty="0"/>
          </a:p>
        </p:txBody>
      </p:sp>
      <p:sp>
        <p:nvSpPr>
          <p:cNvPr id="7" name="Espace réservé du contenu 11"/>
          <p:cNvSpPr txBox="1">
            <a:spLocks/>
          </p:cNvSpPr>
          <p:nvPr/>
        </p:nvSpPr>
        <p:spPr>
          <a:xfrm>
            <a:off x="179512" y="1752922"/>
            <a:ext cx="8856984" cy="27699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3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4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700"/>
              </a:lnSpc>
            </a:pP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Mechanism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r-FR" baseline="-25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spike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smtClean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[D. </a:t>
            </a:r>
            <a:r>
              <a:rPr lang="fr-FR" sz="1600" dirty="0" err="1" smtClean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Biskamp</a:t>
            </a:r>
            <a:r>
              <a:rPr lang="fr-FR" sz="1600" dirty="0" smtClean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600" i="1" dirty="0" err="1" smtClean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Nonlinear</a:t>
            </a:r>
            <a:r>
              <a:rPr lang="fr-FR" sz="1600" i="1" dirty="0" smtClean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MHD</a:t>
            </a:r>
            <a:r>
              <a:rPr lang="fr-FR" sz="1600" dirty="0" smtClean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3">
              <a:lnSpc>
                <a:spcPts val="2700"/>
              </a:lnSpc>
            </a:pP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MHD relaxation at TQ →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broadening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profile</a:t>
            </a:r>
          </a:p>
          <a:p>
            <a:pPr lvl="3">
              <a:lnSpc>
                <a:spcPts val="2700"/>
              </a:lnSpc>
            </a:pP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Conservation of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magnetic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helicity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≡ ∫ </a:t>
            </a:r>
            <a:r>
              <a:rPr lang="fr-FR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fr-FR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r-FR" baseline="-25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has to 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endParaRPr lang="fr-FR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endParaRPr lang="fr-F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3D non-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linear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MHD simulations 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strongly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under-estimate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r-FR" baseline="-250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spike</a:t>
            </a:r>
            <a:endParaRPr lang="fr-FR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>
              <a:lnSpc>
                <a:spcPts val="2700"/>
              </a:lnSpc>
              <a:buFont typeface="Symbol"/>
              <a:buChar char="Þ"/>
            </a:pP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MHD relaxation not 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captured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lvl="4">
              <a:lnSpc>
                <a:spcPts val="2700"/>
              </a:lnSpc>
              <a:buFont typeface="Symbol"/>
              <a:buChar char="Þ"/>
            </a:pP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Unreliable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redictions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stochastic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losses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FR" sz="1600" dirty="0" smtClean="0">
              <a:solidFill>
                <a:srgbClr val="FF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06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41" y="3573016"/>
            <a:ext cx="8206507" cy="3189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fr-FR" sz="1200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4353770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contenu 11"/>
          <p:cNvSpPr txBox="1">
            <a:spLocks/>
          </p:cNvSpPr>
          <p:nvPr/>
        </p:nvSpPr>
        <p:spPr>
          <a:xfrm>
            <a:off x="4645210" y="38522"/>
            <a:ext cx="4535302" cy="34624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4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5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700"/>
              </a:lnSpc>
            </a:pP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simulations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approach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realistic</a:t>
            </a:r>
            <a:r>
              <a:rPr lang="fr-FR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magnitude of the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r-FR" baseline="-250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spike</a:t>
            </a:r>
            <a:endParaRPr lang="fr-FR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ts val="2700"/>
              </a:lnSpc>
            </a:pP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Probably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thanks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enough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enough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spatial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resolution</a:t>
            </a:r>
            <a:endParaRPr lang="fr-FR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endParaRPr lang="fr-F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Larger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spike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more Ar</a:t>
            </a:r>
          </a:p>
          <a:p>
            <a:pPr lvl="1">
              <a:lnSpc>
                <a:spcPts val="2700"/>
              </a:lnSpc>
            </a:pPr>
            <a:endParaRPr lang="fr-F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r-FR" baseline="-25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spike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associated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spikes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magnetic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kinetic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endParaRPr lang="fr-F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46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8"/>
          <p:cNvSpPr>
            <a:spLocks noGrp="1"/>
          </p:cNvSpPr>
          <p:nvPr>
            <p:ph type="sldNum" sz="quarter" idx="22"/>
          </p:nvPr>
        </p:nvSpPr>
        <p:spPr bwMode="auto">
          <a:xfrm>
            <a:off x="8604448" y="6520259"/>
            <a:ext cx="539552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schemeClr val="tx1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4" name="Titre 10"/>
          <p:cNvSpPr>
            <a:spLocks noGrp="1"/>
          </p:cNvSpPr>
          <p:nvPr>
            <p:ph type="title"/>
          </p:nvPr>
        </p:nvSpPr>
        <p:spPr>
          <a:xfrm>
            <a:off x="971600" y="23664"/>
            <a:ext cx="7237413" cy="909637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fr-FR" sz="2800" cap="none" dirty="0" err="1" smtClean="0"/>
              <a:t>Outline</a:t>
            </a:r>
            <a:endParaRPr lang="fr-FR" sz="2800" cap="none" dirty="0"/>
          </a:p>
        </p:txBody>
      </p:sp>
      <p:sp>
        <p:nvSpPr>
          <p:cNvPr id="6" name="Espace réservé du contenu 11"/>
          <p:cNvSpPr txBox="1">
            <a:spLocks/>
          </p:cNvSpPr>
          <p:nvPr/>
        </p:nvSpPr>
        <p:spPr>
          <a:xfrm>
            <a:off x="755576" y="1677863"/>
            <a:ext cx="7992888" cy="41549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3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4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700"/>
              </a:lnSpc>
            </a:pP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model</a:t>
            </a:r>
          </a:p>
          <a:p>
            <a:pPr marL="0" lvl="1" indent="0">
              <a:lnSpc>
                <a:spcPts val="2700"/>
              </a:lnSpc>
              <a:buNone/>
            </a:pPr>
            <a:endParaRPr lang="fr-F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a simulation</a:t>
            </a:r>
          </a:p>
          <a:p>
            <a:pPr marL="0" lvl="1" indent="0">
              <a:lnSpc>
                <a:spcPts val="2700"/>
              </a:lnSpc>
              <a:buNone/>
            </a:pPr>
            <a:endParaRPr lang="fr-F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Mechanisms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leading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the TQ</a:t>
            </a:r>
          </a:p>
          <a:p>
            <a:pPr lvl="1">
              <a:lnSpc>
                <a:spcPts val="2700"/>
              </a:lnSpc>
            </a:pPr>
            <a:endParaRPr lang="fr-F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Physics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TQ,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r-FR" baseline="-25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spike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magnetic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stochasticity</a:t>
            </a:r>
            <a:endParaRPr lang="fr-F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endParaRPr lang="fr-F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of the radiative collapse</a:t>
            </a:r>
          </a:p>
          <a:p>
            <a:pPr lvl="1">
              <a:lnSpc>
                <a:spcPts val="2700"/>
              </a:lnSpc>
            </a:pPr>
            <a:endParaRPr lang="fr-F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electrons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C.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Sommariva’s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PhD)</a:t>
            </a:r>
            <a:endParaRPr lang="fr-F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28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11"/>
          <p:cNvSpPr txBox="1">
            <a:spLocks/>
          </p:cNvSpPr>
          <p:nvPr/>
        </p:nvSpPr>
        <p:spPr>
          <a:xfrm>
            <a:off x="539552" y="1556792"/>
            <a:ext cx="8208912" cy="31162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3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4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ts val="2700"/>
              </a:lnSpc>
              <a:buNone/>
            </a:pPr>
            <a:endParaRPr lang="fr-FR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endParaRPr lang="fr-FR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Here</a:t>
            </a:r>
            <a:r>
              <a:rPr lang="fr-FR" dirty="0" smtClean="0">
                <a:solidFill>
                  <a:prstClr val="black"/>
                </a:solidFill>
                <a:cs typeface="Arial" panose="020B0604020202020204" pitchFamily="34" charset="0"/>
              </a:rPr>
              <a:t>, </a:t>
            </a: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we</a:t>
            </a:r>
            <a:r>
              <a:rPr lang="fr-FR" dirty="0" smtClean="0">
                <a:solidFill>
                  <a:prstClr val="black"/>
                </a:solidFill>
                <a:cs typeface="Arial" panose="020B0604020202020204" pitchFamily="34" charset="0"/>
              </a:rPr>
              <a:t> use </a:t>
            </a:r>
            <a:r>
              <a:rPr lang="fr-FR" dirty="0" err="1" smtClean="0">
                <a:solidFill>
                  <a:srgbClr val="0000FF"/>
                </a:solidFill>
                <a:cs typeface="Arial" panose="020B0604020202020204" pitchFamily="34" charset="0"/>
              </a:rPr>
              <a:t>field</a:t>
            </a:r>
            <a:r>
              <a:rPr lang="fr-FR" dirty="0" smtClean="0">
                <a:solidFill>
                  <a:srgbClr val="0000FF"/>
                </a:solidFill>
                <a:cs typeface="Arial" panose="020B0604020202020204" pitchFamily="34" charset="0"/>
              </a:rPr>
              <a:t> line </a:t>
            </a:r>
            <a:r>
              <a:rPr lang="fr-FR" dirty="0" err="1" smtClean="0">
                <a:solidFill>
                  <a:srgbClr val="0000FF"/>
                </a:solidFill>
                <a:cs typeface="Arial" panose="020B0604020202020204" pitchFamily="34" charset="0"/>
              </a:rPr>
              <a:t>tracing</a:t>
            </a:r>
            <a:r>
              <a:rPr lang="fr-FR" dirty="0" smtClean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fr-FR" dirty="0" smtClean="0">
                <a:solidFill>
                  <a:prstClr val="black"/>
                </a:solidFill>
                <a:cs typeface="Arial" panose="020B0604020202020204" pitchFamily="34" charset="0"/>
              </a:rPr>
              <a:t>as a first </a:t>
            </a: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approach</a:t>
            </a:r>
            <a:endParaRPr lang="fr-FR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3">
              <a:lnSpc>
                <a:spcPts val="2700"/>
              </a:lnSpc>
            </a:pPr>
            <a:r>
              <a:rPr lang="fr-FR" dirty="0" smtClean="0">
                <a:solidFill>
                  <a:prstClr val="black"/>
                </a:solidFill>
                <a:cs typeface="Arial" panose="020B0604020202020204" pitchFamily="34" charset="0"/>
              </a:rPr>
              <a:t>Test </a:t>
            </a: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electron</a:t>
            </a:r>
            <a:r>
              <a:rPr lang="fr-FR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studies</a:t>
            </a:r>
            <a:r>
              <a:rPr lang="fr-FR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planned</a:t>
            </a:r>
            <a:r>
              <a:rPr lang="fr-FR" dirty="0" smtClean="0">
                <a:solidFill>
                  <a:prstClr val="black"/>
                </a:solidFill>
                <a:cs typeface="Arial" panose="020B0604020202020204" pitchFamily="34" charset="0"/>
              </a:rPr>
              <a:t> in the </a:t>
            </a: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coming</a:t>
            </a:r>
            <a:r>
              <a:rPr lang="fr-FR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months</a:t>
            </a:r>
            <a:endParaRPr lang="fr-FR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3">
              <a:lnSpc>
                <a:spcPts val="2700"/>
              </a:lnSpc>
            </a:pPr>
            <a:endParaRPr lang="fr-FR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771525" lvl="3" indent="0">
              <a:lnSpc>
                <a:spcPts val="2700"/>
              </a:lnSpc>
              <a:buNone/>
            </a:pPr>
            <a:endParaRPr lang="fr-FR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Next</a:t>
            </a:r>
            <a:r>
              <a:rPr lang="fr-FR" dirty="0" smtClean="0">
                <a:solidFill>
                  <a:prstClr val="black"/>
                </a:solidFill>
                <a:cs typeface="Arial" panose="020B0604020202020204" pitchFamily="34" charset="0"/>
              </a:rPr>
              <a:t> slide: </a:t>
            </a: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field</a:t>
            </a:r>
            <a:r>
              <a:rPr lang="fr-FR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lines</a:t>
            </a:r>
            <a:r>
              <a:rPr lang="fr-FR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initialized</a:t>
            </a:r>
            <a:r>
              <a:rPr lang="fr-FR" dirty="0" smtClean="0">
                <a:solidFill>
                  <a:prstClr val="black"/>
                </a:solidFill>
                <a:cs typeface="Arial" panose="020B0604020202020204" pitchFamily="34" charset="0"/>
              </a:rPr>
              <a:t> on a </a:t>
            </a: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circle</a:t>
            </a:r>
            <a:r>
              <a:rPr lang="fr-FR" dirty="0" smtClean="0">
                <a:solidFill>
                  <a:prstClr val="black"/>
                </a:solidFill>
                <a:cs typeface="Arial" panose="020B0604020202020204" pitchFamily="34" charset="0"/>
              </a:rPr>
              <a:t> a </a:t>
            </a: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given</a:t>
            </a:r>
            <a:r>
              <a:rPr lang="fr-FR" dirty="0" smtClean="0">
                <a:solidFill>
                  <a:prstClr val="black"/>
                </a:solidFill>
                <a:cs typeface="Arial" panose="020B0604020202020204" pitchFamily="34" charset="0"/>
              </a:rPr>
              <a:t> (</a:t>
            </a: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R</a:t>
            </a:r>
            <a:r>
              <a:rPr lang="fr-FR" baseline="-250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start</a:t>
            </a: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,Z</a:t>
            </a:r>
            <a:r>
              <a:rPr lang="fr-FR" baseline="-250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start</a:t>
            </a:r>
            <a:r>
              <a:rPr lang="fr-FR" dirty="0" smtClean="0">
                <a:solidFill>
                  <a:prstClr val="black"/>
                </a:solidFill>
                <a:cs typeface="Arial" panose="020B0604020202020204" pitchFamily="34" charset="0"/>
              </a:rPr>
              <a:t>), </a:t>
            </a: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track</a:t>
            </a:r>
            <a:r>
              <a:rPr lang="fr-FR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them</a:t>
            </a:r>
            <a:r>
              <a:rPr lang="fr-FR" dirty="0" smtClean="0">
                <a:solidFill>
                  <a:prstClr val="black"/>
                </a:solidFill>
                <a:cs typeface="Arial" panose="020B0604020202020204" pitchFamily="34" charset="0"/>
              </a:rPr>
              <a:t> and count how </a:t>
            </a: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many</a:t>
            </a:r>
            <a:r>
              <a:rPr lang="fr-FR" dirty="0" smtClean="0">
                <a:solidFill>
                  <a:prstClr val="black"/>
                </a:solidFill>
                <a:cs typeface="Arial" panose="020B0604020202020204" pitchFamily="34" charset="0"/>
              </a:rPr>
              <a:t> are </a:t>
            </a: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still</a:t>
            </a:r>
            <a:r>
              <a:rPr lang="fr-FR" dirty="0" smtClean="0">
                <a:solidFill>
                  <a:prstClr val="black"/>
                </a:solidFill>
                <a:cs typeface="Arial" panose="020B0604020202020204" pitchFamily="34" charset="0"/>
              </a:rPr>
              <a:t> in the plasma </a:t>
            </a: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after</a:t>
            </a:r>
            <a:r>
              <a:rPr lang="fr-FR" dirty="0" smtClean="0">
                <a:solidFill>
                  <a:prstClr val="black"/>
                </a:solidFill>
                <a:cs typeface="Arial" panose="020B0604020202020204" pitchFamily="34" charset="0"/>
              </a:rPr>
              <a:t> N </a:t>
            </a: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toroidal</a:t>
            </a:r>
            <a:r>
              <a:rPr lang="fr-FR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turns</a:t>
            </a:r>
            <a:endParaRPr lang="fr-FR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0" lvl="1" indent="0">
              <a:lnSpc>
                <a:spcPts val="2700"/>
              </a:lnSpc>
              <a:buFontTx/>
              <a:buNone/>
            </a:pPr>
            <a:endParaRPr lang="fr-FR" dirty="0" smtClean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" name="Espace réservé du numéro de diapositive 8"/>
          <p:cNvSpPr>
            <a:spLocks noGrp="1"/>
          </p:cNvSpPr>
          <p:nvPr>
            <p:ph type="sldNum" sz="quarter" idx="22"/>
          </p:nvPr>
        </p:nvSpPr>
        <p:spPr bwMode="auto">
          <a:xfrm>
            <a:off x="8604448" y="6520259"/>
            <a:ext cx="539552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971600" y="23664"/>
            <a:ext cx="7237413" cy="909637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fr-FR" sz="2800" cap="none" dirty="0" err="1" smtClean="0"/>
              <a:t>Investigating</a:t>
            </a:r>
            <a:r>
              <a:rPr lang="fr-FR" sz="2800" cap="none" dirty="0" smtClean="0"/>
              <a:t> </a:t>
            </a:r>
            <a:r>
              <a:rPr lang="fr-FR" sz="2800" cap="none" dirty="0" err="1" smtClean="0"/>
              <a:t>stochastic</a:t>
            </a:r>
            <a:r>
              <a:rPr lang="fr-FR" sz="2800" cap="none" dirty="0" smtClean="0"/>
              <a:t> transport</a:t>
            </a:r>
            <a:endParaRPr lang="fr-FR" sz="2800" cap="none" dirty="0"/>
          </a:p>
        </p:txBody>
      </p:sp>
    </p:spTree>
    <p:extLst>
      <p:ext uri="{BB962C8B-B14F-4D97-AF65-F5344CB8AC3E}">
        <p14:creationId xmlns:p14="http://schemas.microsoft.com/office/powerpoint/2010/main" val="76051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528" y="1438015"/>
            <a:ext cx="3637954" cy="29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1960"/>
            <a:ext cx="3636663" cy="2920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7" y="4334240"/>
            <a:ext cx="1813271" cy="2522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647" y="4334595"/>
            <a:ext cx="1860824" cy="25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938" y="4349797"/>
            <a:ext cx="1793925" cy="2517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380951"/>
            <a:ext cx="1853826" cy="2475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398" y="4365824"/>
            <a:ext cx="1830787" cy="2495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678389" y="6237312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2.29ms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2483768" y="6237312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2.35ms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4350797" y="6237312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2.46ms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6084168" y="6237312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2.57ms</a:t>
            </a:r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7879189" y="6237312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2.65ms</a:t>
            </a:r>
            <a:endParaRPr lang="fr-FR" dirty="0"/>
          </a:p>
        </p:txBody>
      </p:sp>
      <p:sp>
        <p:nvSpPr>
          <p:cNvPr id="20" name="Ellipse 19"/>
          <p:cNvSpPr/>
          <p:nvPr/>
        </p:nvSpPr>
        <p:spPr>
          <a:xfrm>
            <a:off x="1138638" y="5291591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1273475" y="5290831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/>
        </p:nvSpPr>
        <p:spPr>
          <a:xfrm>
            <a:off x="2987824" y="5290831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/>
          <p:cNvSpPr/>
          <p:nvPr/>
        </p:nvSpPr>
        <p:spPr>
          <a:xfrm>
            <a:off x="3156873" y="5292301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>
            <a:off x="4860032" y="5291591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/>
          <p:cNvSpPr/>
          <p:nvPr/>
        </p:nvSpPr>
        <p:spPr>
          <a:xfrm>
            <a:off x="5007816" y="5292301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/>
          <p:cNvSpPr/>
          <p:nvPr/>
        </p:nvSpPr>
        <p:spPr>
          <a:xfrm>
            <a:off x="6625750" y="5292301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/>
          <p:cNvSpPr/>
          <p:nvPr/>
        </p:nvSpPr>
        <p:spPr>
          <a:xfrm>
            <a:off x="6804248" y="5292301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/>
          <p:cNvSpPr/>
          <p:nvPr/>
        </p:nvSpPr>
        <p:spPr>
          <a:xfrm>
            <a:off x="8389946" y="5293011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/>
          <p:cNvSpPr/>
          <p:nvPr/>
        </p:nvSpPr>
        <p:spPr>
          <a:xfrm>
            <a:off x="8565097" y="5293011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space réservé du contenu 11"/>
          <p:cNvSpPr txBox="1">
            <a:spLocks/>
          </p:cNvSpPr>
          <p:nvPr/>
        </p:nvSpPr>
        <p:spPr>
          <a:xfrm>
            <a:off x="107504" y="188640"/>
            <a:ext cx="8906955" cy="10387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9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10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700"/>
              </a:lnSpc>
            </a:pP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Field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lines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are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lost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within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fr-FR" sz="1800" dirty="0" smtClean="0">
                <a:solidFill>
                  <a:srgbClr val="0000FF"/>
                </a:solidFill>
                <a:latin typeface="Arial"/>
                <a:cs typeface="Arial" panose="020B0604020202020204" pitchFamily="34" charset="0"/>
              </a:rPr>
              <a:t>a few 100 </a:t>
            </a:r>
            <a:r>
              <a:rPr lang="fr-FR" sz="1800" dirty="0" err="1" smtClean="0">
                <a:solidFill>
                  <a:srgbClr val="0000FF"/>
                </a:solidFill>
                <a:latin typeface="Arial"/>
                <a:cs typeface="Arial" panose="020B0604020202020204" pitchFamily="34" charset="0"/>
              </a:rPr>
              <a:t>turns</a:t>
            </a:r>
            <a:r>
              <a:rPr lang="fr-FR" sz="1800" dirty="0" smtClean="0">
                <a:solidFill>
                  <a:srgbClr val="0000FF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during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TQ</a:t>
            </a:r>
          </a:p>
          <a:p>
            <a:pPr lvl="3">
              <a:lnSpc>
                <a:spcPts val="2700"/>
              </a:lnSpc>
            </a:pP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For a 1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keV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electron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,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that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would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mean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a few 100 </a:t>
            </a:r>
            <a:r>
              <a:rPr lang="el-G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μ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s, i.e. ~ duration of the TQ</a:t>
            </a:r>
          </a:p>
          <a:p>
            <a:pPr lvl="3">
              <a:lnSpc>
                <a:spcPts val="2700"/>
              </a:lnSpc>
            </a:pPr>
            <a:r>
              <a:rPr lang="fr-FR" sz="1800" dirty="0" err="1">
                <a:solidFill>
                  <a:schemeClr val="tx1"/>
                </a:solidFill>
                <a:latin typeface="Arial"/>
                <a:cs typeface="Arial" panose="020B0604020202020204" pitchFamily="34" charset="0"/>
              </a:rPr>
              <a:t>V</a:t>
            </a:r>
            <a:r>
              <a:rPr lang="fr-FR" sz="1800" dirty="0" err="1" smtClean="0">
                <a:solidFill>
                  <a:schemeClr val="tx1"/>
                </a:solidFill>
                <a:latin typeface="Arial"/>
                <a:cs typeface="Arial" panose="020B0604020202020204" pitchFamily="34" charset="0"/>
              </a:rPr>
              <a:t>ery</a:t>
            </a:r>
            <a:r>
              <a:rPr lang="fr-FR" sz="1800" dirty="0" smtClean="0">
                <a:solidFill>
                  <a:schemeClr val="tx1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/>
                <a:cs typeface="Arial" panose="020B0604020202020204" pitchFamily="34" charset="0"/>
              </a:rPr>
              <a:t>core</a:t>
            </a:r>
            <a:r>
              <a:rPr lang="fr-FR" sz="1800" dirty="0" smtClean="0">
                <a:solidFill>
                  <a:schemeClr val="tx1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less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affected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by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stochasticity</a:t>
            </a:r>
            <a:endParaRPr lang="fr-FR" sz="1800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34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fr-FR" sz="1200" dirty="0">
              <a:solidFill>
                <a:prstClr val="black"/>
              </a:solidFill>
            </a:endParaRPr>
          </a:p>
        </p:txBody>
      </p:sp>
      <p:cxnSp>
        <p:nvCxnSpPr>
          <p:cNvPr id="7" name="Connecteur droit avec flèche 6"/>
          <p:cNvCxnSpPr>
            <a:stCxn id="20" idx="7"/>
          </p:cNvCxnSpPr>
          <p:nvPr/>
        </p:nvCxnSpPr>
        <p:spPr>
          <a:xfrm flipV="1">
            <a:off x="1200101" y="4077072"/>
            <a:ext cx="209785" cy="122506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>
            <a:stCxn id="21" idx="6"/>
          </p:cNvCxnSpPr>
          <p:nvPr/>
        </p:nvCxnSpPr>
        <p:spPr>
          <a:xfrm flipV="1">
            <a:off x="1345483" y="4221088"/>
            <a:ext cx="4378645" cy="110574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30235" y="4380951"/>
            <a:ext cx="1783412" cy="2480843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/>
          <p:cNvSpPr/>
          <p:nvPr/>
        </p:nvSpPr>
        <p:spPr>
          <a:xfrm>
            <a:off x="1852485" y="4365104"/>
            <a:ext cx="1783411" cy="25175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/>
          <p:cNvSpPr/>
          <p:nvPr/>
        </p:nvSpPr>
        <p:spPr>
          <a:xfrm>
            <a:off x="3687411" y="4365104"/>
            <a:ext cx="1765987" cy="25175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/>
          <p:cNvSpPr/>
          <p:nvPr/>
        </p:nvSpPr>
        <p:spPr>
          <a:xfrm>
            <a:off x="5486401" y="4367801"/>
            <a:ext cx="1749896" cy="2517583"/>
          </a:xfrm>
          <a:prstGeom prst="rect">
            <a:avLst/>
          </a:prstGeom>
          <a:noFill/>
          <a:ln>
            <a:solidFill>
              <a:srgbClr val="39E7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/>
          <p:cNvSpPr/>
          <p:nvPr/>
        </p:nvSpPr>
        <p:spPr>
          <a:xfrm>
            <a:off x="7289443" y="4365104"/>
            <a:ext cx="1747054" cy="2517583"/>
          </a:xfrm>
          <a:prstGeom prst="rect">
            <a:avLst/>
          </a:prstGeom>
          <a:noFill/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ZoneTexte 34"/>
          <p:cNvSpPr txBox="1"/>
          <p:nvPr/>
        </p:nvSpPr>
        <p:spPr>
          <a:xfrm>
            <a:off x="1268152" y="1268760"/>
            <a:ext cx="251543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R</a:t>
            </a:r>
            <a:r>
              <a:rPr lang="fr-FR" baseline="-25000" dirty="0" err="1" smtClean="0"/>
              <a:t>start</a:t>
            </a:r>
            <a:r>
              <a:rPr lang="fr-FR" dirty="0" smtClean="0"/>
              <a:t>=3.0m, </a:t>
            </a:r>
            <a:r>
              <a:rPr lang="fr-FR" dirty="0" err="1" smtClean="0"/>
              <a:t>Z</a:t>
            </a:r>
            <a:r>
              <a:rPr lang="fr-FR" baseline="-25000" dirty="0" err="1" smtClean="0"/>
              <a:t>start</a:t>
            </a:r>
            <a:r>
              <a:rPr lang="fr-FR" dirty="0" smtClean="0"/>
              <a:t>=0.2m</a:t>
            </a:r>
            <a:endParaRPr lang="fr-FR" dirty="0"/>
          </a:p>
        </p:txBody>
      </p:sp>
      <p:sp>
        <p:nvSpPr>
          <p:cNvPr id="40" name="ZoneTexte 39"/>
          <p:cNvSpPr txBox="1"/>
          <p:nvPr/>
        </p:nvSpPr>
        <p:spPr>
          <a:xfrm>
            <a:off x="5728976" y="1268760"/>
            <a:ext cx="251543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R</a:t>
            </a:r>
            <a:r>
              <a:rPr lang="fr-FR" baseline="-25000" dirty="0" err="1" smtClean="0"/>
              <a:t>start</a:t>
            </a:r>
            <a:r>
              <a:rPr lang="fr-FR" dirty="0" smtClean="0"/>
              <a:t>=3.2m, </a:t>
            </a:r>
            <a:r>
              <a:rPr lang="fr-FR" dirty="0" err="1" smtClean="0"/>
              <a:t>Z</a:t>
            </a:r>
            <a:r>
              <a:rPr lang="fr-FR" baseline="-25000" dirty="0" err="1" smtClean="0"/>
              <a:t>start</a:t>
            </a:r>
            <a:r>
              <a:rPr lang="fr-FR" dirty="0" smtClean="0"/>
              <a:t>=0.2m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732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836" y="2986782"/>
            <a:ext cx="4823713" cy="3857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contenu 11"/>
          <p:cNvSpPr txBox="1">
            <a:spLocks/>
          </p:cNvSpPr>
          <p:nvPr/>
        </p:nvSpPr>
        <p:spPr>
          <a:xfrm>
            <a:off x="467544" y="357188"/>
            <a:ext cx="8519186" cy="2423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3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4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700"/>
              </a:lnSpc>
            </a:pPr>
            <a:r>
              <a:rPr lang="fr-FR" sz="1800" u="sng" dirty="0" smtClean="0">
                <a:solidFill>
                  <a:schemeClr val="tx1"/>
                </a:solidFill>
                <a:latin typeface="Arial"/>
                <a:cs typeface="Arial" panose="020B0604020202020204" pitchFamily="34" charset="0"/>
              </a:rPr>
              <a:t>Important note</a:t>
            </a:r>
            <a:r>
              <a:rPr lang="fr-FR" sz="1800" dirty="0">
                <a:solidFill>
                  <a:schemeClr val="tx1"/>
                </a:solidFill>
                <a:latin typeface="Arial"/>
                <a:cs typeface="Arial" panose="020B0604020202020204" pitchFamily="34" charset="0"/>
              </a:rPr>
              <a:t>:</a:t>
            </a:r>
            <a:r>
              <a:rPr lang="fr-FR" sz="1800" dirty="0" smtClean="0">
                <a:solidFill>
                  <a:schemeClr val="tx1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rgbClr val="0000FF"/>
                </a:solidFill>
                <a:latin typeface="Arial"/>
                <a:cs typeface="Arial" panose="020B0604020202020204" pitchFamily="34" charset="0"/>
              </a:rPr>
              <a:t>N</a:t>
            </a:r>
            <a:r>
              <a:rPr lang="fr-FR" sz="1800" baseline="-25000" dirty="0" err="1" smtClean="0">
                <a:solidFill>
                  <a:srgbClr val="0000FF"/>
                </a:solidFill>
                <a:latin typeface="Arial"/>
                <a:cs typeface="Arial" panose="020B0604020202020204" pitchFamily="34" charset="0"/>
              </a:rPr>
              <a:t>loss</a:t>
            </a:r>
            <a:r>
              <a:rPr lang="fr-FR" sz="1800" dirty="0" smtClean="0">
                <a:solidFill>
                  <a:srgbClr val="0000FF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fr-FR" sz="1800" dirty="0">
                <a:solidFill>
                  <a:srgbClr val="0000FF"/>
                </a:solidFill>
                <a:latin typeface="Arial"/>
                <a:cs typeface="Arial" panose="020B0604020202020204" pitchFamily="34" charset="0"/>
              </a:rPr>
              <a:t>&gt;&gt; </a:t>
            </a:r>
            <a:r>
              <a:rPr lang="fr-FR" sz="1800" dirty="0" err="1">
                <a:solidFill>
                  <a:srgbClr val="0000FF"/>
                </a:solidFill>
                <a:latin typeface="Arial"/>
                <a:cs typeface="Arial" panose="020B0604020202020204" pitchFamily="34" charset="0"/>
              </a:rPr>
              <a:t>N</a:t>
            </a:r>
            <a:r>
              <a:rPr lang="fr-FR" sz="1800" baseline="-25000" dirty="0" err="1">
                <a:solidFill>
                  <a:srgbClr val="0000FF"/>
                </a:solidFill>
                <a:latin typeface="Arial"/>
                <a:cs typeface="Arial" panose="020B0604020202020204" pitchFamily="34" charset="0"/>
              </a:rPr>
              <a:t>spread</a:t>
            </a:r>
            <a:r>
              <a:rPr lang="fr-FR" sz="1800" dirty="0">
                <a:solidFill>
                  <a:srgbClr val="0000FF"/>
                </a:solidFill>
                <a:latin typeface="Arial"/>
                <a:cs typeface="Arial" panose="020B0604020202020204" pitchFamily="34" charset="0"/>
              </a:rPr>
              <a:t> </a:t>
            </a:r>
            <a:endParaRPr lang="fr-FR" sz="1800" baseline="-25000" dirty="0" smtClean="0">
              <a:solidFill>
                <a:srgbClr val="0000FF"/>
              </a:solidFill>
              <a:latin typeface="Arial"/>
              <a:cs typeface="Arial" panose="020B0604020202020204" pitchFamily="34" charset="0"/>
            </a:endParaRPr>
          </a:p>
          <a:p>
            <a:pPr lvl="3">
              <a:lnSpc>
                <a:spcPts val="2700"/>
              </a:lnSpc>
            </a:pP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N</a:t>
            </a:r>
            <a:r>
              <a:rPr lang="fr-FR" sz="1800" baseline="-250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loss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   =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number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of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turns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for FL to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be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lost</a:t>
            </a:r>
            <a:endParaRPr lang="fr-FR" sz="1800" dirty="0" smtClean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  <a:p>
            <a:pPr marL="771525" lvl="3" indent="0">
              <a:lnSpc>
                <a:spcPts val="2700"/>
              </a:lnSpc>
              <a:buNone/>
            </a:pPr>
            <a:r>
              <a:rPr lang="fr-FR" sz="180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              ~ 100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during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TQ</a:t>
            </a:r>
          </a:p>
          <a:p>
            <a:pPr lvl="3">
              <a:lnSpc>
                <a:spcPts val="2700"/>
              </a:lnSpc>
            </a:pPr>
            <a:r>
              <a:rPr lang="fr-FR" sz="1800" dirty="0" err="1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N</a:t>
            </a:r>
            <a:r>
              <a:rPr lang="fr-FR" sz="1800" baseline="-25000" dirty="0" err="1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spread</a:t>
            </a:r>
            <a:r>
              <a:rPr lang="fr-FR" sz="180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= </a:t>
            </a:r>
            <a:r>
              <a:rPr lang="fr-FR" sz="1800" dirty="0" err="1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number</a:t>
            </a:r>
            <a:r>
              <a:rPr lang="fr-FR" sz="180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of </a:t>
            </a:r>
            <a:r>
              <a:rPr lang="fr-FR" sz="1800" dirty="0" err="1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turns</a:t>
            </a:r>
            <a:r>
              <a:rPr lang="fr-FR" sz="180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for FL distribution to spread over the plasma </a:t>
            </a:r>
          </a:p>
          <a:p>
            <a:pPr marL="771525" lvl="3" indent="0">
              <a:lnSpc>
                <a:spcPts val="2700"/>
              </a:lnSpc>
              <a:buNone/>
            </a:pPr>
            <a:r>
              <a:rPr lang="fr-FR" sz="180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               ~ 1 </a:t>
            </a:r>
            <a:r>
              <a:rPr lang="fr-FR" sz="1800" dirty="0" err="1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during</a:t>
            </a:r>
            <a:r>
              <a:rPr lang="fr-FR" sz="1800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TQ: </a:t>
            </a:r>
            <a:r>
              <a:rPr lang="fr-FR" sz="1800" dirty="0" err="1">
                <a:solidFill>
                  <a:srgbClr val="0000FF"/>
                </a:solidFill>
                <a:latin typeface="Arial"/>
                <a:cs typeface="Arial" panose="020B0604020202020204" pitchFamily="34" charset="0"/>
              </a:rPr>
              <a:t>extremely</a:t>
            </a:r>
            <a:r>
              <a:rPr lang="fr-FR" sz="1800" dirty="0">
                <a:solidFill>
                  <a:srgbClr val="0000FF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fr-FR" sz="1800" dirty="0" err="1">
                <a:solidFill>
                  <a:srgbClr val="0000FF"/>
                </a:solidFill>
                <a:latin typeface="Arial"/>
                <a:cs typeface="Arial" panose="020B0604020202020204" pitchFamily="34" charset="0"/>
              </a:rPr>
              <a:t>fast</a:t>
            </a:r>
            <a:r>
              <a:rPr lang="fr-FR" sz="1800" dirty="0">
                <a:solidFill>
                  <a:srgbClr val="0000FF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fr-FR" sz="1800" dirty="0" err="1">
                <a:solidFill>
                  <a:srgbClr val="0000FF"/>
                </a:solidFill>
                <a:latin typeface="Arial"/>
                <a:cs typeface="Arial" panose="020B0604020202020204" pitchFamily="34" charset="0"/>
              </a:rPr>
              <a:t>spreading</a:t>
            </a:r>
            <a:r>
              <a:rPr lang="fr-FR" sz="1800" dirty="0" smtClean="0">
                <a:solidFill>
                  <a:srgbClr val="0000FF"/>
                </a:solidFill>
                <a:latin typeface="Arial"/>
                <a:cs typeface="Arial" panose="020B0604020202020204" pitchFamily="34" charset="0"/>
              </a:rPr>
              <a:t>!</a:t>
            </a:r>
            <a:endParaRPr lang="fr-FR" sz="1800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  <a:p>
            <a:pPr marL="0" lvl="1" indent="0">
              <a:lnSpc>
                <a:spcPts val="2700"/>
              </a:lnSpc>
              <a:buFontTx/>
              <a:buNone/>
            </a:pPr>
            <a:endParaRPr lang="fr-FR" sz="1800" dirty="0" smtClean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Reason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: ‘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field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line transport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barrier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’ at the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edge</a:t>
            </a:r>
            <a:endParaRPr lang="fr-FR" sz="1800" dirty="0" smtClean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8" name="Ellipse 7"/>
          <p:cNvSpPr/>
          <p:nvPr/>
        </p:nvSpPr>
        <p:spPr>
          <a:xfrm>
            <a:off x="2808313" y="4546957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7452320" y="4618965"/>
            <a:ext cx="1239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@ 2.57ms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2411760" y="2996952"/>
            <a:ext cx="459613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u="sng" dirty="0" smtClean="0"/>
              <a:t>Flux-surface-</a:t>
            </a:r>
            <a:r>
              <a:rPr lang="fr-FR" u="sng" dirty="0" err="1" smtClean="0"/>
              <a:t>averaged</a:t>
            </a:r>
            <a:r>
              <a:rPr lang="fr-FR" u="sng" dirty="0" smtClean="0"/>
              <a:t> </a:t>
            </a:r>
            <a:r>
              <a:rPr lang="fr-FR" u="sng" dirty="0" err="1" smtClean="0"/>
              <a:t>density</a:t>
            </a:r>
            <a:r>
              <a:rPr lang="fr-FR" u="sng" dirty="0" smtClean="0"/>
              <a:t> of </a:t>
            </a:r>
            <a:r>
              <a:rPr lang="fr-FR" u="sng" dirty="0" err="1" smtClean="0"/>
              <a:t>field</a:t>
            </a:r>
            <a:r>
              <a:rPr lang="fr-FR" u="sng" dirty="0" smtClean="0"/>
              <a:t> </a:t>
            </a:r>
            <a:r>
              <a:rPr lang="fr-FR" u="sng" dirty="0" err="1" smtClean="0"/>
              <a:t>lines</a:t>
            </a:r>
            <a:endParaRPr lang="fr-FR" u="sng" dirty="0"/>
          </a:p>
        </p:txBody>
      </p:sp>
      <p:sp>
        <p:nvSpPr>
          <p:cNvPr id="13" name="ZoneTexte 12"/>
          <p:cNvSpPr txBox="1"/>
          <p:nvPr/>
        </p:nvSpPr>
        <p:spPr>
          <a:xfrm>
            <a:off x="2243837" y="4149080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Start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015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48680"/>
            <a:ext cx="4446404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111934"/>
            <a:ext cx="3462409" cy="2719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81660"/>
            <a:ext cx="3384769" cy="2649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3777303" y="5086925"/>
            <a:ext cx="1298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R</a:t>
            </a:r>
            <a:r>
              <a:rPr lang="fr-FR" baseline="-25000" dirty="0" err="1" smtClean="0"/>
              <a:t>start</a:t>
            </a:r>
            <a:r>
              <a:rPr lang="fr-FR" dirty="0" smtClean="0"/>
              <a:t>=3.2m</a:t>
            </a:r>
          </a:p>
          <a:p>
            <a:r>
              <a:rPr lang="fr-FR" dirty="0" err="1" smtClean="0"/>
              <a:t>Z</a:t>
            </a:r>
            <a:r>
              <a:rPr lang="fr-FR" baseline="-25000" dirty="0" err="1" smtClean="0"/>
              <a:t>start</a:t>
            </a:r>
            <a:r>
              <a:rPr lang="fr-FR" dirty="0" smtClean="0"/>
              <a:t>=0.2m</a:t>
            </a:r>
            <a:endParaRPr lang="fr-FR" dirty="0"/>
          </a:p>
        </p:txBody>
      </p:sp>
      <p:sp>
        <p:nvSpPr>
          <p:cNvPr id="12" name="Espace réservé du contenu 11"/>
          <p:cNvSpPr txBox="1">
            <a:spLocks/>
          </p:cNvSpPr>
          <p:nvPr/>
        </p:nvSpPr>
        <p:spPr>
          <a:xfrm>
            <a:off x="1475656" y="130423"/>
            <a:ext cx="6552728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5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6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700"/>
              </a:lnSpc>
            </a:pP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A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larger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I</a:t>
            </a:r>
            <a:r>
              <a:rPr lang="fr-FR" sz="1800" baseline="-250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p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spike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correlates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with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faster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stochastic</a:t>
            </a:r>
            <a:r>
              <a:rPr lang="fr-FR" sz="1800" dirty="0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losses</a:t>
            </a:r>
            <a:endParaRPr lang="fr-FR" sz="1800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13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fr-FR" sz="1200" dirty="0">
              <a:solidFill>
                <a:prstClr val="black"/>
              </a:solidFill>
            </a:endParaRPr>
          </a:p>
        </p:txBody>
      </p:sp>
      <p:cxnSp>
        <p:nvCxnSpPr>
          <p:cNvPr id="10" name="Connecteur droit avec flèche 9"/>
          <p:cNvCxnSpPr/>
          <p:nvPr/>
        </p:nvCxnSpPr>
        <p:spPr>
          <a:xfrm flipV="1">
            <a:off x="3059832" y="1988840"/>
            <a:ext cx="1008112" cy="219282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 flipV="1">
            <a:off x="4752020" y="2276872"/>
            <a:ext cx="1476164" cy="183506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790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u numéro de diapositive 8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75BCC8B2-0BA6-4B93-8971-7468F6C19B89}" type="slidenum">
              <a:rPr lang="fr-FR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19459" name="Espace réservé du pied de page 9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563888" y="2761764"/>
            <a:ext cx="5184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prstClr val="white"/>
                </a:solidFill>
              </a:rPr>
              <a:t>To have or not to have a radiative collapse</a:t>
            </a:r>
            <a:endParaRPr lang="en-US" sz="28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74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11"/>
          <p:cNvSpPr txBox="1">
            <a:spLocks/>
          </p:cNvSpPr>
          <p:nvPr/>
        </p:nvSpPr>
        <p:spPr>
          <a:xfrm>
            <a:off x="179512" y="404664"/>
            <a:ext cx="8964488" cy="6232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3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4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700"/>
              </a:lnSpc>
            </a:pP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Ward </a:t>
            </a:r>
            <a:r>
              <a:rPr lang="fr-F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fr-FR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Wesson</a:t>
            </a:r>
            <a:r>
              <a:rPr lang="fr-F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NF </a:t>
            </a:r>
            <a:r>
              <a:rPr lang="fr-FR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r>
              <a:rPr lang="fr-F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(1992) 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1117: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heat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conduction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along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stochastic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lines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</a:t>
            </a:r>
            <a:r>
              <a:rPr lang="fr-FR" sz="1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fr-FR" sz="1800" baseline="-25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down to ~ 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eV </a:t>
            </a:r>
            <a:endParaRPr lang="fr-FR" sz="18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ts val="2700"/>
              </a:lnSpc>
            </a:pP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That’s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because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</a:t>
            </a:r>
            <a:r>
              <a:rPr lang="fr-FR" sz="1800" baseline="-25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~ T</a:t>
            </a:r>
            <a:r>
              <a:rPr lang="fr-FR" sz="1800" baseline="-25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1800" baseline="30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5/2</a:t>
            </a:r>
            <a:endParaRPr lang="fr-FR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endParaRPr lang="fr-FR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radiative collapse to « finish the job »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fr-FR" sz="1800" baseline="-25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down to </a:t>
            </a:r>
            <a:r>
              <a:rPr lang="fr-FR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 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eV 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below</a:t>
            </a:r>
            <a:endParaRPr lang="fr-FR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ts val="2700"/>
              </a:lnSpc>
            </a:pP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Radiative collapse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bifurcative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stemming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1800" baseline="-25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</a:t>
            </a:r>
            <a:r>
              <a:rPr lang="fr-FR" sz="1800" baseline="-25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shape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>
              <a:lnSpc>
                <a:spcPts val="2700"/>
              </a:lnSpc>
            </a:pPr>
            <a:endParaRPr lang="fr-FR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endParaRPr lang="fr-FR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endParaRPr lang="fr-FR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endParaRPr lang="fr-FR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endParaRPr lang="fr-FR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endParaRPr lang="fr-FR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endParaRPr lang="fr-FR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endParaRPr lang="fr-FR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endParaRPr lang="fr-FR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lnSpc>
                <a:spcPts val="2700"/>
              </a:lnSpc>
              <a:buNone/>
            </a:pPr>
            <a:endParaRPr lang="fr-FR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RE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studies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critical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radiative collapse right: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determines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fr-FR" sz="1800" baseline="-25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therefore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E</a:t>
            </a:r>
            <a:r>
              <a:rPr lang="fr-FR" sz="1800" baseline="-25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endParaRPr lang="fr-FR" sz="18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ce réservé du numéro de diapositive 8"/>
          <p:cNvSpPr>
            <a:spLocks noGrp="1"/>
          </p:cNvSpPr>
          <p:nvPr>
            <p:ph type="sldNum" sz="quarter" idx="22"/>
          </p:nvPr>
        </p:nvSpPr>
        <p:spPr bwMode="auto">
          <a:xfrm>
            <a:off x="8604448" y="6520259"/>
            <a:ext cx="539552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fld id="{ED09A1F6-D77A-499B-B053-5422600CA76B}" type="slidenum">
              <a:rPr lang="fr-FR" smtClean="0">
                <a:solidFill>
                  <a:prstClr val="black"/>
                </a:solidFill>
              </a:rPr>
              <a:pPr algn="ctr">
                <a:defRPr/>
              </a:pPr>
              <a:t>35</a:t>
            </a:fld>
            <a:endParaRPr lang="fr-FR" dirty="0">
              <a:solidFill>
                <a:prstClr val="black"/>
              </a:solidFill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2483768" y="2996952"/>
            <a:ext cx="3816424" cy="2808312"/>
            <a:chOff x="2483768" y="2996952"/>
            <a:chExt cx="3567447" cy="2664296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3768" y="2996952"/>
              <a:ext cx="3567447" cy="2664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ZoneTexte 2"/>
            <p:cNvSpPr txBox="1"/>
            <p:nvPr/>
          </p:nvSpPr>
          <p:spPr>
            <a:xfrm>
              <a:off x="4267491" y="4590256"/>
              <a:ext cx="80663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>
                  <a:solidFill>
                    <a:srgbClr val="0000FF"/>
                  </a:solidFill>
                </a:rPr>
                <a:t>~</a:t>
              </a:r>
              <a:r>
                <a:rPr lang="fr-FR" sz="1400" dirty="0" smtClean="0">
                  <a:solidFill>
                    <a:srgbClr val="0000FF"/>
                  </a:solidFill>
                </a:rPr>
                <a:t>200eV</a:t>
              </a:r>
              <a:endParaRPr lang="fr-FR" sz="1400" dirty="0">
                <a:solidFill>
                  <a:srgbClr val="0000FF"/>
                </a:solidFill>
              </a:endParaRP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3503096" y="3119310"/>
              <a:ext cx="70724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>
                  <a:solidFill>
                    <a:srgbClr val="0000FF"/>
                  </a:solidFill>
                </a:rPr>
                <a:t>~</a:t>
              </a:r>
              <a:r>
                <a:rPr lang="fr-FR" sz="1400" dirty="0" smtClean="0">
                  <a:solidFill>
                    <a:srgbClr val="0000FF"/>
                  </a:solidFill>
                </a:rPr>
                <a:t>20eV</a:t>
              </a:r>
              <a:endParaRPr lang="fr-FR" sz="1400" dirty="0">
                <a:solidFill>
                  <a:srgbClr val="0000FF"/>
                </a:solidFill>
              </a:endParaRPr>
            </a:p>
          </p:txBody>
        </p:sp>
      </p:grpSp>
      <p:sp>
        <p:nvSpPr>
          <p:cNvPr id="2" name="ZoneTexte 1"/>
          <p:cNvSpPr txBox="1"/>
          <p:nvPr/>
        </p:nvSpPr>
        <p:spPr>
          <a:xfrm>
            <a:off x="3216727" y="2592665"/>
            <a:ext cx="352839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600" u="sng" dirty="0" smtClean="0"/>
              <a:t>Argon radiative </a:t>
            </a:r>
            <a:r>
              <a:rPr lang="fr-FR" sz="1600" u="sng" dirty="0" err="1" smtClean="0"/>
              <a:t>cooling</a:t>
            </a:r>
            <a:r>
              <a:rPr lang="fr-FR" sz="1600" u="sng" dirty="0" smtClean="0"/>
              <a:t> rate </a:t>
            </a:r>
            <a:r>
              <a:rPr lang="fr-FR" sz="1600" u="sng" dirty="0" err="1" smtClean="0"/>
              <a:t>assuming</a:t>
            </a:r>
            <a:r>
              <a:rPr lang="fr-FR" sz="1600" u="sng" dirty="0" smtClean="0"/>
              <a:t> coronal </a:t>
            </a:r>
            <a:r>
              <a:rPr lang="fr-FR" sz="1600" u="sng" dirty="0" err="1" smtClean="0"/>
              <a:t>equilibrium</a:t>
            </a:r>
            <a:r>
              <a:rPr lang="fr-FR" sz="1600" u="sng" dirty="0" smtClean="0"/>
              <a:t> </a:t>
            </a:r>
            <a:endParaRPr lang="fr-FR" sz="1600" u="sng" dirty="0"/>
          </a:p>
        </p:txBody>
      </p:sp>
    </p:spTree>
    <p:extLst>
      <p:ext uri="{BB962C8B-B14F-4D97-AF65-F5344CB8AC3E}">
        <p14:creationId xmlns:p14="http://schemas.microsoft.com/office/powerpoint/2010/main" val="61939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1"/>
          <p:cNvSpPr txBox="1">
            <a:spLocks/>
          </p:cNvSpPr>
          <p:nvPr/>
        </p:nvSpPr>
        <p:spPr>
          <a:xfrm>
            <a:off x="323528" y="1883147"/>
            <a:ext cx="8640960" cy="27699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2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3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700"/>
              </a:lnSpc>
            </a:pP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Simulations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shown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slides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a full radiative collapse</a:t>
            </a:r>
          </a:p>
          <a:p>
            <a:pPr lvl="1">
              <a:lnSpc>
                <a:spcPts val="2700"/>
              </a:lnSpc>
            </a:pPr>
            <a:endParaRPr lang="fr-F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show a simulation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full (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-TQ) radiative collapse</a:t>
            </a:r>
            <a:endParaRPr lang="fr-FR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ts val="2700"/>
              </a:lnSpc>
            </a:pP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Uses ~10 times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smaller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makes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~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realistic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but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-off at 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T</a:t>
            </a:r>
            <a:r>
              <a:rPr lang="fr-FR" sz="1800" baseline="-25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fr-FR" sz="1800" baseline="-25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>
              <a:lnSpc>
                <a:spcPts val="2700"/>
              </a:lnSpc>
            </a:pP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Favorizes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radiative collapse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because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Ohmic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heating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~10 times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smaller</a:t>
            </a:r>
            <a:endParaRPr lang="fr-FR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ts val="2700"/>
              </a:lnSpc>
            </a:pP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Drawback: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runs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slowly</a:t>
            </a:r>
            <a:r>
              <a:rPr lang="fr-F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stops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converging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TQ</a:t>
            </a:r>
            <a:endParaRPr lang="fr-F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fr-FR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6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4391"/>
            <a:ext cx="9144000" cy="488921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067944" y="116632"/>
            <a:ext cx="936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0.00ms</a:t>
            </a:r>
            <a:endParaRPr lang="fr-FR" dirty="0"/>
          </a:p>
        </p:txBody>
      </p:sp>
      <p:sp>
        <p:nvSpPr>
          <p:cNvPr id="4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329375" y="322449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baseline="-25000" dirty="0"/>
          </a:p>
        </p:txBody>
      </p:sp>
      <p:sp>
        <p:nvSpPr>
          <p:cNvPr id="6" name="Rectangle 5"/>
          <p:cNvSpPr/>
          <p:nvPr/>
        </p:nvSpPr>
        <p:spPr>
          <a:xfrm>
            <a:off x="1600472" y="1024964"/>
            <a:ext cx="1302178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958434" y="764704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  <a:r>
              <a:rPr lang="el-GR" baseline="-25000" dirty="0" smtClean="0"/>
              <a:t>φ</a:t>
            </a:r>
            <a:r>
              <a:rPr lang="fr-FR" dirty="0" smtClean="0"/>
              <a:t> (MA/m</a:t>
            </a:r>
            <a:r>
              <a:rPr lang="fr-FR" baseline="30000" dirty="0" smtClean="0"/>
              <a:t>2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8" name="Rectangle 7"/>
          <p:cNvSpPr/>
          <p:nvPr/>
        </p:nvSpPr>
        <p:spPr>
          <a:xfrm>
            <a:off x="4968821" y="978920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4003389" y="764704"/>
            <a:ext cx="100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r>
              <a:rPr lang="fr-FR" dirty="0" smtClean="0"/>
              <a:t> (</a:t>
            </a:r>
            <a:r>
              <a:rPr lang="fr-FR" dirty="0" err="1" smtClean="0"/>
              <a:t>keV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0" name="Rectangle 9"/>
          <p:cNvSpPr/>
          <p:nvPr/>
        </p:nvSpPr>
        <p:spPr>
          <a:xfrm>
            <a:off x="7835198" y="1024964"/>
            <a:ext cx="1201298" cy="1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6795575" y="764704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</a:t>
            </a:r>
            <a:r>
              <a:rPr lang="fr-FR" baseline="-25000" dirty="0" err="1" smtClean="0"/>
              <a:t>rad</a:t>
            </a:r>
            <a:r>
              <a:rPr lang="fr-FR" dirty="0" smtClean="0"/>
              <a:t> (W/m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1711500" y="3469650"/>
            <a:ext cx="1348331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768742" y="3224499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 smtClean="0"/>
              <a:t>e</a:t>
            </a:r>
            <a:r>
              <a:rPr lang="fr-FR" dirty="0" smtClean="0"/>
              <a:t> (10</a:t>
            </a:r>
            <a:r>
              <a:rPr lang="fr-FR" baseline="30000" dirty="0" smtClean="0"/>
              <a:t>20</a:t>
            </a:r>
            <a:r>
              <a:rPr lang="fr-FR" dirty="0" smtClean="0"/>
              <a:t>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4571999" y="3428999"/>
            <a:ext cx="1476941" cy="207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3763188" y="3244333"/>
            <a:ext cx="1545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n</a:t>
            </a:r>
            <a:r>
              <a:rPr lang="fr-FR" baseline="-25000" dirty="0" err="1" smtClean="0"/>
              <a:t>imp</a:t>
            </a:r>
            <a:r>
              <a:rPr lang="fr-FR" dirty="0" smtClean="0"/>
              <a:t> </a:t>
            </a:r>
            <a:r>
              <a:rPr lang="fr-FR" dirty="0"/>
              <a:t>(10</a:t>
            </a:r>
            <a:r>
              <a:rPr lang="fr-FR" baseline="30000" dirty="0"/>
              <a:t>20</a:t>
            </a:r>
            <a:r>
              <a:rPr lang="fr-FR" dirty="0"/>
              <a:t>/m</a:t>
            </a:r>
            <a:r>
              <a:rPr lang="fr-FR" baseline="30000" dirty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6" name="Rectangle 15"/>
          <p:cNvSpPr/>
          <p:nvPr/>
        </p:nvSpPr>
        <p:spPr>
          <a:xfrm>
            <a:off x="7956375" y="3469650"/>
            <a:ext cx="991441" cy="149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341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4391"/>
            <a:ext cx="9144000" cy="488921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067944" y="116632"/>
            <a:ext cx="936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3.91ms</a:t>
            </a:r>
            <a:endParaRPr lang="fr-FR" dirty="0"/>
          </a:p>
        </p:txBody>
      </p:sp>
      <p:sp>
        <p:nvSpPr>
          <p:cNvPr id="4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329375" y="322449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baseline="-25000" dirty="0"/>
          </a:p>
        </p:txBody>
      </p:sp>
      <p:sp>
        <p:nvSpPr>
          <p:cNvPr id="6" name="Rectangle 5"/>
          <p:cNvSpPr/>
          <p:nvPr/>
        </p:nvSpPr>
        <p:spPr>
          <a:xfrm>
            <a:off x="1600472" y="1024964"/>
            <a:ext cx="1302178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958434" y="764704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  <a:r>
              <a:rPr lang="el-GR" baseline="-25000" dirty="0" smtClean="0"/>
              <a:t>φ</a:t>
            </a:r>
            <a:r>
              <a:rPr lang="fr-FR" dirty="0" smtClean="0"/>
              <a:t> (MA/m</a:t>
            </a:r>
            <a:r>
              <a:rPr lang="fr-FR" baseline="30000" dirty="0" smtClean="0"/>
              <a:t>2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8" name="Rectangle 7"/>
          <p:cNvSpPr/>
          <p:nvPr/>
        </p:nvSpPr>
        <p:spPr>
          <a:xfrm>
            <a:off x="4968821" y="978920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4003389" y="764704"/>
            <a:ext cx="100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r>
              <a:rPr lang="fr-FR" dirty="0" smtClean="0"/>
              <a:t> (</a:t>
            </a:r>
            <a:r>
              <a:rPr lang="fr-FR" dirty="0" err="1" smtClean="0"/>
              <a:t>keV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0" name="Rectangle 9"/>
          <p:cNvSpPr/>
          <p:nvPr/>
        </p:nvSpPr>
        <p:spPr>
          <a:xfrm>
            <a:off x="7835198" y="1024964"/>
            <a:ext cx="1201298" cy="1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6795575" y="764704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</a:t>
            </a:r>
            <a:r>
              <a:rPr lang="fr-FR" baseline="-25000" dirty="0" err="1" smtClean="0"/>
              <a:t>rad</a:t>
            </a:r>
            <a:r>
              <a:rPr lang="fr-FR" dirty="0" smtClean="0"/>
              <a:t> (W/m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1711500" y="3469650"/>
            <a:ext cx="1348331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768742" y="3224499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 smtClean="0"/>
              <a:t>e</a:t>
            </a:r>
            <a:r>
              <a:rPr lang="fr-FR" dirty="0" smtClean="0"/>
              <a:t> (10</a:t>
            </a:r>
            <a:r>
              <a:rPr lang="fr-FR" baseline="30000" dirty="0" smtClean="0"/>
              <a:t>20</a:t>
            </a:r>
            <a:r>
              <a:rPr lang="fr-FR" dirty="0" smtClean="0"/>
              <a:t>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4571999" y="3428999"/>
            <a:ext cx="1476941" cy="207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3763188" y="3244333"/>
            <a:ext cx="1545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n</a:t>
            </a:r>
            <a:r>
              <a:rPr lang="fr-FR" baseline="-25000" dirty="0" err="1" smtClean="0"/>
              <a:t>imp</a:t>
            </a:r>
            <a:r>
              <a:rPr lang="fr-FR" dirty="0" smtClean="0"/>
              <a:t> </a:t>
            </a:r>
            <a:r>
              <a:rPr lang="fr-FR" dirty="0"/>
              <a:t>(10</a:t>
            </a:r>
            <a:r>
              <a:rPr lang="fr-FR" baseline="30000" dirty="0"/>
              <a:t>20</a:t>
            </a:r>
            <a:r>
              <a:rPr lang="fr-FR" dirty="0"/>
              <a:t>/m</a:t>
            </a:r>
            <a:r>
              <a:rPr lang="fr-FR" baseline="30000" dirty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6" name="Rectangle 15"/>
          <p:cNvSpPr/>
          <p:nvPr/>
        </p:nvSpPr>
        <p:spPr>
          <a:xfrm>
            <a:off x="7956375" y="3469650"/>
            <a:ext cx="991441" cy="149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240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4391"/>
            <a:ext cx="9144000" cy="488921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067944" y="116632"/>
            <a:ext cx="936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4.08ms</a:t>
            </a:r>
            <a:endParaRPr lang="fr-FR" dirty="0"/>
          </a:p>
        </p:txBody>
      </p:sp>
      <p:sp>
        <p:nvSpPr>
          <p:cNvPr id="4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329375" y="322449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baseline="-25000" dirty="0"/>
          </a:p>
        </p:txBody>
      </p:sp>
      <p:sp>
        <p:nvSpPr>
          <p:cNvPr id="6" name="Rectangle 5"/>
          <p:cNvSpPr/>
          <p:nvPr/>
        </p:nvSpPr>
        <p:spPr>
          <a:xfrm>
            <a:off x="1600472" y="1024964"/>
            <a:ext cx="1302178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958434" y="764704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  <a:r>
              <a:rPr lang="el-GR" baseline="-25000" dirty="0" smtClean="0"/>
              <a:t>φ</a:t>
            </a:r>
            <a:r>
              <a:rPr lang="fr-FR" dirty="0" smtClean="0"/>
              <a:t> (MA/m</a:t>
            </a:r>
            <a:r>
              <a:rPr lang="fr-FR" baseline="30000" dirty="0" smtClean="0"/>
              <a:t>2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8" name="Rectangle 7"/>
          <p:cNvSpPr/>
          <p:nvPr/>
        </p:nvSpPr>
        <p:spPr>
          <a:xfrm>
            <a:off x="4968821" y="978920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4003389" y="764704"/>
            <a:ext cx="100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r>
              <a:rPr lang="fr-FR" dirty="0" smtClean="0"/>
              <a:t> (</a:t>
            </a:r>
            <a:r>
              <a:rPr lang="fr-FR" dirty="0" err="1" smtClean="0"/>
              <a:t>keV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0" name="Rectangle 9"/>
          <p:cNvSpPr/>
          <p:nvPr/>
        </p:nvSpPr>
        <p:spPr>
          <a:xfrm>
            <a:off x="7835198" y="1024964"/>
            <a:ext cx="1201298" cy="1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6795575" y="764704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</a:t>
            </a:r>
            <a:r>
              <a:rPr lang="fr-FR" baseline="-25000" dirty="0" err="1" smtClean="0"/>
              <a:t>rad</a:t>
            </a:r>
            <a:r>
              <a:rPr lang="fr-FR" dirty="0" smtClean="0"/>
              <a:t> (W/m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1711500" y="3469650"/>
            <a:ext cx="1348331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768742" y="3224499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 smtClean="0"/>
              <a:t>e</a:t>
            </a:r>
            <a:r>
              <a:rPr lang="fr-FR" dirty="0" smtClean="0"/>
              <a:t> (10</a:t>
            </a:r>
            <a:r>
              <a:rPr lang="fr-FR" baseline="30000" dirty="0" smtClean="0"/>
              <a:t>20</a:t>
            </a:r>
            <a:r>
              <a:rPr lang="fr-FR" dirty="0" smtClean="0"/>
              <a:t>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4571999" y="3428999"/>
            <a:ext cx="1476941" cy="207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3763188" y="3244333"/>
            <a:ext cx="1545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n</a:t>
            </a:r>
            <a:r>
              <a:rPr lang="fr-FR" baseline="-25000" dirty="0" err="1" smtClean="0"/>
              <a:t>imp</a:t>
            </a:r>
            <a:r>
              <a:rPr lang="fr-FR" dirty="0" smtClean="0"/>
              <a:t> </a:t>
            </a:r>
            <a:r>
              <a:rPr lang="fr-FR" dirty="0"/>
              <a:t>(10</a:t>
            </a:r>
            <a:r>
              <a:rPr lang="fr-FR" baseline="30000" dirty="0"/>
              <a:t>20</a:t>
            </a:r>
            <a:r>
              <a:rPr lang="fr-FR" dirty="0"/>
              <a:t>/m</a:t>
            </a:r>
            <a:r>
              <a:rPr lang="fr-FR" baseline="30000" dirty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6" name="Rectangle 15"/>
          <p:cNvSpPr/>
          <p:nvPr/>
        </p:nvSpPr>
        <p:spPr>
          <a:xfrm>
            <a:off x="7956375" y="3469650"/>
            <a:ext cx="991441" cy="149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451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u numéro de diapositive 8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/>
              <a:t>|  PAGE </a:t>
            </a:r>
            <a:fld id="{75BCC8B2-0BA6-4B93-8971-7468F6C19B89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fr-FR"/>
          </a:p>
        </p:txBody>
      </p:sp>
      <p:sp>
        <p:nvSpPr>
          <p:cNvPr id="19459" name="Espace réservé du pied de page 9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/>
              <a:t>CEA | 10 AVRIL 2012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563888" y="2761764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The model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34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4391"/>
            <a:ext cx="9144000" cy="488921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067944" y="116632"/>
            <a:ext cx="936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4.52ms</a:t>
            </a:r>
            <a:endParaRPr lang="fr-FR" dirty="0"/>
          </a:p>
        </p:txBody>
      </p:sp>
      <p:sp>
        <p:nvSpPr>
          <p:cNvPr id="4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329375" y="322449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baseline="-25000" dirty="0"/>
          </a:p>
        </p:txBody>
      </p:sp>
      <p:sp>
        <p:nvSpPr>
          <p:cNvPr id="6" name="Rectangle 5"/>
          <p:cNvSpPr/>
          <p:nvPr/>
        </p:nvSpPr>
        <p:spPr>
          <a:xfrm>
            <a:off x="1600472" y="1024964"/>
            <a:ext cx="1302178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958434" y="764704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  <a:r>
              <a:rPr lang="el-GR" baseline="-25000" dirty="0" smtClean="0"/>
              <a:t>φ</a:t>
            </a:r>
            <a:r>
              <a:rPr lang="fr-FR" dirty="0" smtClean="0"/>
              <a:t> (MA/m</a:t>
            </a:r>
            <a:r>
              <a:rPr lang="fr-FR" baseline="30000" dirty="0" smtClean="0"/>
              <a:t>2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8" name="Rectangle 7"/>
          <p:cNvSpPr/>
          <p:nvPr/>
        </p:nvSpPr>
        <p:spPr>
          <a:xfrm>
            <a:off x="4968821" y="978920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4003389" y="764704"/>
            <a:ext cx="100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r>
              <a:rPr lang="fr-FR" dirty="0" smtClean="0"/>
              <a:t> (</a:t>
            </a:r>
            <a:r>
              <a:rPr lang="fr-FR" dirty="0" err="1" smtClean="0"/>
              <a:t>keV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0" name="Rectangle 9"/>
          <p:cNvSpPr/>
          <p:nvPr/>
        </p:nvSpPr>
        <p:spPr>
          <a:xfrm>
            <a:off x="7835198" y="1024964"/>
            <a:ext cx="1201298" cy="1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6795575" y="764704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</a:t>
            </a:r>
            <a:r>
              <a:rPr lang="fr-FR" baseline="-25000" dirty="0" err="1" smtClean="0"/>
              <a:t>rad</a:t>
            </a:r>
            <a:r>
              <a:rPr lang="fr-FR" dirty="0" smtClean="0"/>
              <a:t> (W/m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1711500" y="3469650"/>
            <a:ext cx="1348331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768742" y="3224499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 smtClean="0"/>
              <a:t>e</a:t>
            </a:r>
            <a:r>
              <a:rPr lang="fr-FR" dirty="0" smtClean="0"/>
              <a:t> (10</a:t>
            </a:r>
            <a:r>
              <a:rPr lang="fr-FR" baseline="30000" dirty="0" smtClean="0"/>
              <a:t>20</a:t>
            </a:r>
            <a:r>
              <a:rPr lang="fr-FR" dirty="0" smtClean="0"/>
              <a:t>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4571999" y="3428999"/>
            <a:ext cx="1476941" cy="207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3763188" y="3244333"/>
            <a:ext cx="1545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n</a:t>
            </a:r>
            <a:r>
              <a:rPr lang="fr-FR" baseline="-25000" dirty="0" err="1" smtClean="0"/>
              <a:t>imp</a:t>
            </a:r>
            <a:r>
              <a:rPr lang="fr-FR" dirty="0" smtClean="0"/>
              <a:t> </a:t>
            </a:r>
            <a:r>
              <a:rPr lang="fr-FR" dirty="0"/>
              <a:t>(10</a:t>
            </a:r>
            <a:r>
              <a:rPr lang="fr-FR" baseline="30000" dirty="0"/>
              <a:t>20</a:t>
            </a:r>
            <a:r>
              <a:rPr lang="fr-FR" dirty="0"/>
              <a:t>/m</a:t>
            </a:r>
            <a:r>
              <a:rPr lang="fr-FR" baseline="30000" dirty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6" name="Rectangle 15"/>
          <p:cNvSpPr/>
          <p:nvPr/>
        </p:nvSpPr>
        <p:spPr>
          <a:xfrm>
            <a:off x="7956375" y="3469650"/>
            <a:ext cx="991441" cy="149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58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7944" y="116632"/>
            <a:ext cx="936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4.82ms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4391"/>
            <a:ext cx="9144000" cy="4889217"/>
          </a:xfrm>
          <a:prstGeom prst="rect">
            <a:avLst/>
          </a:prstGeom>
        </p:spPr>
      </p:pic>
      <p:sp>
        <p:nvSpPr>
          <p:cNvPr id="4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329375" y="322449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</a:t>
            </a:r>
            <a:endParaRPr lang="fr-FR" baseline="-25000" dirty="0"/>
          </a:p>
        </p:txBody>
      </p:sp>
      <p:sp>
        <p:nvSpPr>
          <p:cNvPr id="6" name="Rectangle 5"/>
          <p:cNvSpPr/>
          <p:nvPr/>
        </p:nvSpPr>
        <p:spPr>
          <a:xfrm>
            <a:off x="1600472" y="1024964"/>
            <a:ext cx="1302178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958434" y="764704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</a:t>
            </a:r>
            <a:r>
              <a:rPr lang="el-GR" baseline="-25000" dirty="0" smtClean="0"/>
              <a:t>φ</a:t>
            </a:r>
            <a:r>
              <a:rPr lang="fr-FR" dirty="0" smtClean="0"/>
              <a:t> (MA/m</a:t>
            </a:r>
            <a:r>
              <a:rPr lang="fr-FR" baseline="30000" dirty="0" smtClean="0"/>
              <a:t>2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8" name="Rectangle 7"/>
          <p:cNvSpPr/>
          <p:nvPr/>
        </p:nvSpPr>
        <p:spPr>
          <a:xfrm>
            <a:off x="4968821" y="978920"/>
            <a:ext cx="1080120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4003389" y="764704"/>
            <a:ext cx="100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r>
              <a:rPr lang="fr-FR" dirty="0" smtClean="0"/>
              <a:t> (</a:t>
            </a:r>
            <a:r>
              <a:rPr lang="fr-FR" dirty="0" err="1" smtClean="0"/>
              <a:t>keV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0" name="Rectangle 9"/>
          <p:cNvSpPr/>
          <p:nvPr/>
        </p:nvSpPr>
        <p:spPr>
          <a:xfrm>
            <a:off x="7835198" y="1024964"/>
            <a:ext cx="1201298" cy="1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6795575" y="764704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</a:t>
            </a:r>
            <a:r>
              <a:rPr lang="fr-FR" baseline="-25000" dirty="0" err="1" smtClean="0"/>
              <a:t>rad</a:t>
            </a:r>
            <a:r>
              <a:rPr lang="fr-FR" dirty="0" smtClean="0"/>
              <a:t> (W/m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1711500" y="3469650"/>
            <a:ext cx="1348331" cy="192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768742" y="3224499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 smtClean="0"/>
              <a:t>e</a:t>
            </a:r>
            <a:r>
              <a:rPr lang="fr-FR" dirty="0" smtClean="0"/>
              <a:t> (10</a:t>
            </a:r>
            <a:r>
              <a:rPr lang="fr-FR" baseline="30000" dirty="0" smtClean="0"/>
              <a:t>20</a:t>
            </a:r>
            <a:r>
              <a:rPr lang="fr-FR" dirty="0" smtClean="0"/>
              <a:t>/m</a:t>
            </a:r>
            <a:r>
              <a:rPr lang="fr-FR" baseline="30000" dirty="0" smtClean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4571999" y="3428999"/>
            <a:ext cx="1476941" cy="207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3763188" y="3244333"/>
            <a:ext cx="1545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n</a:t>
            </a:r>
            <a:r>
              <a:rPr lang="fr-FR" baseline="-25000" dirty="0" err="1" smtClean="0"/>
              <a:t>imp</a:t>
            </a:r>
            <a:r>
              <a:rPr lang="fr-FR" dirty="0" smtClean="0"/>
              <a:t> </a:t>
            </a:r>
            <a:r>
              <a:rPr lang="fr-FR" dirty="0"/>
              <a:t>(10</a:t>
            </a:r>
            <a:r>
              <a:rPr lang="fr-FR" baseline="30000" dirty="0"/>
              <a:t>20</a:t>
            </a:r>
            <a:r>
              <a:rPr lang="fr-FR" dirty="0"/>
              <a:t>/m</a:t>
            </a:r>
            <a:r>
              <a:rPr lang="fr-FR" baseline="30000" dirty="0"/>
              <a:t>3</a:t>
            </a:r>
            <a:r>
              <a:rPr lang="fr-FR" dirty="0" smtClean="0"/>
              <a:t>)</a:t>
            </a:r>
            <a:endParaRPr lang="fr-FR" baseline="-25000" dirty="0"/>
          </a:p>
        </p:txBody>
      </p:sp>
      <p:sp>
        <p:nvSpPr>
          <p:cNvPr id="16" name="Rectangle 15"/>
          <p:cNvSpPr/>
          <p:nvPr/>
        </p:nvSpPr>
        <p:spPr>
          <a:xfrm>
            <a:off x="7956375" y="3469650"/>
            <a:ext cx="991441" cy="149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258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93" y="2077631"/>
            <a:ext cx="4970135" cy="4159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5697533" y="2798291"/>
            <a:ext cx="12218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>
                <a:solidFill>
                  <a:srgbClr val="0000FF"/>
                </a:solidFill>
              </a:rPr>
              <a:t>Experiment</a:t>
            </a:r>
            <a:endParaRPr lang="fr-FR" sz="1600" dirty="0">
              <a:solidFill>
                <a:srgbClr val="0000FF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695206" y="4094435"/>
            <a:ext cx="26212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 smtClean="0"/>
              <a:t>Realistic</a:t>
            </a:r>
            <a:r>
              <a:rPr lang="fr-FR" sz="1600" dirty="0" smtClean="0"/>
              <a:t> </a:t>
            </a:r>
            <a:r>
              <a:rPr lang="el-GR" sz="1600" dirty="0" smtClean="0"/>
              <a:t>η</a:t>
            </a:r>
            <a:r>
              <a:rPr lang="fr-FR" sz="1600" dirty="0" smtClean="0"/>
              <a:t> (</a:t>
            </a:r>
            <a:r>
              <a:rPr lang="fr-FR" sz="1600" dirty="0" err="1" smtClean="0"/>
              <a:t>with</a:t>
            </a:r>
            <a:r>
              <a:rPr lang="fr-FR" sz="1600" dirty="0" smtClean="0"/>
              <a:t> </a:t>
            </a:r>
            <a:r>
              <a:rPr lang="fr-FR" sz="1600" dirty="0" err="1" smtClean="0"/>
              <a:t>cut</a:t>
            </a:r>
            <a:r>
              <a:rPr lang="fr-FR" sz="1600" dirty="0" smtClean="0"/>
              <a:t>-off)</a:t>
            </a:r>
            <a:endParaRPr lang="fr-FR" sz="1600" dirty="0"/>
          </a:p>
        </p:txBody>
      </p:sp>
      <p:sp>
        <p:nvSpPr>
          <p:cNvPr id="5" name="ZoneTexte 4"/>
          <p:cNvSpPr txBox="1"/>
          <p:nvPr/>
        </p:nvSpPr>
        <p:spPr>
          <a:xfrm>
            <a:off x="5695206" y="3230339"/>
            <a:ext cx="21171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rgbClr val="FF0000"/>
                </a:solidFill>
              </a:rPr>
              <a:t>« Large » </a:t>
            </a:r>
            <a:r>
              <a:rPr lang="el-GR" sz="1600" dirty="0" smtClean="0">
                <a:solidFill>
                  <a:srgbClr val="FF0000"/>
                </a:solidFill>
              </a:rPr>
              <a:t>η</a:t>
            </a:r>
            <a:r>
              <a:rPr lang="fr-FR" sz="1600" dirty="0" smtClean="0">
                <a:solidFill>
                  <a:srgbClr val="FF0000"/>
                </a:solidFill>
              </a:rPr>
              <a:t>; 3 bar</a:t>
            </a:r>
            <a:endParaRPr lang="fr-FR" sz="1600" dirty="0">
              <a:solidFill>
                <a:srgbClr val="FF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695206" y="3662387"/>
            <a:ext cx="21891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rgbClr val="FF00FF"/>
                </a:solidFill>
              </a:rPr>
              <a:t>« Large » </a:t>
            </a:r>
            <a:r>
              <a:rPr lang="el-GR" sz="1600" dirty="0" smtClean="0">
                <a:solidFill>
                  <a:srgbClr val="FF00FF"/>
                </a:solidFill>
              </a:rPr>
              <a:t>η</a:t>
            </a:r>
            <a:r>
              <a:rPr lang="fr-FR" sz="1600" dirty="0" smtClean="0">
                <a:solidFill>
                  <a:srgbClr val="FF00FF"/>
                </a:solidFill>
              </a:rPr>
              <a:t>; 10 bar</a:t>
            </a:r>
            <a:endParaRPr lang="fr-FR" sz="1600" dirty="0">
              <a:solidFill>
                <a:srgbClr val="FF00FF"/>
              </a:solidFill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2267744" y="2438251"/>
            <a:ext cx="0" cy="3312368"/>
          </a:xfrm>
          <a:prstGeom prst="line">
            <a:avLst/>
          </a:prstGeom>
          <a:ln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2831874" y="2438251"/>
            <a:ext cx="0" cy="331236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3275856" y="2438251"/>
            <a:ext cx="0" cy="33123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3822998" y="2438251"/>
            <a:ext cx="0" cy="331236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5731497" y="5021828"/>
            <a:ext cx="3110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Vertical line = moment </a:t>
            </a:r>
            <a:r>
              <a:rPr lang="fr-FR" sz="1600" dirty="0" err="1" smtClean="0"/>
              <a:t>when</a:t>
            </a:r>
            <a:r>
              <a:rPr lang="fr-FR" sz="1600" dirty="0" smtClean="0"/>
              <a:t> </a:t>
            </a:r>
            <a:r>
              <a:rPr lang="fr-FR" sz="1600" dirty="0" err="1" smtClean="0"/>
              <a:t>I</a:t>
            </a:r>
            <a:r>
              <a:rPr lang="fr-FR" sz="1600" baseline="-25000" dirty="0" err="1" smtClean="0"/>
              <a:t>p</a:t>
            </a:r>
            <a:r>
              <a:rPr lang="fr-FR" sz="1600" dirty="0" smtClean="0"/>
              <a:t> </a:t>
            </a:r>
            <a:r>
              <a:rPr lang="fr-FR" sz="1600" dirty="0" err="1" smtClean="0"/>
              <a:t>starts</a:t>
            </a:r>
            <a:r>
              <a:rPr lang="fr-FR" sz="1600" dirty="0" smtClean="0"/>
              <a:t> to go up</a:t>
            </a:r>
            <a:endParaRPr lang="fr-FR" sz="1600" dirty="0"/>
          </a:p>
        </p:txBody>
      </p:sp>
      <p:sp>
        <p:nvSpPr>
          <p:cNvPr id="17" name="Espace réservé du contenu 11"/>
          <p:cNvSpPr txBox="1">
            <a:spLocks/>
          </p:cNvSpPr>
          <p:nvPr/>
        </p:nvSpPr>
        <p:spPr>
          <a:xfrm>
            <a:off x="201456" y="720279"/>
            <a:ext cx="8640960" cy="6924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3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4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700"/>
              </a:lnSpc>
            </a:pP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Simulation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-TQ radiative collapse (black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lines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has a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1800" baseline="-25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close to the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value at the moment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r-FR" sz="1800" baseline="-25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starts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go up</a:t>
            </a:r>
          </a:p>
        </p:txBody>
      </p:sp>
      <p:sp>
        <p:nvSpPr>
          <p:cNvPr id="24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fr-FR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58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u numéro de diapositive 8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75BCC8B2-0BA6-4B93-8971-7468F6C19B89}" type="slidenum">
              <a:rPr lang="fr-FR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19459" name="Espace réservé du pied de page 9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563888" y="2761764"/>
            <a:ext cx="5184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prstClr val="white"/>
                </a:solidFill>
              </a:rPr>
              <a:t>A quick overview of past results with test particles in JOREK D</a:t>
            </a:r>
            <a:r>
              <a:rPr lang="en-US" sz="2800" b="1" baseline="-25000" dirty="0" smtClean="0">
                <a:solidFill>
                  <a:prstClr val="white"/>
                </a:solidFill>
              </a:rPr>
              <a:t>2</a:t>
            </a:r>
            <a:r>
              <a:rPr lang="en-US" sz="2800" b="1" dirty="0" smtClean="0">
                <a:solidFill>
                  <a:prstClr val="white"/>
                </a:solidFill>
              </a:rPr>
              <a:t> MGI simulations</a:t>
            </a:r>
            <a:endParaRPr lang="en-US" sz="28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91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11"/>
          <p:cNvSpPr txBox="1">
            <a:spLocks/>
          </p:cNvSpPr>
          <p:nvPr/>
        </p:nvSpPr>
        <p:spPr>
          <a:xfrm>
            <a:off x="467544" y="885775"/>
            <a:ext cx="8424936" cy="48474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3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4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700"/>
              </a:lnSpc>
            </a:pPr>
            <a:r>
              <a:rPr lang="fr-FR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particle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studies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meaningful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situations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 production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negligible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kind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situation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desire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ITER</a:t>
            </a:r>
          </a:p>
          <a:p>
            <a:pPr lvl="1">
              <a:lnSpc>
                <a:spcPts val="2700"/>
              </a:lnSpc>
            </a:pPr>
            <a:endParaRPr lang="fr-FR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particle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module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implemented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by C. Sommariva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PhD and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post-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JOREK simulations of D</a:t>
            </a:r>
            <a:r>
              <a:rPr lang="fr-FR" sz="1800" baseline="-25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MGI in JET</a:t>
            </a:r>
          </a:p>
          <a:p>
            <a:pPr marL="771525" lvl="3" indent="0">
              <a:lnSpc>
                <a:spcPts val="2700"/>
              </a:lnSpc>
              <a:buNone/>
            </a:pPr>
            <a:r>
              <a:rPr lang="fr-FR" sz="16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[E. </a:t>
            </a:r>
            <a:r>
              <a:rPr lang="fr-FR" sz="16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Nardon</a:t>
            </a:r>
            <a:r>
              <a:rPr lang="fr-FR" sz="16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al., PPCF </a:t>
            </a:r>
            <a:r>
              <a:rPr lang="fr-FR" sz="16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</a:t>
            </a:r>
            <a:r>
              <a:rPr lang="fr-FR" sz="16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(2017) 014006]</a:t>
            </a:r>
          </a:p>
          <a:p>
            <a:pPr lvl="1">
              <a:lnSpc>
                <a:spcPts val="2700"/>
              </a:lnSpc>
            </a:pPr>
            <a:endParaRPr lang="fr-FR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studies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lvl="3">
              <a:lnSpc>
                <a:spcPts val="2700"/>
              </a:lnSpc>
            </a:pPr>
            <a:endParaRPr lang="fr-FR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ts val="2700"/>
              </a:lnSpc>
            </a:pP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</a:t>
            </a:r>
            <a:r>
              <a:rPr lang="fr-FR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 constant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cutting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-off E</a:t>
            </a:r>
            <a:r>
              <a:rPr lang="fr-FR" sz="1800" baseline="-25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friction </a:t>
            </a:r>
            <a:r>
              <a:rPr lang="fr-FR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sz="1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 pure transport » </a:t>
            </a:r>
            <a:r>
              <a:rPr lang="fr-FR" sz="1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fr-FR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[C. Sommariva et al., NF </a:t>
            </a:r>
            <a:r>
              <a:rPr lang="fr-FR" sz="16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</a:t>
            </a:r>
            <a:r>
              <a:rPr lang="fr-FR" sz="16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(2018) 016043]</a:t>
            </a:r>
          </a:p>
          <a:p>
            <a:pPr lvl="3">
              <a:lnSpc>
                <a:spcPts val="2700"/>
              </a:lnSpc>
            </a:pPr>
            <a:endParaRPr lang="fr-FR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ts val="2700"/>
              </a:lnSpc>
            </a:pP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self-consistent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evolution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including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fr-FR" sz="1800" baseline="-25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friction 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runaway</a:t>
            </a:r>
            <a:r>
              <a:rPr lang="fr-F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» </a:t>
            </a:r>
            <a:r>
              <a:rPr lang="fr-FR" sz="18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fr-FR" sz="16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[C. Sommariva et al., NF 58 (2018) 106022]</a:t>
            </a:r>
          </a:p>
        </p:txBody>
      </p:sp>
      <p:sp>
        <p:nvSpPr>
          <p:cNvPr id="5" name="Espace réservé du numéro de diapositive 8"/>
          <p:cNvSpPr>
            <a:spLocks noGrp="1"/>
          </p:cNvSpPr>
          <p:nvPr>
            <p:ph type="sldNum" sz="quarter" idx="22"/>
          </p:nvPr>
        </p:nvSpPr>
        <p:spPr bwMode="auto">
          <a:xfrm>
            <a:off x="8604448" y="6520259"/>
            <a:ext cx="539552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fld id="{ED09A1F6-D77A-499B-B053-5422600CA76B}" type="slidenum">
              <a:rPr lang="fr-FR" smtClean="0">
                <a:solidFill>
                  <a:prstClr val="black"/>
                </a:solidFill>
              </a:rPr>
              <a:pPr algn="ctr">
                <a:defRPr/>
              </a:pPr>
              <a:t>44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60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8"/>
          <p:cNvSpPr>
            <a:spLocks noGrp="1"/>
          </p:cNvSpPr>
          <p:nvPr>
            <p:ph type="sldNum" sz="quarter" idx="22"/>
          </p:nvPr>
        </p:nvSpPr>
        <p:spPr bwMode="auto">
          <a:xfrm>
            <a:off x="8604448" y="6520259"/>
            <a:ext cx="539552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fld id="{ED09A1F6-D77A-499B-B053-5422600CA76B}" type="slidenum">
              <a:rPr lang="fr-FR" smtClean="0">
                <a:solidFill>
                  <a:prstClr val="black"/>
                </a:solidFill>
              </a:rPr>
              <a:pPr algn="ctr">
                <a:defRPr/>
              </a:pPr>
              <a:t>45</a:t>
            </a:fld>
            <a:endParaRPr lang="fr-FR" dirty="0">
              <a:solidFill>
                <a:prstClr val="black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620688"/>
            <a:ext cx="1501320" cy="305237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496" y="620688"/>
            <a:ext cx="1878383" cy="305237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367" y="620688"/>
            <a:ext cx="1862730" cy="3052372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79512" y="1556792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rgbClr val="0000FF"/>
                </a:solidFill>
              </a:rPr>
              <a:t>1 </a:t>
            </a:r>
            <a:r>
              <a:rPr lang="fr-FR" sz="1600" dirty="0" err="1" smtClean="0">
                <a:solidFill>
                  <a:srgbClr val="0000FF"/>
                </a:solidFill>
              </a:rPr>
              <a:t>keV</a:t>
            </a:r>
            <a:endParaRPr lang="fr-FR" sz="1600" dirty="0">
              <a:solidFill>
                <a:srgbClr val="0000FF"/>
              </a:solidFill>
            </a:endParaRPr>
          </a:p>
          <a:p>
            <a:r>
              <a:rPr lang="fr-FR" sz="1600" dirty="0" smtClean="0">
                <a:solidFill>
                  <a:srgbClr val="FF0000"/>
                </a:solidFill>
              </a:rPr>
              <a:t>10 MeV</a:t>
            </a:r>
            <a:endParaRPr lang="fr-FR" sz="1600" dirty="0">
              <a:solidFill>
                <a:srgbClr val="FF0000"/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" y="4005064"/>
            <a:ext cx="4613825" cy="260757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3" name="Titre 10"/>
          <p:cNvSpPr>
            <a:spLocks noGrp="1"/>
          </p:cNvSpPr>
          <p:nvPr>
            <p:ph type="title"/>
          </p:nvPr>
        </p:nvSpPr>
        <p:spPr>
          <a:xfrm>
            <a:off x="971600" y="23665"/>
            <a:ext cx="7237413" cy="525015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fr-FR" sz="2000" b="1" cap="non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Pure transport </a:t>
            </a:r>
            <a:r>
              <a:rPr lang="fr-FR" sz="2000" b="1" cap="none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endParaRPr lang="fr-FR" sz="2000" b="1" cap="none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Espace réservé du contenu 11"/>
          <p:cNvSpPr txBox="1">
            <a:spLocks/>
          </p:cNvSpPr>
          <p:nvPr/>
        </p:nvSpPr>
        <p:spPr>
          <a:xfrm>
            <a:off x="4716016" y="4173612"/>
            <a:ext cx="4427984" cy="2423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7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8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700"/>
              </a:lnSpc>
            </a:pPr>
            <a:r>
              <a:rPr lang="fr-FR" sz="1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oderate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stochastic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losses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>
              <a:lnSpc>
                <a:spcPts val="2700"/>
              </a:lnSpc>
            </a:pPr>
            <a:endParaRPr lang="fr-FR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Limited by prompt flux surface reformation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starting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  <a:endParaRPr lang="fr-FR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endParaRPr lang="fr-FR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Magnetic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stochasticity</a:t>
            </a:r>
            <a:r>
              <a:rPr lang="fr-FR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underestimated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3">
              <a:lnSpc>
                <a:spcPts val="2700"/>
              </a:lnSpc>
            </a:pP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r-FR" sz="1800" baseline="-25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spike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</a:t>
            </a:r>
            <a:r>
              <a:rPr lang="fr-FR" sz="1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</a:t>
            </a:r>
            <a:endParaRPr lang="fr-FR" sz="1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Connecteur droit avec flèche 2"/>
          <p:cNvCxnSpPr/>
          <p:nvPr/>
        </p:nvCxnSpPr>
        <p:spPr>
          <a:xfrm>
            <a:off x="2843808" y="1916832"/>
            <a:ext cx="504056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5724128" y="1916832"/>
            <a:ext cx="504056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754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8"/>
          <p:cNvSpPr>
            <a:spLocks noGrp="1"/>
          </p:cNvSpPr>
          <p:nvPr>
            <p:ph type="sldNum" sz="quarter" idx="22"/>
          </p:nvPr>
        </p:nvSpPr>
        <p:spPr bwMode="auto">
          <a:xfrm>
            <a:off x="8604448" y="6520259"/>
            <a:ext cx="539552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fld id="{ED09A1F6-D77A-499B-B053-5422600CA76B}" type="slidenum">
              <a:rPr lang="fr-FR" smtClean="0">
                <a:solidFill>
                  <a:prstClr val="black"/>
                </a:solidFill>
              </a:rPr>
              <a:pPr algn="ctr">
                <a:defRPr/>
              </a:pPr>
              <a:t>46</a:t>
            </a:fld>
            <a:endParaRPr lang="fr-FR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15724"/>
            <a:ext cx="4824782" cy="4881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14240" y="919696"/>
                <a:ext cx="5005832" cy="8531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u="sng" dirty="0" smtClean="0"/>
                  <a:t>Net parallel force (in V/m):</a:t>
                </a:r>
                <a:r>
                  <a:rPr lang="en-US" sz="1600" dirty="0"/>
                  <a:t> </a:t>
                </a:r>
                <a:endParaRPr lang="en-US" sz="16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 b="0" i="0" smtClean="0">
                            <a:latin typeface="Cambria Math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 b="0" i="0" smtClean="0">
                            <a:latin typeface="Cambria Math"/>
                          </a:rPr>
                          <m:t>net</m:t>
                        </m:r>
                      </m:sub>
                    </m:sSub>
                    <m:d>
                      <m:dPr>
                        <m:ctrlPr>
                          <a:rPr lang="fr-FR" sz="16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1600">
                            <a:latin typeface="Cambria Math"/>
                          </a:rPr>
                          <m:t>E</m:t>
                        </m:r>
                        <m:r>
                          <m:rPr>
                            <m:sty m:val="p"/>
                          </m:rPr>
                          <a:rPr lang="fr-FR" sz="1600" baseline="-25000">
                            <a:latin typeface="Cambria Math"/>
                          </a:rPr>
                          <m:t>kin</m:t>
                        </m:r>
                        <m:r>
                          <a:rPr lang="fr-FR" sz="160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1600" i="1">
                            <a:latin typeface="Cambria Math"/>
                            <a:ea typeface="Cambria Math"/>
                          </a:rPr>
                          <m:t>θ</m:t>
                        </m:r>
                      </m:e>
                    </m:d>
                    <m:r>
                      <a:rPr lang="fr-FR" sz="1600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0" i="0" smtClean="0">
                        <a:latin typeface="Cambria Math"/>
                      </a:rPr>
                      <m:t>[</m:t>
                    </m:r>
                    <m:r>
                      <m:rPr>
                        <m:sty m:val="p"/>
                      </m:rPr>
                      <a:rPr lang="fr-FR" sz="1600" i="0">
                        <a:latin typeface="Cambria Math" panose="02040503050406030204" pitchFamily="18" charset="0"/>
                      </a:rPr>
                      <m:t>q</m:t>
                    </m:r>
                    <m:sSub>
                      <m:sSubPr>
                        <m:ctrlPr>
                          <a:rPr lang="fr-FR" sz="16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 i="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fr-FR" sz="1600" i="0">
                            <a:latin typeface="Cambria Math" panose="02040503050406030204" pitchFamily="18" charset="0"/>
                          </a:rPr>
                          <m:t>⫽</m:t>
                        </m:r>
                      </m:sub>
                    </m:sSub>
                    <m:r>
                      <a:rPr lang="fr-FR" sz="1600" i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fr-FR" sz="16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1600" i="0">
                            <a:latin typeface="Cambria Math" panose="02040503050406030204" pitchFamily="18" charset="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1600" i="0">
                            <a:latin typeface="Cambria Math" panose="02040503050406030204" pitchFamily="18" charset="0"/>
                          </a:rPr>
                          <m:t>coll</m:t>
                        </m:r>
                        <m:r>
                          <a:rPr lang="fr-FR" sz="1600" i="0">
                            <a:latin typeface="Cambria Math" panose="02040503050406030204" pitchFamily="18" charset="0"/>
                          </a:rPr>
                          <m:t>⫽</m:t>
                        </m:r>
                      </m:sub>
                    </m:sSub>
                    <m:d>
                      <m:dPr>
                        <m:ctrlPr>
                          <a:rPr lang="fr-FR" sz="1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1600" b="0" i="0" smtClean="0">
                            <a:latin typeface="Cambria Math"/>
                          </a:rPr>
                          <m:t>E</m:t>
                        </m:r>
                        <m:r>
                          <m:rPr>
                            <m:sty m:val="p"/>
                          </m:rPr>
                          <a:rPr lang="fr-FR" sz="1600" b="0" i="0" baseline="-25000" smtClean="0">
                            <a:latin typeface="Cambria Math"/>
                          </a:rPr>
                          <m:t>kin</m:t>
                        </m:r>
                        <m:r>
                          <a:rPr lang="fr-FR" sz="1600" b="0" i="0" smtClean="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l-GR" sz="1600" b="0" i="1" smtClean="0">
                            <a:latin typeface="Cambria Math"/>
                            <a:ea typeface="Cambria Math"/>
                          </a:rPr>
                          <m:t>θ</m:t>
                        </m:r>
                      </m:e>
                    </m:d>
                    <m:r>
                      <a:rPr lang="fr-FR" sz="1600" b="0" i="0" smtClean="0">
                        <a:latin typeface="Cambria Math"/>
                      </a:rPr>
                      <m:t>]/</m:t>
                    </m:r>
                    <m:d>
                      <m:dPr>
                        <m:begChr m:val="|"/>
                        <m:endChr m:val="|"/>
                        <m:ctrlPr>
                          <a:rPr lang="fr-FR" sz="1600" i="1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1600" i="0">
                            <a:latin typeface="Cambria Math" panose="02040503050406030204" pitchFamily="18" charset="0"/>
                          </a:rPr>
                          <m:t>q</m:t>
                        </m:r>
                      </m:e>
                    </m:d>
                  </m:oMath>
                </a14:m>
                <a:r>
                  <a:rPr lang="en-US" sz="1600" dirty="0"/>
                  <a:t> </a:t>
                </a:r>
                <a:endParaRPr lang="en-US" sz="1600" dirty="0" smtClean="0"/>
              </a:p>
              <a:p>
                <a:r>
                  <a:rPr lang="en-US" sz="1600" dirty="0" smtClean="0">
                    <a:solidFill>
                      <a:srgbClr val="0000FF"/>
                    </a:solidFill>
                  </a:rPr>
                  <a:t>Blue</a:t>
                </a:r>
                <a:r>
                  <a:rPr lang="en-US" sz="1600" dirty="0" smtClean="0"/>
                  <a:t>/</a:t>
                </a:r>
                <a:r>
                  <a:rPr lang="en-US" sz="1600" dirty="0" smtClean="0">
                    <a:solidFill>
                      <a:srgbClr val="FF0000"/>
                    </a:solidFill>
                  </a:rPr>
                  <a:t>red</a:t>
                </a:r>
                <a:r>
                  <a:rPr lang="en-US" sz="1600" dirty="0" smtClean="0">
                    <a:solidFill>
                      <a:srgbClr val="0000FF"/>
                    </a:solidFill>
                  </a:rPr>
                  <a:t> </a:t>
                </a:r>
                <a:r>
                  <a:rPr lang="en-US" sz="1600" dirty="0">
                    <a:solidFill>
                      <a:srgbClr val="0000FF"/>
                    </a:solidFill>
                  </a:rPr>
                  <a:t>= </a:t>
                </a:r>
                <a:r>
                  <a:rPr lang="en-US" sz="1600" dirty="0" smtClean="0">
                    <a:solidFill>
                      <a:srgbClr val="0000FF"/>
                    </a:solidFill>
                  </a:rPr>
                  <a:t>accelerating</a:t>
                </a:r>
                <a:r>
                  <a:rPr lang="en-US" sz="1600" dirty="0" smtClean="0"/>
                  <a:t>/</a:t>
                </a:r>
                <a:r>
                  <a:rPr lang="en-US" sz="1600" dirty="0" smtClean="0">
                    <a:solidFill>
                      <a:srgbClr val="FF0000"/>
                    </a:solidFill>
                  </a:rPr>
                  <a:t>decelerating </a:t>
                </a:r>
                <a:r>
                  <a:rPr lang="en-US" sz="1600" dirty="0" smtClean="0"/>
                  <a:t>(in RE direction)</a:t>
                </a:r>
                <a:endParaRPr lang="en-US" sz="16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240" y="919696"/>
                <a:ext cx="5005832" cy="853119"/>
              </a:xfrm>
              <a:prstGeom prst="rect">
                <a:avLst/>
              </a:prstGeom>
              <a:blipFill rotWithShape="1">
                <a:blip r:embed="rId4"/>
                <a:stretch>
                  <a:fillRect l="-609" t="-2143" b="-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Imag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804" y="878885"/>
            <a:ext cx="3650684" cy="1974051"/>
          </a:xfrm>
          <a:prstGeom prst="rect">
            <a:avLst/>
          </a:prstGeom>
        </p:spPr>
      </p:pic>
      <p:sp>
        <p:nvSpPr>
          <p:cNvPr id="16" name="Espace réservé du contenu 11"/>
          <p:cNvSpPr txBox="1">
            <a:spLocks/>
          </p:cNvSpPr>
          <p:nvPr/>
        </p:nvSpPr>
        <p:spPr>
          <a:xfrm>
            <a:off x="5004048" y="3212976"/>
            <a:ext cx="4176464" cy="34624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6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7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700"/>
              </a:lnSpc>
            </a:pPr>
            <a:r>
              <a:rPr lang="fr-F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few % of e</a:t>
            </a:r>
            <a:r>
              <a:rPr lang="fr-FR" sz="1600" baseline="30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fr-F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</a:t>
            </a:r>
            <a:r>
              <a:rPr lang="fr-F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away</a:t>
            </a:r>
            <a:r>
              <a:rPr lang="fr-F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fr-FR" sz="1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fr-F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lot!)</a:t>
            </a:r>
          </a:p>
          <a:p>
            <a:pPr lvl="3">
              <a:lnSpc>
                <a:spcPts val="2700"/>
              </a:lnSpc>
            </a:pPr>
            <a:r>
              <a:rPr lang="fr-FR" sz="16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Accelerated</a:t>
            </a:r>
            <a:r>
              <a:rPr lang="fr-FR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fr-FR" sz="16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</a:t>
            </a:r>
            <a:r>
              <a:rPr lang="fr-FR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fr-FR" sz="1600" baseline="-25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fr-FR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fluctuations </a:t>
            </a:r>
            <a:r>
              <a:rPr lang="fr-FR" sz="16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fr-FR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TQ</a:t>
            </a:r>
          </a:p>
          <a:p>
            <a:pPr lvl="3">
              <a:lnSpc>
                <a:spcPts val="2700"/>
              </a:lnSpc>
            </a:pPr>
            <a:r>
              <a:rPr lang="fr-FR" sz="16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Confined</a:t>
            </a:r>
            <a:r>
              <a:rPr lang="fr-FR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fr-FR" sz="16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  <a:r>
              <a:rPr lang="fr-FR" sz="1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due to prompt flux surface reformation </a:t>
            </a:r>
          </a:p>
          <a:p>
            <a:pPr lvl="1">
              <a:lnSpc>
                <a:spcPts val="2700"/>
              </a:lnSpc>
            </a:pPr>
            <a:r>
              <a:rPr lang="fr-FR" sz="1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However</a:t>
            </a:r>
            <a:r>
              <a:rPr lang="fr-F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no RE </a:t>
            </a:r>
            <a:r>
              <a:rPr lang="fr-FR" sz="1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observed</a:t>
            </a:r>
            <a:r>
              <a:rPr lang="fr-F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experimentally</a:t>
            </a:r>
            <a:r>
              <a:rPr lang="fr-F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lvl="1" indent="0">
              <a:lnSpc>
                <a:spcPts val="2700"/>
              </a:lnSpc>
              <a:buNone/>
            </a:pPr>
            <a:r>
              <a:rPr lang="fr-F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Possible </a:t>
            </a:r>
            <a:r>
              <a:rPr lang="fr-FR" sz="1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reasons</a:t>
            </a:r>
            <a:r>
              <a:rPr lang="fr-F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fr-FR" sz="1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mismatch</a:t>
            </a:r>
            <a:r>
              <a:rPr lang="fr-F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3">
              <a:lnSpc>
                <a:spcPts val="2700"/>
              </a:lnSpc>
            </a:pPr>
            <a:r>
              <a:rPr lang="fr-FR" sz="1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</a:t>
            </a:r>
            <a:r>
              <a:rPr lang="fr-F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large </a:t>
            </a:r>
            <a:r>
              <a:rPr lang="el-G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fr-F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fr-FR" sz="1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</a:t>
            </a:r>
            <a:r>
              <a:rPr lang="fr-F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large E</a:t>
            </a:r>
            <a:r>
              <a:rPr lang="fr-FR" sz="1600" baseline="-25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fr-F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CQ</a:t>
            </a:r>
          </a:p>
          <a:p>
            <a:pPr lvl="3">
              <a:lnSpc>
                <a:spcPts val="2700"/>
              </a:lnSpc>
            </a:pPr>
            <a:r>
              <a:rPr lang="fr-F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Absence of </a:t>
            </a:r>
            <a:r>
              <a:rPr lang="fr-FR" sz="1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  <a:r>
              <a:rPr lang="fr-F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fuelling</a:t>
            </a:r>
            <a:r>
              <a:rPr lang="fr-F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by MGI</a:t>
            </a:r>
            <a:endParaRPr lang="fr-FR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ts val="2700"/>
              </a:lnSpc>
            </a:pPr>
            <a:r>
              <a:rPr lang="fr-FR" sz="1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Underestimated</a:t>
            </a:r>
            <a:r>
              <a:rPr lang="fr-F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stochasticity</a:t>
            </a:r>
            <a:endParaRPr lang="fr-FR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 rot="16200000">
            <a:off x="-280809" y="2580292"/>
            <a:ext cx="8579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/>
              <a:t>Pre</a:t>
            </a:r>
            <a:r>
              <a:rPr lang="fr-FR" sz="1600" dirty="0" smtClean="0"/>
              <a:t>-TQ</a:t>
            </a:r>
            <a:endParaRPr lang="fr-FR" sz="1600" dirty="0"/>
          </a:p>
        </p:txBody>
      </p:sp>
      <p:sp>
        <p:nvSpPr>
          <p:cNvPr id="17" name="ZoneTexte 16"/>
          <p:cNvSpPr txBox="1"/>
          <p:nvPr/>
        </p:nvSpPr>
        <p:spPr>
          <a:xfrm rot="16200000">
            <a:off x="-86846" y="4088420"/>
            <a:ext cx="470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TQ</a:t>
            </a:r>
            <a:endParaRPr lang="fr-FR" sz="1600" dirty="0"/>
          </a:p>
        </p:txBody>
      </p:sp>
      <p:sp>
        <p:nvSpPr>
          <p:cNvPr id="18" name="ZoneTexte 17"/>
          <p:cNvSpPr txBox="1"/>
          <p:nvPr/>
        </p:nvSpPr>
        <p:spPr>
          <a:xfrm rot="16200000">
            <a:off x="-88774" y="5528580"/>
            <a:ext cx="4924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C</a:t>
            </a:r>
            <a:r>
              <a:rPr lang="fr-FR" sz="1600" dirty="0" smtClean="0"/>
              <a:t>Q</a:t>
            </a:r>
            <a:endParaRPr lang="fr-FR" sz="1600" dirty="0"/>
          </a:p>
        </p:txBody>
      </p:sp>
      <p:sp>
        <p:nvSpPr>
          <p:cNvPr id="19" name="ZoneTexte 18"/>
          <p:cNvSpPr txBox="1"/>
          <p:nvPr/>
        </p:nvSpPr>
        <p:spPr>
          <a:xfrm>
            <a:off x="1772981" y="4674621"/>
            <a:ext cx="1125629" cy="338554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600" dirty="0" smtClean="0"/>
              <a:t>~2000V/m</a:t>
            </a:r>
            <a:endParaRPr lang="fr-FR" sz="1600" dirty="0"/>
          </a:p>
        </p:txBody>
      </p:sp>
      <p:sp>
        <p:nvSpPr>
          <p:cNvPr id="20" name="ZoneTexte 19"/>
          <p:cNvSpPr txBox="1"/>
          <p:nvPr/>
        </p:nvSpPr>
        <p:spPr>
          <a:xfrm>
            <a:off x="1670389" y="3212975"/>
            <a:ext cx="1308371" cy="338554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600" dirty="0" smtClean="0"/>
              <a:t>~10-100V/m</a:t>
            </a:r>
            <a:endParaRPr lang="fr-FR" sz="1600" dirty="0"/>
          </a:p>
        </p:txBody>
      </p:sp>
      <p:sp>
        <p:nvSpPr>
          <p:cNvPr id="21" name="ZoneTexte 20"/>
          <p:cNvSpPr txBox="1"/>
          <p:nvPr/>
        </p:nvSpPr>
        <p:spPr>
          <a:xfrm>
            <a:off x="1708680" y="6186789"/>
            <a:ext cx="1308371" cy="338554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600" dirty="0" smtClean="0"/>
              <a:t>~10-100V/m</a:t>
            </a:r>
            <a:endParaRPr lang="fr-FR" sz="1600" dirty="0"/>
          </a:p>
        </p:txBody>
      </p:sp>
      <p:sp>
        <p:nvSpPr>
          <p:cNvPr id="3" name="ZoneTexte 2"/>
          <p:cNvSpPr txBox="1"/>
          <p:nvPr/>
        </p:nvSpPr>
        <p:spPr>
          <a:xfrm>
            <a:off x="7077228" y="1188543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>
                <a:solidFill>
                  <a:srgbClr val="FF0000"/>
                </a:solidFill>
              </a:rPr>
              <a:t>Run</a:t>
            </a:r>
            <a:r>
              <a:rPr lang="fr-FR" sz="1600" dirty="0" smtClean="0">
                <a:solidFill>
                  <a:srgbClr val="FF0000"/>
                </a:solidFill>
              </a:rPr>
              <a:t> </a:t>
            </a:r>
            <a:r>
              <a:rPr lang="fr-FR" sz="1600" dirty="0" err="1" smtClean="0">
                <a:solidFill>
                  <a:srgbClr val="FF0000"/>
                </a:solidFill>
              </a:rPr>
              <a:t>away</a:t>
            </a:r>
            <a:endParaRPr lang="fr-FR" sz="1600" dirty="0">
              <a:solidFill>
                <a:srgbClr val="FF0000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7652910" y="2103021"/>
            <a:ext cx="1311578" cy="338554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600" dirty="0" err="1" smtClean="0">
                <a:solidFill>
                  <a:srgbClr val="0000FF"/>
                </a:solidFill>
              </a:rPr>
              <a:t>Thermalized</a:t>
            </a:r>
            <a:endParaRPr lang="fr-FR" sz="1600" dirty="0">
              <a:solidFill>
                <a:srgbClr val="0000FF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6231655" y="1692459"/>
            <a:ext cx="5725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>
                <a:solidFill>
                  <a:srgbClr val="39E74A"/>
                </a:solidFill>
              </a:rPr>
              <a:t>Lost</a:t>
            </a:r>
            <a:endParaRPr lang="fr-FR" sz="1600" dirty="0">
              <a:solidFill>
                <a:srgbClr val="39E74A"/>
              </a:solidFill>
            </a:endParaRPr>
          </a:p>
        </p:txBody>
      </p:sp>
      <p:sp>
        <p:nvSpPr>
          <p:cNvPr id="24" name="Espace réservé du contenu 11"/>
          <p:cNvSpPr txBox="1">
            <a:spLocks/>
          </p:cNvSpPr>
          <p:nvPr/>
        </p:nvSpPr>
        <p:spPr>
          <a:xfrm>
            <a:off x="5372472" y="44624"/>
            <a:ext cx="3888432" cy="652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6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7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ts val="2700"/>
              </a:lnSpc>
              <a:buNone/>
            </a:pPr>
            <a:r>
              <a:rPr lang="fr-FR" sz="1600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Dynamics of </a:t>
            </a:r>
            <a:r>
              <a:rPr lang="fr-FR" sz="1600" u="sng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electrons</a:t>
            </a:r>
            <a:r>
              <a:rPr lang="fr-FR" sz="1600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u="sng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initialized</a:t>
            </a:r>
            <a:r>
              <a:rPr lang="fr-FR" sz="1600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fr-FR" sz="1600" u="sng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  <a:r>
              <a:rPr lang="fr-FR" sz="1600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1keV </a:t>
            </a:r>
            <a:r>
              <a:rPr lang="fr-FR" sz="1600" u="sng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fr-FR" sz="1600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TQ</a:t>
            </a:r>
            <a:endParaRPr lang="fr-FR" sz="1600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itre 10"/>
          <p:cNvSpPr>
            <a:spLocks noGrp="1"/>
          </p:cNvSpPr>
          <p:nvPr>
            <p:ph type="title"/>
          </p:nvPr>
        </p:nvSpPr>
        <p:spPr>
          <a:xfrm>
            <a:off x="467544" y="167681"/>
            <a:ext cx="4176464" cy="525015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fr-FR" sz="2000" b="1" cap="non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r-FR" sz="2000" b="1" cap="none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Runaway</a:t>
            </a:r>
            <a:r>
              <a:rPr lang="fr-FR" sz="2000" b="1" cap="non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1" cap="none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endParaRPr lang="fr-FR" sz="2000" b="1" cap="none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660232" y="2708920"/>
            <a:ext cx="127894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smtClean="0"/>
              <a:t>Time (ms) 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 rot="16200000">
            <a:off x="4822085" y="1662861"/>
            <a:ext cx="129073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 err="1" smtClean="0"/>
              <a:t>E</a:t>
            </a:r>
            <a:r>
              <a:rPr lang="fr-FR" baseline="-25000" dirty="0" err="1" smtClean="0"/>
              <a:t>kin</a:t>
            </a:r>
            <a:r>
              <a:rPr lang="fr-FR" dirty="0" smtClean="0"/>
              <a:t> (MeV)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618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u numéro de diapositive 8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75BCC8B2-0BA6-4B93-8971-7468F6C19B89}" type="slidenum">
              <a:rPr lang="fr-FR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19459" name="Espace réservé du pied de page 9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563888" y="2761764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prstClr val="white"/>
                </a:solidFill>
              </a:rPr>
              <a:t>Summary and plans</a:t>
            </a:r>
            <a:endParaRPr lang="en-US" sz="28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46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0"/>
          <p:cNvSpPr>
            <a:spLocks noGrp="1"/>
          </p:cNvSpPr>
          <p:nvPr>
            <p:ph type="title"/>
          </p:nvPr>
        </p:nvSpPr>
        <p:spPr>
          <a:xfrm>
            <a:off x="899592" y="23664"/>
            <a:ext cx="7237413" cy="525016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fr-FR" sz="2400" b="1" cap="non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r-FR" sz="2400" b="1" cap="none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endParaRPr lang="fr-FR" sz="2400" b="1" cap="none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ce réservé du numéro de diapositive 8"/>
          <p:cNvSpPr>
            <a:spLocks noGrp="1"/>
          </p:cNvSpPr>
          <p:nvPr>
            <p:ph type="sldNum" sz="quarter" idx="22"/>
          </p:nvPr>
        </p:nvSpPr>
        <p:spPr bwMode="auto">
          <a:xfrm>
            <a:off x="8604448" y="6520259"/>
            <a:ext cx="539552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schemeClr val="tx1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48</a:t>
            </a:fld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7" name="Espace réservé du contenu 11"/>
          <p:cNvSpPr txBox="1">
            <a:spLocks/>
          </p:cNvSpPr>
          <p:nvPr/>
        </p:nvSpPr>
        <p:spPr>
          <a:xfrm>
            <a:off x="251520" y="4509120"/>
            <a:ext cx="8784976" cy="20774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3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4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700"/>
              </a:lnSpc>
            </a:pP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realistic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r-FR" baseline="-250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spike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magnitude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obtained</a:t>
            </a:r>
            <a:endParaRPr lang="fr-F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ts val="2700"/>
              </a:lnSpc>
            </a:pP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underestimated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r-FR" baseline="-25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spike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likely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underestimated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stochasticity</a:t>
            </a:r>
            <a:endParaRPr lang="fr-F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endParaRPr lang="fr-FR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Field line transport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properties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TQ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fr-FR" baseline="-250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loss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 100 &gt;&gt;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fr-FR" baseline="-250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spread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~ 1</a:t>
            </a:r>
          </a:p>
          <a:p>
            <a:pPr lvl="3">
              <a:lnSpc>
                <a:spcPts val="2700"/>
              </a:lnSpc>
            </a:pP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least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affected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stochasticity</a:t>
            </a:r>
            <a:endParaRPr lang="fr-F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07504" y="1916832"/>
            <a:ext cx="66717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2000" dirty="0" smtClean="0"/>
              <a:t>MGI</a:t>
            </a:r>
            <a:endParaRPr lang="fr-FR" sz="2000" dirty="0"/>
          </a:p>
        </p:txBody>
      </p:sp>
      <p:sp>
        <p:nvSpPr>
          <p:cNvPr id="10" name="ZoneTexte 9"/>
          <p:cNvSpPr txBox="1"/>
          <p:nvPr/>
        </p:nvSpPr>
        <p:spPr>
          <a:xfrm>
            <a:off x="3435131" y="1921501"/>
            <a:ext cx="97674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000" dirty="0" smtClean="0"/>
              <a:t>2/1 TM</a:t>
            </a:r>
            <a:endParaRPr lang="fr-FR" sz="2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4649855" y="1376072"/>
            <a:ext cx="1438215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000" dirty="0" err="1" smtClean="0"/>
              <a:t>Current</a:t>
            </a:r>
            <a:r>
              <a:rPr lang="fr-FR" sz="2000" dirty="0" smtClean="0"/>
              <a:t> </a:t>
            </a:r>
          </a:p>
          <a:p>
            <a:pPr algn="ctr"/>
            <a:r>
              <a:rPr lang="fr-FR" sz="2000" dirty="0" smtClean="0"/>
              <a:t>profile </a:t>
            </a:r>
          </a:p>
          <a:p>
            <a:pPr algn="ctr"/>
            <a:r>
              <a:rPr lang="fr-FR" sz="2000" dirty="0" smtClean="0"/>
              <a:t>contraction</a:t>
            </a:r>
            <a:endParaRPr lang="fr-FR" sz="2000" dirty="0"/>
          </a:p>
        </p:txBody>
      </p:sp>
      <p:sp>
        <p:nvSpPr>
          <p:cNvPr id="12" name="ZoneTexte 11"/>
          <p:cNvSpPr txBox="1"/>
          <p:nvPr/>
        </p:nvSpPr>
        <p:spPr>
          <a:xfrm>
            <a:off x="6663206" y="1206299"/>
            <a:ext cx="97674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000" dirty="0" smtClean="0"/>
              <a:t>3/2 TM</a:t>
            </a:r>
            <a:endParaRPr lang="fr-FR" sz="2000" dirty="0"/>
          </a:p>
        </p:txBody>
      </p:sp>
      <p:sp>
        <p:nvSpPr>
          <p:cNvPr id="13" name="ZoneTexte 12"/>
          <p:cNvSpPr txBox="1"/>
          <p:nvPr/>
        </p:nvSpPr>
        <p:spPr>
          <a:xfrm>
            <a:off x="6663206" y="1664104"/>
            <a:ext cx="97674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000" dirty="0" smtClean="0"/>
              <a:t>4/3 TM</a:t>
            </a:r>
            <a:endParaRPr lang="fr-FR" sz="2000" dirty="0"/>
          </a:p>
        </p:txBody>
      </p:sp>
      <p:sp>
        <p:nvSpPr>
          <p:cNvPr id="15" name="ZoneTexte 14"/>
          <p:cNvSpPr txBox="1"/>
          <p:nvPr/>
        </p:nvSpPr>
        <p:spPr>
          <a:xfrm>
            <a:off x="4156091" y="2781183"/>
            <a:ext cx="266451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000" dirty="0" smtClean="0"/>
              <a:t>B </a:t>
            </a:r>
            <a:r>
              <a:rPr lang="fr-FR" sz="2000" dirty="0" err="1" smtClean="0"/>
              <a:t>field</a:t>
            </a:r>
            <a:r>
              <a:rPr lang="fr-FR" sz="2000" dirty="0" smtClean="0"/>
              <a:t> </a:t>
            </a:r>
            <a:r>
              <a:rPr lang="fr-FR" sz="2000" dirty="0" err="1" smtClean="0"/>
              <a:t>stochastization</a:t>
            </a:r>
            <a:endParaRPr lang="fr-FR" sz="2000" dirty="0" smtClean="0"/>
          </a:p>
        </p:txBody>
      </p:sp>
      <p:sp>
        <p:nvSpPr>
          <p:cNvPr id="16" name="Rectangle 15"/>
          <p:cNvSpPr/>
          <p:nvPr/>
        </p:nvSpPr>
        <p:spPr>
          <a:xfrm>
            <a:off x="7348213" y="2781183"/>
            <a:ext cx="1688283" cy="4001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 smtClean="0"/>
              <a:t>TQ &amp; </a:t>
            </a:r>
            <a:r>
              <a:rPr lang="fr-FR" sz="2000" dirty="0" err="1" smtClean="0"/>
              <a:t>I</a:t>
            </a:r>
            <a:r>
              <a:rPr lang="fr-FR" sz="2000" baseline="-25000" dirty="0" err="1" smtClean="0"/>
              <a:t>p</a:t>
            </a:r>
            <a:r>
              <a:rPr lang="fr-FR" sz="2000" dirty="0" smtClean="0"/>
              <a:t> </a:t>
            </a:r>
            <a:r>
              <a:rPr lang="fr-FR" sz="2000" dirty="0" err="1" smtClean="0"/>
              <a:t>spike</a:t>
            </a:r>
            <a:endParaRPr lang="fr-FR" sz="2000" baseline="-25000" dirty="0"/>
          </a:p>
        </p:txBody>
      </p:sp>
      <p:sp>
        <p:nvSpPr>
          <p:cNvPr id="17" name="ZoneTexte 16"/>
          <p:cNvSpPr txBox="1"/>
          <p:nvPr/>
        </p:nvSpPr>
        <p:spPr>
          <a:xfrm>
            <a:off x="6931004" y="2122825"/>
            <a:ext cx="441147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000" dirty="0" smtClean="0"/>
              <a:t>…</a:t>
            </a:r>
            <a:endParaRPr lang="fr-FR" sz="2000" dirty="0"/>
          </a:p>
        </p:txBody>
      </p:sp>
      <p:cxnSp>
        <p:nvCxnSpPr>
          <p:cNvPr id="21" name="Connecteur droit avec flèche 20"/>
          <p:cNvCxnSpPr>
            <a:endCxn id="67" idx="1"/>
          </p:cNvCxnSpPr>
          <p:nvPr/>
        </p:nvCxnSpPr>
        <p:spPr>
          <a:xfrm>
            <a:off x="774674" y="2126434"/>
            <a:ext cx="334045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>
            <a:stCxn id="10" idx="3"/>
            <a:endCxn id="11" idx="1"/>
          </p:cNvCxnSpPr>
          <p:nvPr/>
        </p:nvCxnSpPr>
        <p:spPr>
          <a:xfrm flipV="1">
            <a:off x="4411873" y="1883904"/>
            <a:ext cx="237982" cy="237652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>
            <a:endCxn id="12" idx="1"/>
          </p:cNvCxnSpPr>
          <p:nvPr/>
        </p:nvCxnSpPr>
        <p:spPr>
          <a:xfrm flipV="1">
            <a:off x="6088070" y="1406354"/>
            <a:ext cx="575136" cy="2693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 flipH="1">
            <a:off x="6088070" y="1520088"/>
            <a:ext cx="575136" cy="11207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>
            <a:off x="6088070" y="1733438"/>
            <a:ext cx="575136" cy="23083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>
            <a:stCxn id="13" idx="1"/>
            <a:endCxn id="11" idx="3"/>
          </p:cNvCxnSpPr>
          <p:nvPr/>
        </p:nvCxnSpPr>
        <p:spPr>
          <a:xfrm flipH="1">
            <a:off x="6088070" y="1864159"/>
            <a:ext cx="575136" cy="19745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>
            <a:off x="6088070" y="2042516"/>
            <a:ext cx="842934" cy="161609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>
            <a:stCxn id="15" idx="3"/>
            <a:endCxn id="16" idx="1"/>
          </p:cNvCxnSpPr>
          <p:nvPr/>
        </p:nvCxnSpPr>
        <p:spPr>
          <a:xfrm>
            <a:off x="6820603" y="2981238"/>
            <a:ext cx="527610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>
            <a:stCxn id="10" idx="2"/>
          </p:cNvCxnSpPr>
          <p:nvPr/>
        </p:nvCxnSpPr>
        <p:spPr>
          <a:xfrm>
            <a:off x="3923502" y="2321611"/>
            <a:ext cx="1203716" cy="459572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>
            <a:stCxn id="32" idx="2"/>
          </p:cNvCxnSpPr>
          <p:nvPr/>
        </p:nvCxnSpPr>
        <p:spPr>
          <a:xfrm flipH="1">
            <a:off x="5824479" y="2605813"/>
            <a:ext cx="1310020" cy="17537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6509537" y="1124744"/>
            <a:ext cx="1249923" cy="1481069"/>
          </a:xfrm>
          <a:prstGeom prst="rect">
            <a:avLst/>
          </a:prstGeom>
          <a:noFill/>
          <a:ln w="158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cxnSp>
        <p:nvCxnSpPr>
          <p:cNvPr id="40" name="Connecteur droit avec flèche 39"/>
          <p:cNvCxnSpPr>
            <a:stCxn id="17" idx="1"/>
          </p:cNvCxnSpPr>
          <p:nvPr/>
        </p:nvCxnSpPr>
        <p:spPr>
          <a:xfrm flipH="1" flipV="1">
            <a:off x="6088070" y="2204125"/>
            <a:ext cx="842934" cy="118755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Espace réservé du contenu 11"/>
          <p:cNvSpPr txBox="1">
            <a:spLocks/>
          </p:cNvSpPr>
          <p:nvPr/>
        </p:nvSpPr>
        <p:spPr>
          <a:xfrm>
            <a:off x="251520" y="653207"/>
            <a:ext cx="873524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3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4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 smtClean="0">
                <a:solidFill>
                  <a:prstClr val="black"/>
                </a:solidFill>
                <a:latin typeface="Arial"/>
              </a:rPr>
              <a:t>JOREK simulations suggest the following </a:t>
            </a:r>
            <a:r>
              <a:rPr lang="en-US" dirty="0" smtClean="0">
                <a:solidFill>
                  <a:srgbClr val="0000FF"/>
                </a:solidFill>
                <a:latin typeface="Arial"/>
              </a:rPr>
              <a:t>picture for MGI-triggered disruptions</a:t>
            </a:r>
            <a:r>
              <a:rPr lang="en-US" dirty="0" smtClean="0">
                <a:solidFill>
                  <a:prstClr val="black"/>
                </a:solidFill>
                <a:latin typeface="Arial"/>
              </a:rPr>
              <a:t>:</a:t>
            </a:r>
          </a:p>
        </p:txBody>
      </p:sp>
      <p:sp>
        <p:nvSpPr>
          <p:cNvPr id="67" name="ZoneTexte 66"/>
          <p:cNvSpPr txBox="1"/>
          <p:nvPr/>
        </p:nvSpPr>
        <p:spPr>
          <a:xfrm>
            <a:off x="1108719" y="1618602"/>
            <a:ext cx="1970955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 smtClean="0"/>
              <a:t>Current</a:t>
            </a:r>
            <a:r>
              <a:rPr lang="fr-FR" sz="2000" dirty="0" smtClean="0"/>
              <a:t> profile </a:t>
            </a:r>
          </a:p>
          <a:p>
            <a:pPr algn="ctr"/>
            <a:r>
              <a:rPr lang="fr-FR" sz="2000" dirty="0"/>
              <a:t>c</a:t>
            </a:r>
            <a:r>
              <a:rPr lang="fr-FR" sz="2000" dirty="0" smtClean="0"/>
              <a:t>ontraction</a:t>
            </a:r>
          </a:p>
          <a:p>
            <a:pPr algn="ctr"/>
            <a:r>
              <a:rPr lang="fr-FR" sz="2000" dirty="0" smtClean="0"/>
              <a:t>&amp; 3D </a:t>
            </a:r>
            <a:r>
              <a:rPr lang="fr-FR" sz="2000" dirty="0" err="1" smtClean="0"/>
              <a:t>effects</a:t>
            </a:r>
            <a:endParaRPr lang="fr-FR" sz="2000" dirty="0"/>
          </a:p>
        </p:txBody>
      </p:sp>
      <p:cxnSp>
        <p:nvCxnSpPr>
          <p:cNvPr id="69" name="Connecteur droit avec flèche 68"/>
          <p:cNvCxnSpPr>
            <a:stCxn id="67" idx="3"/>
            <a:endCxn id="10" idx="1"/>
          </p:cNvCxnSpPr>
          <p:nvPr/>
        </p:nvCxnSpPr>
        <p:spPr>
          <a:xfrm flipV="1">
            <a:off x="3079674" y="2121556"/>
            <a:ext cx="355457" cy="487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286043" y="3277433"/>
            <a:ext cx="86064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u="sng" dirty="0" smtClean="0"/>
              <a:t>Note 1</a:t>
            </a:r>
            <a:r>
              <a:rPr lang="fr-FR" sz="2000" dirty="0" smtClean="0"/>
              <a:t>: 1/1 mode </a:t>
            </a:r>
            <a:r>
              <a:rPr lang="fr-FR" sz="2000" dirty="0" err="1" smtClean="0"/>
              <a:t>plays</a:t>
            </a:r>
            <a:r>
              <a:rPr lang="fr-FR" sz="2000" dirty="0" smtClean="0"/>
              <a:t> no </a:t>
            </a:r>
            <a:r>
              <a:rPr lang="fr-FR" sz="2000" dirty="0" err="1" smtClean="0"/>
              <a:t>role</a:t>
            </a:r>
            <a:r>
              <a:rPr lang="fr-FR" sz="2000" dirty="0" smtClean="0"/>
              <a:t> in TQ in </a:t>
            </a:r>
            <a:r>
              <a:rPr lang="fr-FR" sz="2000" dirty="0" err="1" smtClean="0"/>
              <a:t>these</a:t>
            </a:r>
            <a:r>
              <a:rPr lang="fr-FR" sz="2000" dirty="0" smtClean="0"/>
              <a:t> simulations (1/1 crash </a:t>
            </a:r>
            <a:r>
              <a:rPr lang="fr-FR" sz="2000" dirty="0" err="1" smtClean="0"/>
              <a:t>during</a:t>
            </a:r>
            <a:r>
              <a:rPr lang="fr-FR" sz="2000" dirty="0" smtClean="0"/>
              <a:t> </a:t>
            </a:r>
            <a:r>
              <a:rPr lang="fr-FR" sz="2000" dirty="0" err="1" smtClean="0"/>
              <a:t>pre</a:t>
            </a:r>
            <a:r>
              <a:rPr lang="fr-FR" sz="2000" dirty="0" smtClean="0"/>
              <a:t>-TQ phase)</a:t>
            </a:r>
          </a:p>
          <a:p>
            <a:r>
              <a:rPr lang="fr-FR" sz="2000" u="sng" dirty="0" smtClean="0"/>
              <a:t>Note 2</a:t>
            </a:r>
            <a:r>
              <a:rPr lang="fr-FR" sz="2000" dirty="0" smtClean="0"/>
              <a:t>: </a:t>
            </a:r>
            <a:r>
              <a:rPr lang="en-US" sz="2000" dirty="0"/>
              <a:t>The above picture seems to apply (to some extent) to SPI as </a:t>
            </a:r>
            <a:r>
              <a:rPr lang="en-US" sz="2000" dirty="0" smtClean="0"/>
              <a:t>well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5961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0"/>
          <p:cNvSpPr>
            <a:spLocks noGrp="1"/>
          </p:cNvSpPr>
          <p:nvPr>
            <p:ph type="title"/>
          </p:nvPr>
        </p:nvSpPr>
        <p:spPr>
          <a:xfrm>
            <a:off x="899592" y="95672"/>
            <a:ext cx="7237413" cy="525016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fr-FR" sz="2400" b="1" cap="non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Plans</a:t>
            </a:r>
            <a:endParaRPr lang="fr-FR" sz="2400" b="1" cap="none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ce réservé du numéro de diapositive 8"/>
          <p:cNvSpPr>
            <a:spLocks noGrp="1"/>
          </p:cNvSpPr>
          <p:nvPr>
            <p:ph type="sldNum" sz="quarter" idx="22"/>
          </p:nvPr>
        </p:nvSpPr>
        <p:spPr bwMode="auto">
          <a:xfrm>
            <a:off x="8604448" y="6520259"/>
            <a:ext cx="539552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schemeClr val="tx1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49</a:t>
            </a:fld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42" name="Espace réservé du contenu 11"/>
          <p:cNvSpPr txBox="1">
            <a:spLocks/>
          </p:cNvSpPr>
          <p:nvPr/>
        </p:nvSpPr>
        <p:spPr>
          <a:xfrm>
            <a:off x="179512" y="1182811"/>
            <a:ext cx="8784976" cy="43088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3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4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 smtClean="0">
                <a:solidFill>
                  <a:schemeClr val="tx1"/>
                </a:solidFill>
                <a:latin typeface="Arial"/>
              </a:rPr>
              <a:t>We now have a </a:t>
            </a:r>
            <a:r>
              <a:rPr lang="en-US" dirty="0" smtClean="0">
                <a:solidFill>
                  <a:srgbClr val="0000FF"/>
                </a:solidFill>
                <a:latin typeface="Arial"/>
              </a:rPr>
              <a:t>good working point </a:t>
            </a:r>
            <a:r>
              <a:rPr lang="en-US" dirty="0" smtClean="0">
                <a:solidFill>
                  <a:schemeClr val="tx1"/>
                </a:solidFill>
                <a:latin typeface="Arial"/>
              </a:rPr>
              <a:t>from which we can </a:t>
            </a:r>
            <a:r>
              <a:rPr lang="en-US" dirty="0" smtClean="0">
                <a:solidFill>
                  <a:srgbClr val="0000FF"/>
                </a:solidFill>
                <a:latin typeface="Arial"/>
              </a:rPr>
              <a:t>scan </a:t>
            </a:r>
            <a:r>
              <a:rPr lang="en-US" dirty="0" smtClean="0">
                <a:solidFill>
                  <a:srgbClr val="0000FF"/>
                </a:solidFill>
                <a:latin typeface="Arial"/>
              </a:rPr>
              <a:t>input parameters </a:t>
            </a:r>
            <a:r>
              <a:rPr lang="en-US" dirty="0" smtClean="0">
                <a:solidFill>
                  <a:prstClr val="black"/>
                </a:solidFill>
                <a:latin typeface="Arial"/>
              </a:rPr>
              <a:t>in order to:</a:t>
            </a:r>
          </a:p>
          <a:p>
            <a:pPr lvl="3"/>
            <a:r>
              <a:rPr lang="en-US" dirty="0" smtClean="0">
                <a:solidFill>
                  <a:prstClr val="black"/>
                </a:solidFill>
                <a:latin typeface="Arial"/>
              </a:rPr>
              <a:t>Try to match everything at once (</a:t>
            </a:r>
            <a:r>
              <a:rPr lang="en-US" dirty="0" err="1" smtClean="0">
                <a:solidFill>
                  <a:prstClr val="black"/>
                </a:solidFill>
                <a:latin typeface="Arial"/>
              </a:rPr>
              <a:t>I</a:t>
            </a:r>
            <a:r>
              <a:rPr lang="en-US" baseline="-25000" dirty="0" err="1" smtClean="0">
                <a:solidFill>
                  <a:prstClr val="black"/>
                </a:solidFill>
                <a:latin typeface="Arial"/>
              </a:rPr>
              <a:t>p</a:t>
            </a:r>
            <a:r>
              <a:rPr lang="en-US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Arial"/>
              </a:rPr>
              <a:t>spike, </a:t>
            </a:r>
            <a:r>
              <a:rPr lang="en-US" dirty="0" err="1" smtClean="0">
                <a:solidFill>
                  <a:prstClr val="black"/>
                </a:solidFill>
                <a:latin typeface="Arial"/>
              </a:rPr>
              <a:t>P</a:t>
            </a:r>
            <a:r>
              <a:rPr lang="en-US" baseline="-25000" dirty="0" err="1" smtClean="0">
                <a:solidFill>
                  <a:prstClr val="black"/>
                </a:solidFill>
                <a:latin typeface="Arial"/>
              </a:rPr>
              <a:t>rad</a:t>
            </a:r>
            <a:r>
              <a:rPr lang="en-US" dirty="0" smtClean="0">
                <a:solidFill>
                  <a:prstClr val="black"/>
                </a:solidFill>
                <a:latin typeface="Arial"/>
              </a:rPr>
              <a:t>, </a:t>
            </a:r>
            <a:r>
              <a:rPr lang="en-US" dirty="0" smtClean="0">
                <a:solidFill>
                  <a:prstClr val="black"/>
                </a:solidFill>
                <a:latin typeface="Arial"/>
              </a:rPr>
              <a:t>saddle coils, CQ timescale, …)</a:t>
            </a:r>
            <a:endParaRPr lang="en-US" dirty="0" smtClean="0">
              <a:solidFill>
                <a:prstClr val="black"/>
              </a:solidFill>
              <a:latin typeface="Arial"/>
            </a:endParaRPr>
          </a:p>
          <a:p>
            <a:pPr lvl="3"/>
            <a:r>
              <a:rPr lang="en-US" dirty="0" smtClean="0">
                <a:solidFill>
                  <a:prstClr val="black"/>
                </a:solidFill>
                <a:latin typeface="Arial"/>
              </a:rPr>
              <a:t>See dependencies, assess effect of deviating from realistic parameters</a:t>
            </a:r>
          </a:p>
          <a:p>
            <a:pPr lvl="1"/>
            <a:endParaRPr lang="en-US" dirty="0">
              <a:solidFill>
                <a:prstClr val="black"/>
              </a:solidFill>
              <a:latin typeface="Arial"/>
            </a:endParaRPr>
          </a:p>
          <a:p>
            <a:pPr lvl="1"/>
            <a:r>
              <a:rPr lang="en-US" dirty="0" smtClean="0">
                <a:solidFill>
                  <a:prstClr val="black"/>
                </a:solidFill>
                <a:latin typeface="Arial"/>
              </a:rPr>
              <a:t>Post-process simulations with </a:t>
            </a:r>
            <a:r>
              <a:rPr lang="en-US" dirty="0" smtClean="0">
                <a:solidFill>
                  <a:srgbClr val="0000FF"/>
                </a:solidFill>
                <a:latin typeface="Arial"/>
              </a:rPr>
              <a:t>test electrons</a:t>
            </a:r>
          </a:p>
          <a:p>
            <a:pPr lvl="1"/>
            <a:endParaRPr lang="en-US" dirty="0" smtClean="0">
              <a:solidFill>
                <a:prstClr val="black"/>
              </a:solidFill>
              <a:latin typeface="Arial"/>
            </a:endParaRPr>
          </a:p>
          <a:p>
            <a:pPr lvl="1"/>
            <a:r>
              <a:rPr lang="en-US" dirty="0" smtClean="0">
                <a:solidFill>
                  <a:prstClr val="black"/>
                </a:solidFill>
                <a:latin typeface="Arial"/>
              </a:rPr>
              <a:t>Repeat simulations with </a:t>
            </a:r>
            <a:r>
              <a:rPr lang="en-US" dirty="0" smtClean="0">
                <a:solidFill>
                  <a:srgbClr val="0000FF"/>
                </a:solidFill>
                <a:latin typeface="Arial"/>
              </a:rPr>
              <a:t>JOREK + RE fluid </a:t>
            </a:r>
            <a:r>
              <a:rPr lang="en-US" dirty="0">
                <a:solidFill>
                  <a:srgbClr val="0000FF"/>
                </a:solidFill>
                <a:latin typeface="Arial"/>
              </a:rPr>
              <a:t>model </a:t>
            </a:r>
            <a:r>
              <a:rPr lang="en-US" dirty="0">
                <a:solidFill>
                  <a:prstClr val="black"/>
                </a:solidFill>
                <a:latin typeface="Arial"/>
              </a:rPr>
              <a:t>(V. </a:t>
            </a:r>
            <a:r>
              <a:rPr lang="en-US" dirty="0" smtClean="0">
                <a:solidFill>
                  <a:prstClr val="black"/>
                </a:solidFill>
                <a:latin typeface="Arial"/>
              </a:rPr>
              <a:t>Bandaru</a:t>
            </a:r>
            <a:r>
              <a:rPr lang="en-US" dirty="0">
                <a:solidFill>
                  <a:prstClr val="black"/>
                </a:solidFill>
                <a:latin typeface="Arial"/>
              </a:rPr>
              <a:t>)</a:t>
            </a:r>
            <a:r>
              <a:rPr lang="en-US" dirty="0" smtClean="0">
                <a:solidFill>
                  <a:prstClr val="black"/>
                </a:solidFill>
                <a:latin typeface="Arial"/>
              </a:rPr>
              <a:t> when ready</a:t>
            </a:r>
          </a:p>
          <a:p>
            <a:pPr lvl="1"/>
            <a:endParaRPr lang="en-US" dirty="0">
              <a:solidFill>
                <a:prstClr val="black"/>
              </a:solidFill>
              <a:latin typeface="Arial"/>
            </a:endParaRPr>
          </a:p>
          <a:p>
            <a:pPr lvl="1"/>
            <a:r>
              <a:rPr lang="en-US" dirty="0" smtClean="0">
                <a:solidFill>
                  <a:prstClr val="black"/>
                </a:solidFill>
                <a:latin typeface="Arial"/>
              </a:rPr>
              <a:t>Interact with Chalmers team (Oskar et al.) working on </a:t>
            </a:r>
            <a:r>
              <a:rPr lang="en-US" dirty="0" smtClean="0">
                <a:solidFill>
                  <a:srgbClr val="0000FF"/>
                </a:solidFill>
                <a:latin typeface="Arial"/>
              </a:rPr>
              <a:t>GO simulations of the same pulse</a:t>
            </a:r>
            <a:endParaRPr lang="en-US" dirty="0">
              <a:solidFill>
                <a:srgbClr val="0000FF"/>
              </a:solidFill>
              <a:latin typeface="Arial"/>
            </a:endParaRPr>
          </a:p>
          <a:p>
            <a:pPr lvl="1"/>
            <a:endParaRPr lang="en-US" dirty="0" smtClean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526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47" t="54451" r="33602" b="32102"/>
          <a:stretch/>
        </p:blipFill>
        <p:spPr bwMode="auto">
          <a:xfrm>
            <a:off x="2429458" y="4292060"/>
            <a:ext cx="2596114" cy="612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numéro de diapositive 8"/>
          <p:cNvSpPr>
            <a:spLocks noGrp="1"/>
          </p:cNvSpPr>
          <p:nvPr>
            <p:ph type="sldNum" sz="quarter" idx="22"/>
          </p:nvPr>
        </p:nvSpPr>
        <p:spPr bwMode="auto">
          <a:xfrm>
            <a:off x="8604448" y="6520259"/>
            <a:ext cx="539552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schemeClr val="tx1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4" name="Titre 10"/>
          <p:cNvSpPr>
            <a:spLocks noGrp="1"/>
          </p:cNvSpPr>
          <p:nvPr>
            <p:ph type="title"/>
          </p:nvPr>
        </p:nvSpPr>
        <p:spPr>
          <a:xfrm>
            <a:off x="971600" y="23664"/>
            <a:ext cx="7237413" cy="909637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cap="none" dirty="0"/>
              <a:t>The JOREK model for MMI </a:t>
            </a:r>
            <a:r>
              <a:rPr lang="en-US" sz="2800" cap="none" dirty="0" smtClean="0"/>
              <a:t/>
            </a:r>
            <a:br>
              <a:rPr lang="en-US" sz="2800" cap="none" dirty="0" smtClean="0"/>
            </a:br>
            <a:r>
              <a:rPr lang="en-US" sz="2800" cap="none" dirty="0" smtClean="0"/>
              <a:t>(</a:t>
            </a:r>
            <a:r>
              <a:rPr lang="en-US" sz="2800" cap="none" dirty="0"/>
              <a:t>i.e. MGI or SPI) simulations</a:t>
            </a:r>
          </a:p>
        </p:txBody>
      </p:sp>
      <p:sp>
        <p:nvSpPr>
          <p:cNvPr id="7" name="Espace réservé du contenu 11"/>
          <p:cNvSpPr txBox="1">
            <a:spLocks/>
          </p:cNvSpPr>
          <p:nvPr/>
        </p:nvSpPr>
        <p:spPr>
          <a:xfrm>
            <a:off x="179512" y="1736080"/>
            <a:ext cx="8568952" cy="45012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4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5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auto">
              <a:lnSpc>
                <a:spcPts val="2700"/>
              </a:lnSpc>
              <a:spcAft>
                <a:spcPts val="0"/>
              </a:spcAft>
            </a:pP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Reduced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MHD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no 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diamagnetic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effects</a:t>
            </a:r>
            <a:endParaRPr lang="fr-F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ts val="2700"/>
              </a:lnSpc>
              <a:spcAft>
                <a:spcPts val="0"/>
              </a:spcAft>
            </a:pPr>
            <a:endParaRPr lang="fr-FR" u="sng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ts val="2700"/>
              </a:lnSpc>
              <a:spcAft>
                <a:spcPts val="0"/>
              </a:spcAft>
            </a:pPr>
            <a:r>
              <a:rPr lang="fr-FR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variables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3" fontAlgn="auto">
              <a:lnSpc>
                <a:spcPts val="2700"/>
              </a:lnSpc>
              <a:spcAft>
                <a:spcPts val="0"/>
              </a:spcAft>
            </a:pP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Poloidal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magnetic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flux           (                                         )                                             </a:t>
            </a:r>
          </a:p>
          <a:p>
            <a:pPr lvl="3" fontAlgn="auto">
              <a:lnSpc>
                <a:spcPts val="2700"/>
              </a:lnSpc>
              <a:spcAft>
                <a:spcPts val="0"/>
              </a:spcAft>
            </a:pP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Toroidal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urrent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density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</a:p>
          <a:p>
            <a:pPr lvl="3" fontAlgn="auto">
              <a:lnSpc>
                <a:spcPts val="2700"/>
              </a:lnSpc>
              <a:spcAft>
                <a:spcPts val="0"/>
              </a:spcAft>
            </a:pP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Electric/flow 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  <a:p>
            <a:pPr lvl="3" fontAlgn="auto">
              <a:lnSpc>
                <a:spcPts val="2700"/>
              </a:lnSpc>
              <a:spcAft>
                <a:spcPts val="0"/>
              </a:spcAft>
            </a:pP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velocity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lvl="3" fontAlgn="auto">
              <a:lnSpc>
                <a:spcPts val="2700"/>
              </a:lnSpc>
              <a:spcAft>
                <a:spcPts val="0"/>
              </a:spcAft>
            </a:pPr>
            <a:endParaRPr lang="fr-FR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fontAlgn="auto">
              <a:lnSpc>
                <a:spcPts val="2700"/>
              </a:lnSpc>
              <a:spcAft>
                <a:spcPts val="0"/>
              </a:spcAft>
            </a:pP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Vorticity</a:t>
            </a:r>
            <a:endParaRPr lang="fr-FR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fontAlgn="auto">
              <a:lnSpc>
                <a:spcPts val="2700"/>
              </a:lnSpc>
              <a:spcAft>
                <a:spcPts val="0"/>
              </a:spcAft>
            </a:pP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Impurity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mass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density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(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summed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 all charge states)</a:t>
            </a:r>
          </a:p>
          <a:p>
            <a:pPr lvl="3" fontAlgn="auto">
              <a:lnSpc>
                <a:spcPts val="2700"/>
              </a:lnSpc>
              <a:spcAft>
                <a:spcPts val="0"/>
              </a:spcAft>
            </a:pP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mass 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density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(main ions + 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impurities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 </a:t>
            </a:r>
          </a:p>
          <a:p>
            <a:pPr lvl="3" fontAlgn="auto">
              <a:lnSpc>
                <a:spcPts val="2700"/>
              </a:lnSpc>
              <a:spcAft>
                <a:spcPts val="0"/>
              </a:spcAft>
            </a:pP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Temperature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, 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assumed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all </a:t>
            </a: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species</a:t>
            </a:r>
            <a:endParaRPr lang="fr-F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ts val="2700"/>
              </a:lnSpc>
              <a:spcAft>
                <a:spcPts val="0"/>
              </a:spcAft>
            </a:pPr>
            <a:endParaRPr lang="fr-FR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41" t="44444" r="43220" b="45635"/>
          <a:stretch/>
        </p:blipFill>
        <p:spPr bwMode="auto">
          <a:xfrm>
            <a:off x="3851920" y="2820932"/>
            <a:ext cx="225904" cy="297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1" t="42025" r="28704" b="45739"/>
          <a:stretch/>
        </p:blipFill>
        <p:spPr bwMode="auto">
          <a:xfrm>
            <a:off x="4644008" y="2805685"/>
            <a:ext cx="2699793" cy="32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85" t="53693" r="42227" b="37595"/>
          <a:stretch/>
        </p:blipFill>
        <p:spPr bwMode="auto">
          <a:xfrm>
            <a:off x="3972377" y="3153441"/>
            <a:ext cx="1103679" cy="370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71" t="44493" r="32537" b="47254"/>
          <a:stretch/>
        </p:blipFill>
        <p:spPr bwMode="auto">
          <a:xfrm>
            <a:off x="3779912" y="3547466"/>
            <a:ext cx="239463" cy="231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9" t="52585" r="25935" b="35890"/>
          <a:stretch/>
        </p:blipFill>
        <p:spPr bwMode="auto">
          <a:xfrm>
            <a:off x="5522671" y="3704599"/>
            <a:ext cx="2937761" cy="367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7" t="54100" r="63271" b="35890"/>
          <a:stretch/>
        </p:blipFill>
        <p:spPr bwMode="auto">
          <a:xfrm>
            <a:off x="3203847" y="3839568"/>
            <a:ext cx="226819" cy="284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ZoneTexte 14"/>
          <p:cNvSpPr txBox="1"/>
          <p:nvPr/>
        </p:nvSpPr>
        <p:spPr>
          <a:xfrm>
            <a:off x="4877730" y="4000266"/>
            <a:ext cx="4266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assumed</a:t>
            </a:r>
            <a:r>
              <a:rPr lang="fr-F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</a:t>
            </a:r>
            <a:r>
              <a:rPr lang="fr-F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all </a:t>
            </a:r>
            <a:r>
              <a:rPr lang="fr-FR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species</a:t>
            </a:r>
            <a:r>
              <a:rPr lang="fr-F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FR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6" t="50538" r="84921" b="41139"/>
          <a:stretch/>
        </p:blipFill>
        <p:spPr bwMode="auto">
          <a:xfrm>
            <a:off x="3796680" y="4874860"/>
            <a:ext cx="559296" cy="308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2" t="61332" r="84745" b="34999"/>
          <a:stretch/>
        </p:blipFill>
        <p:spPr bwMode="auto">
          <a:xfrm>
            <a:off x="6156176" y="5264472"/>
            <a:ext cx="223486" cy="228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36" t="56460" r="36082" b="39524"/>
          <a:stretch/>
        </p:blipFill>
        <p:spPr bwMode="auto">
          <a:xfrm>
            <a:off x="2788021" y="5574183"/>
            <a:ext cx="199803" cy="206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Connecteur droit avec flèche 18"/>
          <p:cNvCxnSpPr/>
          <p:nvPr/>
        </p:nvCxnSpPr>
        <p:spPr>
          <a:xfrm>
            <a:off x="4077824" y="3671983"/>
            <a:ext cx="943922" cy="16758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>
            <a:off x="3563888" y="3981682"/>
            <a:ext cx="1457858" cy="1028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37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u numéro de diapositive 8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/>
              <a:t>|  PAGE </a:t>
            </a:r>
            <a:fld id="{75BCC8B2-0BA6-4B93-8971-7468F6C19B89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50</a:t>
            </a:fld>
            <a:endParaRPr lang="fr-FR"/>
          </a:p>
        </p:txBody>
      </p:sp>
      <p:sp>
        <p:nvSpPr>
          <p:cNvPr id="19459" name="Espace réservé du pied de page 9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/>
              <a:t>CEA | 10 AVRIL 2012</a:t>
            </a:r>
          </a:p>
        </p:txBody>
      </p:sp>
    </p:spTree>
    <p:extLst>
      <p:ext uri="{BB962C8B-B14F-4D97-AF65-F5344CB8AC3E}">
        <p14:creationId xmlns:p14="http://schemas.microsoft.com/office/powerpoint/2010/main" val="263197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0"/>
          <p:cNvSpPr>
            <a:spLocks noGrp="1"/>
          </p:cNvSpPr>
          <p:nvPr>
            <p:ph type="title"/>
          </p:nvPr>
        </p:nvSpPr>
        <p:spPr>
          <a:xfrm>
            <a:off x="971600" y="23664"/>
            <a:ext cx="7237413" cy="909637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fr-FR" sz="2400" cap="none" dirty="0" smtClean="0"/>
              <a:t>  </a:t>
            </a:r>
            <a:r>
              <a:rPr lang="fr-FR" sz="2400" cap="none" dirty="0" err="1" smtClean="0"/>
              <a:t>Interferometry</a:t>
            </a:r>
            <a:r>
              <a:rPr lang="fr-FR" sz="2400" cap="none" dirty="0" smtClean="0"/>
              <a:t> </a:t>
            </a:r>
            <a:r>
              <a:rPr lang="fr-FR" sz="2400" cap="none" dirty="0" err="1" smtClean="0"/>
              <a:t>comparison</a:t>
            </a:r>
            <a:endParaRPr lang="fr-FR" sz="2400" cap="none" dirty="0"/>
          </a:p>
        </p:txBody>
      </p:sp>
      <p:sp>
        <p:nvSpPr>
          <p:cNvPr id="5" name="Espace réservé du numéro de diapositive 8"/>
          <p:cNvSpPr>
            <a:spLocks noGrp="1"/>
          </p:cNvSpPr>
          <p:nvPr>
            <p:ph type="sldNum" sz="quarter" idx="22"/>
          </p:nvPr>
        </p:nvSpPr>
        <p:spPr bwMode="auto">
          <a:xfrm>
            <a:off x="8604448" y="6520259"/>
            <a:ext cx="539552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schemeClr val="tx1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51</a:t>
            </a:fld>
            <a:endParaRPr lang="fr-FR" sz="1200" dirty="0">
              <a:solidFill>
                <a:schemeClr val="tx1"/>
              </a:solidFill>
            </a:endParaRPr>
          </a:p>
        </p:txBody>
      </p:sp>
      <p:grpSp>
        <p:nvGrpSpPr>
          <p:cNvPr id="37" name="Groupe 36"/>
          <p:cNvGrpSpPr/>
          <p:nvPr/>
        </p:nvGrpSpPr>
        <p:grpSpPr>
          <a:xfrm>
            <a:off x="2739956" y="1237402"/>
            <a:ext cx="6296540" cy="3962401"/>
            <a:chOff x="1979712" y="2274911"/>
            <a:chExt cx="6296540" cy="3962401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27" t="26872" r="33287" b="18962"/>
            <a:stretch/>
          </p:blipFill>
          <p:spPr bwMode="auto">
            <a:xfrm>
              <a:off x="1979712" y="2274911"/>
              <a:ext cx="4903304" cy="3962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2886141" y="3243192"/>
              <a:ext cx="15440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/>
                <a:t>JOREK 3 bar</a:t>
              </a:r>
            </a:p>
          </p:txBody>
        </p:sp>
        <p:cxnSp>
          <p:nvCxnSpPr>
            <p:cNvPr id="7" name="Connecteur droit avec flèche 6"/>
            <p:cNvCxnSpPr/>
            <p:nvPr/>
          </p:nvCxnSpPr>
          <p:spPr>
            <a:xfrm>
              <a:off x="4139952" y="3612524"/>
              <a:ext cx="792088" cy="17651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avec flèche 8"/>
            <p:cNvCxnSpPr/>
            <p:nvPr/>
          </p:nvCxnSpPr>
          <p:spPr>
            <a:xfrm>
              <a:off x="3851920" y="3612524"/>
              <a:ext cx="1512168" cy="18327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avec flèche 11"/>
            <p:cNvCxnSpPr/>
            <p:nvPr/>
          </p:nvCxnSpPr>
          <p:spPr>
            <a:xfrm>
              <a:off x="3995936" y="3612524"/>
              <a:ext cx="864096" cy="46454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/>
            <p:cNvSpPr/>
            <p:nvPr/>
          </p:nvSpPr>
          <p:spPr>
            <a:xfrm>
              <a:off x="6732240" y="4725144"/>
              <a:ext cx="15440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/>
                <a:t>JOREK </a:t>
              </a:r>
              <a:r>
                <a:rPr lang="fr-FR" dirty="0" smtClean="0"/>
                <a:t>1 </a:t>
              </a:r>
              <a:r>
                <a:rPr lang="fr-FR" dirty="0"/>
                <a:t>bar</a:t>
              </a:r>
            </a:p>
          </p:txBody>
        </p:sp>
        <p:cxnSp>
          <p:nvCxnSpPr>
            <p:cNvPr id="16" name="Connecteur droit avec flèche 15"/>
            <p:cNvCxnSpPr/>
            <p:nvPr/>
          </p:nvCxnSpPr>
          <p:spPr>
            <a:xfrm flipH="1" flipV="1">
              <a:off x="6347862" y="4256112"/>
              <a:ext cx="535154" cy="46903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avec flèche 19"/>
            <p:cNvCxnSpPr/>
            <p:nvPr/>
          </p:nvCxnSpPr>
          <p:spPr>
            <a:xfrm flipH="1" flipV="1">
              <a:off x="6228184" y="4408512"/>
              <a:ext cx="504056" cy="31663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avec flèche 22"/>
            <p:cNvCxnSpPr/>
            <p:nvPr/>
          </p:nvCxnSpPr>
          <p:spPr>
            <a:xfrm flipH="1">
              <a:off x="6347862" y="5094476"/>
              <a:ext cx="536778" cy="1753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/>
            <p:cNvSpPr/>
            <p:nvPr/>
          </p:nvSpPr>
          <p:spPr>
            <a:xfrm>
              <a:off x="6862517" y="2873860"/>
              <a:ext cx="13516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 err="1" smtClean="0"/>
                <a:t>Experiment</a:t>
              </a:r>
              <a:endParaRPr lang="fr-FR" dirty="0"/>
            </a:p>
          </p:txBody>
        </p:sp>
        <p:cxnSp>
          <p:nvCxnSpPr>
            <p:cNvPr id="31" name="Connecteur droit avec flèche 30"/>
            <p:cNvCxnSpPr/>
            <p:nvPr/>
          </p:nvCxnSpPr>
          <p:spPr>
            <a:xfrm flipH="1" flipV="1">
              <a:off x="6300192" y="2743944"/>
              <a:ext cx="535154" cy="23451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avec flèche 32"/>
            <p:cNvCxnSpPr/>
            <p:nvPr/>
          </p:nvCxnSpPr>
          <p:spPr>
            <a:xfrm flipH="1">
              <a:off x="6228184" y="3130860"/>
              <a:ext cx="607162" cy="29699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avec flèche 35"/>
            <p:cNvCxnSpPr/>
            <p:nvPr/>
          </p:nvCxnSpPr>
          <p:spPr>
            <a:xfrm flipH="1">
              <a:off x="6228184" y="3283260"/>
              <a:ext cx="759562" cy="56153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82" t="35606" r="15053" b="19508"/>
          <a:stretch/>
        </p:blipFill>
        <p:spPr bwMode="auto">
          <a:xfrm>
            <a:off x="179512" y="1108619"/>
            <a:ext cx="2553847" cy="2974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" name="Connecteur droit 39"/>
          <p:cNvCxnSpPr/>
          <p:nvPr/>
        </p:nvCxnSpPr>
        <p:spPr>
          <a:xfrm>
            <a:off x="1462777" y="1230123"/>
            <a:ext cx="0" cy="2520280"/>
          </a:xfrm>
          <a:prstGeom prst="line">
            <a:avLst/>
          </a:prstGeom>
          <a:ln w="317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 flipH="1">
            <a:off x="945840" y="1074225"/>
            <a:ext cx="1" cy="2680421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755576" y="3427858"/>
            <a:ext cx="190264" cy="1846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 44"/>
          <p:cNvSpPr/>
          <p:nvPr/>
        </p:nvSpPr>
        <p:spPr>
          <a:xfrm>
            <a:off x="1501416" y="3429000"/>
            <a:ext cx="190264" cy="1846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/>
          <p:cNvSpPr txBox="1"/>
          <p:nvPr/>
        </p:nvSpPr>
        <p:spPr>
          <a:xfrm>
            <a:off x="1463219" y="3390528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 smtClean="0">
                <a:solidFill>
                  <a:srgbClr val="0000FF"/>
                </a:solidFill>
              </a:rPr>
              <a:t>3</a:t>
            </a:r>
            <a:endParaRPr lang="fr-FR" sz="1100" b="1" dirty="0">
              <a:solidFill>
                <a:srgbClr val="0000FF"/>
              </a:solidFill>
            </a:endParaRPr>
          </a:p>
        </p:txBody>
      </p:sp>
      <p:cxnSp>
        <p:nvCxnSpPr>
          <p:cNvPr id="50" name="Connecteur droit avec flèche 49"/>
          <p:cNvCxnSpPr/>
          <p:nvPr/>
        </p:nvCxnSpPr>
        <p:spPr>
          <a:xfrm flipV="1">
            <a:off x="5692284" y="5199803"/>
            <a:ext cx="0" cy="533453"/>
          </a:xfrm>
          <a:prstGeom prst="straightConnector1">
            <a:avLst/>
          </a:prstGeom>
          <a:ln w="50800" cmpd="dbl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50"/>
          <p:cNvSpPr txBox="1"/>
          <p:nvPr/>
        </p:nvSpPr>
        <p:spPr>
          <a:xfrm>
            <a:off x="4716016" y="5740110"/>
            <a:ext cx="199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TQ, JOREK 3 bar</a:t>
            </a:r>
            <a:endParaRPr lang="fr-FR" dirty="0"/>
          </a:p>
        </p:txBody>
      </p:sp>
      <p:cxnSp>
        <p:nvCxnSpPr>
          <p:cNvPr id="53" name="Connecteur droit avec flèche 52"/>
          <p:cNvCxnSpPr/>
          <p:nvPr/>
        </p:nvCxnSpPr>
        <p:spPr>
          <a:xfrm flipV="1">
            <a:off x="6948264" y="5229201"/>
            <a:ext cx="0" cy="880241"/>
          </a:xfrm>
          <a:prstGeom prst="straightConnector1">
            <a:avLst/>
          </a:prstGeom>
          <a:ln w="50800" cmpd="dbl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ZoneTexte 54"/>
          <p:cNvSpPr txBox="1"/>
          <p:nvPr/>
        </p:nvSpPr>
        <p:spPr>
          <a:xfrm>
            <a:off x="5725255" y="6109442"/>
            <a:ext cx="2775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TQ, </a:t>
            </a:r>
            <a:r>
              <a:rPr lang="fr-FR" dirty="0" err="1" smtClean="0"/>
              <a:t>exp</a:t>
            </a:r>
            <a:r>
              <a:rPr lang="fr-FR" dirty="0" smtClean="0"/>
              <a:t>. &amp; JOREK 1 bar</a:t>
            </a:r>
            <a:endParaRPr lang="fr-FR" dirty="0"/>
          </a:p>
        </p:txBody>
      </p:sp>
      <p:sp>
        <p:nvSpPr>
          <p:cNvPr id="56" name="Espace réservé du contenu 11"/>
          <p:cNvSpPr txBox="1">
            <a:spLocks/>
          </p:cNvSpPr>
          <p:nvPr/>
        </p:nvSpPr>
        <p:spPr>
          <a:xfrm>
            <a:off x="316317" y="5085184"/>
            <a:ext cx="4327691" cy="17312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5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6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700"/>
              </a:lnSpc>
            </a:pPr>
            <a:r>
              <a:rPr lang="fr-FR" dirty="0" smtClean="0">
                <a:solidFill>
                  <a:schemeClr val="tx1"/>
                </a:solidFill>
              </a:rPr>
              <a:t>Vague </a:t>
            </a:r>
            <a:r>
              <a:rPr lang="fr-FR" dirty="0" err="1" smtClean="0">
                <a:solidFill>
                  <a:schemeClr val="tx1"/>
                </a:solidFill>
              </a:rPr>
              <a:t>resemblance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between</a:t>
            </a:r>
            <a:r>
              <a:rPr lang="fr-FR" dirty="0" smtClean="0">
                <a:solidFill>
                  <a:schemeClr val="tx1"/>
                </a:solidFill>
              </a:rPr>
              <a:t> JOREK and </a:t>
            </a:r>
            <a:r>
              <a:rPr lang="fr-FR" dirty="0" err="1" smtClean="0">
                <a:solidFill>
                  <a:schemeClr val="tx1"/>
                </a:solidFill>
              </a:rPr>
              <a:t>experiment</a:t>
            </a:r>
            <a:endParaRPr lang="fr-FR" dirty="0">
              <a:solidFill>
                <a:schemeClr val="tx1"/>
              </a:solidFill>
            </a:endParaRPr>
          </a:p>
          <a:p>
            <a:pPr lvl="1">
              <a:lnSpc>
                <a:spcPts val="2700"/>
              </a:lnSpc>
            </a:pPr>
            <a:r>
              <a:rPr lang="fr-FR" dirty="0" err="1">
                <a:solidFill>
                  <a:schemeClr val="tx1"/>
                </a:solidFill>
              </a:rPr>
              <a:t>n</a:t>
            </a:r>
            <a:r>
              <a:rPr lang="fr-FR" baseline="-25000" dirty="0" err="1">
                <a:solidFill>
                  <a:schemeClr val="tx1"/>
                </a:solidFill>
              </a:rPr>
              <a:t>el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increases</a:t>
            </a:r>
            <a:r>
              <a:rPr lang="fr-FR" dirty="0">
                <a:solidFill>
                  <a:schemeClr val="tx1"/>
                </a:solidFill>
              </a:rPr>
              <a:t> at </a:t>
            </a:r>
            <a:r>
              <a:rPr lang="fr-FR" dirty="0" smtClean="0">
                <a:solidFill>
                  <a:schemeClr val="tx1"/>
                </a:solidFill>
              </a:rPr>
              <a:t>TQ</a:t>
            </a:r>
          </a:p>
          <a:p>
            <a:pPr lvl="3">
              <a:lnSpc>
                <a:spcPts val="2700"/>
              </a:lnSpc>
            </a:pPr>
            <a:r>
              <a:rPr lang="fr-FR" dirty="0" smtClean="0">
                <a:solidFill>
                  <a:schemeClr val="tx1"/>
                </a:solidFill>
              </a:rPr>
              <a:t>Sharp </a:t>
            </a:r>
            <a:r>
              <a:rPr lang="fr-FR" dirty="0" err="1" smtClean="0">
                <a:solidFill>
                  <a:schemeClr val="tx1"/>
                </a:solidFill>
              </a:rPr>
              <a:t>increase</a:t>
            </a:r>
            <a:r>
              <a:rPr lang="fr-FR" dirty="0" smtClean="0">
                <a:solidFill>
                  <a:schemeClr val="tx1"/>
                </a:solidFill>
              </a:rPr>
              <a:t> in </a:t>
            </a:r>
            <a:r>
              <a:rPr lang="fr-FR" dirty="0" err="1" smtClean="0">
                <a:solidFill>
                  <a:schemeClr val="tx1"/>
                </a:solidFill>
              </a:rPr>
              <a:t>sim</a:t>
            </a:r>
            <a:r>
              <a:rPr lang="fr-FR" dirty="0" smtClean="0">
                <a:solidFill>
                  <a:schemeClr val="tx1"/>
                </a:solidFill>
              </a:rPr>
              <a:t>., not as </a:t>
            </a:r>
            <a:r>
              <a:rPr lang="fr-FR" dirty="0" err="1" smtClean="0">
                <a:solidFill>
                  <a:schemeClr val="tx1"/>
                </a:solidFill>
              </a:rPr>
              <a:t>sharp</a:t>
            </a:r>
            <a:r>
              <a:rPr lang="fr-FR" dirty="0" smtClean="0">
                <a:solidFill>
                  <a:schemeClr val="tx1"/>
                </a:solidFill>
              </a:rPr>
              <a:t> in </a:t>
            </a:r>
            <a:r>
              <a:rPr lang="fr-FR" dirty="0" err="1" smtClean="0">
                <a:solidFill>
                  <a:schemeClr val="tx1"/>
                </a:solidFill>
              </a:rPr>
              <a:t>exp</a:t>
            </a:r>
            <a:r>
              <a:rPr lang="fr-FR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-36512" y="4139788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(</a:t>
            </a:r>
            <a:r>
              <a:rPr lang="fr-FR" dirty="0" err="1" smtClean="0"/>
              <a:t>Interferometer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~</a:t>
            </a:r>
            <a:r>
              <a:rPr lang="el-GR" dirty="0" smtClean="0"/>
              <a:t>π</a:t>
            </a:r>
            <a:r>
              <a:rPr lang="fr-FR" dirty="0" smtClean="0"/>
              <a:t>/2 </a:t>
            </a:r>
            <a:r>
              <a:rPr lang="fr-FR" dirty="0" err="1" smtClean="0"/>
              <a:t>away</a:t>
            </a:r>
            <a:r>
              <a:rPr lang="fr-FR" dirty="0" smtClean="0"/>
              <a:t> </a:t>
            </a:r>
            <a:r>
              <a:rPr lang="fr-FR" dirty="0" err="1" smtClean="0"/>
              <a:t>toroidally</a:t>
            </a:r>
            <a:r>
              <a:rPr lang="fr-FR" dirty="0" smtClean="0"/>
              <a:t> </a:t>
            </a:r>
            <a:r>
              <a:rPr lang="fr-FR" dirty="0" err="1" smtClean="0"/>
              <a:t>from</a:t>
            </a:r>
            <a:r>
              <a:rPr lang="fr-FR" dirty="0" smtClean="0"/>
              <a:t> DMV1)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65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36" t="18254" r="27044" b="26984"/>
          <a:stretch/>
        </p:blipFill>
        <p:spPr bwMode="auto">
          <a:xfrm>
            <a:off x="4427984" y="1628800"/>
            <a:ext cx="4368486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re 10"/>
          <p:cNvSpPr txBox="1">
            <a:spLocks/>
          </p:cNvSpPr>
          <p:nvPr/>
        </p:nvSpPr>
        <p:spPr>
          <a:xfrm>
            <a:off x="179512" y="44624"/>
            <a:ext cx="8856984" cy="576064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fr-FR" b="0" cap="non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 the </a:t>
            </a:r>
            <a:r>
              <a:rPr lang="fr-FR" b="0" cap="none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choice</a:t>
            </a:r>
            <a:r>
              <a:rPr lang="fr-FR" b="0" cap="non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b="0" cap="none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resistivity</a:t>
            </a:r>
            <a:r>
              <a:rPr lang="fr-FR" b="0" cap="non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b="0" cap="non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fr-FR" b="0" cap="none" baseline="-25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fr-FR" b="0" cap="non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hyper-</a:t>
            </a:r>
            <a:r>
              <a:rPr lang="fr-FR" b="0" cap="none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resistivity</a:t>
            </a:r>
            <a:r>
              <a:rPr lang="fr-FR" b="0" cap="non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b="0" cap="non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fr-FR" b="0" cap="none" baseline="-25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fr-FR" b="0" cap="none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96070" y="1538208"/>
            <a:ext cx="338265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l-GR" dirty="0" smtClean="0"/>
              <a:t>η</a:t>
            </a:r>
            <a:r>
              <a:rPr lang="fr-FR" baseline="-25000" dirty="0" smtClean="0"/>
              <a:t>H</a:t>
            </a:r>
            <a:r>
              <a:rPr lang="fr-FR" dirty="0" smtClean="0"/>
              <a:t> scan at </a:t>
            </a:r>
            <a:r>
              <a:rPr lang="fr-FR" dirty="0" err="1" smtClean="0"/>
              <a:t>realistic</a:t>
            </a:r>
            <a:r>
              <a:rPr lang="fr-FR" dirty="0" smtClean="0"/>
              <a:t> </a:t>
            </a:r>
            <a:r>
              <a:rPr lang="el-GR" dirty="0" smtClean="0"/>
              <a:t>η</a:t>
            </a:r>
            <a:r>
              <a:rPr lang="fr-FR" baseline="-25000" dirty="0" smtClean="0"/>
              <a:t>0</a:t>
            </a:r>
            <a:r>
              <a:rPr lang="fr-FR" dirty="0" smtClean="0"/>
              <a:t>=3.3x10</a:t>
            </a:r>
            <a:r>
              <a:rPr lang="fr-FR" baseline="30000" dirty="0" smtClean="0"/>
              <a:t>-9</a:t>
            </a:r>
            <a:r>
              <a:rPr lang="el-GR" dirty="0" smtClean="0"/>
              <a:t> 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691680" y="602104"/>
            <a:ext cx="3490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∂</a:t>
            </a:r>
            <a:r>
              <a:rPr lang="fr-FR" baseline="-25000" dirty="0" smtClean="0"/>
              <a:t>t</a:t>
            </a:r>
            <a:r>
              <a:rPr lang="el-GR" dirty="0" smtClean="0"/>
              <a:t>Ψ</a:t>
            </a:r>
            <a:r>
              <a:rPr lang="fr-FR" dirty="0" smtClean="0"/>
              <a:t> =  … + </a:t>
            </a:r>
            <a:r>
              <a:rPr lang="el-GR" dirty="0" smtClean="0"/>
              <a:t>η</a:t>
            </a:r>
            <a:r>
              <a:rPr lang="fr-FR" baseline="-25000" dirty="0" smtClean="0"/>
              <a:t>0</a:t>
            </a:r>
            <a:r>
              <a:rPr lang="fr-FR" dirty="0" smtClean="0"/>
              <a:t>(T/T</a:t>
            </a:r>
            <a:r>
              <a:rPr lang="fr-FR" baseline="-25000" dirty="0" smtClean="0"/>
              <a:t>0</a:t>
            </a:r>
            <a:r>
              <a:rPr lang="fr-FR" dirty="0" smtClean="0"/>
              <a:t>)</a:t>
            </a:r>
            <a:r>
              <a:rPr lang="fr-FR" baseline="30000" dirty="0" smtClean="0"/>
              <a:t>-3/2</a:t>
            </a:r>
            <a:r>
              <a:rPr lang="fr-FR" dirty="0" smtClean="0"/>
              <a:t>j</a:t>
            </a:r>
            <a:r>
              <a:rPr lang="el-GR" baseline="-25000" dirty="0" smtClean="0"/>
              <a:t>φ</a:t>
            </a:r>
            <a:r>
              <a:rPr lang="fr-FR" dirty="0" smtClean="0"/>
              <a:t> + </a:t>
            </a:r>
            <a:r>
              <a:rPr lang="el-GR" dirty="0" smtClean="0"/>
              <a:t>η</a:t>
            </a:r>
            <a:r>
              <a:rPr lang="fr-FR" baseline="-25000" dirty="0" smtClean="0"/>
              <a:t>H</a:t>
            </a:r>
            <a:r>
              <a:rPr lang="el-GR" dirty="0" smtClean="0"/>
              <a:t>Δ</a:t>
            </a:r>
            <a:r>
              <a:rPr lang="fr-FR" dirty="0"/>
              <a:t>j</a:t>
            </a:r>
            <a:r>
              <a:rPr lang="el-GR" baseline="-25000" dirty="0"/>
              <a:t>φ</a:t>
            </a:r>
            <a:r>
              <a:rPr lang="fr-FR" dirty="0"/>
              <a:t> 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85" t="19048" r="30837" b="26389"/>
          <a:stretch/>
        </p:blipFill>
        <p:spPr bwMode="auto">
          <a:xfrm>
            <a:off x="-24465" y="1628800"/>
            <a:ext cx="4452449" cy="3744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388419" y="1538208"/>
            <a:ext cx="210346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FR" dirty="0" smtClean="0"/>
              <a:t>          </a:t>
            </a:r>
            <a:r>
              <a:rPr lang="el-GR" dirty="0" smtClean="0"/>
              <a:t>η</a:t>
            </a:r>
            <a:r>
              <a:rPr lang="fr-FR" baseline="-25000" dirty="0"/>
              <a:t>0</a:t>
            </a:r>
            <a:r>
              <a:rPr lang="fr-FR" dirty="0" smtClean="0"/>
              <a:t> scan        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1691680" y="1168876"/>
            <a:ext cx="6006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 err="1" smtClean="0"/>
              <a:t>Current</a:t>
            </a:r>
            <a:r>
              <a:rPr lang="fr-FR" u="sng" dirty="0" smtClean="0"/>
              <a:t> </a:t>
            </a:r>
            <a:r>
              <a:rPr lang="fr-FR" u="sng" dirty="0" err="1" smtClean="0"/>
              <a:t>density</a:t>
            </a:r>
            <a:r>
              <a:rPr lang="fr-FR" u="sng" dirty="0" smtClean="0"/>
              <a:t> profile (</a:t>
            </a:r>
            <a:r>
              <a:rPr lang="fr-FR" u="sng" dirty="0" err="1"/>
              <a:t>a</a:t>
            </a:r>
            <a:r>
              <a:rPr lang="fr-FR" u="sng" dirty="0" err="1" smtClean="0"/>
              <a:t>xisymmetric</a:t>
            </a:r>
            <a:r>
              <a:rPr lang="fr-FR" u="sng" dirty="0" smtClean="0"/>
              <a:t> Ar MGI simulations)</a:t>
            </a:r>
            <a:endParaRPr lang="fr-FR" u="sng" dirty="0"/>
          </a:p>
        </p:txBody>
      </p:sp>
      <p:sp>
        <p:nvSpPr>
          <p:cNvPr id="14" name="Espace réservé du contenu 11"/>
          <p:cNvSpPr txBox="1">
            <a:spLocks/>
          </p:cNvSpPr>
          <p:nvPr/>
        </p:nvSpPr>
        <p:spPr>
          <a:xfrm>
            <a:off x="4572463" y="5445224"/>
            <a:ext cx="4584047" cy="1384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4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5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700"/>
              </a:lnSpc>
            </a:pPr>
            <a:r>
              <a:rPr lang="el-G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fr-FR" sz="1800" baseline="-25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=10</a:t>
            </a:r>
            <a:r>
              <a:rPr lang="fr-FR" sz="1800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-10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smooths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profile w/o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affecting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skin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</a:t>
            </a:r>
            <a:endParaRPr lang="fr-FR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Consequences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fine structures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TQ are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uncertain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endParaRPr lang="en-US" sz="1800" dirty="0">
              <a:solidFill>
                <a:srgbClr val="FF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Espace réservé du contenu 11"/>
          <p:cNvSpPr txBox="1">
            <a:spLocks/>
          </p:cNvSpPr>
          <p:nvPr/>
        </p:nvSpPr>
        <p:spPr>
          <a:xfrm>
            <a:off x="35496" y="5428381"/>
            <a:ext cx="4320480" cy="1384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4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5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700"/>
              </a:lnSpc>
            </a:pP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Larger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fr-FR" sz="1800" baseline="-25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smoother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skin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</a:t>
            </a:r>
            <a:r>
              <a:rPr lang="fr-F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fr-F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milder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MHD and TQ</a:t>
            </a:r>
          </a:p>
          <a:p>
            <a:pPr lvl="1">
              <a:lnSpc>
                <a:spcPts val="2700"/>
              </a:lnSpc>
              <a:buFont typeface="Symbol"/>
              <a:buChar char="Þ"/>
            </a:pPr>
            <a:r>
              <a:rPr lang="fr-FR" sz="18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</a:t>
            </a:r>
            <a:r>
              <a:rPr lang="fr-FR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use a </a:t>
            </a:r>
            <a:r>
              <a:rPr lang="fr-FR" sz="18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realistic</a:t>
            </a:r>
            <a:r>
              <a:rPr lang="fr-FR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fr-FR" sz="1800" b="1" baseline="-25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fr-FR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at least in the </a:t>
            </a:r>
            <a:r>
              <a:rPr lang="fr-FR" sz="18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</a:t>
            </a:r>
            <a:r>
              <a:rPr lang="fr-FR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-TQ phase</a:t>
            </a:r>
          </a:p>
        </p:txBody>
      </p:sp>
      <p:sp>
        <p:nvSpPr>
          <p:cNvPr id="2" name="Ellipse 1"/>
          <p:cNvSpPr/>
          <p:nvPr/>
        </p:nvSpPr>
        <p:spPr>
          <a:xfrm>
            <a:off x="4341886" y="602104"/>
            <a:ext cx="754257" cy="3693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5"/>
          <p:cNvCxnSpPr>
            <a:stCxn id="2" idx="6"/>
          </p:cNvCxnSpPr>
          <p:nvPr/>
        </p:nvCxnSpPr>
        <p:spPr>
          <a:xfrm>
            <a:off x="5096143" y="786770"/>
            <a:ext cx="555977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5635010" y="60210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For </a:t>
            </a:r>
            <a:r>
              <a:rPr lang="fr-FR" dirty="0" err="1" smtClean="0">
                <a:solidFill>
                  <a:srgbClr val="FF0000"/>
                </a:solidFill>
              </a:rPr>
              <a:t>numerical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err="1" smtClean="0">
                <a:solidFill>
                  <a:srgbClr val="FF0000"/>
                </a:solidFill>
              </a:rPr>
              <a:t>stability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23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8"/>
          <p:cNvSpPr>
            <a:spLocks noGrp="1"/>
          </p:cNvSpPr>
          <p:nvPr>
            <p:ph type="sldNum" sz="quarter" idx="22"/>
          </p:nvPr>
        </p:nvSpPr>
        <p:spPr bwMode="auto">
          <a:xfrm>
            <a:off x="8604448" y="6520259"/>
            <a:ext cx="539552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schemeClr val="tx1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53</a:t>
            </a:fld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6" name="Espace réservé du contenu 11"/>
          <p:cNvSpPr txBox="1">
            <a:spLocks/>
          </p:cNvSpPr>
          <p:nvPr/>
        </p:nvSpPr>
        <p:spPr>
          <a:xfrm>
            <a:off x="179512" y="4115395"/>
            <a:ext cx="8856984" cy="27699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2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3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700"/>
              </a:lnSpc>
            </a:pP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realistic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resistive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wall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fr-F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FR" dirty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magenta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curves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the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-TQ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r-FR" baseline="-25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drop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matched</a:t>
            </a:r>
            <a:endParaRPr lang="fr-F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ts val="2700"/>
              </a:lnSpc>
            </a:pP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-TQ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r-FR" baseline="-25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drop 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independent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amount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vs. </a:t>
            </a:r>
            <a:r>
              <a:rPr lang="fr-FR" dirty="0" smtClean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magenta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F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contrast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ideal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wall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close to the plasma (black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curve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makes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-TQ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r-FR" baseline="-25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drop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</a:t>
            </a:r>
            <a:endParaRPr lang="fr-FR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700"/>
              </a:lnSpc>
            </a:pP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Consistent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theory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fr-FR" sz="18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Artola</a:t>
            </a:r>
            <a:r>
              <a:rPr lang="fr-FR" sz="1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al., </a:t>
            </a:r>
            <a:r>
              <a:rPr lang="fr-FR" sz="18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submitted</a:t>
            </a:r>
            <a:r>
              <a:rPr lang="fr-FR" sz="1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endParaRPr lang="fr-FR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>
              <a:lnSpc>
                <a:spcPts val="2700"/>
              </a:lnSpc>
            </a:pP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urrent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lost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edge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largely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re-induced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still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hot plasma</a:t>
            </a:r>
          </a:p>
          <a:p>
            <a:pPr lvl="3">
              <a:lnSpc>
                <a:spcPts val="2700"/>
              </a:lnSpc>
            </a:pP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timescale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geometry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9" t="27718" r="31198" b="13224"/>
          <a:stretch/>
        </p:blipFill>
        <p:spPr bwMode="auto">
          <a:xfrm>
            <a:off x="2180388" y="543046"/>
            <a:ext cx="4551852" cy="3606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re 10"/>
          <p:cNvSpPr>
            <a:spLocks noGrp="1"/>
          </p:cNvSpPr>
          <p:nvPr>
            <p:ph type="title"/>
          </p:nvPr>
        </p:nvSpPr>
        <p:spPr>
          <a:xfrm>
            <a:off x="251520" y="23665"/>
            <a:ext cx="8640960" cy="52501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fr-FR" sz="2400" b="1" cap="non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 </a:t>
            </a:r>
            <a:r>
              <a:rPr lang="fr-FR" sz="2400" b="1" cap="none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realistic</a:t>
            </a:r>
            <a:r>
              <a:rPr lang="fr-FR" sz="2400" b="1" cap="non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cap="none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wall</a:t>
            </a:r>
            <a:r>
              <a:rPr lang="fr-FR" sz="2400" b="1" cap="non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cap="none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sz="2400" b="1" cap="non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cap="none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needed</a:t>
            </a:r>
            <a:r>
              <a:rPr lang="fr-FR" sz="2400" b="1" cap="non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FR" sz="2400" b="1" cap="none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reproduce</a:t>
            </a:r>
            <a:r>
              <a:rPr lang="fr-FR" sz="2400" b="1" cap="non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fr-FR" sz="2400" b="1" cap="none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</a:t>
            </a:r>
            <a:r>
              <a:rPr lang="fr-FR" sz="2400" b="1" cap="non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-TQ </a:t>
            </a:r>
            <a:r>
              <a:rPr lang="fr-FR" sz="2400" b="1" cap="none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r-FR" sz="2400" b="1" cap="none" baseline="-25000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2400" b="1" cap="none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cap="none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evolution</a:t>
            </a:r>
            <a:endParaRPr lang="fr-FR" sz="2400" b="1" cap="none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26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85" t="31746" r="45562" b="23073"/>
          <a:stretch/>
        </p:blipFill>
        <p:spPr bwMode="auto">
          <a:xfrm>
            <a:off x="7258050" y="248343"/>
            <a:ext cx="1259474" cy="204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7130451" y="-23302"/>
            <a:ext cx="1268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=4.578ms</a:t>
            </a:r>
            <a:endParaRPr lang="fr-F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05" t="34127" r="43442" b="21674"/>
          <a:stretch/>
        </p:blipFill>
        <p:spPr bwMode="auto">
          <a:xfrm>
            <a:off x="5706584" y="275375"/>
            <a:ext cx="1253812" cy="2016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5590331" y="-23588"/>
            <a:ext cx="1268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t=4.459ms</a:t>
            </a:r>
            <a:endParaRPr lang="fr-F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067944" y="-23588"/>
            <a:ext cx="1268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t=4.340ms</a:t>
            </a:r>
            <a:endParaRPr lang="fr-F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58" t="35119" r="41521" b="20213"/>
          <a:stretch/>
        </p:blipFill>
        <p:spPr bwMode="auto">
          <a:xfrm>
            <a:off x="4139952" y="257866"/>
            <a:ext cx="1295255" cy="2123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2483768" y="-23588"/>
            <a:ext cx="1251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t=4.211ms</a:t>
            </a:r>
            <a:endParaRPr lang="fr-F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6" t="32738" r="40319" b="21934"/>
          <a:stretch/>
        </p:blipFill>
        <p:spPr bwMode="auto">
          <a:xfrm>
            <a:off x="2555776" y="270185"/>
            <a:ext cx="1302684" cy="2097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852854" y="-23588"/>
            <a:ext cx="1268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t=3.973ms</a:t>
            </a:r>
            <a:endParaRPr lang="fr-F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31" t="33040" r="41658" b="22485"/>
          <a:stretch/>
        </p:blipFill>
        <p:spPr bwMode="auto">
          <a:xfrm>
            <a:off x="904909" y="305493"/>
            <a:ext cx="1386579" cy="2151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0" t="21487" r="18790" b="11361"/>
          <a:stretch/>
        </p:blipFill>
        <p:spPr bwMode="auto">
          <a:xfrm>
            <a:off x="7221347" y="2374996"/>
            <a:ext cx="1922653" cy="2192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6" t="21437" r="30577" b="10683"/>
          <a:stretch/>
        </p:blipFill>
        <p:spPr bwMode="auto">
          <a:xfrm>
            <a:off x="5652120" y="2377889"/>
            <a:ext cx="1245308" cy="2229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8" t="22029" r="30441" b="10930"/>
          <a:stretch/>
        </p:blipFill>
        <p:spPr bwMode="auto">
          <a:xfrm>
            <a:off x="4058419" y="2368365"/>
            <a:ext cx="1294901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77" t="21872" r="30393" b="11225"/>
          <a:stretch/>
        </p:blipFill>
        <p:spPr bwMode="auto">
          <a:xfrm>
            <a:off x="2483768" y="2406464"/>
            <a:ext cx="1271856" cy="2212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96" t="21512" r="29875" b="11048"/>
          <a:stretch/>
        </p:blipFill>
        <p:spPr bwMode="auto">
          <a:xfrm>
            <a:off x="933484" y="2414760"/>
            <a:ext cx="1289525" cy="2238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07" t="22578" r="20365" b="10570"/>
          <a:stretch/>
        </p:blipFill>
        <p:spPr bwMode="auto">
          <a:xfrm>
            <a:off x="7166962" y="4602984"/>
            <a:ext cx="1869533" cy="2258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04" t="22459" r="30004" b="10698"/>
          <a:stretch/>
        </p:blipFill>
        <p:spPr bwMode="auto">
          <a:xfrm>
            <a:off x="5652120" y="4581415"/>
            <a:ext cx="1313415" cy="2276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1" t="22762" r="30308" b="10497"/>
          <a:stretch/>
        </p:blipFill>
        <p:spPr bwMode="auto">
          <a:xfrm>
            <a:off x="4067944" y="4654783"/>
            <a:ext cx="1248949" cy="2203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19" t="22577" r="30407" b="10653"/>
          <a:stretch/>
        </p:blipFill>
        <p:spPr bwMode="auto">
          <a:xfrm>
            <a:off x="2483768" y="4673084"/>
            <a:ext cx="1237579" cy="2184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35" t="22713" r="29913" b="10354"/>
          <a:stretch/>
        </p:blipFill>
        <p:spPr bwMode="auto">
          <a:xfrm>
            <a:off x="907362" y="4678479"/>
            <a:ext cx="1245288" cy="2175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ZoneTexte 22"/>
          <p:cNvSpPr txBox="1"/>
          <p:nvPr/>
        </p:nvSpPr>
        <p:spPr>
          <a:xfrm>
            <a:off x="240300" y="5416263"/>
            <a:ext cx="385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fr-FR" baseline="-25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fr-FR" baseline="-25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73725" y="1115452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Poinc</a:t>
            </a:r>
            <a:r>
              <a:rPr lang="fr-F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fld id="{ED09A1F6-D77A-499B-B053-5422600CA76B}" type="slidenum">
              <a:rPr lang="fr-FR" smtClean="0">
                <a:solidFill>
                  <a:prstClr val="black"/>
                </a:solidFill>
              </a:rPr>
              <a:pPr algn="ctr">
                <a:defRPr/>
              </a:pPr>
              <a:t>54</a:t>
            </a:fld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276212" y="3203684"/>
            <a:ext cx="33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solidFill>
                  <a:prstClr val="black"/>
                </a:solidFill>
              </a:rPr>
              <a:t>j</a:t>
            </a:r>
            <a:r>
              <a:rPr lang="fr-FR" baseline="-25000" dirty="0" err="1">
                <a:solidFill>
                  <a:prstClr val="black"/>
                </a:solidFill>
              </a:rPr>
              <a:t>φ</a:t>
            </a:r>
            <a:endParaRPr lang="fr-FR" baseline="-25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27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8"/>
          <p:cNvSpPr>
            <a:spLocks noGrp="1"/>
          </p:cNvSpPr>
          <p:nvPr>
            <p:ph type="sldNum" sz="quarter" idx="22"/>
          </p:nvPr>
        </p:nvSpPr>
        <p:spPr bwMode="auto">
          <a:xfrm>
            <a:off x="8604448" y="6520259"/>
            <a:ext cx="539552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4" name="Titre 10"/>
          <p:cNvSpPr>
            <a:spLocks noGrp="1"/>
          </p:cNvSpPr>
          <p:nvPr>
            <p:ph type="title"/>
          </p:nvPr>
        </p:nvSpPr>
        <p:spPr>
          <a:xfrm>
            <a:off x="971600" y="23664"/>
            <a:ext cx="7237413" cy="909637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fr-FR" sz="2800" cap="none" dirty="0" smtClean="0"/>
              <a:t>Main simplifications of the model</a:t>
            </a:r>
            <a:endParaRPr lang="fr-FR" sz="2800" cap="none" dirty="0"/>
          </a:p>
        </p:txBody>
      </p:sp>
      <p:sp>
        <p:nvSpPr>
          <p:cNvPr id="7" name="Espace réservé du contenu 11"/>
          <p:cNvSpPr txBox="1">
            <a:spLocks/>
          </p:cNvSpPr>
          <p:nvPr/>
        </p:nvSpPr>
        <p:spPr>
          <a:xfrm>
            <a:off x="179512" y="1342504"/>
            <a:ext cx="8784976" cy="47705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3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4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auto">
              <a:spcBef>
                <a:spcPts val="600"/>
              </a:spcBef>
              <a:spcAft>
                <a:spcPts val="0"/>
              </a:spcAft>
            </a:pPr>
            <a:r>
              <a:rPr lang="fr-FR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Coronal </a:t>
            </a:r>
            <a:r>
              <a:rPr lang="fr-FR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quilibrium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(CE) </a:t>
            </a:r>
            <a:r>
              <a:rPr lang="fr-FR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assumption</a:t>
            </a:r>
            <a:r>
              <a:rPr lang="fr-F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provides</a:t>
            </a:r>
            <a:r>
              <a:rPr lang="fr-F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charge state distribution, radiation </a:t>
            </a:r>
            <a:r>
              <a:rPr lang="fr-FR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losses</a:t>
            </a:r>
            <a:r>
              <a:rPr lang="fr-F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ionization</a:t>
            </a:r>
            <a:r>
              <a:rPr lang="fr-F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fr-F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(ADAS data) </a:t>
            </a:r>
          </a:p>
          <a:p>
            <a:pPr lvl="3" fontAlgn="auto">
              <a:spcBef>
                <a:spcPts val="600"/>
              </a:spcBef>
              <a:spcAft>
                <a:spcPts val="0"/>
              </a:spcAft>
            </a:pP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Benchmark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M3D-C1 and NIMROD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suggests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 </a:t>
            </a:r>
            <a:r>
              <a:rPr lang="fr-F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assumption</a:t>
            </a:r>
            <a:r>
              <a:rPr lang="fr-FR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slows down the radiative 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collapse</a:t>
            </a:r>
          </a:p>
          <a:p>
            <a:pPr lvl="1" fontAlgn="auto">
              <a:spcBef>
                <a:spcPts val="600"/>
              </a:spcBef>
              <a:spcAft>
                <a:spcPts val="0"/>
              </a:spcAft>
            </a:pPr>
            <a:endParaRPr lang="fr-F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spcBef>
                <a:spcPts val="600"/>
              </a:spcBef>
              <a:spcAft>
                <a:spcPts val="0"/>
              </a:spcAft>
            </a:pP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dynamics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treated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self-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consistently</a:t>
            </a:r>
            <a:endParaRPr lang="fr-F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fontAlgn="auto">
              <a:spcBef>
                <a:spcPts val="600"/>
              </a:spcBef>
              <a:spcAft>
                <a:spcPts val="0"/>
              </a:spcAft>
            </a:pP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 situation: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flow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3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fr-FR" baseline="-25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vacuum arrives at plasma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edge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suddenly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heated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braked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interaction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hot plasma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800" dirty="0" smtClean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fr-FR" sz="1800" dirty="0" err="1" smtClean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Nardon</a:t>
            </a:r>
            <a:r>
              <a:rPr lang="fr-FR" sz="1800" dirty="0" smtClean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NF 57 (2017) 016027]</a:t>
            </a:r>
          </a:p>
          <a:p>
            <a:pPr lvl="3" fontAlgn="auto">
              <a:spcBef>
                <a:spcPts val="600"/>
              </a:spcBef>
              <a:spcAft>
                <a:spcPts val="0"/>
              </a:spcAft>
            </a:pP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JOREK,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simply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have a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volumetric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neutral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source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adjust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empirically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match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measurements</a:t>
            </a:r>
            <a:endParaRPr lang="fr-F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 fontAlgn="auto">
              <a:spcBef>
                <a:spcPts val="600"/>
              </a:spcBef>
              <a:spcAft>
                <a:spcPts val="0"/>
              </a:spcAft>
            </a:pP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</a:t>
            </a:r>
            <a:r>
              <a:rPr lang="fr-F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precisely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the 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temporal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shape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neutral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the same as one would get from the </a:t>
            </a:r>
            <a:r>
              <a:rPr lang="en-US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 flow in vacuum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but the amplitude is </a:t>
            </a:r>
            <a:r>
              <a:rPr lang="en-US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scaled down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an adjusted factor</a:t>
            </a:r>
          </a:p>
        </p:txBody>
      </p:sp>
    </p:spTree>
    <p:extLst>
      <p:ext uri="{BB962C8B-B14F-4D97-AF65-F5344CB8AC3E}">
        <p14:creationId xmlns:p14="http://schemas.microsoft.com/office/powerpoint/2010/main" val="4418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8" t="36094" r="1929" b="39703"/>
          <a:stretch/>
        </p:blipFill>
        <p:spPr bwMode="auto">
          <a:xfrm>
            <a:off x="1921433" y="5727318"/>
            <a:ext cx="7115063" cy="101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" t="44246" r="4846" b="36904"/>
          <a:stretch/>
        </p:blipFill>
        <p:spPr bwMode="auto">
          <a:xfrm>
            <a:off x="2555776" y="4035636"/>
            <a:ext cx="4613207" cy="522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9" t="56155" r="9962" b="32292"/>
          <a:stretch/>
        </p:blipFill>
        <p:spPr bwMode="auto">
          <a:xfrm>
            <a:off x="2031263" y="4886030"/>
            <a:ext cx="7005233" cy="571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2" t="41004" r="32537" b="43655"/>
          <a:stretch/>
        </p:blipFill>
        <p:spPr bwMode="auto">
          <a:xfrm>
            <a:off x="1294881" y="260648"/>
            <a:ext cx="3715753" cy="650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6" t="45171" r="16794" b="30312"/>
          <a:stretch/>
        </p:blipFill>
        <p:spPr bwMode="auto">
          <a:xfrm>
            <a:off x="1253914" y="1090262"/>
            <a:ext cx="7345668" cy="1421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6" t="55776" r="21143" b="28883"/>
          <a:stretch/>
        </p:blipFill>
        <p:spPr bwMode="auto">
          <a:xfrm>
            <a:off x="1618705" y="2854279"/>
            <a:ext cx="6913735" cy="942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1" t="45078" r="37825" b="45079"/>
          <a:stretch/>
        </p:blipFill>
        <p:spPr bwMode="auto">
          <a:xfrm>
            <a:off x="975545" y="6502013"/>
            <a:ext cx="2084287" cy="27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57081" y="6453336"/>
            <a:ext cx="742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endParaRPr lang="fr-FR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244570" y="4077522"/>
            <a:ext cx="1287869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ts val="27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MGI/SPI</a:t>
            </a:r>
            <a:endParaRPr lang="fr-FR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llipse 5"/>
          <p:cNvSpPr/>
          <p:nvPr/>
        </p:nvSpPr>
        <p:spPr>
          <a:xfrm>
            <a:off x="6693217" y="4109866"/>
            <a:ext cx="551354" cy="4385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9952" y="401010"/>
            <a:ext cx="1257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Ohm’s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law</a:t>
            </a:r>
            <a:endParaRPr lang="fr-FR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21096" y="1169708"/>
            <a:ext cx="992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Vorticity</a:t>
            </a:r>
            <a:endParaRPr lang="fr-FR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35496" y="2962222"/>
            <a:ext cx="15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momentum</a:t>
            </a:r>
            <a:endParaRPr lang="fr-FR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-36512" y="4008790"/>
            <a:ext cx="2172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 conservation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impurities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FR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-48662" y="4871145"/>
            <a:ext cx="2172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 conservation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(all)</a:t>
            </a:r>
            <a:endParaRPr lang="fr-FR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107504" y="5735241"/>
            <a:ext cx="17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fr-FR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density</a:t>
            </a:r>
            <a:endParaRPr lang="fr-FR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Espace réservé du numéro de diapositive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604448" y="6520259"/>
            <a:ext cx="539552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454011" y="431788"/>
            <a:ext cx="19255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(+ hyper-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resistivity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7179898" y="2173391"/>
            <a:ext cx="18565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(+ hyper-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viscosity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92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u numéro de diapositive 8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>
                <a:solidFill>
                  <a:prstClr val="white"/>
                </a:solidFill>
              </a:rPr>
              <a:t>|  PAGE </a:t>
            </a:r>
            <a:fld id="{75BCC8B2-0BA6-4B93-8971-7468F6C19B89}" type="slidenum">
              <a:rPr lang="fr-FR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fr-FR">
              <a:solidFill>
                <a:prstClr val="white"/>
              </a:solidFill>
            </a:endParaRPr>
          </a:p>
        </p:txBody>
      </p:sp>
      <p:sp>
        <p:nvSpPr>
          <p:cNvPr id="19459" name="Espace réservé du pied de page 9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>
                <a:solidFill>
                  <a:prstClr val="white"/>
                </a:solidFill>
              </a:rPr>
              <a:t>CEA | 10 AVRIL 2012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563888" y="2564904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prstClr val="white"/>
                </a:solidFill>
              </a:rPr>
              <a:t>Overview on a simulation</a:t>
            </a:r>
            <a:endParaRPr lang="en-US" sz="28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58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8"/>
          <p:cNvSpPr>
            <a:spLocks noGrp="1"/>
          </p:cNvSpPr>
          <p:nvPr>
            <p:ph type="sldNum" sz="quarter" idx="22"/>
          </p:nvPr>
        </p:nvSpPr>
        <p:spPr bwMode="auto">
          <a:xfrm>
            <a:off x="8604448" y="6520259"/>
            <a:ext cx="539552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ED09A1F6-D77A-499B-B053-5422600CA76B}" type="slidenum">
              <a:rPr lang="fr-FR" sz="1200" smtClean="0">
                <a:solidFill>
                  <a:prstClr val="black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7" name="Espace réservé du contenu 11"/>
          <p:cNvSpPr txBox="1">
            <a:spLocks/>
          </p:cNvSpPr>
          <p:nvPr/>
        </p:nvSpPr>
        <p:spPr>
          <a:xfrm>
            <a:off x="334388" y="1060425"/>
            <a:ext cx="6541868" cy="17312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588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363" indent="-360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90000"/>
              <a:buFontTx/>
              <a:buBlip>
                <a:blip r:embed="rId3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36000"/>
              <a:buFont typeface="Arial" pitchFamily="34" charset="0"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 marL="1077913" indent="-306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SzPct val="36000"/>
              <a:buFontTx/>
              <a:buBlip>
                <a:blip r:embed="rId4"/>
              </a:buBlip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4pPr>
            <a:lvl5pPr marL="1339850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666666"/>
              </a:buClr>
              <a:buFont typeface="Arial" pitchFamily="34" charset="0"/>
              <a:buChar char="•"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2700"/>
              </a:lnSpc>
            </a:pPr>
            <a:r>
              <a:rPr lang="fr-FR" dirty="0" err="1" smtClean="0">
                <a:solidFill>
                  <a:srgbClr val="0000FF"/>
                </a:solidFill>
              </a:rPr>
              <a:t>Ohmic</a:t>
            </a:r>
            <a:r>
              <a:rPr lang="fr-FR" dirty="0" smtClean="0">
                <a:solidFill>
                  <a:prstClr val="black"/>
                </a:solidFill>
              </a:rPr>
              <a:t>, </a:t>
            </a:r>
            <a:r>
              <a:rPr lang="fr-FR" dirty="0" smtClean="0">
                <a:solidFill>
                  <a:prstClr val="black"/>
                </a:solidFill>
              </a:rPr>
              <a:t>2 MA</a:t>
            </a:r>
            <a:r>
              <a:rPr lang="fr-FR" dirty="0" smtClean="0">
                <a:solidFill>
                  <a:prstClr val="black"/>
                </a:solidFill>
              </a:rPr>
              <a:t>, </a:t>
            </a:r>
            <a:r>
              <a:rPr lang="fr-FR" dirty="0" smtClean="0">
                <a:solidFill>
                  <a:prstClr val="black"/>
                </a:solidFill>
              </a:rPr>
              <a:t>3 T</a:t>
            </a:r>
            <a:r>
              <a:rPr lang="fr-FR" dirty="0" smtClean="0">
                <a:solidFill>
                  <a:prstClr val="black"/>
                </a:solidFill>
              </a:rPr>
              <a:t>, </a:t>
            </a:r>
            <a:r>
              <a:rPr lang="fr-FR" dirty="0" smtClean="0">
                <a:solidFill>
                  <a:prstClr val="black"/>
                </a:solidFill>
              </a:rPr>
              <a:t>T</a:t>
            </a:r>
            <a:r>
              <a:rPr lang="fr-FR" baseline="-25000" dirty="0" smtClean="0">
                <a:solidFill>
                  <a:prstClr val="black"/>
                </a:solidFill>
              </a:rPr>
              <a:t>e0</a:t>
            </a:r>
            <a:r>
              <a:rPr lang="fr-FR" dirty="0" smtClean="0">
                <a:solidFill>
                  <a:prstClr val="black"/>
                </a:solidFill>
              </a:rPr>
              <a:t>=3.3 </a:t>
            </a:r>
            <a:r>
              <a:rPr lang="fr-FR" dirty="0" err="1" smtClean="0">
                <a:solidFill>
                  <a:prstClr val="black"/>
                </a:solidFill>
              </a:rPr>
              <a:t>keV</a:t>
            </a:r>
            <a:r>
              <a:rPr lang="fr-FR" dirty="0" smtClean="0">
                <a:solidFill>
                  <a:prstClr val="black"/>
                </a:solidFill>
              </a:rPr>
              <a:t>, </a:t>
            </a:r>
            <a:r>
              <a:rPr lang="fr-FR" dirty="0" smtClean="0">
                <a:solidFill>
                  <a:prstClr val="black"/>
                </a:solidFill>
              </a:rPr>
              <a:t>n</a:t>
            </a:r>
            <a:r>
              <a:rPr lang="fr-FR" baseline="-25000" dirty="0" smtClean="0">
                <a:solidFill>
                  <a:prstClr val="black"/>
                </a:solidFill>
              </a:rPr>
              <a:t>e0</a:t>
            </a:r>
            <a:r>
              <a:rPr lang="fr-FR" dirty="0" smtClean="0">
                <a:solidFill>
                  <a:prstClr val="black"/>
                </a:solidFill>
              </a:rPr>
              <a:t>=2.1x10</a:t>
            </a:r>
            <a:r>
              <a:rPr lang="fr-FR" baseline="30000" dirty="0" smtClean="0">
                <a:solidFill>
                  <a:prstClr val="black"/>
                </a:solidFill>
              </a:rPr>
              <a:t>19</a:t>
            </a:r>
            <a:r>
              <a:rPr lang="fr-FR" dirty="0" smtClean="0">
                <a:solidFill>
                  <a:prstClr val="black"/>
                </a:solidFill>
              </a:rPr>
              <a:t> m</a:t>
            </a:r>
            <a:r>
              <a:rPr lang="fr-FR" baseline="30000" dirty="0" smtClean="0">
                <a:solidFill>
                  <a:prstClr val="black"/>
                </a:solidFill>
              </a:rPr>
              <a:t>-3</a:t>
            </a:r>
            <a:endParaRPr lang="fr-FR" dirty="0" smtClean="0">
              <a:solidFill>
                <a:srgbClr val="0000FF"/>
              </a:solidFill>
            </a:endParaRPr>
          </a:p>
          <a:p>
            <a:pPr lvl="1">
              <a:lnSpc>
                <a:spcPts val="2700"/>
              </a:lnSpc>
            </a:pPr>
            <a:r>
              <a:rPr lang="fr-FR" dirty="0" smtClean="0">
                <a:solidFill>
                  <a:srgbClr val="0000FF"/>
                </a:solidFill>
              </a:rPr>
              <a:t>Pure Ar MGI</a:t>
            </a:r>
            <a:r>
              <a:rPr lang="fr-FR" dirty="0" smtClean="0">
                <a:solidFill>
                  <a:prstClr val="black"/>
                </a:solidFill>
              </a:rPr>
              <a:t> </a:t>
            </a:r>
            <a:r>
              <a:rPr lang="fr-FR" dirty="0" err="1" smtClean="0">
                <a:solidFill>
                  <a:prstClr val="black"/>
                </a:solidFill>
              </a:rPr>
              <a:t>from</a:t>
            </a:r>
            <a:r>
              <a:rPr lang="fr-FR" dirty="0" smtClean="0">
                <a:solidFill>
                  <a:prstClr val="black"/>
                </a:solidFill>
              </a:rPr>
              <a:t> Disruption Mitigation Valve (DMV1) at 33 bar </a:t>
            </a:r>
            <a:r>
              <a:rPr lang="fr-FR" dirty="0" err="1" smtClean="0">
                <a:solidFill>
                  <a:prstClr val="black"/>
                </a:solidFill>
              </a:rPr>
              <a:t>into</a:t>
            </a:r>
            <a:r>
              <a:rPr lang="fr-FR" dirty="0" smtClean="0">
                <a:solidFill>
                  <a:prstClr val="black"/>
                </a:solidFill>
              </a:rPr>
              <a:t> a </a:t>
            </a:r>
            <a:r>
              <a:rPr lang="fr-FR" dirty="0" err="1" smtClean="0">
                <a:solidFill>
                  <a:srgbClr val="0000FF"/>
                </a:solidFill>
              </a:rPr>
              <a:t>healthy</a:t>
            </a:r>
            <a:r>
              <a:rPr lang="fr-FR" dirty="0" smtClean="0">
                <a:solidFill>
                  <a:srgbClr val="0000FF"/>
                </a:solidFill>
              </a:rPr>
              <a:t> plasma</a:t>
            </a:r>
            <a:endParaRPr lang="fr-FR" dirty="0">
              <a:solidFill>
                <a:srgbClr val="0000FF"/>
              </a:solidFill>
            </a:endParaRPr>
          </a:p>
          <a:p>
            <a:pPr lvl="1">
              <a:lnSpc>
                <a:spcPts val="2700"/>
              </a:lnSpc>
            </a:pPr>
            <a:r>
              <a:rPr lang="fr-FR" dirty="0" err="1" smtClean="0">
                <a:solidFill>
                  <a:prstClr val="black"/>
                </a:solidFill>
              </a:rPr>
              <a:t>Produces</a:t>
            </a:r>
            <a:r>
              <a:rPr lang="fr-FR" dirty="0" smtClean="0">
                <a:solidFill>
                  <a:prstClr val="black"/>
                </a:solidFill>
              </a:rPr>
              <a:t> a </a:t>
            </a:r>
            <a:r>
              <a:rPr lang="fr-FR" dirty="0" smtClean="0">
                <a:solidFill>
                  <a:srgbClr val="0000FF"/>
                </a:solidFill>
              </a:rPr>
              <a:t>RE </a:t>
            </a:r>
            <a:r>
              <a:rPr lang="fr-FR" dirty="0" err="1" smtClean="0">
                <a:solidFill>
                  <a:srgbClr val="0000FF"/>
                </a:solidFill>
              </a:rPr>
              <a:t>beam</a:t>
            </a:r>
            <a:r>
              <a:rPr lang="fr-FR" dirty="0" smtClean="0">
                <a:solidFill>
                  <a:srgbClr val="0000FF"/>
                </a:solidFill>
              </a:rPr>
              <a:t> </a:t>
            </a:r>
            <a:r>
              <a:rPr lang="fr-FR" dirty="0" smtClean="0">
                <a:solidFill>
                  <a:prstClr val="black"/>
                </a:solidFill>
              </a:rPr>
              <a:t>(~</a:t>
            </a:r>
            <a:r>
              <a:rPr lang="fr-FR" dirty="0" smtClean="0">
                <a:solidFill>
                  <a:prstClr val="black"/>
                </a:solidFill>
              </a:rPr>
              <a:t>1 MA</a:t>
            </a:r>
            <a:r>
              <a:rPr lang="fr-FR" dirty="0" smtClean="0">
                <a:solidFill>
                  <a:prstClr val="black"/>
                </a:solidFill>
              </a:rPr>
              <a:t>)</a:t>
            </a:r>
            <a:endParaRPr lang="fr-FR" dirty="0">
              <a:solidFill>
                <a:prstClr val="black"/>
              </a:solidFill>
            </a:endParaRPr>
          </a:p>
          <a:p>
            <a:pPr lvl="1">
              <a:lnSpc>
                <a:spcPts val="2700"/>
              </a:lnSpc>
            </a:pPr>
            <a:r>
              <a:rPr lang="fr-FR" dirty="0" smtClean="0">
                <a:solidFill>
                  <a:prstClr val="black"/>
                </a:solidFill>
              </a:rPr>
              <a:t>Part of a set of 3 pulses </a:t>
            </a:r>
            <a:r>
              <a:rPr lang="fr-FR" dirty="0" err="1" smtClean="0">
                <a:solidFill>
                  <a:prstClr val="black"/>
                </a:solidFill>
              </a:rPr>
              <a:t>with</a:t>
            </a:r>
            <a:r>
              <a:rPr lang="fr-FR" dirty="0" smtClean="0">
                <a:solidFill>
                  <a:prstClr val="black"/>
                </a:solidFill>
              </a:rPr>
              <a:t> a </a:t>
            </a:r>
            <a:r>
              <a:rPr lang="fr-FR" dirty="0" err="1" smtClean="0">
                <a:solidFill>
                  <a:prstClr val="black"/>
                </a:solidFill>
              </a:rPr>
              <a:t>shot</a:t>
            </a:r>
            <a:r>
              <a:rPr lang="fr-FR" dirty="0" smtClean="0">
                <a:solidFill>
                  <a:prstClr val="black"/>
                </a:solidFill>
              </a:rPr>
              <a:t>-to-</a:t>
            </a:r>
            <a:r>
              <a:rPr lang="fr-FR" dirty="0" err="1" smtClean="0">
                <a:solidFill>
                  <a:prstClr val="black"/>
                </a:solidFill>
              </a:rPr>
              <a:t>shot</a:t>
            </a:r>
            <a:r>
              <a:rPr lang="fr-FR" dirty="0" smtClean="0">
                <a:solidFill>
                  <a:prstClr val="black"/>
                </a:solidFill>
              </a:rPr>
              <a:t> </a:t>
            </a:r>
            <a:r>
              <a:rPr lang="fr-FR" dirty="0" err="1" smtClean="0">
                <a:solidFill>
                  <a:srgbClr val="0000FF"/>
                </a:solidFill>
              </a:rPr>
              <a:t>B</a:t>
            </a:r>
            <a:r>
              <a:rPr lang="fr-FR" baseline="-25000" dirty="0" err="1" smtClean="0">
                <a:solidFill>
                  <a:srgbClr val="0000FF"/>
                </a:solidFill>
              </a:rPr>
              <a:t>t</a:t>
            </a:r>
            <a:r>
              <a:rPr lang="fr-FR" dirty="0" smtClean="0">
                <a:solidFill>
                  <a:srgbClr val="0000FF"/>
                </a:solidFill>
              </a:rPr>
              <a:t> scan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59" t="21328" r="13842" b="10984"/>
          <a:stretch/>
        </p:blipFill>
        <p:spPr bwMode="auto">
          <a:xfrm>
            <a:off x="7061602" y="961030"/>
            <a:ext cx="2055861" cy="3260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re 10"/>
          <p:cNvSpPr>
            <a:spLocks noGrp="1"/>
          </p:cNvSpPr>
          <p:nvPr>
            <p:ph type="title"/>
          </p:nvPr>
        </p:nvSpPr>
        <p:spPr>
          <a:xfrm>
            <a:off x="971600" y="23664"/>
            <a:ext cx="7237413" cy="909637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fr-FR" sz="2800" cap="none" dirty="0" err="1" smtClean="0"/>
              <a:t>Simulated</a:t>
            </a:r>
            <a:r>
              <a:rPr lang="fr-FR" sz="2800" cap="none" dirty="0" smtClean="0"/>
              <a:t> pulse: JET #85943</a:t>
            </a:r>
            <a:endParaRPr lang="fr-FR" sz="2800" cap="none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8" t="23562" r="20065" b="9363"/>
          <a:stretch/>
        </p:blipFill>
        <p:spPr bwMode="auto">
          <a:xfrm>
            <a:off x="179512" y="2924945"/>
            <a:ext cx="6922759" cy="3933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069902" y="3212976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I</a:t>
            </a:r>
            <a:r>
              <a:rPr lang="fr-FR" baseline="-25000" dirty="0" err="1" smtClean="0"/>
              <a:t>p</a:t>
            </a:r>
            <a:endParaRPr lang="fr-FR" baseline="-25000" dirty="0"/>
          </a:p>
        </p:txBody>
      </p:sp>
      <p:sp>
        <p:nvSpPr>
          <p:cNvPr id="9" name="ZoneTexte 8"/>
          <p:cNvSpPr txBox="1"/>
          <p:nvPr/>
        </p:nvSpPr>
        <p:spPr>
          <a:xfrm>
            <a:off x="1069902" y="4139788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</a:t>
            </a:r>
            <a:r>
              <a:rPr lang="fr-FR" baseline="-25000" dirty="0" err="1" smtClean="0"/>
              <a:t>rad</a:t>
            </a:r>
            <a:endParaRPr lang="fr-FR" baseline="-25000" dirty="0"/>
          </a:p>
        </p:txBody>
      </p:sp>
      <p:sp>
        <p:nvSpPr>
          <p:cNvPr id="10" name="ZoneTexte 9"/>
          <p:cNvSpPr txBox="1"/>
          <p:nvPr/>
        </p:nvSpPr>
        <p:spPr>
          <a:xfrm>
            <a:off x="1059903" y="4931876"/>
            <a:ext cx="991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Locked</a:t>
            </a:r>
            <a:r>
              <a:rPr lang="fr-FR" dirty="0" smtClean="0"/>
              <a:t> mode</a:t>
            </a:r>
            <a:endParaRPr lang="fr-FR" baseline="-25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1043608" y="5795972"/>
            <a:ext cx="991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Mirnov</a:t>
            </a:r>
            <a:endParaRPr lang="fr-FR" baseline="-25000" dirty="0"/>
          </a:p>
        </p:txBody>
      </p:sp>
    </p:spTree>
    <p:extLst>
      <p:ext uri="{BB962C8B-B14F-4D97-AF65-F5344CB8AC3E}">
        <p14:creationId xmlns:p14="http://schemas.microsoft.com/office/powerpoint/2010/main" val="131684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e_powerpoint2007_IRFM">
  <a:themeElements>
    <a:clrScheme name="CEA">
      <a:dk1>
        <a:sysClr val="windowText" lastClr="000000"/>
      </a:dk1>
      <a:lt1>
        <a:sysClr val="window" lastClr="FFFFFF"/>
      </a:lt1>
      <a:dk2>
        <a:srgbClr val="DC0528"/>
      </a:dk2>
      <a:lt2>
        <a:srgbClr val="96C31E"/>
      </a:lt2>
      <a:accent1>
        <a:srgbClr val="781469"/>
      </a:accent1>
      <a:accent2>
        <a:srgbClr val="F08728"/>
      </a:accent2>
      <a:accent3>
        <a:srgbClr val="FAB45F"/>
      </a:accent3>
      <a:accent4>
        <a:srgbClr val="0091C3"/>
      </a:accent4>
      <a:accent5>
        <a:srgbClr val="006937"/>
      </a:accent5>
      <a:accent6>
        <a:srgbClr val="87000A"/>
      </a:accent6>
      <a:hlink>
        <a:srgbClr val="0000FF"/>
      </a:hlink>
      <a:folHlink>
        <a:srgbClr val="800080"/>
      </a:folHlink>
    </a:clrScheme>
    <a:fontScheme name="CE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3_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Modele_powerpoint2007_IRFM">
  <a:themeElements>
    <a:clrScheme name="CEA">
      <a:dk1>
        <a:sysClr val="windowText" lastClr="000000"/>
      </a:dk1>
      <a:lt1>
        <a:sysClr val="window" lastClr="FFFFFF"/>
      </a:lt1>
      <a:dk2>
        <a:srgbClr val="DC0528"/>
      </a:dk2>
      <a:lt2>
        <a:srgbClr val="96C31E"/>
      </a:lt2>
      <a:accent1>
        <a:srgbClr val="781469"/>
      </a:accent1>
      <a:accent2>
        <a:srgbClr val="F08728"/>
      </a:accent2>
      <a:accent3>
        <a:srgbClr val="FAB45F"/>
      </a:accent3>
      <a:accent4>
        <a:srgbClr val="0091C3"/>
      </a:accent4>
      <a:accent5>
        <a:srgbClr val="006937"/>
      </a:accent5>
      <a:accent6>
        <a:srgbClr val="87000A"/>
      </a:accent6>
      <a:hlink>
        <a:srgbClr val="0000FF"/>
      </a:hlink>
      <a:folHlink>
        <a:srgbClr val="800080"/>
      </a:folHlink>
    </a:clrScheme>
    <a:fontScheme name="CE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2_Modele_powerpoint2007_IRFM">
  <a:themeElements>
    <a:clrScheme name="CEA">
      <a:dk1>
        <a:sysClr val="windowText" lastClr="000000"/>
      </a:dk1>
      <a:lt1>
        <a:sysClr val="window" lastClr="FFFFFF"/>
      </a:lt1>
      <a:dk2>
        <a:srgbClr val="DC0528"/>
      </a:dk2>
      <a:lt2>
        <a:srgbClr val="96C31E"/>
      </a:lt2>
      <a:accent1>
        <a:srgbClr val="781469"/>
      </a:accent1>
      <a:accent2>
        <a:srgbClr val="F08728"/>
      </a:accent2>
      <a:accent3>
        <a:srgbClr val="FAB45F"/>
      </a:accent3>
      <a:accent4>
        <a:srgbClr val="0091C3"/>
      </a:accent4>
      <a:accent5>
        <a:srgbClr val="006937"/>
      </a:accent5>
      <a:accent6>
        <a:srgbClr val="87000A"/>
      </a:accent6>
      <a:hlink>
        <a:srgbClr val="0000FF"/>
      </a:hlink>
      <a:folHlink>
        <a:srgbClr val="800080"/>
      </a:folHlink>
    </a:clrScheme>
    <a:fontScheme name="CE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3_Modele_powerpoint2007_IRFM">
  <a:themeElements>
    <a:clrScheme name="CEA">
      <a:dk1>
        <a:sysClr val="windowText" lastClr="000000"/>
      </a:dk1>
      <a:lt1>
        <a:sysClr val="window" lastClr="FFFFFF"/>
      </a:lt1>
      <a:dk2>
        <a:srgbClr val="DC0528"/>
      </a:dk2>
      <a:lt2>
        <a:srgbClr val="96C31E"/>
      </a:lt2>
      <a:accent1>
        <a:srgbClr val="781469"/>
      </a:accent1>
      <a:accent2>
        <a:srgbClr val="F08728"/>
      </a:accent2>
      <a:accent3>
        <a:srgbClr val="FAB45F"/>
      </a:accent3>
      <a:accent4>
        <a:srgbClr val="0091C3"/>
      </a:accent4>
      <a:accent5>
        <a:srgbClr val="006937"/>
      </a:accent5>
      <a:accent6>
        <a:srgbClr val="87000A"/>
      </a:accent6>
      <a:hlink>
        <a:srgbClr val="0000FF"/>
      </a:hlink>
      <a:folHlink>
        <a:srgbClr val="800080"/>
      </a:folHlink>
    </a:clrScheme>
    <a:fontScheme name="CE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5_Modele_powerpoint2007_IRFM">
  <a:themeElements>
    <a:clrScheme name="CEA">
      <a:dk1>
        <a:sysClr val="windowText" lastClr="000000"/>
      </a:dk1>
      <a:lt1>
        <a:sysClr val="window" lastClr="FFFFFF"/>
      </a:lt1>
      <a:dk2>
        <a:srgbClr val="DC0528"/>
      </a:dk2>
      <a:lt2>
        <a:srgbClr val="96C31E"/>
      </a:lt2>
      <a:accent1>
        <a:srgbClr val="781469"/>
      </a:accent1>
      <a:accent2>
        <a:srgbClr val="F08728"/>
      </a:accent2>
      <a:accent3>
        <a:srgbClr val="FAB45F"/>
      </a:accent3>
      <a:accent4>
        <a:srgbClr val="0091C3"/>
      </a:accent4>
      <a:accent5>
        <a:srgbClr val="006937"/>
      </a:accent5>
      <a:accent6>
        <a:srgbClr val="87000A"/>
      </a:accent6>
      <a:hlink>
        <a:srgbClr val="0000FF"/>
      </a:hlink>
      <a:folHlink>
        <a:srgbClr val="800080"/>
      </a:folHlink>
    </a:clrScheme>
    <a:fontScheme name="CE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6_Modele_powerpoint2007_IRFM">
  <a:themeElements>
    <a:clrScheme name="CEA">
      <a:dk1>
        <a:sysClr val="windowText" lastClr="000000"/>
      </a:dk1>
      <a:lt1>
        <a:sysClr val="window" lastClr="FFFFFF"/>
      </a:lt1>
      <a:dk2>
        <a:srgbClr val="DC0528"/>
      </a:dk2>
      <a:lt2>
        <a:srgbClr val="96C31E"/>
      </a:lt2>
      <a:accent1>
        <a:srgbClr val="781469"/>
      </a:accent1>
      <a:accent2>
        <a:srgbClr val="F08728"/>
      </a:accent2>
      <a:accent3>
        <a:srgbClr val="FAB45F"/>
      </a:accent3>
      <a:accent4>
        <a:srgbClr val="0091C3"/>
      </a:accent4>
      <a:accent5>
        <a:srgbClr val="006937"/>
      </a:accent5>
      <a:accent6>
        <a:srgbClr val="87000A"/>
      </a:accent6>
      <a:hlink>
        <a:srgbClr val="0000FF"/>
      </a:hlink>
      <a:folHlink>
        <a:srgbClr val="800080"/>
      </a:folHlink>
    </a:clrScheme>
    <a:fontScheme name="CE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2_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61003</TotalTime>
  <Words>2483</Words>
  <Application>Microsoft Office PowerPoint</Application>
  <PresentationFormat>Affichage à l'écran (4:3)</PresentationFormat>
  <Paragraphs>555</Paragraphs>
  <Slides>54</Slides>
  <Notes>19</Notes>
  <HiddenSlides>0</HiddenSlides>
  <MMClips>0</MMClips>
  <ScaleCrop>false</ScaleCrop>
  <HeadingPairs>
    <vt:vector size="4" baseType="variant">
      <vt:variant>
        <vt:lpstr>Thème</vt:lpstr>
      </vt:variant>
      <vt:variant>
        <vt:i4>10</vt:i4>
      </vt:variant>
      <vt:variant>
        <vt:lpstr>Titres des diapositives</vt:lpstr>
      </vt:variant>
      <vt:variant>
        <vt:i4>54</vt:i4>
      </vt:variant>
    </vt:vector>
  </HeadingPairs>
  <TitlesOfParts>
    <vt:vector size="64" baseType="lpstr">
      <vt:lpstr>Modele_powerpoint2007_IRFM</vt:lpstr>
      <vt:lpstr>Thème Office</vt:lpstr>
      <vt:lpstr>1_Thème Office</vt:lpstr>
      <vt:lpstr>1_Modele_powerpoint2007_IRFM</vt:lpstr>
      <vt:lpstr>2_Modele_powerpoint2007_IRFM</vt:lpstr>
      <vt:lpstr>3_Modele_powerpoint2007_IRFM</vt:lpstr>
      <vt:lpstr>5_Modele_powerpoint2007_IRFM</vt:lpstr>
      <vt:lpstr>6_Modele_powerpoint2007_IRFM</vt:lpstr>
      <vt:lpstr>2_Thème Office</vt:lpstr>
      <vt:lpstr>3_Thème Office</vt:lpstr>
      <vt:lpstr>  JOREK simulations of  MGI-triggered disruptions in JET</vt:lpstr>
      <vt:lpstr>Foreword</vt:lpstr>
      <vt:lpstr>Outline</vt:lpstr>
      <vt:lpstr>Présentation PowerPoint</vt:lpstr>
      <vt:lpstr>The JOREK model for MMI  (i.e. MGI or SPI) simulations</vt:lpstr>
      <vt:lpstr>Main simplifications of the model</vt:lpstr>
      <vt:lpstr>Présentation PowerPoint</vt:lpstr>
      <vt:lpstr>Présentation PowerPoint</vt:lpstr>
      <vt:lpstr>Simulated pulse: JET #85943</vt:lpstr>
      <vt:lpstr>Simulation parameters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Summary of main observations</vt:lpstr>
      <vt:lpstr>Présentation PowerPoint</vt:lpstr>
      <vt:lpstr>Présentation PowerPoint</vt:lpstr>
      <vt:lpstr>Présentation PowerPoint</vt:lpstr>
      <vt:lpstr>The question of the Ip spike</vt:lpstr>
      <vt:lpstr>Présentation PowerPoint</vt:lpstr>
      <vt:lpstr>Investigating stochastic transport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Pure transport study</vt:lpstr>
      <vt:lpstr>  Runaway study</vt:lpstr>
      <vt:lpstr>Présentation PowerPoint</vt:lpstr>
      <vt:lpstr>  Summary</vt:lpstr>
      <vt:lpstr>  Plans</vt:lpstr>
      <vt:lpstr>Présentation PowerPoint</vt:lpstr>
      <vt:lpstr>  Interferometry comparison</vt:lpstr>
      <vt:lpstr>Présentation PowerPoint</vt:lpstr>
      <vt:lpstr>  A realistic wall is needed to reproduce the pre-TQ Ip evolution</vt:lpstr>
      <vt:lpstr>Présentation PowerPoint</vt:lpstr>
    </vt:vector>
  </TitlesOfParts>
  <Company>CEA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 Disruptions FIL NARDON</dc:title>
  <dc:creator>alexandre.fil@cea.fr</dc:creator>
  <cp:lastModifiedBy>NARDON Eric 207315</cp:lastModifiedBy>
  <cp:revision>3125</cp:revision>
  <cp:lastPrinted>2019-07-26T13:14:10Z</cp:lastPrinted>
  <dcterms:created xsi:type="dcterms:W3CDTF">2012-06-19T13:54:11Z</dcterms:created>
  <dcterms:modified xsi:type="dcterms:W3CDTF">2020-01-14T20:18:35Z</dcterms:modified>
</cp:coreProperties>
</file>