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1"/>
  </p:notesMasterIdLst>
  <p:handoutMasterIdLst>
    <p:handoutMasterId r:id="rId52"/>
  </p:handoutMasterIdLst>
  <p:sldIdLst>
    <p:sldId id="261" r:id="rId6"/>
    <p:sldId id="324" r:id="rId7"/>
    <p:sldId id="331" r:id="rId8"/>
    <p:sldId id="266" r:id="rId9"/>
    <p:sldId id="323" r:id="rId10"/>
    <p:sldId id="329" r:id="rId11"/>
    <p:sldId id="325" r:id="rId12"/>
    <p:sldId id="327" r:id="rId13"/>
    <p:sldId id="350" r:id="rId14"/>
    <p:sldId id="328" r:id="rId15"/>
    <p:sldId id="368" r:id="rId16"/>
    <p:sldId id="385" r:id="rId17"/>
    <p:sldId id="369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402" r:id="rId27"/>
    <p:sldId id="397" r:id="rId28"/>
    <p:sldId id="399" r:id="rId29"/>
    <p:sldId id="412" r:id="rId30"/>
    <p:sldId id="395" r:id="rId31"/>
    <p:sldId id="396" r:id="rId32"/>
    <p:sldId id="413" r:id="rId33"/>
    <p:sldId id="414" r:id="rId34"/>
    <p:sldId id="337" r:id="rId35"/>
    <p:sldId id="356" r:id="rId36"/>
    <p:sldId id="377" r:id="rId37"/>
    <p:sldId id="403" r:id="rId38"/>
    <p:sldId id="401" r:id="rId39"/>
    <p:sldId id="383" r:id="rId40"/>
    <p:sldId id="378" r:id="rId41"/>
    <p:sldId id="379" r:id="rId42"/>
    <p:sldId id="380" r:id="rId43"/>
    <p:sldId id="405" r:id="rId44"/>
    <p:sldId id="406" r:id="rId45"/>
    <p:sldId id="407" r:id="rId46"/>
    <p:sldId id="408" r:id="rId47"/>
    <p:sldId id="409" r:id="rId48"/>
    <p:sldId id="410" r:id="rId49"/>
    <p:sldId id="411" r:id="rId5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CC00FF"/>
    <a:srgbClr val="FF33CC"/>
    <a:srgbClr val="E18B76"/>
    <a:srgbClr val="CC0099"/>
    <a:srgbClr val="000000"/>
    <a:srgbClr val="3E4A83"/>
    <a:srgbClr val="E60019"/>
    <a:srgbClr val="BD9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79" autoAdjust="0"/>
  </p:normalViewPr>
  <p:slideViewPr>
    <p:cSldViewPr snapToGrid="0">
      <p:cViewPr varScale="1">
        <p:scale>
          <a:sx n="88" d="100"/>
          <a:sy n="88" d="100"/>
        </p:scale>
        <p:origin x="45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0173"/>
            <a:ext cx="3975355" cy="17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0173"/>
            <a:ext cx="3975355" cy="17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Nardon, REM meeting, Garching, June 2023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Nardon</a:t>
            </a:r>
            <a:r>
              <a:rPr lang="en-US" dirty="0" smtClean="0"/>
              <a:t>, JOREK General Meeting, Lausanne, February 2024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E. Nardon, REM meeting, Garching, June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E. </a:t>
            </a:r>
            <a:r>
              <a:rPr lang="en-US" dirty="0" err="1" smtClean="0"/>
              <a:t>Nardon</a:t>
            </a:r>
            <a:r>
              <a:rPr lang="en-US" dirty="0" smtClean="0"/>
              <a:t>, JOREK General Meeting, Lausanne, February 2024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7/S0022377822001210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oi.org/10.1017/S0022377822001210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8F5523B-07B7-9DEB-2F12-7DEA76B03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2509920"/>
            <a:ext cx="10998609" cy="1587501"/>
          </a:xfrm>
        </p:spPr>
        <p:txBody>
          <a:bodyPr>
            <a:normAutofit/>
          </a:bodyPr>
          <a:lstStyle/>
          <a:p>
            <a:r>
              <a:rPr lang="en-US" dirty="0"/>
              <a:t>Towards validating the runaway electron avalanche model in JOREK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14050DC-D09E-731D-2398-1B9D2E3B4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489899"/>
            <a:ext cx="10998609" cy="1655762"/>
          </a:xfrm>
        </p:spPr>
        <p:txBody>
          <a:bodyPr>
            <a:noAutofit/>
          </a:bodyPr>
          <a:lstStyle/>
          <a:p>
            <a:r>
              <a:rPr lang="fr-FR" sz="1600" dirty="0"/>
              <a:t>E. </a:t>
            </a:r>
            <a:r>
              <a:rPr lang="fr-FR" sz="1600" dirty="0" err="1" smtClean="0"/>
              <a:t>Nardon</a:t>
            </a:r>
            <a:endParaRPr lang="fr-FR" sz="1600" dirty="0" smtClean="0"/>
          </a:p>
          <a:p>
            <a:r>
              <a:rPr lang="fr-FR" sz="1600" u="sng" dirty="0" err="1" smtClean="0"/>
              <a:t>Acknowledgments</a:t>
            </a:r>
            <a:r>
              <a:rPr lang="fr-FR" sz="1600" dirty="0" smtClean="0"/>
              <a:t>: A. </a:t>
            </a:r>
            <a:r>
              <a:rPr lang="fr-FR" sz="1600" dirty="0" err="1" smtClean="0"/>
              <a:t>Järvinen</a:t>
            </a:r>
            <a:r>
              <a:rPr lang="fr-FR" sz="1600" dirty="0" smtClean="0"/>
              <a:t>, V</a:t>
            </a:r>
            <a:r>
              <a:rPr lang="fr-FR" sz="1600" dirty="0"/>
              <a:t>. Bandaru, J. Artola, </a:t>
            </a:r>
            <a:r>
              <a:rPr lang="fr-FR" sz="1600" dirty="0" smtClean="0"/>
              <a:t>M</a:t>
            </a:r>
            <a:r>
              <a:rPr lang="fr-FR" sz="1600" dirty="0"/>
              <a:t>. Hoelzl, D. Hu, M</a:t>
            </a:r>
            <a:r>
              <a:rPr lang="fr-FR" sz="1600" dirty="0" smtClean="0"/>
              <a:t>. </a:t>
            </a:r>
            <a:r>
              <a:rPr lang="fr-FR" sz="1600" dirty="0" err="1" smtClean="0"/>
              <a:t>Lehnen</a:t>
            </a:r>
            <a:r>
              <a:rPr lang="fr-FR" sz="1600" dirty="0" smtClean="0"/>
              <a:t>, C. </a:t>
            </a:r>
            <a:r>
              <a:rPr lang="fr-FR" sz="1600" dirty="0" err="1" smtClean="0"/>
              <a:t>Reux</a:t>
            </a:r>
            <a:r>
              <a:rPr lang="fr-FR" sz="1600" dirty="0" smtClean="0"/>
              <a:t>, N</a:t>
            </a:r>
            <a:r>
              <a:rPr lang="fr-FR" sz="1600" dirty="0"/>
              <a:t>. Schwarz, C. </a:t>
            </a:r>
            <a:r>
              <a:rPr lang="fr-FR" sz="1600" dirty="0" err="1"/>
              <a:t>Sommariva</a:t>
            </a:r>
            <a:r>
              <a:rPr lang="fr-FR" sz="1600" dirty="0"/>
              <a:t>, C. Wang, </a:t>
            </a:r>
            <a:r>
              <a:rPr lang="fr-FR" sz="1600" dirty="0" smtClean="0"/>
              <a:t>the </a:t>
            </a:r>
            <a:r>
              <a:rPr lang="fr-FR" sz="1600" dirty="0"/>
              <a:t>JOREK </a:t>
            </a:r>
            <a:r>
              <a:rPr lang="fr-FR" sz="1600" dirty="0" smtClean="0"/>
              <a:t>team and JET </a:t>
            </a:r>
            <a:r>
              <a:rPr lang="fr-FR" sz="1600" smtClean="0"/>
              <a:t>contributors</a:t>
            </a:r>
            <a:endParaRPr lang="fr-FR" sz="1600" dirty="0"/>
          </a:p>
          <a:p>
            <a:r>
              <a:rPr lang="fr-FR" sz="1600" dirty="0" err="1" smtClean="0"/>
              <a:t>Runaway</a:t>
            </a:r>
            <a:r>
              <a:rPr lang="fr-FR" sz="1600" dirty="0" smtClean="0"/>
              <a:t> Electron Modelling Meeting, 10-14 </a:t>
            </a:r>
            <a:r>
              <a:rPr lang="fr-FR" sz="1600" dirty="0" err="1" smtClean="0"/>
              <a:t>June</a:t>
            </a:r>
            <a:r>
              <a:rPr lang="fr-FR" sz="1600" dirty="0" smtClean="0"/>
              <a:t> 2024</a:t>
            </a:r>
            <a:endParaRPr lang="fr-FR" sz="1600" dirty="0"/>
          </a:p>
          <a:p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17920"/>
            <a:ext cx="12228403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803" y="1403577"/>
            <a:ext cx="9028495" cy="4532313"/>
          </a:xfrm>
        </p:spPr>
        <p:txBody>
          <a:bodyPr>
            <a:normAutofit lnSpcReduction="10000"/>
          </a:bodyPr>
          <a:lstStyle/>
          <a:p>
            <a:pPr lvl="1"/>
            <a:r>
              <a:rPr lang="fr-FR" b="1" dirty="0"/>
              <a:t>0</a:t>
            </a:r>
            <a:r>
              <a:rPr lang="fr-FR" b="1" dirty="0" smtClean="0"/>
              <a:t>) </a:t>
            </a:r>
            <a:r>
              <a:rPr lang="fr-FR" b="1" dirty="0" err="1" smtClean="0"/>
              <a:t>Equilibrium</a:t>
            </a:r>
            <a:r>
              <a:rPr lang="fr-FR" b="1" dirty="0" smtClean="0"/>
              <a:t> </a:t>
            </a:r>
            <a:r>
              <a:rPr lang="fr-FR" b="1" dirty="0" err="1" smtClean="0"/>
              <a:t>calculation</a:t>
            </a:r>
            <a:endParaRPr lang="fr-FR" b="1" dirty="0"/>
          </a:p>
          <a:p>
            <a:pPr lvl="2"/>
            <a:r>
              <a:rPr lang="fr-FR" dirty="0" smtClean="0"/>
              <a:t>Free-</a:t>
            </a:r>
            <a:r>
              <a:rPr lang="fr-FR" dirty="0" err="1" smtClean="0"/>
              <a:t>boundary</a:t>
            </a:r>
            <a:r>
              <a:rPr lang="fr-FR" dirty="0" smtClean="0"/>
              <a:t> </a:t>
            </a:r>
            <a:r>
              <a:rPr lang="fr-FR" dirty="0" err="1" smtClean="0"/>
              <a:t>Grad-Shafranov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b="1" dirty="0"/>
              <a:t>1</a:t>
            </a:r>
            <a:r>
              <a:rPr lang="fr-FR" b="1" dirty="0" smtClean="0"/>
              <a:t>) Initialisation of vertical stabilisation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/>
              <a:t>2</a:t>
            </a:r>
            <a:r>
              <a:rPr lang="fr-FR" b="1" dirty="0" smtClean="0"/>
              <a:t>) Ar injection</a:t>
            </a:r>
          </a:p>
          <a:p>
            <a:pPr lvl="2"/>
            <a:r>
              <a:rPr lang="fr-FR" dirty="0" err="1" smtClean="0"/>
              <a:t>Fast</a:t>
            </a:r>
            <a:r>
              <a:rPr lang="fr-FR" dirty="0" smtClean="0"/>
              <a:t> (50 µs) and </a:t>
            </a:r>
            <a:r>
              <a:rPr lang="fr-FR" dirty="0" err="1" smtClean="0"/>
              <a:t>broad</a:t>
            </a:r>
            <a:r>
              <a:rPr lang="fr-FR" dirty="0" smtClean="0"/>
              <a:t> (</a:t>
            </a:r>
            <a:r>
              <a:rPr lang="fr-FR" dirty="0" err="1" smtClean="0"/>
              <a:t>Gaussian</a:t>
            </a:r>
            <a:r>
              <a:rPr lang="fr-FR" dirty="0" smtClean="0"/>
              <a:t> of </a:t>
            </a:r>
            <a:r>
              <a:rPr lang="fr-FR" dirty="0" err="1" smtClean="0"/>
              <a:t>width</a:t>
            </a:r>
            <a:r>
              <a:rPr lang="fr-FR" dirty="0" smtClean="0"/>
              <a:t> 2 m, </a:t>
            </a:r>
            <a:r>
              <a:rPr lang="fr-FR" dirty="0" err="1" smtClean="0"/>
              <a:t>centered</a:t>
            </a:r>
            <a:r>
              <a:rPr lang="fr-FR" dirty="0" smtClean="0"/>
              <a:t> on </a:t>
            </a:r>
            <a:r>
              <a:rPr lang="fr-FR" dirty="0" err="1" smtClean="0"/>
              <a:t>magnetic</a:t>
            </a:r>
            <a:r>
              <a:rPr lang="fr-FR" dirty="0" smtClean="0"/>
              <a:t> axis)</a:t>
            </a:r>
          </a:p>
          <a:p>
            <a:pPr lvl="2"/>
            <a:endParaRPr lang="fr-FR" dirty="0" smtClean="0"/>
          </a:p>
          <a:p>
            <a:pPr lvl="1"/>
            <a:r>
              <a:rPr lang="fr-FR" b="1" dirty="0" smtClean="0"/>
              <a:t>3) Thermal </a:t>
            </a:r>
            <a:r>
              <a:rPr lang="fr-FR" b="1" dirty="0" err="1" smtClean="0"/>
              <a:t>quench</a:t>
            </a:r>
            <a:endParaRPr lang="fr-FR" b="1" dirty="0" smtClean="0"/>
          </a:p>
          <a:p>
            <a:pPr lvl="2"/>
            <a:r>
              <a:rPr lang="fr-FR" dirty="0" smtClean="0"/>
              <a:t>Large </a:t>
            </a:r>
            <a:r>
              <a:rPr lang="fr-FR" dirty="0" err="1" smtClean="0"/>
              <a:t>perpendicular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conductivity</a:t>
            </a:r>
            <a:endParaRPr lang="fr-FR" dirty="0" smtClean="0"/>
          </a:p>
          <a:p>
            <a:pPr lvl="2"/>
            <a:r>
              <a:rPr lang="fr-FR" dirty="0" smtClean="0"/>
              <a:t>Hyper-</a:t>
            </a:r>
            <a:r>
              <a:rPr lang="fr-FR" dirty="0" err="1" smtClean="0"/>
              <a:t>resistivity</a:t>
            </a:r>
            <a:r>
              <a:rPr lang="fr-FR" dirty="0" smtClean="0"/>
              <a:t> to </a:t>
            </a:r>
            <a:r>
              <a:rPr lang="fr-FR" dirty="0" err="1" smtClean="0"/>
              <a:t>flatten</a:t>
            </a:r>
            <a:r>
              <a:rPr lang="fr-FR" dirty="0" smtClean="0"/>
              <a:t> the j profile</a:t>
            </a:r>
          </a:p>
          <a:p>
            <a:pPr lvl="2"/>
            <a:endParaRPr lang="fr-FR" dirty="0" smtClean="0"/>
          </a:p>
          <a:p>
            <a:pPr lvl="1"/>
            <a:r>
              <a:rPr lang="fr-FR" b="1" dirty="0" smtClean="0"/>
              <a:t>4) </a:t>
            </a:r>
            <a:r>
              <a:rPr lang="fr-FR" b="1" dirty="0" err="1" smtClean="0"/>
              <a:t>Current</a:t>
            </a:r>
            <a:r>
              <a:rPr lang="fr-FR" b="1" dirty="0" smtClean="0"/>
              <a:t> </a:t>
            </a:r>
            <a:r>
              <a:rPr lang="fr-FR" b="1" dirty="0" err="1" smtClean="0"/>
              <a:t>quench</a:t>
            </a:r>
            <a:endParaRPr lang="fr-FR" b="1" dirty="0" smtClean="0"/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injecting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Ar to match </a:t>
            </a:r>
            <a:r>
              <a:rPr lang="fr-FR" dirty="0" err="1" smtClean="0"/>
              <a:t>I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r>
              <a:rPr lang="fr-FR" dirty="0" smtClean="0"/>
              <a:t> rate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Simulation phases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1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</a:t>
            </a:r>
            <a:r>
              <a:rPr lang="da-DK" dirty="0" smtClean="0"/>
              <a:t>imulation results</a:t>
            </a:r>
            <a:endParaRPr lang="da-DK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56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89709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 smtClean="0"/>
              <a:t>‘Best match’ simulation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537166" y="6467771"/>
            <a:ext cx="652447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 smtClean="0"/>
              <a:t>T12em6_Dpp1em6_MGICQ2p0e22_Zkpp1em5_reg0p75_rego0p0_regw10_Drei5em9_IP4adj500 </a:t>
            </a:r>
            <a:endParaRPr lang="fr-FR" sz="700" dirty="0"/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2693" y="1346644"/>
            <a:ext cx="4434810" cy="1612006"/>
          </a:xfrm>
        </p:spPr>
        <p:txBody>
          <a:bodyPr>
            <a:noAutofit/>
          </a:bodyPr>
          <a:lstStyle/>
          <a:p>
            <a:pPr lvl="1"/>
            <a:r>
              <a:rPr lang="fr-FR" dirty="0" smtClean="0"/>
              <a:t>1.5·10</a:t>
            </a:r>
            <a:r>
              <a:rPr lang="fr-FR" baseline="30000" dirty="0" smtClean="0"/>
              <a:t>20</a:t>
            </a:r>
            <a:r>
              <a:rPr lang="fr-FR" dirty="0" smtClean="0"/>
              <a:t> Ar </a:t>
            </a:r>
            <a:r>
              <a:rPr lang="fr-FR" dirty="0" err="1" smtClean="0"/>
              <a:t>atoms</a:t>
            </a:r>
            <a:r>
              <a:rPr lang="fr-FR" dirty="0" smtClean="0"/>
              <a:t> in the plasma at </a:t>
            </a:r>
            <a:r>
              <a:rPr lang="fr-FR" dirty="0" err="1" smtClean="0"/>
              <a:t>start</a:t>
            </a:r>
            <a:r>
              <a:rPr lang="fr-FR" dirty="0" smtClean="0"/>
              <a:t> of RE plateau (19% Ar </a:t>
            </a:r>
            <a:r>
              <a:rPr lang="fr-FR" dirty="0" err="1" smtClean="0"/>
              <a:t>quantity</a:t>
            </a:r>
            <a:r>
              <a:rPr lang="fr-FR" dirty="0" smtClean="0"/>
              <a:t> in DMV)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Avalanche gain</a:t>
            </a:r>
            <a:r>
              <a:rPr lang="fr-FR" dirty="0"/>
              <a:t> ~</a:t>
            </a:r>
            <a:r>
              <a:rPr lang="fr-FR" dirty="0" smtClean="0"/>
              <a:t> </a:t>
            </a:r>
            <a:r>
              <a:rPr lang="fr-FR" dirty="0"/>
              <a:t>1</a:t>
            </a:r>
            <a:r>
              <a:rPr lang="fr-FR" dirty="0" smtClean="0"/>
              <a:t>00</a:t>
            </a: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" y="741271"/>
            <a:ext cx="3603134" cy="27703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109" y="757072"/>
            <a:ext cx="3525407" cy="27703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65" y="3568380"/>
            <a:ext cx="3689782" cy="285844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530" y="3676320"/>
            <a:ext cx="3578966" cy="275050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533" y="3685412"/>
            <a:ext cx="3563281" cy="274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46164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/>
              <a:t>P</a:t>
            </a:r>
            <a:r>
              <a:rPr lang="fr-FR" dirty="0" smtClean="0"/>
              <a:t>rogress </a:t>
            </a:r>
            <a:r>
              <a:rPr lang="fr-FR" dirty="0" err="1" smtClean="0"/>
              <a:t>since</a:t>
            </a:r>
            <a:r>
              <a:rPr lang="fr-FR" dirty="0" smtClean="0"/>
              <a:t> last </a:t>
            </a:r>
            <a:r>
              <a:rPr lang="fr-FR" dirty="0" err="1" smtClean="0"/>
              <a:t>year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9030278" y="6673334"/>
            <a:ext cx="184011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" dirty="0"/>
              <a:t>JET95135_FB_PS_ZexpmFBinitGpm50Gdm2000_tshift48p0253_REjx4em3_MGI1d25u140_ZKperp1em3Ipspikeu3140_REadv1dm1Dpar1dm2_dtCQ50_n0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" y="1187051"/>
            <a:ext cx="4474318" cy="3409324"/>
          </a:xfrm>
          <a:prstGeom prst="rect">
            <a:avLst/>
          </a:prstGeom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233" y="747222"/>
            <a:ext cx="3458093" cy="44678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fr-FR" b="1" dirty="0" smtClean="0"/>
              <a:t>‘Best match’ as of </a:t>
            </a:r>
            <a:r>
              <a:rPr lang="fr-FR" b="1" dirty="0" err="1" smtClean="0"/>
              <a:t>Spring</a:t>
            </a:r>
            <a:r>
              <a:rPr lang="fr-FR" b="1" dirty="0" smtClean="0"/>
              <a:t> 2023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167" y="1170031"/>
            <a:ext cx="4400221" cy="3383219"/>
          </a:xfrm>
          <a:prstGeom prst="rect">
            <a:avLst/>
          </a:prstGeom>
        </p:spPr>
      </p:pic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7472877" y="736002"/>
            <a:ext cx="3458093" cy="4467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fr-FR" b="1" dirty="0" smtClean="0"/>
              <a:t>‘Best match’ </a:t>
            </a:r>
            <a:r>
              <a:rPr lang="fr-FR" b="1" dirty="0" err="1" smtClean="0"/>
              <a:t>now</a:t>
            </a:r>
            <a:endParaRPr lang="fr-FR" b="1" dirty="0" smtClean="0"/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1245326" y="4922702"/>
            <a:ext cx="9985061" cy="17506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000" dirty="0" smtClean="0"/>
              <a:t>Main </a:t>
            </a:r>
            <a:r>
              <a:rPr lang="fr-FR" sz="2000" dirty="0" err="1" smtClean="0"/>
              <a:t>differences</a:t>
            </a:r>
            <a:r>
              <a:rPr lang="fr-FR" sz="2000" dirty="0" smtClean="0"/>
              <a:t> in settings (last </a:t>
            </a:r>
            <a:r>
              <a:rPr lang="fr-FR" sz="2000" dirty="0" err="1" smtClean="0"/>
              <a:t>year</a:t>
            </a:r>
            <a:r>
              <a:rPr lang="fr-FR" sz="2000" dirty="0" smtClean="0"/>
              <a:t> vs. </a:t>
            </a:r>
            <a:r>
              <a:rPr lang="fr-FR" sz="2000" dirty="0" err="1" smtClean="0"/>
              <a:t>now</a:t>
            </a:r>
            <a:r>
              <a:rPr lang="fr-FR" sz="2000" dirty="0" smtClean="0"/>
              <a:t>): </a:t>
            </a:r>
          </a:p>
          <a:p>
            <a:pPr lvl="2"/>
            <a:r>
              <a:rPr lang="fr-FR" sz="2000" b="1" dirty="0" smtClean="0"/>
              <a:t>RE </a:t>
            </a:r>
            <a:r>
              <a:rPr lang="fr-FR" sz="2000" b="1" dirty="0" err="1" smtClean="0"/>
              <a:t>perpendicular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diffusivity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</a:t>
            </a:r>
            <a:r>
              <a:rPr lang="fr-FR" sz="2000" b="1" baseline="-25000" dirty="0" err="1" smtClean="0"/>
              <a:t>RE,perp</a:t>
            </a:r>
            <a:r>
              <a:rPr lang="fr-FR" sz="2000" dirty="0" smtClean="0"/>
              <a:t>: 3.2 vs. 0.016 m</a:t>
            </a:r>
            <a:r>
              <a:rPr lang="fr-FR" sz="2000" baseline="30000" dirty="0" smtClean="0"/>
              <a:t>2</a:t>
            </a:r>
            <a:r>
              <a:rPr lang="fr-FR" sz="2000" dirty="0" smtClean="0"/>
              <a:t>/s → </a:t>
            </a:r>
            <a:r>
              <a:rPr lang="fr-FR" sz="2000" dirty="0" err="1" smtClean="0"/>
              <a:t>Avoids</a:t>
            </a:r>
            <a:r>
              <a:rPr lang="fr-FR" sz="2000" dirty="0" smtClean="0"/>
              <a:t> drop in plateau</a:t>
            </a:r>
          </a:p>
          <a:p>
            <a:pPr lvl="2"/>
            <a:r>
              <a:rPr lang="fr-FR" sz="2000" b="1" dirty="0" smtClean="0"/>
              <a:t>T</a:t>
            </a:r>
            <a:r>
              <a:rPr lang="fr-FR" sz="2000" b="1" baseline="-25000" dirty="0" smtClean="0"/>
              <a:t>e</a:t>
            </a:r>
            <a:r>
              <a:rPr lang="fr-FR" sz="2000" b="1" dirty="0" smtClean="0"/>
              <a:t> at </a:t>
            </a:r>
            <a:r>
              <a:rPr lang="fr-FR" sz="2000" b="1" dirty="0" err="1" smtClean="0"/>
              <a:t>boundary</a:t>
            </a:r>
            <a:r>
              <a:rPr lang="fr-FR" sz="2000" dirty="0" smtClean="0"/>
              <a:t>: 2 vs. 0.2 </a:t>
            </a:r>
            <a:r>
              <a:rPr lang="fr-FR" sz="2000" dirty="0"/>
              <a:t>eV → </a:t>
            </a:r>
            <a:r>
              <a:rPr lang="fr-FR" sz="2000" dirty="0" err="1" smtClean="0"/>
              <a:t>Removes</a:t>
            </a:r>
            <a:r>
              <a:rPr lang="fr-FR" sz="2000" dirty="0" smtClean="0"/>
              <a:t> SOL (halo?) </a:t>
            </a:r>
            <a:r>
              <a:rPr lang="fr-FR" sz="2000" dirty="0" err="1" smtClean="0"/>
              <a:t>current</a:t>
            </a:r>
            <a:endParaRPr lang="fr-FR" sz="2000" dirty="0" smtClean="0"/>
          </a:p>
          <a:p>
            <a:pPr lvl="2"/>
            <a:r>
              <a:rPr lang="fr-FR" sz="2000" b="1" dirty="0" smtClean="0"/>
              <a:t>Ar injection </a:t>
            </a:r>
            <a:r>
              <a:rPr lang="fr-FR" sz="2000" b="1" dirty="0" err="1" smtClean="0"/>
              <a:t>during</a:t>
            </a:r>
            <a:r>
              <a:rPr lang="fr-FR" sz="2000" b="1" dirty="0" smtClean="0"/>
              <a:t> CQ</a:t>
            </a:r>
            <a:r>
              <a:rPr lang="fr-FR" sz="2000" dirty="0" smtClean="0"/>
              <a:t>: no vs. </a:t>
            </a:r>
            <a:r>
              <a:rPr lang="fr-FR" sz="2000" dirty="0" err="1" smtClean="0"/>
              <a:t>yes</a:t>
            </a:r>
            <a:r>
              <a:rPr lang="fr-FR" sz="2000" dirty="0" smtClean="0"/>
              <a:t> </a:t>
            </a:r>
            <a:r>
              <a:rPr lang="fr-FR" sz="2000" dirty="0"/>
              <a:t>→ </a:t>
            </a:r>
            <a:r>
              <a:rPr lang="fr-FR" sz="2000" dirty="0" err="1" smtClean="0"/>
              <a:t>Maintains</a:t>
            </a:r>
            <a:r>
              <a:rPr lang="fr-FR" sz="2000" dirty="0" smtClean="0"/>
              <a:t> </a:t>
            </a:r>
            <a:r>
              <a:rPr lang="fr-FR" sz="2000" dirty="0" err="1" smtClean="0"/>
              <a:t>I</a:t>
            </a:r>
            <a:r>
              <a:rPr lang="fr-FR" sz="2000" baseline="-25000" dirty="0" err="1" smtClean="0"/>
              <a:t>p</a:t>
            </a:r>
            <a:r>
              <a:rPr lang="fr-FR" sz="2000" dirty="0" smtClean="0"/>
              <a:t> match </a:t>
            </a:r>
            <a:r>
              <a:rPr lang="fr-FR" sz="2000" dirty="0" err="1" smtClean="0"/>
              <a:t>throughout</a:t>
            </a:r>
            <a:r>
              <a:rPr lang="fr-FR" sz="2000" dirty="0" smtClean="0"/>
              <a:t> CQ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9315" y="1891435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ym typeface="Wingdings" panose="05000000000000000000" pitchFamily="2" charset="2"/>
              </a:rPr>
              <a:t></a:t>
            </a:r>
            <a:endParaRPr lang="fr-FR" sz="3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5102442" y="2551600"/>
            <a:ext cx="1384663" cy="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8985" y="11721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47596" y="10890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Argon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12166" y="115010"/>
            <a:ext cx="38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030899" y="1049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 </a:t>
            </a:r>
            <a:r>
              <a:rPr lang="fr-FR" dirty="0" err="1" smtClean="0"/>
              <a:t>density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77"/>
            <a:ext cx="10058400" cy="50514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8131"/>
            <a:ext cx="2683531" cy="206957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19" y="4613563"/>
            <a:ext cx="1350610" cy="224443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169817" y="6519149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Max. 1.8 </a:t>
            </a:r>
            <a:r>
              <a:rPr lang="fr-FR" sz="1600" dirty="0" err="1" smtClean="0">
                <a:solidFill>
                  <a:schemeClr val="bg1"/>
                </a:solidFill>
              </a:rPr>
              <a:t>keV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8985" y="11721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47596" y="10890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Argon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12166" y="115010"/>
            <a:ext cx="38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030899" y="1049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 </a:t>
            </a:r>
            <a:r>
              <a:rPr lang="fr-FR" dirty="0" err="1" smtClean="0"/>
              <a:t>density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77"/>
            <a:ext cx="10058400" cy="50514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88131"/>
            <a:ext cx="2710154" cy="206957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29" y="4629892"/>
            <a:ext cx="1340605" cy="222781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169817" y="6519149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Max. 12 eV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8985" y="11721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47596" y="10890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Argon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12166" y="115010"/>
            <a:ext cx="38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030899" y="1049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 </a:t>
            </a:r>
            <a:r>
              <a:rPr lang="fr-FR" dirty="0" err="1" smtClean="0"/>
              <a:t>density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99"/>
            <a:ext cx="10058400" cy="50514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88131"/>
            <a:ext cx="2712706" cy="206957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28" y="4630189"/>
            <a:ext cx="1340605" cy="222781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169817" y="6519149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Max. 8.8 eV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8985" y="11721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47596" y="10890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Argon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12166" y="115010"/>
            <a:ext cx="38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030899" y="1049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 </a:t>
            </a:r>
            <a:r>
              <a:rPr lang="fr-FR" dirty="0" err="1" smtClean="0"/>
              <a:t>density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77"/>
            <a:ext cx="10058400" cy="50514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8130"/>
            <a:ext cx="2726574" cy="20698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45" y="4613564"/>
            <a:ext cx="1345766" cy="223638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169817" y="6519149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Max. 6.5 eV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8985" y="11721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47596" y="10890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Argon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12166" y="115010"/>
            <a:ext cx="38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030899" y="1049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 </a:t>
            </a:r>
            <a:r>
              <a:rPr lang="fr-FR" dirty="0" err="1" smtClean="0"/>
              <a:t>density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77"/>
            <a:ext cx="10058400" cy="50514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8130"/>
            <a:ext cx="2721112" cy="20698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45" y="4621613"/>
            <a:ext cx="1345766" cy="223638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169817" y="6519149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Max. 1.6 eV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8985" y="11721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47596" y="10890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Argon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12166" y="115010"/>
            <a:ext cx="38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030899" y="1049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 </a:t>
            </a:r>
            <a:r>
              <a:rPr lang="fr-FR" dirty="0" err="1" smtClean="0"/>
              <a:t>density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77"/>
            <a:ext cx="10058400" cy="50514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8130"/>
            <a:ext cx="2740391" cy="206987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45" y="4621613"/>
            <a:ext cx="1345766" cy="223638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169817" y="6519149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Max. 1.2 eV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408" y="1481645"/>
            <a:ext cx="6408465" cy="356180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!!!!!!!!!!!!!!!!!!!!!!!!!!!!!!!!!!!!!!!!!!!</a:t>
            </a:r>
            <a:br>
              <a:rPr lang="fr-FR" dirty="0" smtClean="0"/>
            </a:br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dirty="0" smtClean="0"/>
              <a:t>Warning:</a:t>
            </a:r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!!!!!!!!!!!!!!!!!!!!!!!!!!!!!!!!!!!!!!!!!!!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9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8985" y="11721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47596" y="10890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Argon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12166" y="115010"/>
            <a:ext cx="38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030899" y="1049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 </a:t>
            </a:r>
            <a:r>
              <a:rPr lang="fr-FR" dirty="0" err="1" smtClean="0"/>
              <a:t>density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77"/>
            <a:ext cx="10058400" cy="50514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8130"/>
            <a:ext cx="2748653" cy="206987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45" y="4621613"/>
            <a:ext cx="1345766" cy="223638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169817" y="6519149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Max. 0.5 eV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8985" y="11721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747596" y="10890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Argon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12166" y="115010"/>
            <a:ext cx="38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e</a:t>
            </a:r>
            <a:endParaRPr lang="fr-FR" baseline="-25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030899" y="1049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 </a:t>
            </a:r>
            <a:r>
              <a:rPr lang="fr-FR" dirty="0" err="1" smtClean="0"/>
              <a:t>density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77"/>
            <a:ext cx="10058400" cy="505141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8130"/>
            <a:ext cx="2701285" cy="20698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45" y="4621613"/>
            <a:ext cx="1345766" cy="223638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169817" y="6519149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Max. 0.3 eV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75120" y="5611208"/>
            <a:ext cx="5516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Non-</a:t>
            </a:r>
            <a:r>
              <a:rPr lang="fr-FR" sz="1600" dirty="0" err="1" smtClean="0"/>
              <a:t>monotonic</a:t>
            </a:r>
            <a:r>
              <a:rPr lang="fr-FR" sz="1600" dirty="0" smtClean="0"/>
              <a:t> </a:t>
            </a:r>
            <a:r>
              <a:rPr lang="fr-FR" sz="1600" dirty="0" err="1"/>
              <a:t>current</a:t>
            </a:r>
            <a:r>
              <a:rPr lang="fr-FR" sz="1600" dirty="0"/>
              <a:t> profile </a:t>
            </a:r>
            <a:r>
              <a:rPr lang="fr-FR" sz="1600" dirty="0" err="1" smtClean="0"/>
              <a:t>develops</a:t>
            </a:r>
            <a:r>
              <a:rPr lang="fr-FR" sz="1600" dirty="0" smtClean="0"/>
              <a:t> </a:t>
            </a:r>
            <a:r>
              <a:rPr lang="fr-FR" sz="1600" dirty="0" err="1" smtClean="0"/>
              <a:t>during</a:t>
            </a:r>
            <a:r>
              <a:rPr lang="fr-FR" sz="1600" dirty="0" smtClean="0"/>
              <a:t> RE plateau. </a:t>
            </a:r>
            <a:r>
              <a:rPr lang="fr-FR" sz="1600" dirty="0" err="1"/>
              <a:t>Also</a:t>
            </a:r>
            <a:r>
              <a:rPr lang="fr-FR" sz="1600" dirty="0"/>
              <a:t> </a:t>
            </a:r>
            <a:r>
              <a:rPr lang="fr-FR" sz="1600" dirty="0" err="1"/>
              <a:t>seen</a:t>
            </a:r>
            <a:r>
              <a:rPr lang="fr-FR" sz="1600" dirty="0"/>
              <a:t> </a:t>
            </a:r>
            <a:r>
              <a:rPr lang="fr-FR" sz="1600" dirty="0" smtClean="0"/>
              <a:t>in </a:t>
            </a:r>
            <a:r>
              <a:rPr lang="fr-FR" sz="1600" dirty="0"/>
              <a:t>ITER </a:t>
            </a:r>
            <a:r>
              <a:rPr lang="fr-FR" sz="1600" dirty="0" err="1"/>
              <a:t>sims</a:t>
            </a:r>
            <a:r>
              <a:rPr lang="fr-FR" sz="1600" dirty="0"/>
              <a:t>. </a:t>
            </a:r>
            <a:r>
              <a:rPr lang="fr-FR" sz="1600" dirty="0" smtClean="0">
                <a:solidFill>
                  <a:srgbClr val="0070C0"/>
                </a:solidFill>
              </a:rPr>
              <a:t>[Bandaru </a:t>
            </a:r>
            <a:r>
              <a:rPr lang="fr-FR" sz="1600" dirty="0">
                <a:solidFill>
                  <a:srgbClr val="0070C0"/>
                </a:solidFill>
              </a:rPr>
              <a:t>NF </a:t>
            </a:r>
            <a:r>
              <a:rPr lang="fr-FR" sz="1600" dirty="0" smtClean="0">
                <a:solidFill>
                  <a:srgbClr val="0070C0"/>
                </a:solidFill>
              </a:rPr>
              <a:t>2024]</a:t>
            </a:r>
            <a:r>
              <a:rPr lang="fr-FR" sz="1600" dirty="0" smtClean="0"/>
              <a:t>. </a:t>
            </a:r>
          </a:p>
          <a:p>
            <a:r>
              <a:rPr lang="fr-FR" sz="1600" dirty="0" err="1" smtClean="0"/>
              <a:t>Reason</a:t>
            </a:r>
            <a:r>
              <a:rPr lang="fr-FR" sz="1600" dirty="0" smtClean="0"/>
              <a:t>? Link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 smtClean="0"/>
              <a:t>Breizman’s</a:t>
            </a:r>
            <a:r>
              <a:rPr lang="fr-FR" sz="1600" dirty="0" smtClean="0"/>
              <a:t> </a:t>
            </a:r>
            <a:r>
              <a:rPr lang="fr-FR" sz="1600" dirty="0" err="1" smtClean="0"/>
              <a:t>theory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0070C0"/>
                </a:solidFill>
              </a:rPr>
              <a:t>[</a:t>
            </a:r>
            <a:r>
              <a:rPr lang="fr-FR" sz="1600" dirty="0" err="1" smtClean="0">
                <a:solidFill>
                  <a:srgbClr val="0070C0"/>
                </a:solidFill>
              </a:rPr>
              <a:t>Breizman</a:t>
            </a:r>
            <a:r>
              <a:rPr lang="fr-FR" sz="1600" dirty="0" smtClean="0">
                <a:solidFill>
                  <a:srgbClr val="0070C0"/>
                </a:solidFill>
              </a:rPr>
              <a:t> NF 2014]</a:t>
            </a:r>
            <a:r>
              <a:rPr lang="fr-FR" sz="1600" dirty="0" smtClean="0"/>
              <a:t>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768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70" y="305327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Falsifying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Γ</a:t>
            </a:r>
            <a:r>
              <a:rPr lang="fr-FR" baseline="-25000" dirty="0" err="1" smtClean="0">
                <a:solidFill>
                  <a:schemeClr val="tx1"/>
                </a:solidFill>
              </a:rPr>
              <a:t>av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true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/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33CC"/>
                </a:solidFill>
              </a:rPr>
              <a:t>x 2</a:t>
            </a:r>
            <a:r>
              <a:rPr lang="fr-FR" dirty="0" smtClean="0">
                <a:solidFill>
                  <a:schemeClr val="tx1"/>
                </a:solidFill>
              </a:rPr>
              <a:t> / </a:t>
            </a:r>
            <a:r>
              <a:rPr lang="fr-FR" dirty="0" smtClean="0">
                <a:solidFill>
                  <a:srgbClr val="00CC00"/>
                </a:solidFill>
              </a:rPr>
              <a:t>x 0.5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927" y="1453349"/>
            <a:ext cx="3584580" cy="27476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0" y="1453349"/>
            <a:ext cx="3643231" cy="27476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37166" y="6392956"/>
            <a:ext cx="65244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 smtClean="0">
                <a:solidFill>
                  <a:srgbClr val="FF0000"/>
                </a:solidFill>
              </a:rPr>
              <a:t>T12em6_Dpp1em6_MGICQ2p0e22_Zkpp1em5_reg0p75_rego0p0_regw10_Drei5em9_IP4adj500</a:t>
            </a:r>
          </a:p>
          <a:p>
            <a:r>
              <a:rPr lang="fr-FR" sz="700" dirty="0" smtClean="0">
                <a:solidFill>
                  <a:srgbClr val="FF33CC"/>
                </a:solidFill>
              </a:rPr>
              <a:t>T12em6_Dpp1em6_MGICQ2p0e22_Zkpp1em5_reg0p75_rego0p0_regw10_Drei5em9_IP4adj500_avx2</a:t>
            </a:r>
            <a:r>
              <a:rPr lang="fr-FR" sz="700" dirty="0" smtClean="0"/>
              <a:t> </a:t>
            </a:r>
          </a:p>
          <a:p>
            <a:r>
              <a:rPr lang="fr-FR" sz="700" dirty="0" smtClean="0">
                <a:solidFill>
                  <a:srgbClr val="00CC00"/>
                </a:solidFill>
              </a:rPr>
              <a:t>T12em6_Dpp1em6_MGICQ2p0e22_Zkpp1em5_reg0p75_rego0p0_regw10_Drei5em9_IP4adj500_avo2</a:t>
            </a:r>
            <a:endParaRPr lang="fr-FR" sz="700" dirty="0">
              <a:solidFill>
                <a:srgbClr val="00CC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443" y="1453349"/>
            <a:ext cx="3567571" cy="2747627"/>
          </a:xfrm>
          <a:prstGeom prst="rect">
            <a:avLst/>
          </a:prstGeom>
        </p:spPr>
      </p:pic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749" y="4648663"/>
            <a:ext cx="10008128" cy="1412504"/>
          </a:xfrm>
        </p:spPr>
        <p:txBody>
          <a:bodyPr>
            <a:noAutofit/>
          </a:bodyPr>
          <a:lstStyle/>
          <a:p>
            <a:pPr lvl="1"/>
            <a:r>
              <a:rPr lang="fr-FR" sz="2000" dirty="0" err="1" smtClean="0"/>
              <a:t>Seed</a:t>
            </a:r>
            <a:r>
              <a:rPr lang="fr-FR" sz="2000" dirty="0" smtClean="0"/>
              <a:t> </a:t>
            </a:r>
            <a:r>
              <a:rPr lang="fr-FR" sz="2000" dirty="0"/>
              <a:t>RE </a:t>
            </a:r>
            <a:r>
              <a:rPr lang="fr-FR" sz="2000" dirty="0" err="1"/>
              <a:t>current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adjusted</a:t>
            </a:r>
            <a:r>
              <a:rPr lang="fr-FR" sz="2000" dirty="0"/>
              <a:t> to match plateau </a:t>
            </a:r>
            <a:r>
              <a:rPr lang="fr-FR" sz="2000" dirty="0" err="1"/>
              <a:t>level</a:t>
            </a:r>
            <a:r>
              <a:rPr lang="fr-FR" sz="2000" dirty="0"/>
              <a:t>: </a:t>
            </a:r>
            <a:r>
              <a:rPr lang="fr-FR" sz="2000" dirty="0">
                <a:solidFill>
                  <a:srgbClr val="FF0000"/>
                </a:solidFill>
              </a:rPr>
              <a:t>6.6 kA</a:t>
            </a:r>
            <a:r>
              <a:rPr lang="fr-FR" sz="2000" dirty="0"/>
              <a:t> / </a:t>
            </a:r>
            <a:r>
              <a:rPr lang="fr-FR" sz="2000" dirty="0">
                <a:solidFill>
                  <a:srgbClr val="FF33CC"/>
                </a:solidFill>
              </a:rPr>
              <a:t>57 A</a:t>
            </a:r>
            <a:r>
              <a:rPr lang="fr-FR" sz="2000" dirty="0"/>
              <a:t> / </a:t>
            </a:r>
            <a:r>
              <a:rPr lang="fr-FR" sz="2000" dirty="0">
                <a:solidFill>
                  <a:srgbClr val="00CC00"/>
                </a:solidFill>
              </a:rPr>
              <a:t>61 </a:t>
            </a:r>
            <a:r>
              <a:rPr lang="fr-FR" sz="2000" dirty="0" smtClean="0">
                <a:solidFill>
                  <a:srgbClr val="00CC00"/>
                </a:solidFill>
              </a:rPr>
              <a:t>kA</a:t>
            </a:r>
          </a:p>
          <a:p>
            <a:pPr lvl="1"/>
            <a:r>
              <a:rPr lang="fr-FR" sz="2000" b="1" dirty="0" err="1"/>
              <a:t>T</a:t>
            </a:r>
            <a:r>
              <a:rPr lang="fr-FR" sz="2000" b="1" dirty="0" err="1" smtClean="0"/>
              <a:t>rue</a:t>
            </a:r>
            <a:r>
              <a:rPr lang="fr-FR" sz="2000" b="1" dirty="0" smtClean="0"/>
              <a:t> </a:t>
            </a:r>
            <a:r>
              <a:rPr lang="fr-FR" sz="2000" b="1" dirty="0" err="1"/>
              <a:t>Γ</a:t>
            </a:r>
            <a:r>
              <a:rPr lang="fr-FR" sz="2000" b="1" baseline="-25000" dirty="0" err="1" smtClean="0"/>
              <a:t>av</a:t>
            </a:r>
            <a:r>
              <a:rPr lang="fr-FR" sz="2000" b="1" dirty="0" smtClean="0"/>
              <a:t> looks </a:t>
            </a:r>
            <a:r>
              <a:rPr lang="fr-FR" sz="2000" b="1" dirty="0" err="1" smtClean="0"/>
              <a:t>better</a:t>
            </a:r>
            <a:r>
              <a:rPr lang="fr-FR" sz="2000" b="1" dirty="0"/>
              <a:t> </a:t>
            </a:r>
            <a:r>
              <a:rPr lang="fr-FR" sz="2000" b="1" dirty="0" smtClean="0"/>
              <a:t>but not by a </a:t>
            </a:r>
            <a:r>
              <a:rPr lang="fr-FR" sz="2000" b="1" dirty="0" err="1" smtClean="0"/>
              <a:t>huge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margin</a:t>
            </a:r>
            <a:endParaRPr lang="fr-FR" sz="2000" b="1" dirty="0" smtClean="0"/>
          </a:p>
          <a:p>
            <a:pPr lvl="2"/>
            <a:r>
              <a:rPr lang="fr-FR" sz="2000" dirty="0" smtClean="0"/>
              <a:t>The </a:t>
            </a:r>
            <a:r>
              <a:rPr lang="fr-FR" sz="2000" dirty="0" err="1" smtClean="0"/>
              <a:t>difference</a:t>
            </a:r>
            <a:r>
              <a:rPr lang="fr-FR" sz="2000" dirty="0" smtClean="0"/>
              <a:t> </a:t>
            </a:r>
            <a:r>
              <a:rPr lang="fr-FR" sz="2000" dirty="0" err="1" smtClean="0"/>
              <a:t>was</a:t>
            </a:r>
            <a:r>
              <a:rPr lang="fr-FR" sz="2000" dirty="0" smtClean="0"/>
              <a:t> </a:t>
            </a:r>
            <a:r>
              <a:rPr lang="fr-FR" sz="2000" dirty="0" err="1" smtClean="0"/>
              <a:t>larger</a:t>
            </a:r>
            <a:r>
              <a:rPr lang="fr-FR" sz="2000" dirty="0" smtClean="0"/>
              <a:t> </a:t>
            </a:r>
            <a:r>
              <a:rPr lang="fr-FR" sz="2000" dirty="0" err="1" smtClean="0"/>
              <a:t>before</a:t>
            </a:r>
            <a:r>
              <a:rPr lang="fr-FR" sz="2000" dirty="0" smtClean="0"/>
              <a:t> </a:t>
            </a:r>
            <a:r>
              <a:rPr lang="fr-FR" sz="2000" dirty="0">
                <a:solidFill>
                  <a:srgbClr val="0070C0"/>
                </a:solidFill>
              </a:rPr>
              <a:t>[</a:t>
            </a:r>
            <a:r>
              <a:rPr lang="fr-FR" sz="2000" dirty="0" smtClean="0">
                <a:solidFill>
                  <a:srgbClr val="0070C0"/>
                </a:solidFill>
              </a:rPr>
              <a:t>Nardon REM 2023] [Nardon JOREK GM 2024]</a:t>
            </a:r>
          </a:p>
        </p:txBody>
      </p:sp>
    </p:spTree>
    <p:extLst>
      <p:ext uri="{BB962C8B-B14F-4D97-AF65-F5344CB8AC3E}">
        <p14:creationId xmlns:p14="http://schemas.microsoft.com/office/powerpoint/2010/main" val="3939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2171700"/>
            <a:ext cx="7827918" cy="2390775"/>
          </a:xfrm>
        </p:spPr>
        <p:txBody>
          <a:bodyPr/>
          <a:lstStyle/>
          <a:p>
            <a:r>
              <a:rPr lang="da-DK" dirty="0" smtClean="0"/>
              <a:t>A look at synchrotron data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35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1" y="1324551"/>
            <a:ext cx="1889972" cy="209791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216444" y="698269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3 ms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080" y="1470197"/>
            <a:ext cx="1658412" cy="1806621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1451060" y="9552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18.5 ms</a:t>
            </a:r>
            <a:endParaRPr lang="fr-FR" b="1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3915690" y="798464"/>
            <a:ext cx="0" cy="3290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 txBox="1">
            <a:spLocks/>
          </p:cNvSpPr>
          <p:nvPr/>
        </p:nvSpPr>
        <p:spPr>
          <a:xfrm>
            <a:off x="287699" y="231701"/>
            <a:ext cx="10728325" cy="8718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IR camera images vs. </a:t>
            </a:r>
            <a:r>
              <a:rPr lang="fr-FR" dirty="0" err="1" smtClean="0"/>
              <a:t>simulated</a:t>
            </a:r>
            <a:r>
              <a:rPr lang="fr-FR" dirty="0" smtClean="0"/>
              <a:t> RE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38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687976" y="4299166"/>
            <a:ext cx="11504024" cy="228194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000" b="1" dirty="0" err="1" smtClean="0"/>
              <a:t>Exp</a:t>
            </a:r>
            <a:r>
              <a:rPr lang="fr-FR" sz="2000" b="1" dirty="0" smtClean="0"/>
              <a:t>. pattern </a:t>
            </a:r>
            <a:r>
              <a:rPr lang="fr-FR" sz="2000" dirty="0" err="1" smtClean="0"/>
              <a:t>initially</a:t>
            </a:r>
            <a:r>
              <a:rPr lang="fr-FR" sz="2000" dirty="0" smtClean="0"/>
              <a:t> </a:t>
            </a:r>
            <a:r>
              <a:rPr lang="fr-FR" sz="2000" dirty="0" err="1" smtClean="0"/>
              <a:t>localized</a:t>
            </a:r>
            <a:r>
              <a:rPr lang="fr-FR" sz="2000" dirty="0" smtClean="0"/>
              <a:t> at </a:t>
            </a:r>
            <a:r>
              <a:rPr lang="fr-FR" sz="2000" b="1" dirty="0" err="1" smtClean="0"/>
              <a:t>edge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bottom</a:t>
            </a:r>
            <a:r>
              <a:rPr lang="fr-FR" sz="2000" b="1" dirty="0"/>
              <a:t>-</a:t>
            </a:r>
            <a:r>
              <a:rPr lang="fr-FR" sz="2000" b="1" dirty="0" smtClean="0"/>
              <a:t>HFS</a:t>
            </a:r>
            <a:r>
              <a:rPr lang="fr-FR" sz="2000" dirty="0" smtClean="0"/>
              <a:t> </a:t>
            </a:r>
            <a:r>
              <a:rPr lang="fr-FR" sz="2000" dirty="0" err="1" smtClean="0"/>
              <a:t>whereas</a:t>
            </a:r>
            <a:r>
              <a:rPr lang="fr-FR" sz="2000" dirty="0" smtClean="0"/>
              <a:t> </a:t>
            </a:r>
            <a:r>
              <a:rPr lang="fr-FR" sz="2000" b="1" dirty="0" err="1" smtClean="0"/>
              <a:t>simulated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</a:t>
            </a:r>
            <a:r>
              <a:rPr lang="fr-FR" sz="2000" b="1" baseline="-25000" dirty="0" err="1" smtClean="0"/>
              <a:t>RE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peaked</a:t>
            </a:r>
            <a:r>
              <a:rPr lang="fr-FR" sz="2000" b="1" dirty="0" smtClean="0"/>
              <a:t> in the </a:t>
            </a:r>
            <a:r>
              <a:rPr lang="fr-FR" sz="2000" b="1" dirty="0" err="1" smtClean="0"/>
              <a:t>core</a:t>
            </a:r>
            <a:endParaRPr lang="fr-FR" sz="2000" b="1" dirty="0" smtClean="0"/>
          </a:p>
          <a:p>
            <a:pPr lvl="2"/>
            <a:r>
              <a:rPr lang="fr-FR" sz="2000" b="1" dirty="0" smtClean="0"/>
              <a:t>Compatible?</a:t>
            </a:r>
            <a:r>
              <a:rPr lang="fr-FR" sz="2000" dirty="0" smtClean="0"/>
              <a:t> → 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assessed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b="1" dirty="0" smtClean="0"/>
              <a:t>JOREK </a:t>
            </a:r>
            <a:r>
              <a:rPr lang="fr-FR" sz="2000" b="1" dirty="0" err="1" smtClean="0"/>
              <a:t>synthetic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synch</a:t>
            </a:r>
            <a:r>
              <a:rPr lang="fr-FR" sz="2000" b="1" dirty="0" smtClean="0"/>
              <a:t>. camera </a:t>
            </a:r>
            <a:r>
              <a:rPr lang="fr-FR" sz="2000" dirty="0" smtClean="0">
                <a:solidFill>
                  <a:srgbClr val="0070C0"/>
                </a:solidFill>
              </a:rPr>
              <a:t>[</a:t>
            </a:r>
            <a:r>
              <a:rPr lang="fr-FR" sz="2000" dirty="0" err="1" smtClean="0">
                <a:solidFill>
                  <a:srgbClr val="0070C0"/>
                </a:solidFill>
              </a:rPr>
              <a:t>Sommariva</a:t>
            </a:r>
            <a:r>
              <a:rPr lang="fr-FR" sz="2000" dirty="0" smtClean="0">
                <a:solidFill>
                  <a:srgbClr val="0070C0"/>
                </a:solidFill>
              </a:rPr>
              <a:t> EPS 2023]</a:t>
            </a:r>
          </a:p>
          <a:p>
            <a:pPr lvl="1"/>
            <a:r>
              <a:rPr lang="fr-FR" sz="2000" dirty="0" err="1"/>
              <a:t>Strong</a:t>
            </a:r>
            <a:r>
              <a:rPr lang="fr-FR" sz="2000" dirty="0"/>
              <a:t> </a:t>
            </a:r>
            <a:r>
              <a:rPr lang="fr-FR" sz="2000" b="1" dirty="0" err="1"/>
              <a:t>core</a:t>
            </a:r>
            <a:r>
              <a:rPr lang="fr-FR" sz="2000" b="1" dirty="0"/>
              <a:t> </a:t>
            </a:r>
            <a:r>
              <a:rPr lang="fr-FR" sz="2000" b="1" dirty="0" err="1"/>
              <a:t>peaking</a:t>
            </a:r>
            <a:r>
              <a:rPr lang="fr-FR" sz="2000" b="1" dirty="0"/>
              <a:t> </a:t>
            </a:r>
            <a:r>
              <a:rPr lang="fr-FR" sz="2000" b="1" dirty="0" err="1" smtClean="0"/>
              <a:t>during</a:t>
            </a:r>
            <a:r>
              <a:rPr lang="fr-FR" sz="2000" b="1" dirty="0" smtClean="0"/>
              <a:t> plateau </a:t>
            </a:r>
            <a:r>
              <a:rPr lang="fr-FR" sz="2000" dirty="0" smtClean="0"/>
              <a:t>in </a:t>
            </a:r>
            <a:r>
              <a:rPr lang="fr-FR" sz="2000" dirty="0" err="1" smtClean="0"/>
              <a:t>exp</a:t>
            </a:r>
            <a:r>
              <a:rPr lang="fr-FR" sz="2000" dirty="0" smtClean="0"/>
              <a:t>.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b="1" dirty="0"/>
              <a:t>n</a:t>
            </a:r>
            <a:r>
              <a:rPr lang="fr-FR" sz="2000" b="1" dirty="0" smtClean="0"/>
              <a:t>ot </a:t>
            </a:r>
            <a:r>
              <a:rPr lang="fr-FR" sz="2000" b="1" dirty="0" err="1" smtClean="0"/>
              <a:t>observed</a:t>
            </a:r>
            <a:r>
              <a:rPr lang="fr-FR" sz="2000" b="1" dirty="0" smtClean="0"/>
              <a:t> </a:t>
            </a:r>
            <a:r>
              <a:rPr lang="fr-FR" sz="2000" b="1" dirty="0"/>
              <a:t>on </a:t>
            </a:r>
            <a:r>
              <a:rPr lang="fr-FR" sz="2000" b="1" dirty="0" err="1"/>
              <a:t>simulated</a:t>
            </a:r>
            <a:r>
              <a:rPr lang="fr-FR" sz="2000" b="1" dirty="0"/>
              <a:t> </a:t>
            </a:r>
            <a:r>
              <a:rPr lang="fr-FR" sz="2000" b="1" dirty="0" err="1"/>
              <a:t>n</a:t>
            </a:r>
            <a:r>
              <a:rPr lang="fr-FR" sz="2000" b="1" baseline="-25000" dirty="0" err="1"/>
              <a:t>RE</a:t>
            </a:r>
            <a:endParaRPr lang="fr-FR" sz="2000" b="1" dirty="0"/>
          </a:p>
          <a:p>
            <a:pPr lvl="1"/>
            <a:r>
              <a:rPr lang="fr-FR" sz="2000" dirty="0" err="1"/>
              <a:t>Core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suddenly</a:t>
            </a:r>
            <a:r>
              <a:rPr lang="fr-FR" sz="2000" dirty="0"/>
              <a:t> </a:t>
            </a:r>
            <a:r>
              <a:rPr lang="fr-FR" sz="2000" dirty="0" err="1" smtClean="0"/>
              <a:t>disappears</a:t>
            </a:r>
            <a:r>
              <a:rPr lang="fr-FR" sz="2000" dirty="0" smtClean="0"/>
              <a:t>, </a:t>
            </a:r>
            <a:r>
              <a:rPr lang="fr-FR" sz="2000" dirty="0" err="1"/>
              <a:t>likely</a:t>
            </a:r>
            <a:r>
              <a:rPr lang="fr-FR" sz="2000" dirty="0"/>
              <a:t> due to a </a:t>
            </a:r>
            <a:r>
              <a:rPr lang="fr-FR" sz="2000" dirty="0" err="1" smtClean="0"/>
              <a:t>reconnection</a:t>
            </a:r>
            <a:r>
              <a:rPr lang="fr-FR" sz="2000" dirty="0" smtClean="0"/>
              <a:t> </a:t>
            </a:r>
            <a:r>
              <a:rPr lang="fr-FR" sz="2000" dirty="0" err="1" smtClean="0"/>
              <a:t>event</a:t>
            </a:r>
            <a:endParaRPr lang="fr-FR" sz="2000" dirty="0"/>
          </a:p>
          <a:p>
            <a:pPr lvl="2"/>
            <a:r>
              <a:rPr lang="fr-FR" sz="2000" dirty="0" err="1"/>
              <a:t>R</a:t>
            </a:r>
            <a:r>
              <a:rPr lang="fr-FR" sz="2000" dirty="0" err="1" smtClean="0"/>
              <a:t>emindful</a:t>
            </a:r>
            <a:r>
              <a:rPr lang="fr-FR" sz="2000" dirty="0" smtClean="0"/>
              <a:t> </a:t>
            </a:r>
            <a:r>
              <a:rPr lang="fr-FR" sz="2000" dirty="0"/>
              <a:t>of ASDEX Upgrade </a:t>
            </a:r>
            <a:r>
              <a:rPr lang="fr-FR" sz="2000" dirty="0">
                <a:solidFill>
                  <a:srgbClr val="0070C0"/>
                </a:solidFill>
              </a:rPr>
              <a:t>[Hoppe JPP 2021</a:t>
            </a:r>
            <a:r>
              <a:rPr lang="fr-FR" sz="2000" dirty="0" smtClean="0">
                <a:solidFill>
                  <a:srgbClr val="0070C0"/>
                </a:solidFill>
              </a:rPr>
              <a:t>]</a:t>
            </a:r>
          </a:p>
          <a:p>
            <a:pPr lvl="1"/>
            <a:r>
              <a:rPr lang="fr-FR" sz="2000" b="1" dirty="0" smtClean="0"/>
              <a:t>Intensification of </a:t>
            </a:r>
            <a:r>
              <a:rPr lang="fr-FR" sz="2000" b="1" dirty="0" err="1" smtClean="0"/>
              <a:t>experimental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emission</a:t>
            </a:r>
            <a:r>
              <a:rPr lang="fr-FR" sz="2000" b="1" dirty="0" smtClean="0"/>
              <a:t> over time</a:t>
            </a:r>
            <a:endParaRPr lang="fr-FR" sz="2000" b="1" dirty="0"/>
          </a:p>
        </p:txBody>
      </p:sp>
      <p:cxnSp>
        <p:nvCxnSpPr>
          <p:cNvPr id="27" name="Connecteur droit 26"/>
          <p:cNvCxnSpPr>
            <a:stCxn id="28" idx="0"/>
          </p:cNvCxnSpPr>
          <p:nvPr/>
        </p:nvCxnSpPr>
        <p:spPr>
          <a:xfrm flipV="1">
            <a:off x="801290" y="2562017"/>
            <a:ext cx="240555" cy="95983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53278" y="352185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≈250</a:t>
            </a:r>
            <a:endParaRPr lang="fr-FR" baseline="30000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924" y="1314176"/>
            <a:ext cx="1973064" cy="2108492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5616838" y="9552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39.5 ms</a:t>
            </a:r>
            <a:endParaRPr lang="fr-FR" b="1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135" y="1470197"/>
            <a:ext cx="1678648" cy="1811378"/>
          </a:xfrm>
          <a:prstGeom prst="rect">
            <a:avLst/>
          </a:prstGeom>
        </p:spPr>
      </p:pic>
      <p:cxnSp>
        <p:nvCxnSpPr>
          <p:cNvPr id="57" name="Connecteur droit 56"/>
          <p:cNvCxnSpPr>
            <a:stCxn id="58" idx="0"/>
          </p:cNvCxnSpPr>
          <p:nvPr/>
        </p:nvCxnSpPr>
        <p:spPr>
          <a:xfrm flipV="1">
            <a:off x="4917009" y="2510802"/>
            <a:ext cx="255882" cy="10110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4507861" y="3521854"/>
            <a:ext cx="81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≈1200</a:t>
            </a:r>
            <a:endParaRPr lang="fr-FR" baseline="30000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8204676" y="798464"/>
            <a:ext cx="0" cy="3290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Imag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933" y="1324551"/>
            <a:ext cx="1949618" cy="2089209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9707730" y="9552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57.5 ms</a:t>
            </a:r>
            <a:endParaRPr lang="fr-FR" b="1" dirty="0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9010" y="1470196"/>
            <a:ext cx="1676972" cy="1823022"/>
          </a:xfrm>
          <a:prstGeom prst="rect">
            <a:avLst/>
          </a:prstGeom>
        </p:spPr>
      </p:pic>
      <p:cxnSp>
        <p:nvCxnSpPr>
          <p:cNvPr id="63" name="Connecteur droit 62"/>
          <p:cNvCxnSpPr>
            <a:stCxn id="64" idx="0"/>
          </p:cNvCxnSpPr>
          <p:nvPr/>
        </p:nvCxnSpPr>
        <p:spPr>
          <a:xfrm flipV="1">
            <a:off x="9085817" y="2510802"/>
            <a:ext cx="351783" cy="95071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8676669" y="3461516"/>
            <a:ext cx="81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≈2000</a:t>
            </a:r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val="28479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15" y="914812"/>
            <a:ext cx="5425439" cy="4243242"/>
          </a:xfrm>
          <a:prstGeom prst="rect">
            <a:avLst/>
          </a:prstGeom>
        </p:spPr>
      </p:pic>
      <p:sp>
        <p:nvSpPr>
          <p:cNvPr id="2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1053737" y="5105713"/>
            <a:ext cx="11055012" cy="16178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000" dirty="0" smtClean="0"/>
              <a:t>IR </a:t>
            </a:r>
            <a:r>
              <a:rPr lang="fr-FR" sz="2000" dirty="0" err="1" smtClean="0"/>
              <a:t>intensity</a:t>
            </a:r>
            <a:r>
              <a:rPr lang="fr-FR" sz="2000" dirty="0" smtClean="0"/>
              <a:t> </a:t>
            </a:r>
            <a:r>
              <a:rPr lang="fr-FR" sz="2000" b="1" dirty="0" err="1" smtClean="0"/>
              <a:t>lags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behind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</a:t>
            </a:r>
            <a:r>
              <a:rPr lang="fr-FR" sz="2000" b="1" baseline="-25000" dirty="0" err="1" smtClean="0"/>
              <a:t>RE</a:t>
            </a:r>
            <a:endParaRPr lang="fr-FR" sz="2000" b="1" baseline="-25000" dirty="0" smtClean="0"/>
          </a:p>
          <a:p>
            <a:pPr lvl="1"/>
            <a:r>
              <a:rPr lang="fr-FR" sz="2000" dirty="0" smtClean="0"/>
              <a:t>IR </a:t>
            </a:r>
            <a:r>
              <a:rPr lang="fr-FR" sz="2000" dirty="0" err="1" smtClean="0"/>
              <a:t>intensity</a:t>
            </a:r>
            <a:r>
              <a:rPr lang="fr-FR" sz="2000" dirty="0" smtClean="0"/>
              <a:t> </a:t>
            </a:r>
            <a:r>
              <a:rPr lang="fr-FR" sz="2000" b="1" dirty="0" err="1" smtClean="0"/>
              <a:t>keeps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rising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during</a:t>
            </a:r>
            <a:r>
              <a:rPr lang="fr-FR" sz="2000" b="1" dirty="0" smtClean="0"/>
              <a:t> RE plateau</a:t>
            </a:r>
          </a:p>
          <a:p>
            <a:pPr lvl="2"/>
            <a:r>
              <a:rPr lang="fr-FR" sz="2000" dirty="0" err="1"/>
              <a:t>L</a:t>
            </a:r>
            <a:r>
              <a:rPr lang="fr-FR" sz="2000" dirty="0" err="1" smtClean="0"/>
              <a:t>ikely</a:t>
            </a:r>
            <a:r>
              <a:rPr lang="fr-FR" sz="2000" dirty="0" smtClean="0"/>
              <a:t> due to </a:t>
            </a:r>
            <a:r>
              <a:rPr lang="fr-FR" sz="2000" b="1" dirty="0"/>
              <a:t>pitch angle </a:t>
            </a:r>
            <a:r>
              <a:rPr lang="fr-FR" sz="2000" b="1" dirty="0" err="1"/>
              <a:t>scattering</a:t>
            </a:r>
            <a:r>
              <a:rPr lang="fr-FR" sz="2000" dirty="0"/>
              <a:t>, as in ASDEX Upgrade </a:t>
            </a:r>
            <a:r>
              <a:rPr lang="fr-FR" sz="2000" dirty="0">
                <a:solidFill>
                  <a:srgbClr val="0070C0"/>
                </a:solidFill>
              </a:rPr>
              <a:t>[Hoppe JPP 2021] </a:t>
            </a:r>
            <a:endParaRPr lang="fr-FR" sz="2000" dirty="0" smtClean="0">
              <a:solidFill>
                <a:srgbClr val="0070C0"/>
              </a:solidFill>
            </a:endParaRPr>
          </a:p>
          <a:p>
            <a:pPr lvl="1"/>
            <a:r>
              <a:rPr lang="fr-FR" sz="2000" dirty="0" smtClean="0"/>
              <a:t>More modelling </a:t>
            </a:r>
            <a:r>
              <a:rPr lang="fr-FR" sz="2000" b="1" dirty="0" smtClean="0"/>
              <a:t>(</a:t>
            </a:r>
            <a:r>
              <a:rPr lang="fr-FR" sz="2000" b="1" dirty="0" err="1" smtClean="0"/>
              <a:t>synthetic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synch</a:t>
            </a:r>
            <a:r>
              <a:rPr lang="fr-FR" sz="2000" b="1" dirty="0" smtClean="0"/>
              <a:t>.)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needed</a:t>
            </a:r>
            <a:r>
              <a:rPr lang="fr-FR" sz="2000" dirty="0" smtClean="0"/>
              <a:t> to </a:t>
            </a:r>
            <a:r>
              <a:rPr lang="fr-FR" sz="2000" dirty="0" err="1" smtClean="0"/>
              <a:t>interpret</a:t>
            </a:r>
            <a:r>
              <a:rPr lang="fr-FR" sz="2000" dirty="0" smtClean="0"/>
              <a:t> </a:t>
            </a:r>
            <a:r>
              <a:rPr lang="fr-FR" sz="2000" dirty="0" err="1" smtClean="0"/>
              <a:t>this</a:t>
            </a:r>
            <a:r>
              <a:rPr lang="fr-FR" sz="2000" dirty="0" smtClean="0"/>
              <a:t> data and use </a:t>
            </a:r>
            <a:r>
              <a:rPr lang="fr-FR" sz="2000" dirty="0" err="1" smtClean="0"/>
              <a:t>it</a:t>
            </a:r>
            <a:r>
              <a:rPr lang="fr-FR" sz="2000" dirty="0" smtClean="0"/>
              <a:t> for validation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415037" y="1103528"/>
            <a:ext cx="226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Space-integrated</a:t>
            </a:r>
            <a:r>
              <a:rPr lang="fr-FR" b="1" dirty="0" smtClean="0"/>
              <a:t> IR </a:t>
            </a:r>
            <a:r>
              <a:rPr lang="fr-FR" b="1" dirty="0" err="1" smtClean="0"/>
              <a:t>intensity</a:t>
            </a:r>
            <a:endParaRPr lang="fr-FR" b="1" baseline="30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562981" y="3725960"/>
            <a:ext cx="109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CC00"/>
                </a:solidFill>
              </a:rPr>
              <a:t>G</a:t>
            </a:r>
            <a:r>
              <a:rPr lang="fr-FR" baseline="-25000" dirty="0" smtClean="0">
                <a:solidFill>
                  <a:srgbClr val="00CC00"/>
                </a:solidFill>
              </a:rPr>
              <a:t>av</a:t>
            </a:r>
            <a:r>
              <a:rPr lang="fr-FR" dirty="0" smtClean="0">
                <a:solidFill>
                  <a:srgbClr val="00CC00"/>
                </a:solidFill>
              </a:rPr>
              <a:t>x0.5</a:t>
            </a:r>
            <a:endParaRPr lang="fr-FR" baseline="30000" dirty="0">
              <a:solidFill>
                <a:srgbClr val="00CC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659086" y="2666752"/>
            <a:ext cx="109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C00FF"/>
                </a:solidFill>
              </a:rPr>
              <a:t>G</a:t>
            </a:r>
            <a:r>
              <a:rPr lang="fr-FR" baseline="-25000" dirty="0" smtClean="0">
                <a:solidFill>
                  <a:srgbClr val="CC00FF"/>
                </a:solidFill>
              </a:rPr>
              <a:t>av</a:t>
            </a:r>
            <a:r>
              <a:rPr lang="fr-FR" dirty="0" smtClean="0">
                <a:solidFill>
                  <a:srgbClr val="CC00FF"/>
                </a:solidFill>
              </a:rPr>
              <a:t>x2</a:t>
            </a:r>
            <a:endParaRPr lang="fr-FR" baseline="30000" dirty="0">
              <a:solidFill>
                <a:srgbClr val="CC00FF"/>
              </a:solidFill>
            </a:endParaRPr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 txBox="1">
            <a:spLocks/>
          </p:cNvSpPr>
          <p:nvPr/>
        </p:nvSpPr>
        <p:spPr>
          <a:xfrm>
            <a:off x="287699" y="231701"/>
            <a:ext cx="10728325" cy="8718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IR </a:t>
            </a:r>
            <a:r>
              <a:rPr lang="fr-FR" dirty="0" err="1" smtClean="0"/>
              <a:t>intensity</a:t>
            </a:r>
            <a:r>
              <a:rPr lang="fr-FR" dirty="0" smtClean="0"/>
              <a:t> vs. </a:t>
            </a:r>
            <a:r>
              <a:rPr lang="fr-FR" dirty="0" err="1" smtClean="0"/>
              <a:t>simulated</a:t>
            </a:r>
            <a:r>
              <a:rPr lang="fr-FR" dirty="0" smtClean="0"/>
              <a:t> I</a:t>
            </a:r>
            <a:r>
              <a:rPr lang="fr-FR" baseline="-25000" dirty="0" smtClean="0"/>
              <a:t>RE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20285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2171700"/>
            <a:ext cx="7827918" cy="2390775"/>
          </a:xfrm>
        </p:spPr>
        <p:txBody>
          <a:bodyPr/>
          <a:lstStyle/>
          <a:p>
            <a:r>
              <a:rPr lang="da-DK" dirty="0" smtClean="0"/>
              <a:t>Issues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683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951" y="1485449"/>
            <a:ext cx="10084524" cy="4070621"/>
          </a:xfrm>
        </p:spPr>
        <p:txBody>
          <a:bodyPr>
            <a:normAutofit/>
          </a:bodyPr>
          <a:lstStyle/>
          <a:p>
            <a:pPr lvl="1"/>
            <a:r>
              <a:rPr lang="fr-FR" sz="2000" dirty="0"/>
              <a:t>n</a:t>
            </a:r>
            <a:r>
              <a:rPr lang="fr-FR" sz="2000" baseline="-25000" dirty="0"/>
              <a:t>e</a:t>
            </a:r>
            <a:r>
              <a:rPr lang="fr-FR" sz="2000" dirty="0"/>
              <a:t> </a:t>
            </a:r>
            <a:r>
              <a:rPr lang="fr-FR" sz="2000" dirty="0" err="1"/>
              <a:t>rise</a:t>
            </a:r>
            <a:r>
              <a:rPr lang="fr-FR" sz="2000" dirty="0"/>
              <a:t> </a:t>
            </a:r>
            <a:r>
              <a:rPr lang="fr-FR" sz="2000" dirty="0" err="1"/>
              <a:t>seems</a:t>
            </a:r>
            <a:r>
              <a:rPr lang="fr-FR" sz="2000" dirty="0"/>
              <a:t> </a:t>
            </a:r>
            <a:r>
              <a:rPr lang="fr-FR" sz="2000" dirty="0" err="1"/>
              <a:t>too</a:t>
            </a:r>
            <a:r>
              <a:rPr lang="fr-FR" sz="2000" dirty="0"/>
              <a:t> </a:t>
            </a:r>
            <a:r>
              <a:rPr lang="fr-FR" sz="2000" dirty="0" err="1"/>
              <a:t>small</a:t>
            </a:r>
            <a:r>
              <a:rPr lang="fr-FR" sz="2000" dirty="0"/>
              <a:t> </a:t>
            </a:r>
            <a:r>
              <a:rPr lang="fr-FR" sz="2000" dirty="0" smtClean="0"/>
              <a:t>in </a:t>
            </a:r>
            <a:r>
              <a:rPr lang="fr-FR" sz="2000" dirty="0" err="1" smtClean="0"/>
              <a:t>sim</a:t>
            </a:r>
            <a:r>
              <a:rPr lang="fr-FR" sz="2000" dirty="0" smtClean="0"/>
              <a:t>. </a:t>
            </a:r>
            <a:r>
              <a:rPr lang="fr-FR" sz="2000" dirty="0" err="1" smtClean="0"/>
              <a:t>compared</a:t>
            </a:r>
            <a:r>
              <a:rPr lang="fr-FR" sz="2000" dirty="0" smtClean="0"/>
              <a:t> </a:t>
            </a:r>
            <a:r>
              <a:rPr lang="fr-FR" sz="2000" dirty="0"/>
              <a:t>to </a:t>
            </a:r>
            <a:r>
              <a:rPr lang="fr-FR" sz="2000" dirty="0" err="1"/>
              <a:t>interferometry</a:t>
            </a:r>
            <a:r>
              <a:rPr lang="fr-FR" sz="2000" dirty="0"/>
              <a:t> </a:t>
            </a:r>
            <a:r>
              <a:rPr lang="fr-FR" sz="2000" dirty="0" smtClean="0"/>
              <a:t>data</a:t>
            </a:r>
          </a:p>
          <a:p>
            <a:pPr lvl="2"/>
            <a:r>
              <a:rPr lang="fr-FR" sz="2000" dirty="0" smtClean="0"/>
              <a:t>By a factor ~2 (to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confirmed</a:t>
            </a:r>
            <a:r>
              <a:rPr lang="fr-FR" sz="2000" dirty="0" smtClean="0"/>
              <a:t>)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But a </a:t>
            </a:r>
            <a:r>
              <a:rPr lang="fr-FR" sz="2000" dirty="0" err="1" smtClean="0"/>
              <a:t>larger</a:t>
            </a:r>
            <a:r>
              <a:rPr lang="fr-FR" sz="2000" dirty="0" smtClean="0"/>
              <a:t> </a:t>
            </a:r>
            <a:r>
              <a:rPr lang="fr-FR" sz="2000" dirty="0" err="1" smtClean="0"/>
              <a:t>injected</a:t>
            </a:r>
            <a:r>
              <a:rPr lang="fr-FR" sz="2000" dirty="0" smtClean="0"/>
              <a:t> Ar </a:t>
            </a:r>
            <a:r>
              <a:rPr lang="fr-FR" sz="2000" dirty="0" err="1" smtClean="0"/>
              <a:t>quantity</a:t>
            </a:r>
            <a:r>
              <a:rPr lang="fr-FR" sz="2000" dirty="0" smtClean="0"/>
              <a:t> in the simulation </a:t>
            </a:r>
            <a:r>
              <a:rPr lang="fr-FR" sz="2000" dirty="0" err="1" smtClean="0"/>
              <a:t>would</a:t>
            </a:r>
            <a:r>
              <a:rPr lang="fr-FR" sz="2000" dirty="0" smtClean="0"/>
              <a:t> </a:t>
            </a:r>
            <a:r>
              <a:rPr lang="fr-FR" sz="2000" dirty="0" err="1" smtClean="0"/>
              <a:t>give</a:t>
            </a:r>
            <a:r>
              <a:rPr lang="fr-FR" sz="2000" dirty="0" smtClean="0"/>
              <a:t> a </a:t>
            </a:r>
            <a:r>
              <a:rPr lang="fr-FR" sz="2000" dirty="0" err="1" smtClean="0"/>
              <a:t>too</a:t>
            </a:r>
            <a:r>
              <a:rPr lang="fr-FR" sz="2000" dirty="0" smtClean="0"/>
              <a:t> </a:t>
            </a:r>
            <a:r>
              <a:rPr lang="fr-FR" sz="2000" dirty="0" err="1" smtClean="0"/>
              <a:t>fas</a:t>
            </a:r>
            <a:r>
              <a:rPr lang="fr-FR" sz="2000" dirty="0" err="1"/>
              <a:t>t</a:t>
            </a:r>
            <a:r>
              <a:rPr lang="fr-FR" sz="2000" dirty="0" smtClean="0"/>
              <a:t> </a:t>
            </a:r>
            <a:r>
              <a:rPr lang="fr-FR" sz="2000" dirty="0" err="1" smtClean="0"/>
              <a:t>I</a:t>
            </a:r>
            <a:r>
              <a:rPr lang="fr-FR" sz="2000" baseline="-25000" dirty="0" err="1" smtClean="0"/>
              <a:t>p</a:t>
            </a:r>
            <a:r>
              <a:rPr lang="fr-FR" sz="2000" dirty="0" smtClean="0"/>
              <a:t> </a:t>
            </a:r>
            <a:r>
              <a:rPr lang="fr-FR" sz="2000" dirty="0" err="1" smtClean="0"/>
              <a:t>decay</a:t>
            </a:r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A </a:t>
            </a:r>
            <a:r>
              <a:rPr lang="fr-FR" sz="2000" dirty="0" err="1" smtClean="0"/>
              <a:t>matter</a:t>
            </a:r>
            <a:r>
              <a:rPr lang="fr-FR" sz="2000" dirty="0" smtClean="0"/>
              <a:t> of </a:t>
            </a:r>
            <a:r>
              <a:rPr lang="fr-FR" sz="2000" b="1" dirty="0" smtClean="0"/>
              <a:t>Ar profile</a:t>
            </a:r>
            <a:r>
              <a:rPr lang="fr-FR" sz="2000" dirty="0" smtClean="0"/>
              <a:t>? → </a:t>
            </a:r>
            <a:r>
              <a:rPr lang="fr-FR" sz="2000" dirty="0" err="1" smtClean="0"/>
              <a:t>Inject</a:t>
            </a:r>
            <a:r>
              <a:rPr lang="fr-FR" sz="2000" dirty="0" smtClean="0"/>
              <a:t> more Ar at the </a:t>
            </a:r>
            <a:r>
              <a:rPr lang="fr-FR" sz="2000" dirty="0" err="1" smtClean="0"/>
              <a:t>edge</a:t>
            </a:r>
            <a:r>
              <a:rPr lang="fr-FR" sz="2000" dirty="0" smtClean="0"/>
              <a:t>?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b="1" dirty="0" smtClean="0"/>
              <a:t>D </a:t>
            </a:r>
            <a:r>
              <a:rPr lang="fr-FR" sz="2000" b="1" dirty="0" err="1" smtClean="0"/>
              <a:t>outgassing</a:t>
            </a:r>
            <a:r>
              <a:rPr lang="fr-FR" sz="2000" b="1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</a:t>
            </a:r>
            <a:r>
              <a:rPr lang="fr-FR" sz="2000" dirty="0" err="1" smtClean="0"/>
              <a:t>wall</a:t>
            </a:r>
            <a:r>
              <a:rPr lang="fr-FR" sz="2000" dirty="0" smtClean="0"/>
              <a:t> </a:t>
            </a:r>
            <a:r>
              <a:rPr lang="fr-FR" sz="2000" dirty="0" err="1" smtClean="0"/>
              <a:t>after</a:t>
            </a:r>
            <a:r>
              <a:rPr lang="fr-FR" sz="2000" dirty="0" smtClean="0"/>
              <a:t> TQ? </a:t>
            </a:r>
            <a:r>
              <a:rPr lang="fr-FR" sz="2000" dirty="0"/>
              <a:t>→ </a:t>
            </a:r>
            <a:r>
              <a:rPr lang="fr-FR" sz="2000" dirty="0" err="1"/>
              <a:t>Inject</a:t>
            </a:r>
            <a:r>
              <a:rPr lang="fr-FR" sz="2000" dirty="0"/>
              <a:t> </a:t>
            </a:r>
            <a:r>
              <a:rPr lang="fr-FR" sz="2000" dirty="0" smtClean="0"/>
              <a:t>D?</a:t>
            </a:r>
            <a:endParaRPr lang="fr-FR" sz="2000" dirty="0">
              <a:solidFill>
                <a:srgbClr val="FF0000"/>
              </a:solidFill>
            </a:endParaRPr>
          </a:p>
          <a:p>
            <a:pPr lvl="2"/>
            <a:endParaRPr lang="fr-FR" sz="2000" dirty="0" smtClean="0">
              <a:solidFill>
                <a:srgbClr val="FF0000"/>
              </a:solidFill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27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n</a:t>
            </a:r>
            <a:r>
              <a:rPr lang="fr-FR" baseline="-25000" dirty="0" smtClean="0"/>
              <a:t>e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9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697" y="1011687"/>
            <a:ext cx="11077303" cy="1437247"/>
          </a:xfrm>
        </p:spPr>
        <p:txBody>
          <a:bodyPr>
            <a:normAutofit/>
          </a:bodyPr>
          <a:lstStyle/>
          <a:p>
            <a:pPr lvl="1"/>
            <a:r>
              <a:rPr lang="fr-FR" dirty="0" err="1"/>
              <a:t>S</a:t>
            </a:r>
            <a:r>
              <a:rPr lang="fr-FR" dirty="0" err="1" smtClean="0"/>
              <a:t>eem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the </a:t>
            </a:r>
            <a:r>
              <a:rPr lang="fr-FR" b="1" dirty="0" err="1" smtClean="0"/>
              <a:t>coupled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{</a:t>
            </a:r>
            <a:r>
              <a:rPr lang="fr-FR" b="1" dirty="0" err="1" smtClean="0"/>
              <a:t>REs</a:t>
            </a:r>
            <a:r>
              <a:rPr lang="fr-FR" b="1" dirty="0" smtClean="0"/>
              <a:t> ↔ </a:t>
            </a:r>
            <a:r>
              <a:rPr lang="fr-FR" b="1" dirty="0" err="1" smtClean="0"/>
              <a:t>electric</a:t>
            </a:r>
            <a:r>
              <a:rPr lang="fr-FR" b="1" dirty="0" smtClean="0"/>
              <a:t>/flow </a:t>
            </a:r>
            <a:r>
              <a:rPr lang="fr-FR" b="1" dirty="0" err="1" smtClean="0"/>
              <a:t>potential</a:t>
            </a:r>
            <a:r>
              <a:rPr lang="fr-FR" b="1" dirty="0" smtClean="0"/>
              <a:t>}</a:t>
            </a:r>
          </a:p>
          <a:p>
            <a:pPr lvl="2"/>
            <a:r>
              <a:rPr lang="fr-FR" dirty="0" err="1" smtClean="0"/>
              <a:t>j</a:t>
            </a:r>
            <a:r>
              <a:rPr lang="fr-FR" baseline="-25000" dirty="0" err="1" smtClean="0"/>
              <a:t>RE</a:t>
            </a:r>
            <a:r>
              <a:rPr lang="fr-FR" dirty="0" smtClean="0"/>
              <a:t> (= </a:t>
            </a:r>
            <a:r>
              <a:rPr lang="fr-FR" dirty="0" err="1" smtClean="0"/>
              <a:t>e·c·n</a:t>
            </a:r>
            <a:r>
              <a:rPr lang="fr-FR" baseline="-25000" dirty="0" err="1" smtClean="0"/>
              <a:t>RE</a:t>
            </a:r>
            <a:r>
              <a:rPr lang="fr-FR" dirty="0"/>
              <a:t>)</a:t>
            </a:r>
            <a:r>
              <a:rPr lang="fr-FR" dirty="0" smtClean="0"/>
              <a:t> </a:t>
            </a:r>
            <a:r>
              <a:rPr lang="fr-FR" dirty="0"/>
              <a:t>i</a:t>
            </a:r>
            <a:r>
              <a:rPr lang="fr-FR" dirty="0" smtClean="0"/>
              <a:t>mpacts </a:t>
            </a:r>
            <a:r>
              <a:rPr lang="fr-FR" dirty="0" err="1" smtClean="0"/>
              <a:t>ExB</a:t>
            </a:r>
            <a:r>
              <a:rPr lang="fr-FR" dirty="0" smtClean="0"/>
              <a:t> flow </a:t>
            </a:r>
            <a:r>
              <a:rPr lang="fr-FR" dirty="0"/>
              <a:t>via </a:t>
            </a:r>
            <a:r>
              <a:rPr lang="fr-FR" dirty="0" smtClean="0"/>
              <a:t>∇</a:t>
            </a:r>
            <a:r>
              <a:rPr lang="fr-FR" baseline="-25000" dirty="0" smtClean="0"/>
              <a:t>||</a:t>
            </a:r>
            <a:r>
              <a:rPr lang="fr-FR" dirty="0" smtClean="0"/>
              <a:t>j </a:t>
            </a:r>
            <a:r>
              <a:rPr lang="fr-FR" dirty="0" err="1" smtClean="0"/>
              <a:t>term</a:t>
            </a:r>
            <a:r>
              <a:rPr lang="fr-FR" dirty="0" smtClean="0"/>
              <a:t> in </a:t>
            </a:r>
            <a:r>
              <a:rPr lang="fr-FR" dirty="0" err="1" smtClean="0"/>
              <a:t>vorticity</a:t>
            </a:r>
            <a:r>
              <a:rPr lang="fr-FR" dirty="0" smtClean="0"/>
              <a:t> </a:t>
            </a:r>
            <a:r>
              <a:rPr lang="fr-FR" dirty="0" err="1" smtClean="0"/>
              <a:t>equation</a:t>
            </a:r>
            <a:endParaRPr lang="fr-FR" dirty="0" smtClean="0"/>
          </a:p>
          <a:p>
            <a:pPr lvl="2"/>
            <a:r>
              <a:rPr lang="fr-FR" dirty="0" err="1" smtClean="0"/>
              <a:t>ExB</a:t>
            </a:r>
            <a:r>
              <a:rPr lang="fr-FR" dirty="0" smtClean="0"/>
              <a:t> flow impacts </a:t>
            </a:r>
            <a:r>
              <a:rPr lang="fr-FR" dirty="0" err="1" smtClean="0"/>
              <a:t>n</a:t>
            </a:r>
            <a:r>
              <a:rPr lang="fr-FR" baseline="-25000" dirty="0" err="1" smtClean="0"/>
              <a:t>RE</a:t>
            </a:r>
            <a:r>
              <a:rPr lang="fr-FR" dirty="0" smtClean="0"/>
              <a:t> via </a:t>
            </a:r>
            <a:r>
              <a:rPr lang="fr-FR" dirty="0" err="1" smtClean="0"/>
              <a:t>ExB</a:t>
            </a:r>
            <a:r>
              <a:rPr lang="fr-FR" dirty="0" smtClean="0"/>
              <a:t> advection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28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Numerical</a:t>
            </a:r>
            <a:r>
              <a:rPr lang="fr-FR" dirty="0" smtClean="0"/>
              <a:t> </a:t>
            </a:r>
            <a:r>
              <a:rPr lang="fr-FR" dirty="0" err="1" smtClean="0"/>
              <a:t>instabilities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995" t="5852" r="14228" b="3544"/>
          <a:stretch/>
        </p:blipFill>
        <p:spPr>
          <a:xfrm>
            <a:off x="1968137" y="2760612"/>
            <a:ext cx="3056709" cy="23077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7138"/>
          <a:stretch/>
        </p:blipFill>
        <p:spPr>
          <a:xfrm>
            <a:off x="5663081" y="2830286"/>
            <a:ext cx="2192485" cy="22852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37190" y="5113492"/>
            <a:ext cx="2046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rego0p4w0p1f0p02_nsamp9.43e+24_MGIinCQ3e22_readv1dm1_Drepar0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7144"/>
          <a:stretch/>
        </p:blipFill>
        <p:spPr>
          <a:xfrm>
            <a:off x="7966736" y="2830286"/>
            <a:ext cx="2182591" cy="2283206"/>
          </a:xfrm>
          <a:prstGeom prst="rect">
            <a:avLst/>
          </a:prstGeom>
        </p:spPr>
      </p:pic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1114697" y="5439157"/>
            <a:ext cx="10026077" cy="11993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err="1" smtClean="0"/>
              <a:t>Instability</a:t>
            </a:r>
            <a:r>
              <a:rPr lang="fr-FR" dirty="0" smtClean="0"/>
              <a:t> tends to </a:t>
            </a:r>
            <a:r>
              <a:rPr lang="fr-FR" dirty="0" err="1" smtClean="0"/>
              <a:t>occur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b="1" dirty="0" smtClean="0"/>
              <a:t>RE || advection</a:t>
            </a:r>
            <a:r>
              <a:rPr lang="fr-FR" dirty="0" smtClean="0"/>
              <a:t>, </a:t>
            </a:r>
            <a:r>
              <a:rPr lang="fr-FR" dirty="0" err="1" smtClean="0"/>
              <a:t>even</a:t>
            </a:r>
            <a:r>
              <a:rPr lang="fr-FR" dirty="0" smtClean="0"/>
              <a:t> at v</a:t>
            </a:r>
            <a:r>
              <a:rPr lang="fr-FR" baseline="-25000" dirty="0" smtClean="0"/>
              <a:t>||RE</a:t>
            </a:r>
            <a:r>
              <a:rPr lang="fr-FR" dirty="0" smtClean="0"/>
              <a:t> &lt;&lt; c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fr-FR" dirty="0" smtClean="0"/>
              <a:t>→ </a:t>
            </a:r>
            <a:r>
              <a:rPr lang="fr-FR" dirty="0" err="1" smtClean="0"/>
              <a:t>Lately</a:t>
            </a:r>
            <a:r>
              <a:rPr lang="fr-FR" dirty="0" smtClean="0"/>
              <a:t>, I have been </a:t>
            </a:r>
            <a:r>
              <a:rPr lang="fr-FR" dirty="0" err="1" smtClean="0"/>
              <a:t>using</a:t>
            </a:r>
            <a:r>
              <a:rPr lang="fr-FR" dirty="0" smtClean="0"/>
              <a:t> v</a:t>
            </a:r>
            <a:r>
              <a:rPr lang="fr-FR" baseline="-25000" dirty="0" smtClean="0"/>
              <a:t>||RE</a:t>
            </a:r>
            <a:r>
              <a:rPr lang="fr-FR" dirty="0" smtClean="0"/>
              <a:t>=0, </a:t>
            </a:r>
            <a:r>
              <a:rPr lang="fr-FR" dirty="0" err="1" smtClean="0"/>
              <a:t>treating</a:t>
            </a:r>
            <a:r>
              <a:rPr lang="fr-FR" dirty="0" smtClean="0"/>
              <a:t> RE || transport as diffusive</a:t>
            </a:r>
          </a:p>
          <a:p>
            <a:pPr lvl="2"/>
            <a:r>
              <a:rPr lang="fr-FR" b="1" dirty="0" err="1" smtClean="0"/>
              <a:t>Even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pure diffusion</a:t>
            </a:r>
            <a:r>
              <a:rPr lang="fr-FR" dirty="0" smtClean="0"/>
              <a:t>, </a:t>
            </a:r>
            <a:r>
              <a:rPr lang="fr-FR" dirty="0" err="1"/>
              <a:t>n</a:t>
            </a:r>
            <a:r>
              <a:rPr lang="fr-FR" dirty="0" err="1" smtClean="0"/>
              <a:t>umerical</a:t>
            </a:r>
            <a:r>
              <a:rPr lang="fr-FR" dirty="0" smtClean="0"/>
              <a:t> </a:t>
            </a:r>
            <a:r>
              <a:rPr lang="fr-FR" dirty="0" err="1" smtClean="0"/>
              <a:t>instability</a:t>
            </a:r>
            <a:r>
              <a:rPr lang="fr-FR" dirty="0" smtClean="0"/>
              <a:t> </a:t>
            </a:r>
            <a:r>
              <a:rPr lang="fr-FR" dirty="0" err="1" smtClean="0"/>
              <a:t>appears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a </a:t>
            </a:r>
            <a:r>
              <a:rPr lang="fr-FR" b="1" dirty="0" err="1" smtClean="0"/>
              <a:t>too</a:t>
            </a:r>
            <a:r>
              <a:rPr lang="fr-FR" b="1" dirty="0" smtClean="0"/>
              <a:t> *</a:t>
            </a:r>
            <a:r>
              <a:rPr lang="fr-FR" b="1" dirty="0" err="1" smtClean="0"/>
              <a:t>small</a:t>
            </a:r>
            <a:r>
              <a:rPr lang="fr-FR" b="1" dirty="0" smtClean="0"/>
              <a:t>* time </a:t>
            </a:r>
            <a:r>
              <a:rPr lang="fr-FR" b="1" dirty="0" err="1" smtClean="0"/>
              <a:t>step</a:t>
            </a:r>
            <a:endParaRPr lang="fr-FR" b="1" dirty="0" smtClean="0"/>
          </a:p>
          <a:p>
            <a:pPr lvl="2"/>
            <a:endParaRPr lang="fr-F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514344" y="239128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Kinetic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(A.U.)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777949" y="223470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Electric/flow </a:t>
            </a:r>
            <a:r>
              <a:rPr lang="fr-FR" dirty="0" err="1" smtClean="0"/>
              <a:t>potential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066637" y="5025721"/>
            <a:ext cx="1214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Time (ms)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214766" y="250670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9.3 ms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493801" y="250670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9.4 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1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438414"/>
            <a:ext cx="10415452" cy="3908651"/>
          </a:xfrm>
        </p:spPr>
        <p:txBody>
          <a:bodyPr>
            <a:normAutofit/>
          </a:bodyPr>
          <a:lstStyle/>
          <a:p>
            <a:pPr lvl="1"/>
            <a:r>
              <a:rPr lang="fr-FR" dirty="0" err="1" smtClean="0"/>
              <a:t>Had</a:t>
            </a:r>
            <a:r>
              <a:rPr lang="fr-FR" dirty="0" smtClean="0"/>
              <a:t> to set a </a:t>
            </a:r>
            <a:r>
              <a:rPr lang="fr-FR" dirty="0" err="1" smtClean="0"/>
              <a:t>floor</a:t>
            </a:r>
            <a:r>
              <a:rPr lang="fr-FR" dirty="0" smtClean="0"/>
              <a:t> value (4 eV) for the T</a:t>
            </a:r>
            <a:r>
              <a:rPr lang="fr-FR" baseline="-25000" dirty="0" smtClean="0"/>
              <a:t>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the </a:t>
            </a:r>
            <a:r>
              <a:rPr lang="fr-FR" dirty="0" err="1" smtClean="0"/>
              <a:t>calculation</a:t>
            </a:r>
            <a:r>
              <a:rPr lang="fr-FR" dirty="0" smtClean="0"/>
              <a:t> of p*</a:t>
            </a:r>
          </a:p>
          <a:p>
            <a:pPr lvl="2"/>
            <a:r>
              <a:rPr lang="fr-FR" dirty="0" err="1"/>
              <a:t>O</a:t>
            </a:r>
            <a:r>
              <a:rPr lang="fr-FR" dirty="0" err="1" smtClean="0"/>
              <a:t>therwise</a:t>
            </a:r>
            <a:r>
              <a:rPr lang="fr-FR" dirty="0" smtClean="0"/>
              <a:t> p* </a:t>
            </a:r>
            <a:r>
              <a:rPr lang="fr-FR" dirty="0" err="1" smtClean="0"/>
              <a:t>calculation</a:t>
            </a:r>
            <a:r>
              <a:rPr lang="fr-FR" dirty="0" smtClean="0"/>
              <a:t> </a:t>
            </a:r>
            <a:r>
              <a:rPr lang="fr-FR" dirty="0" err="1" smtClean="0"/>
              <a:t>fails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Had</a:t>
            </a:r>
            <a:r>
              <a:rPr lang="fr-FR" dirty="0" smtClean="0"/>
              <a:t> to </a:t>
            </a:r>
            <a:r>
              <a:rPr lang="fr-FR" dirty="0" err="1" smtClean="0"/>
              <a:t>kill</a:t>
            </a:r>
            <a:r>
              <a:rPr lang="fr-FR" dirty="0" smtClean="0"/>
              <a:t> the </a:t>
            </a:r>
            <a:r>
              <a:rPr lang="fr-FR" dirty="0"/>
              <a:t>avalanche </a:t>
            </a:r>
            <a:r>
              <a:rPr lang="fr-FR" dirty="0" err="1"/>
              <a:t>when</a:t>
            </a:r>
            <a:r>
              <a:rPr lang="fr-FR" dirty="0"/>
              <a:t> n</a:t>
            </a:r>
            <a:r>
              <a:rPr lang="fr-FR" baseline="-25000" dirty="0"/>
              <a:t>e</a:t>
            </a:r>
            <a:r>
              <a:rPr lang="fr-FR" dirty="0"/>
              <a:t> &lt; </a:t>
            </a:r>
            <a:r>
              <a:rPr lang="fr-FR" dirty="0" smtClean="0"/>
              <a:t>5·10</a:t>
            </a:r>
            <a:r>
              <a:rPr lang="fr-FR" baseline="30000" dirty="0" smtClean="0"/>
              <a:t>18</a:t>
            </a:r>
            <a:r>
              <a:rPr lang="fr-FR" dirty="0" smtClean="0"/>
              <a:t>/m</a:t>
            </a:r>
            <a:r>
              <a:rPr lang="fr-FR" baseline="30000" dirty="0" smtClean="0"/>
              <a:t>3</a:t>
            </a:r>
            <a:endParaRPr lang="fr-FR" dirty="0" smtClean="0"/>
          </a:p>
          <a:p>
            <a:pPr lvl="2"/>
            <a:r>
              <a:rPr lang="fr-FR" dirty="0" err="1" smtClean="0"/>
              <a:t>Otherwise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RE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LCFS at </a:t>
            </a:r>
            <a:r>
              <a:rPr lang="fr-FR" dirty="0" err="1" smtClean="0"/>
              <a:t>some</a:t>
            </a:r>
            <a:r>
              <a:rPr lang="fr-FR" dirty="0" smtClean="0"/>
              <a:t> point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These</a:t>
            </a:r>
            <a:r>
              <a:rPr lang="fr-FR" dirty="0" smtClean="0"/>
              <a:t> ‘patches’ </a:t>
            </a:r>
            <a:r>
              <a:rPr lang="fr-FR" dirty="0" err="1"/>
              <a:t>p</a:t>
            </a:r>
            <a:r>
              <a:rPr lang="fr-FR" dirty="0" err="1" smtClean="0"/>
              <a:t>robably</a:t>
            </a:r>
            <a:r>
              <a:rPr lang="fr-FR" dirty="0" smtClean="0"/>
              <a:t> </a:t>
            </a:r>
            <a:r>
              <a:rPr lang="fr-FR" dirty="0"/>
              <a:t>do not affect simulation </a:t>
            </a:r>
            <a:r>
              <a:rPr lang="fr-FR" dirty="0" err="1" smtClean="0"/>
              <a:t>results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err="1" smtClean="0"/>
              <a:t>Needs</a:t>
            </a:r>
            <a:r>
              <a:rPr lang="fr-FR" dirty="0" smtClean="0"/>
              <a:t> investigation </a:t>
            </a:r>
            <a:r>
              <a:rPr lang="fr-FR" dirty="0"/>
              <a:t>and discussion </a:t>
            </a:r>
            <a:r>
              <a:rPr lang="fr-FR" dirty="0" err="1"/>
              <a:t>with</a:t>
            </a:r>
            <a:r>
              <a:rPr lang="fr-FR" dirty="0"/>
              <a:t> JOREK </a:t>
            </a:r>
            <a:r>
              <a:rPr lang="fr-FR" dirty="0" err="1" smtClean="0"/>
              <a:t>colleagues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2"/>
            <a:endParaRPr lang="fr-FR" dirty="0" smtClean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29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More </a:t>
            </a:r>
            <a:r>
              <a:rPr lang="fr-FR" dirty="0" err="1" smtClean="0"/>
              <a:t>technical</a:t>
            </a:r>
            <a:r>
              <a:rPr lang="fr-FR" dirty="0" smtClean="0"/>
              <a:t> issues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7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07" y="976147"/>
            <a:ext cx="11807586" cy="4532313"/>
          </a:xfrm>
        </p:spPr>
        <p:txBody>
          <a:bodyPr>
            <a:normAutofit/>
          </a:bodyPr>
          <a:lstStyle/>
          <a:p>
            <a:pPr lvl="1"/>
            <a:r>
              <a:rPr lang="fr-FR" sz="1700" dirty="0" err="1" smtClean="0"/>
              <a:t>Want</a:t>
            </a:r>
            <a:r>
              <a:rPr lang="fr-FR" sz="1700" dirty="0" smtClean="0"/>
              <a:t> to </a:t>
            </a:r>
            <a:r>
              <a:rPr lang="fr-FR" sz="1700" b="1" dirty="0" err="1" smtClean="0"/>
              <a:t>validate</a:t>
            </a:r>
            <a:r>
              <a:rPr lang="fr-FR" sz="1700" dirty="0" smtClean="0"/>
              <a:t> </a:t>
            </a:r>
            <a:r>
              <a:rPr lang="fr-FR" sz="1700" b="1" dirty="0" smtClean="0"/>
              <a:t>RE </a:t>
            </a:r>
            <a:r>
              <a:rPr lang="fr-FR" sz="1700" b="1" dirty="0" err="1" smtClean="0"/>
              <a:t>generation</a:t>
            </a:r>
            <a:r>
              <a:rPr lang="fr-FR" sz="1700" b="1" dirty="0" smtClean="0"/>
              <a:t> </a:t>
            </a:r>
            <a:r>
              <a:rPr lang="fr-FR" sz="1700" b="1" dirty="0" err="1" smtClean="0"/>
              <a:t>models</a:t>
            </a:r>
            <a:r>
              <a:rPr lang="fr-FR" sz="1700" dirty="0" smtClean="0"/>
              <a:t>, in </a:t>
            </a:r>
            <a:r>
              <a:rPr lang="fr-FR" sz="1700" dirty="0" err="1" smtClean="0"/>
              <a:t>particular</a:t>
            </a:r>
            <a:r>
              <a:rPr lang="fr-FR" sz="1700" dirty="0" smtClean="0"/>
              <a:t> </a:t>
            </a:r>
            <a:r>
              <a:rPr lang="fr-FR" sz="1700" dirty="0" err="1" smtClean="0"/>
              <a:t>here</a:t>
            </a:r>
            <a:r>
              <a:rPr lang="fr-FR" sz="1700" dirty="0" smtClean="0"/>
              <a:t> the </a:t>
            </a:r>
            <a:r>
              <a:rPr lang="fr-FR" sz="1700" b="1" dirty="0" smtClean="0"/>
              <a:t>avalanche </a:t>
            </a:r>
            <a:r>
              <a:rPr lang="fr-FR" sz="1700" dirty="0" smtClean="0"/>
              <a:t>model, </a:t>
            </a:r>
            <a:r>
              <a:rPr lang="fr-FR" sz="1700" dirty="0" err="1" smtClean="0"/>
              <a:t>using</a:t>
            </a:r>
            <a:r>
              <a:rPr lang="fr-FR" sz="1700" dirty="0" smtClean="0"/>
              <a:t> 2D simulations</a:t>
            </a:r>
          </a:p>
          <a:p>
            <a:pPr lvl="2"/>
            <a:r>
              <a:rPr lang="fr-FR" sz="1700" dirty="0" err="1" smtClean="0"/>
              <a:t>Here</a:t>
            </a:r>
            <a:r>
              <a:rPr lang="fr-FR" sz="1700" dirty="0" smtClean="0"/>
              <a:t> for JET #95135, </a:t>
            </a:r>
            <a:r>
              <a:rPr lang="fr-FR" sz="1700" dirty="0" err="1" smtClean="0"/>
              <a:t>where</a:t>
            </a:r>
            <a:r>
              <a:rPr lang="fr-FR" sz="1700" dirty="0" smtClean="0"/>
              <a:t> a RE </a:t>
            </a:r>
            <a:r>
              <a:rPr lang="fr-FR" sz="1700" dirty="0" err="1" smtClean="0"/>
              <a:t>beam</a:t>
            </a:r>
            <a:r>
              <a:rPr lang="fr-FR" sz="1700" dirty="0" smtClean="0"/>
              <a:t> </a:t>
            </a:r>
            <a:r>
              <a:rPr lang="fr-FR" sz="1700" dirty="0" err="1" smtClean="0"/>
              <a:t>was</a:t>
            </a:r>
            <a:r>
              <a:rPr lang="fr-FR" sz="1700" dirty="0" smtClean="0"/>
              <a:t> </a:t>
            </a:r>
            <a:r>
              <a:rPr lang="fr-FR" sz="1700" dirty="0" err="1" smtClean="0"/>
              <a:t>generated</a:t>
            </a:r>
            <a:r>
              <a:rPr lang="fr-FR" sz="1700" dirty="0" smtClean="0"/>
              <a:t> by an Ar MGI</a:t>
            </a:r>
          </a:p>
          <a:p>
            <a:pPr marL="0" lvl="1" indent="0">
              <a:buNone/>
            </a:pPr>
            <a:endParaRPr lang="fr-FR" sz="1700" dirty="0"/>
          </a:p>
          <a:p>
            <a:pPr lvl="1"/>
            <a:r>
              <a:rPr lang="fr-FR" sz="1700" u="sng" dirty="0" err="1" smtClean="0"/>
              <a:t>Problem</a:t>
            </a:r>
            <a:r>
              <a:rPr lang="fr-FR" sz="1700" u="sng" dirty="0" smtClean="0"/>
              <a:t>:</a:t>
            </a:r>
            <a:r>
              <a:rPr lang="fr-FR" sz="1700" dirty="0" smtClean="0"/>
              <a:t> </a:t>
            </a:r>
          </a:p>
          <a:p>
            <a:pPr lvl="2"/>
            <a:r>
              <a:rPr lang="fr-FR" sz="1700" dirty="0" smtClean="0"/>
              <a:t>There are a </a:t>
            </a:r>
            <a:r>
              <a:rPr lang="fr-FR" sz="1700" dirty="0" err="1" smtClean="0"/>
              <a:t>number</a:t>
            </a:r>
            <a:r>
              <a:rPr lang="fr-FR" sz="1700" dirty="0" smtClean="0"/>
              <a:t> of </a:t>
            </a:r>
            <a:r>
              <a:rPr lang="fr-FR" sz="1700" b="1" dirty="0" smtClean="0"/>
              <a:t>‘free’ input </a:t>
            </a:r>
            <a:r>
              <a:rPr lang="fr-FR" sz="1700" b="1" dirty="0" err="1" smtClean="0"/>
              <a:t>parameters</a:t>
            </a:r>
            <a:endParaRPr lang="fr-FR" sz="1700" b="1" dirty="0" smtClean="0"/>
          </a:p>
          <a:p>
            <a:pPr lvl="3"/>
            <a:r>
              <a:rPr lang="fr-FR" sz="1700" dirty="0" err="1" smtClean="0"/>
              <a:t>E.g</a:t>
            </a:r>
            <a:r>
              <a:rPr lang="fr-FR" sz="1700" dirty="0" smtClean="0"/>
              <a:t>. RE </a:t>
            </a:r>
            <a:r>
              <a:rPr lang="fr-FR" sz="1700" dirty="0" err="1" smtClean="0"/>
              <a:t>seed</a:t>
            </a:r>
            <a:r>
              <a:rPr lang="fr-FR" sz="1700" dirty="0" smtClean="0"/>
              <a:t> </a:t>
            </a:r>
            <a:r>
              <a:rPr lang="fr-FR" sz="1700" dirty="0" err="1" smtClean="0"/>
              <a:t>current</a:t>
            </a:r>
            <a:r>
              <a:rPr lang="fr-FR" sz="1700" dirty="0" smtClean="0"/>
              <a:t>, Ar </a:t>
            </a:r>
            <a:r>
              <a:rPr lang="fr-FR" sz="1700" dirty="0" err="1" smtClean="0"/>
              <a:t>quantity</a:t>
            </a:r>
            <a:r>
              <a:rPr lang="fr-FR" sz="1700" dirty="0" smtClean="0"/>
              <a:t> in the plasma, …</a:t>
            </a:r>
            <a:endParaRPr lang="fr-FR" sz="1700" dirty="0"/>
          </a:p>
          <a:p>
            <a:pPr lvl="2"/>
            <a:r>
              <a:rPr lang="fr-FR" sz="1700" dirty="0" smtClean="0"/>
              <a:t>Can </a:t>
            </a:r>
            <a:r>
              <a:rPr lang="fr-FR" sz="1700" dirty="0" err="1" smtClean="0"/>
              <a:t>be</a:t>
            </a:r>
            <a:r>
              <a:rPr lang="fr-FR" sz="1700" dirty="0" smtClean="0"/>
              <a:t> </a:t>
            </a:r>
            <a:r>
              <a:rPr lang="fr-FR" sz="1700" dirty="0" err="1" smtClean="0"/>
              <a:t>used</a:t>
            </a:r>
            <a:r>
              <a:rPr lang="fr-FR" sz="1700" dirty="0" smtClean="0"/>
              <a:t> as </a:t>
            </a:r>
            <a:r>
              <a:rPr lang="fr-FR" sz="1700" dirty="0" err="1" smtClean="0"/>
              <a:t>knobs</a:t>
            </a:r>
            <a:r>
              <a:rPr lang="fr-FR" sz="1700" dirty="0" smtClean="0"/>
              <a:t> to fit the </a:t>
            </a:r>
            <a:r>
              <a:rPr lang="fr-FR" sz="1700" dirty="0" err="1" smtClean="0"/>
              <a:t>experimental</a:t>
            </a:r>
            <a:r>
              <a:rPr lang="fr-FR" sz="1700" dirty="0" smtClean="0"/>
              <a:t> data</a:t>
            </a:r>
            <a:r>
              <a:rPr lang="fr-FR" sz="1700" dirty="0"/>
              <a:t> </a:t>
            </a:r>
            <a:r>
              <a:rPr lang="fr-FR" sz="1700" dirty="0" smtClean="0"/>
              <a:t>→ </a:t>
            </a:r>
            <a:r>
              <a:rPr lang="fr-FR" sz="1700" b="1" dirty="0" smtClean="0"/>
              <a:t>Validation or ‘</a:t>
            </a:r>
            <a:r>
              <a:rPr lang="fr-FR" sz="1700" b="1" dirty="0" err="1" smtClean="0"/>
              <a:t>fancy</a:t>
            </a:r>
            <a:r>
              <a:rPr lang="fr-FR" sz="1700" b="1" dirty="0" smtClean="0"/>
              <a:t> fit’?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235657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77" y="3441996"/>
            <a:ext cx="4540007" cy="341529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077200" y="4719256"/>
            <a:ext cx="1907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CC00"/>
                </a:solidFill>
              </a:rPr>
              <a:t>Γ</a:t>
            </a:r>
            <a:r>
              <a:rPr lang="fr-FR" sz="1600" baseline="-25000" dirty="0" err="1">
                <a:solidFill>
                  <a:srgbClr val="00CC00"/>
                </a:solidFill>
              </a:rPr>
              <a:t>av</a:t>
            </a:r>
            <a:r>
              <a:rPr lang="fr-FR" sz="1600" dirty="0">
                <a:solidFill>
                  <a:srgbClr val="00CC00"/>
                </a:solidFill>
              </a:rPr>
              <a:t> x </a:t>
            </a:r>
            <a:r>
              <a:rPr lang="fr-FR" sz="1600" dirty="0" smtClean="0">
                <a:solidFill>
                  <a:srgbClr val="00CC00"/>
                </a:solidFill>
              </a:rPr>
              <a:t>0.5</a:t>
            </a:r>
            <a:endParaRPr lang="fr-FR" sz="1600" dirty="0" smtClean="0">
              <a:solidFill>
                <a:srgbClr val="FF0000"/>
              </a:solidFill>
            </a:endParaRPr>
          </a:p>
          <a:p>
            <a:r>
              <a:rPr lang="fr-FR" sz="1600" dirty="0" err="1" smtClean="0">
                <a:solidFill>
                  <a:srgbClr val="FF0000"/>
                </a:solidFill>
              </a:rPr>
              <a:t>True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</a:rPr>
              <a:t>Γ</a:t>
            </a:r>
            <a:r>
              <a:rPr lang="fr-FR" sz="1600" baseline="-25000" dirty="0" err="1" smtClean="0">
                <a:solidFill>
                  <a:srgbClr val="FF0000"/>
                </a:solidFill>
              </a:rPr>
              <a:t>av</a:t>
            </a:r>
            <a:endParaRPr lang="fr-FR" sz="1600" dirty="0" smtClean="0">
              <a:solidFill>
                <a:srgbClr val="FF33CC"/>
              </a:solidFill>
            </a:endParaRPr>
          </a:p>
          <a:p>
            <a:r>
              <a:rPr lang="fr-FR" sz="1600" dirty="0" err="1" smtClean="0">
                <a:solidFill>
                  <a:srgbClr val="FF33CC"/>
                </a:solidFill>
              </a:rPr>
              <a:t>Γ</a:t>
            </a:r>
            <a:r>
              <a:rPr lang="fr-FR" sz="1600" baseline="-25000" dirty="0" err="1" smtClean="0">
                <a:solidFill>
                  <a:srgbClr val="FF33CC"/>
                </a:solidFill>
              </a:rPr>
              <a:t>av</a:t>
            </a:r>
            <a:r>
              <a:rPr lang="fr-FR" sz="1600" dirty="0" smtClean="0">
                <a:solidFill>
                  <a:srgbClr val="FF33CC"/>
                </a:solidFill>
              </a:rPr>
              <a:t> x 2</a:t>
            </a:r>
          </a:p>
          <a:p>
            <a:endParaRPr lang="fr-FR" sz="1600" dirty="0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210238" y="3510855"/>
            <a:ext cx="7409762" cy="290182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u="sng" dirty="0" smtClean="0"/>
              <a:t>Possible solution:</a:t>
            </a:r>
            <a:r>
              <a:rPr lang="fr-FR" dirty="0" smtClean="0"/>
              <a:t> Show </a:t>
            </a:r>
            <a:r>
              <a:rPr lang="fr-FR" dirty="0" err="1" smtClean="0"/>
              <a:t>that</a:t>
            </a:r>
            <a:r>
              <a:rPr lang="fr-FR" dirty="0" smtClean="0"/>
              <a:t> 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b="1" dirty="0" err="1" smtClean="0"/>
              <a:t>falsify</a:t>
            </a:r>
            <a:r>
              <a:rPr lang="fr-FR" b="1" dirty="0" smtClean="0"/>
              <a:t> the model</a:t>
            </a:r>
            <a:r>
              <a:rPr lang="fr-FR" dirty="0" smtClean="0"/>
              <a:t>, the best possible fit to </a:t>
            </a:r>
            <a:r>
              <a:rPr lang="fr-FR" dirty="0" err="1" smtClean="0"/>
              <a:t>experimental</a:t>
            </a:r>
            <a:r>
              <a:rPr lang="fr-FR" dirty="0" smtClean="0"/>
              <a:t> data </a:t>
            </a:r>
            <a:r>
              <a:rPr lang="fr-FR" dirty="0" err="1" smtClean="0"/>
              <a:t>degrades</a:t>
            </a:r>
            <a:endParaRPr lang="fr-FR" dirty="0" smtClean="0"/>
          </a:p>
          <a:p>
            <a:pPr lvl="2"/>
            <a:r>
              <a:rPr lang="fr-FR" dirty="0" err="1"/>
              <a:t>D</a:t>
            </a:r>
            <a:r>
              <a:rPr lang="fr-FR" dirty="0" err="1" smtClean="0"/>
              <a:t>id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by hand last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70C0"/>
                </a:solidFill>
              </a:rPr>
              <a:t>[Nardon REM 2023]</a:t>
            </a:r>
          </a:p>
          <a:p>
            <a:pPr lvl="2"/>
            <a:r>
              <a:rPr lang="fr-FR" dirty="0" err="1"/>
              <a:t>S</a:t>
            </a:r>
            <a:r>
              <a:rPr lang="fr-FR" dirty="0" err="1" smtClean="0"/>
              <a:t>tarted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b="1" dirty="0" err="1" smtClean="0"/>
              <a:t>Bayesian</a:t>
            </a:r>
            <a:r>
              <a:rPr lang="fr-FR" b="1" dirty="0" smtClean="0"/>
              <a:t> optimisation </a:t>
            </a:r>
            <a:r>
              <a:rPr lang="fr-FR" dirty="0" err="1" smtClean="0"/>
              <a:t>framework</a:t>
            </a:r>
            <a:r>
              <a:rPr lang="fr-FR" dirty="0" smtClean="0"/>
              <a:t> </a:t>
            </a:r>
          </a:p>
          <a:p>
            <a:pPr marL="266700" lvl="2" indent="0">
              <a:buNone/>
            </a:pP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   [</a:t>
            </a:r>
            <a:r>
              <a:rPr lang="fr-FR" dirty="0" err="1" smtClean="0">
                <a:solidFill>
                  <a:srgbClr val="0070C0"/>
                </a:solidFill>
              </a:rPr>
              <a:t>Järvinen</a:t>
            </a:r>
            <a:r>
              <a:rPr lang="fr-FR" dirty="0" smtClean="0">
                <a:solidFill>
                  <a:srgbClr val="0070C0"/>
                </a:solidFill>
              </a:rPr>
              <a:t> JPP 2022]</a:t>
            </a:r>
          </a:p>
          <a:p>
            <a:pPr lvl="3"/>
            <a:r>
              <a:rPr lang="fr-FR" dirty="0" smtClean="0"/>
              <a:t>Not </a:t>
            </a:r>
            <a:r>
              <a:rPr lang="fr-FR" dirty="0" err="1" smtClean="0"/>
              <a:t>shown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 due to </a:t>
            </a:r>
            <a:r>
              <a:rPr lang="fr-FR" dirty="0" err="1" smtClean="0"/>
              <a:t>lack</a:t>
            </a:r>
            <a:r>
              <a:rPr lang="fr-FR" dirty="0" smtClean="0"/>
              <a:t> of time</a:t>
            </a:r>
          </a:p>
          <a:p>
            <a:pPr lvl="3"/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70C0"/>
                </a:solidFill>
              </a:rPr>
              <a:t>[Nardon JOREK General Meeting, </a:t>
            </a:r>
            <a:r>
              <a:rPr lang="fr-FR" dirty="0" err="1" smtClean="0">
                <a:solidFill>
                  <a:srgbClr val="0070C0"/>
                </a:solidFill>
              </a:rPr>
              <a:t>Feb</a:t>
            </a:r>
            <a:r>
              <a:rPr lang="fr-FR" dirty="0" smtClean="0">
                <a:solidFill>
                  <a:srgbClr val="0070C0"/>
                </a:solidFill>
              </a:rPr>
              <a:t>. 2024] </a:t>
            </a:r>
            <a:r>
              <a:rPr lang="fr-FR" dirty="0" smtClean="0"/>
              <a:t>or backup slides</a:t>
            </a:r>
          </a:p>
          <a:p>
            <a:pPr lvl="2"/>
            <a:r>
              <a:rPr lang="fr-FR" dirty="0" err="1" smtClean="0"/>
              <a:t>Recently</a:t>
            </a:r>
            <a:r>
              <a:rPr lang="fr-FR" dirty="0" smtClean="0"/>
              <a:t> </a:t>
            </a:r>
            <a:r>
              <a:rPr lang="fr-FR" dirty="0" err="1" smtClean="0"/>
              <a:t>went</a:t>
            </a:r>
            <a:r>
              <a:rPr lang="fr-FR" dirty="0" smtClean="0"/>
              <a:t> back to do </a:t>
            </a:r>
            <a:r>
              <a:rPr lang="fr-FR" b="1" dirty="0" smtClean="0"/>
              <a:t>more </a:t>
            </a:r>
            <a:r>
              <a:rPr lang="fr-FR" b="1" dirty="0" err="1" smtClean="0"/>
              <a:t>tuning</a:t>
            </a:r>
            <a:r>
              <a:rPr lang="fr-FR" b="1" dirty="0" smtClean="0"/>
              <a:t> by hand</a:t>
            </a:r>
          </a:p>
          <a:p>
            <a:pPr lvl="2"/>
            <a:r>
              <a:rPr lang="fr-FR" dirty="0" smtClean="0"/>
              <a:t>…May go back to BO </a:t>
            </a:r>
            <a:r>
              <a:rPr lang="fr-FR" dirty="0" err="1" smtClean="0"/>
              <a:t>later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</a:t>
            </a:r>
            <a:endParaRPr lang="fr-FR" dirty="0" smtClean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5425440" y="4275909"/>
            <a:ext cx="1898469" cy="174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2171700"/>
            <a:ext cx="7827918" cy="2390775"/>
          </a:xfrm>
        </p:spPr>
        <p:txBody>
          <a:bodyPr/>
          <a:lstStyle/>
          <a:p>
            <a:r>
              <a:rPr lang="da-DK" dirty="0" smtClean="0"/>
              <a:t>Summary and </a:t>
            </a:r>
            <a:br>
              <a:rPr lang="da-DK" dirty="0" smtClean="0"/>
            </a:br>
            <a:r>
              <a:rPr lang="da-DK" dirty="0" smtClean="0"/>
              <a:t>future work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868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5" y="1180651"/>
            <a:ext cx="11016342" cy="524106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fr-FR" sz="2000" b="1" dirty="0" smtClean="0"/>
              <a:t>Match to </a:t>
            </a:r>
            <a:r>
              <a:rPr lang="fr-FR" sz="2000" b="1" dirty="0" err="1" smtClean="0"/>
              <a:t>exp</a:t>
            </a:r>
            <a:r>
              <a:rPr lang="fr-FR" sz="2000" b="1" dirty="0" smtClean="0"/>
              <a:t>. </a:t>
            </a:r>
            <a:r>
              <a:rPr lang="fr-FR" sz="2000" b="1" dirty="0" err="1" smtClean="0"/>
              <a:t>I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 has </a:t>
            </a:r>
            <a:r>
              <a:rPr lang="fr-FR" sz="2000" b="1" dirty="0" err="1" smtClean="0"/>
              <a:t>improved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now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quite</a:t>
            </a:r>
            <a:r>
              <a:rPr lang="fr-FR" sz="2000" b="1" dirty="0" smtClean="0"/>
              <a:t> good</a:t>
            </a:r>
            <a:endParaRPr lang="fr-FR" sz="2000" b="1" dirty="0"/>
          </a:p>
          <a:p>
            <a:pPr lvl="2"/>
            <a:r>
              <a:rPr lang="fr-FR" sz="2000" dirty="0" err="1" smtClean="0"/>
              <a:t>Mainly</a:t>
            </a:r>
            <a:r>
              <a:rPr lang="fr-FR" sz="2000" dirty="0" smtClean="0"/>
              <a:t> as a </a:t>
            </a:r>
            <a:r>
              <a:rPr lang="fr-FR" sz="2000" dirty="0" err="1" smtClean="0"/>
              <a:t>result</a:t>
            </a:r>
            <a:r>
              <a:rPr lang="fr-FR" sz="2000" dirty="0" smtClean="0"/>
              <a:t> of </a:t>
            </a:r>
            <a:r>
              <a:rPr lang="fr-FR" sz="2000" dirty="0" err="1" smtClean="0"/>
              <a:t>reducing</a:t>
            </a:r>
            <a:r>
              <a:rPr lang="fr-FR" sz="2000" dirty="0" smtClean="0"/>
              <a:t> </a:t>
            </a:r>
            <a:r>
              <a:rPr lang="fr-FR" sz="2000" dirty="0" err="1" smtClean="0"/>
              <a:t>D</a:t>
            </a:r>
            <a:r>
              <a:rPr lang="fr-FR" sz="2000" baseline="-25000" dirty="0" err="1" smtClean="0"/>
              <a:t>RE,perp</a:t>
            </a:r>
            <a:r>
              <a:rPr lang="fr-FR" sz="2000" dirty="0" smtClean="0"/>
              <a:t> and </a:t>
            </a:r>
            <a:r>
              <a:rPr lang="fr-FR" sz="2000" dirty="0" err="1" smtClean="0"/>
              <a:t>removing</a:t>
            </a:r>
            <a:r>
              <a:rPr lang="fr-FR" sz="2000" dirty="0" smtClean="0"/>
              <a:t> SOL </a:t>
            </a:r>
            <a:r>
              <a:rPr lang="fr-FR" sz="2000" dirty="0" err="1" smtClean="0"/>
              <a:t>currents</a:t>
            </a:r>
            <a:endParaRPr lang="fr-FR" sz="2000" dirty="0" smtClean="0"/>
          </a:p>
          <a:p>
            <a:pPr lvl="2"/>
            <a:r>
              <a:rPr lang="fr-FR" sz="2000" dirty="0"/>
              <a:t>The </a:t>
            </a:r>
            <a:r>
              <a:rPr lang="fr-FR" sz="2000" dirty="0" err="1"/>
              <a:t>inferred</a:t>
            </a:r>
            <a:r>
              <a:rPr lang="fr-FR" sz="2000" dirty="0"/>
              <a:t> </a:t>
            </a:r>
            <a:r>
              <a:rPr lang="fr-FR" sz="2000" dirty="0" err="1"/>
              <a:t>assimilated</a:t>
            </a:r>
            <a:r>
              <a:rPr lang="fr-FR" sz="2000" dirty="0"/>
              <a:t> Ar </a:t>
            </a:r>
            <a:r>
              <a:rPr lang="fr-FR" sz="2000" dirty="0" err="1"/>
              <a:t>quantity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plausible (~20% of total Ar</a:t>
            </a:r>
            <a:r>
              <a:rPr lang="fr-FR" sz="2000" dirty="0" smtClean="0"/>
              <a:t>)</a:t>
            </a:r>
          </a:p>
          <a:p>
            <a:pPr lvl="1"/>
            <a:endParaRPr lang="fr-FR" sz="2000" dirty="0" smtClean="0"/>
          </a:p>
          <a:p>
            <a:pPr lvl="1"/>
            <a:r>
              <a:rPr lang="fr-FR" sz="2000" b="1" dirty="0" smtClean="0"/>
              <a:t>Looks </a:t>
            </a:r>
            <a:r>
              <a:rPr lang="fr-FR" sz="2000" b="1" dirty="0" err="1" smtClean="0"/>
              <a:t>like</a:t>
            </a:r>
            <a:r>
              <a:rPr lang="fr-FR" sz="2000" b="1" dirty="0" smtClean="0"/>
              <a:t> real validation </a:t>
            </a:r>
            <a:r>
              <a:rPr lang="fr-FR" sz="2000" dirty="0" smtClean="0"/>
              <a:t>and not a </a:t>
            </a:r>
            <a:r>
              <a:rPr lang="fr-FR" sz="2000" dirty="0" err="1" smtClean="0"/>
              <a:t>fancy</a:t>
            </a:r>
            <a:r>
              <a:rPr lang="fr-FR" sz="2000" dirty="0" smtClean="0"/>
              <a:t> fit</a:t>
            </a:r>
            <a:r>
              <a:rPr lang="fr-FR" sz="2000" dirty="0"/>
              <a:t>: </a:t>
            </a:r>
            <a:r>
              <a:rPr lang="fr-FR" sz="2000" dirty="0" err="1" smtClean="0"/>
              <a:t>when</a:t>
            </a:r>
            <a:r>
              <a:rPr lang="fr-FR" sz="2000" dirty="0" smtClean="0"/>
              <a:t> </a:t>
            </a:r>
            <a:r>
              <a:rPr lang="fr-FR" sz="2000" dirty="0" err="1"/>
              <a:t>falsifying</a:t>
            </a:r>
            <a:r>
              <a:rPr lang="fr-FR" sz="2000" dirty="0"/>
              <a:t> </a:t>
            </a:r>
            <a:r>
              <a:rPr lang="el-GR" sz="2000" dirty="0"/>
              <a:t>Γ</a:t>
            </a:r>
            <a:r>
              <a:rPr lang="fr-FR" sz="2000" baseline="-25000" dirty="0"/>
              <a:t>av</a:t>
            </a:r>
            <a:r>
              <a:rPr lang="fr-FR" sz="2000" dirty="0" smtClean="0"/>
              <a:t>, the </a:t>
            </a:r>
            <a:r>
              <a:rPr lang="fr-FR" sz="2000" dirty="0"/>
              <a:t>match </a:t>
            </a:r>
            <a:r>
              <a:rPr lang="fr-FR" sz="2000" dirty="0" smtClean="0"/>
              <a:t>in </a:t>
            </a:r>
            <a:r>
              <a:rPr lang="fr-FR" sz="2000" dirty="0" err="1" smtClean="0"/>
              <a:t>I</a:t>
            </a:r>
            <a:r>
              <a:rPr lang="fr-FR" sz="2000" baseline="-25000" dirty="0" err="1" smtClean="0"/>
              <a:t>p</a:t>
            </a:r>
            <a:r>
              <a:rPr lang="fr-FR" sz="2000" dirty="0"/>
              <a:t> </a:t>
            </a:r>
            <a:r>
              <a:rPr lang="fr-FR" sz="2000" dirty="0" err="1" smtClean="0"/>
              <a:t>degrades</a:t>
            </a:r>
            <a:endParaRPr lang="fr-FR" sz="2000" dirty="0" smtClean="0"/>
          </a:p>
          <a:p>
            <a:pPr lvl="2"/>
            <a:r>
              <a:rPr lang="fr-FR" sz="2000" dirty="0" smtClean="0"/>
              <a:t>…Not by a lot </a:t>
            </a:r>
            <a:r>
              <a:rPr lang="fr-FR" sz="2000" dirty="0" err="1" smtClean="0"/>
              <a:t>though</a:t>
            </a:r>
            <a:endParaRPr lang="fr-FR" sz="2000" dirty="0">
              <a:solidFill>
                <a:srgbClr val="FF0000"/>
              </a:solidFill>
            </a:endParaRPr>
          </a:p>
          <a:p>
            <a:pPr lvl="1"/>
            <a:endParaRPr lang="fr-FR" sz="2000" u="sng" dirty="0" smtClean="0"/>
          </a:p>
          <a:p>
            <a:pPr lvl="1"/>
            <a:r>
              <a:rPr lang="fr-FR" sz="2000" dirty="0" smtClean="0"/>
              <a:t>A </a:t>
            </a:r>
            <a:r>
              <a:rPr lang="fr-FR" sz="2000" b="1" dirty="0" smtClean="0"/>
              <a:t>non-</a:t>
            </a:r>
            <a:r>
              <a:rPr lang="fr-FR" sz="2000" b="1" dirty="0" err="1" smtClean="0"/>
              <a:t>monotonic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current</a:t>
            </a:r>
            <a:r>
              <a:rPr lang="fr-FR" sz="2000" b="1" dirty="0" smtClean="0"/>
              <a:t> profile </a:t>
            </a:r>
            <a:r>
              <a:rPr lang="fr-FR" sz="2000" dirty="0" err="1" smtClean="0"/>
              <a:t>develops</a:t>
            </a:r>
            <a:r>
              <a:rPr lang="fr-FR" sz="2000" dirty="0" smtClean="0"/>
              <a:t> </a:t>
            </a:r>
            <a:r>
              <a:rPr lang="fr-FR" sz="2000" dirty="0" err="1" smtClean="0"/>
              <a:t>during</a:t>
            </a:r>
            <a:r>
              <a:rPr lang="fr-FR" sz="2000" dirty="0" smtClean="0"/>
              <a:t> RE plateau</a:t>
            </a:r>
          </a:p>
          <a:p>
            <a:pPr lvl="2"/>
            <a:r>
              <a:rPr lang="fr-FR" sz="2000" dirty="0" err="1" smtClean="0"/>
              <a:t>Reason</a:t>
            </a:r>
            <a:r>
              <a:rPr lang="fr-FR" sz="2000" dirty="0" smtClean="0"/>
              <a:t> 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investigated</a:t>
            </a:r>
            <a:endParaRPr lang="fr-FR" sz="2000" dirty="0"/>
          </a:p>
          <a:p>
            <a:pPr lvl="1"/>
            <a:endParaRPr lang="fr-FR" sz="2000" u="sng" dirty="0" smtClean="0"/>
          </a:p>
          <a:p>
            <a:pPr lvl="1"/>
            <a:r>
              <a:rPr lang="fr-FR" sz="2000" b="1" u="sng" dirty="0" smtClean="0"/>
              <a:t>Future </a:t>
            </a:r>
            <a:r>
              <a:rPr lang="fr-FR" sz="2000" b="1" u="sng" dirty="0" err="1" smtClean="0"/>
              <a:t>work</a:t>
            </a:r>
            <a:r>
              <a:rPr lang="fr-FR" sz="2000" b="1" dirty="0" smtClean="0"/>
              <a:t>:</a:t>
            </a:r>
          </a:p>
          <a:p>
            <a:pPr lvl="2"/>
            <a:r>
              <a:rPr lang="fr-FR" sz="2000" dirty="0" smtClean="0"/>
              <a:t>Compare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b="1" dirty="0"/>
              <a:t>DREAM</a:t>
            </a:r>
            <a:r>
              <a:rPr lang="fr-FR" sz="2000" dirty="0"/>
              <a:t> simulations by </a:t>
            </a:r>
            <a:r>
              <a:rPr lang="fr-FR" sz="2000" dirty="0" err="1" smtClean="0"/>
              <a:t>Aaro</a:t>
            </a:r>
            <a:endParaRPr lang="fr-FR" sz="2000" dirty="0" smtClean="0"/>
          </a:p>
          <a:p>
            <a:pPr lvl="2"/>
            <a:r>
              <a:rPr lang="fr-FR" sz="2000" dirty="0"/>
              <a:t>Model </a:t>
            </a:r>
            <a:r>
              <a:rPr lang="fr-FR" sz="2000" b="1" dirty="0"/>
              <a:t>synchrotron radiation </a:t>
            </a:r>
            <a:r>
              <a:rPr lang="fr-FR" sz="2000" dirty="0"/>
              <a:t>(Cristian</a:t>
            </a:r>
            <a:r>
              <a:rPr lang="fr-FR" sz="2000" dirty="0" smtClean="0"/>
              <a:t>)</a:t>
            </a:r>
          </a:p>
          <a:p>
            <a:pPr lvl="2"/>
            <a:r>
              <a:rPr lang="fr-FR" sz="2000" b="1" dirty="0" smtClean="0"/>
              <a:t>Exploit </a:t>
            </a:r>
            <a:r>
              <a:rPr lang="fr-FR" sz="2000" b="1" dirty="0" err="1" smtClean="0"/>
              <a:t>other</a:t>
            </a:r>
            <a:r>
              <a:rPr lang="fr-FR" sz="2000" b="1" dirty="0" smtClean="0"/>
              <a:t> data </a:t>
            </a:r>
            <a:r>
              <a:rPr lang="fr-FR" sz="2000" dirty="0" smtClean="0"/>
              <a:t>(</a:t>
            </a:r>
            <a:r>
              <a:rPr lang="fr-FR" sz="2000" dirty="0" err="1" smtClean="0"/>
              <a:t>interferometry</a:t>
            </a:r>
            <a:r>
              <a:rPr lang="fr-FR" sz="2000" dirty="0" smtClean="0"/>
              <a:t>, HXR monitor, fission </a:t>
            </a:r>
            <a:r>
              <a:rPr lang="fr-FR" sz="2000" dirty="0" err="1" smtClean="0"/>
              <a:t>chambers</a:t>
            </a:r>
            <a:r>
              <a:rPr lang="fr-FR" sz="2000" smtClean="0"/>
              <a:t>, …)</a:t>
            </a:r>
            <a:endParaRPr lang="fr-FR" sz="2000" dirty="0" smtClean="0"/>
          </a:p>
          <a:p>
            <a:pPr lvl="2"/>
            <a:r>
              <a:rPr lang="fr-FR" sz="2000" b="1" dirty="0" err="1" smtClean="0"/>
              <a:t>Investigate</a:t>
            </a:r>
            <a:r>
              <a:rPr lang="fr-FR" sz="2000" b="1" dirty="0" smtClean="0"/>
              <a:t> issues</a:t>
            </a:r>
          </a:p>
          <a:p>
            <a:pPr lvl="3"/>
            <a:r>
              <a:rPr lang="fr-FR" sz="2000" dirty="0" err="1" smtClean="0"/>
              <a:t>Too</a:t>
            </a:r>
            <a:r>
              <a:rPr lang="fr-FR" sz="2000" dirty="0" smtClean="0"/>
              <a:t> </a:t>
            </a:r>
            <a:r>
              <a:rPr lang="fr-FR" sz="2000" dirty="0" err="1" smtClean="0"/>
              <a:t>small</a:t>
            </a:r>
            <a:r>
              <a:rPr lang="fr-FR" sz="2000" dirty="0" smtClean="0"/>
              <a:t> n</a:t>
            </a:r>
            <a:r>
              <a:rPr lang="fr-FR" sz="2000" baseline="-25000" dirty="0" smtClean="0"/>
              <a:t>e</a:t>
            </a:r>
            <a:r>
              <a:rPr lang="fr-FR" sz="2000" dirty="0" smtClean="0"/>
              <a:t> </a:t>
            </a:r>
            <a:r>
              <a:rPr lang="fr-FR" sz="2000" dirty="0" err="1" smtClean="0"/>
              <a:t>rise</a:t>
            </a:r>
            <a:r>
              <a:rPr lang="fr-FR" sz="2000" dirty="0" smtClean="0"/>
              <a:t> → </a:t>
            </a:r>
            <a:r>
              <a:rPr lang="fr-FR" sz="2000" dirty="0" err="1" smtClean="0"/>
              <a:t>Try</a:t>
            </a:r>
            <a:r>
              <a:rPr lang="fr-FR" sz="2000" dirty="0" smtClean="0"/>
              <a:t> D injection or more </a:t>
            </a:r>
            <a:r>
              <a:rPr lang="fr-FR" sz="2000" dirty="0" err="1" smtClean="0"/>
              <a:t>edge-peaked</a:t>
            </a:r>
            <a:r>
              <a:rPr lang="fr-FR" sz="2000" dirty="0" smtClean="0"/>
              <a:t> Ar injection</a:t>
            </a:r>
          </a:p>
          <a:p>
            <a:pPr lvl="3"/>
            <a:r>
              <a:rPr lang="fr-FR" sz="2000" dirty="0" err="1" smtClean="0"/>
              <a:t>Numerical</a:t>
            </a:r>
            <a:r>
              <a:rPr lang="fr-FR" sz="2000" dirty="0" smtClean="0"/>
              <a:t> </a:t>
            </a:r>
            <a:r>
              <a:rPr lang="fr-FR" sz="2000" dirty="0"/>
              <a:t>issues → </a:t>
            </a:r>
            <a:r>
              <a:rPr lang="fr-FR" sz="2000" dirty="0" err="1" smtClean="0"/>
              <a:t>Investigate</a:t>
            </a:r>
            <a:r>
              <a:rPr lang="fr-FR" sz="2000" dirty="0" smtClean="0"/>
              <a:t> more and </a:t>
            </a:r>
            <a:r>
              <a:rPr lang="fr-FR" sz="2000" dirty="0" err="1" smtClean="0"/>
              <a:t>discuss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JOREK </a:t>
            </a:r>
            <a:r>
              <a:rPr lang="fr-FR" sz="2000" dirty="0" err="1" smtClean="0"/>
              <a:t>colleagues</a:t>
            </a:r>
            <a:endParaRPr lang="fr-FR" sz="2000" dirty="0" smtClean="0"/>
          </a:p>
          <a:p>
            <a:pPr lvl="2"/>
            <a:endParaRPr lang="fr-FR" sz="2000" dirty="0" smtClean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5" y="322745"/>
            <a:ext cx="9735866" cy="871827"/>
          </a:xfrm>
        </p:spPr>
        <p:txBody>
          <a:bodyPr>
            <a:normAutofit/>
          </a:bodyPr>
          <a:lstStyle/>
          <a:p>
            <a:r>
              <a:rPr lang="fr-FR" dirty="0" err="1" smtClean="0"/>
              <a:t>Summary</a:t>
            </a:r>
            <a:r>
              <a:rPr lang="fr-FR" dirty="0" smtClean="0"/>
              <a:t> and future </a:t>
            </a:r>
            <a:r>
              <a:rPr lang="fr-FR" dirty="0" err="1" smtClean="0"/>
              <a:t>work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4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Backup slides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88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90" y="405840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fr-FR" dirty="0"/>
              <a:t>‘Best match’ simulation </a:t>
            </a:r>
            <a:r>
              <a:rPr lang="fr-FR" dirty="0" smtClean="0"/>
              <a:t>w/o </a:t>
            </a:r>
            <a:r>
              <a:rPr lang="fr-FR" dirty="0" err="1" smtClean="0"/>
              <a:t>adjusting</a:t>
            </a:r>
            <a:r>
              <a:rPr lang="fr-FR" dirty="0" smtClean="0"/>
              <a:t> P4 </a:t>
            </a:r>
            <a:r>
              <a:rPr lang="fr-FR" dirty="0" err="1" smtClean="0"/>
              <a:t>currents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537166" y="6467771"/>
            <a:ext cx="652447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 smtClean="0"/>
              <a:t>T12em6_Dpp1em6_MGICQ2p0e22_Zkpp1em5_reg0p75_rego0p0_regw10_Drei5em9 </a:t>
            </a:r>
            <a:endParaRPr lang="fr-FR" sz="7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631"/>
            <a:ext cx="3309005" cy="25725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129" y="1270525"/>
            <a:ext cx="3095620" cy="23875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753" y="3974538"/>
            <a:ext cx="3124237" cy="24106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401" y="3974538"/>
            <a:ext cx="3205309" cy="24522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40" y="3858012"/>
            <a:ext cx="3264304" cy="252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Flux </a:t>
            </a:r>
            <a:r>
              <a:rPr lang="fr-FR" dirty="0" err="1" smtClean="0"/>
              <a:t>loop</a:t>
            </a:r>
            <a:r>
              <a:rPr lang="fr-FR" dirty="0" smtClean="0"/>
              <a:t> data: </a:t>
            </a:r>
            <a:r>
              <a:rPr lang="fr-FR" dirty="0" err="1" smtClean="0"/>
              <a:t>exp</a:t>
            </a:r>
            <a:r>
              <a:rPr lang="fr-FR" dirty="0" smtClean="0"/>
              <a:t>. (plain) vs. </a:t>
            </a:r>
            <a:r>
              <a:rPr lang="fr-FR" dirty="0" err="1" smtClean="0"/>
              <a:t>sim</a:t>
            </a:r>
            <a:r>
              <a:rPr lang="fr-FR" dirty="0" smtClean="0"/>
              <a:t>. (</a:t>
            </a:r>
            <a:r>
              <a:rPr lang="fr-FR" dirty="0" err="1" smtClean="0"/>
              <a:t>dashed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674" y="911543"/>
            <a:ext cx="3924697" cy="298085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39719" t="14015" r="31125" b="16658"/>
          <a:stretch/>
        </p:blipFill>
        <p:spPr>
          <a:xfrm>
            <a:off x="1679172" y="862331"/>
            <a:ext cx="3138710" cy="4508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674" y="3974251"/>
            <a:ext cx="3798950" cy="2883749"/>
          </a:xfrm>
          <a:prstGeom prst="rect">
            <a:avLst/>
          </a:prstGeom>
        </p:spPr>
      </p:pic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903941" y="5621856"/>
            <a:ext cx="5100629" cy="10133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Note </a:t>
            </a:r>
            <a:r>
              <a:rPr lang="fr-FR" dirty="0" err="1" smtClean="0"/>
              <a:t>that</a:t>
            </a:r>
            <a:r>
              <a:rPr lang="fr-FR" dirty="0" smtClean="0"/>
              <a:t> flux variation in the first 20 ms (≈CQ)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at LCFS </a:t>
            </a:r>
            <a:r>
              <a:rPr lang="fr-FR" dirty="0" err="1" smtClean="0"/>
              <a:t>than</a:t>
            </a:r>
            <a:r>
              <a:rPr lang="fr-FR" dirty="0" smtClean="0"/>
              <a:t> at flux </a:t>
            </a:r>
            <a:r>
              <a:rPr lang="fr-FR" dirty="0" err="1" smtClean="0"/>
              <a:t>loops</a:t>
            </a:r>
            <a:r>
              <a:rPr lang="fr-FR" dirty="0" smtClean="0"/>
              <a:t> 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69879" y="193352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FLRRU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5759" y="3467715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FLRRL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1622" y="91154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CC00"/>
                </a:solidFill>
              </a:rPr>
              <a:t>FL05</a:t>
            </a:r>
            <a:endParaRPr lang="fr-FR" b="1" dirty="0">
              <a:solidFill>
                <a:srgbClr val="00CC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0144" y="4780867"/>
            <a:ext cx="710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FL11</a:t>
            </a:r>
            <a:endParaRPr lang="fr-F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45293" y="444223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C00FF"/>
                </a:solidFill>
              </a:rPr>
              <a:t>FLD2</a:t>
            </a:r>
            <a:endParaRPr lang="fr-FR" b="1" dirty="0">
              <a:solidFill>
                <a:srgbClr val="CC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19914" y="3837047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FLD3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How </a:t>
            </a:r>
            <a:r>
              <a:rPr lang="fr-FR" dirty="0" err="1" smtClean="0"/>
              <a:t>much</a:t>
            </a:r>
            <a:r>
              <a:rPr lang="fr-FR" dirty="0" smtClean="0"/>
              <a:t> argon </a:t>
            </a:r>
            <a:r>
              <a:rPr lang="fr-FR" dirty="0" err="1" smtClean="0"/>
              <a:t>gets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plasma?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252" y="827024"/>
            <a:ext cx="3907890" cy="29424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947" y="3884023"/>
            <a:ext cx="3755674" cy="2973977"/>
          </a:xfrm>
          <a:prstGeom prst="rect">
            <a:avLst/>
          </a:prstGeom>
        </p:spPr>
      </p:pic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480" y="2218991"/>
            <a:ext cx="1783291" cy="499926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fr-FR" sz="1400" dirty="0" smtClean="0"/>
              <a:t>(Figure </a:t>
            </a:r>
            <a:r>
              <a:rPr lang="fr-FR" sz="1400" dirty="0" err="1" smtClean="0"/>
              <a:t>produced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M. </a:t>
            </a:r>
            <a:r>
              <a:rPr lang="fr-FR" sz="1400" dirty="0" err="1" smtClean="0"/>
              <a:t>Lehnen’s</a:t>
            </a:r>
            <a:r>
              <a:rPr lang="fr-FR" sz="1400" dirty="0" smtClean="0"/>
              <a:t> </a:t>
            </a:r>
            <a:r>
              <a:rPr lang="fr-FR" sz="1400" dirty="0" err="1" smtClean="0"/>
              <a:t>tool</a:t>
            </a:r>
            <a:r>
              <a:rPr lang="fr-FR" sz="1400" dirty="0" smtClean="0"/>
              <a:t>)</a:t>
            </a:r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252767" y="1388236"/>
            <a:ext cx="7204180" cy="47625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Injection of 8·10</a:t>
            </a:r>
            <a:r>
              <a:rPr lang="fr-FR" baseline="30000" dirty="0" smtClean="0"/>
              <a:t>20</a:t>
            </a:r>
            <a:r>
              <a:rPr lang="fr-FR" dirty="0" smtClean="0"/>
              <a:t> Ar </a:t>
            </a:r>
            <a:r>
              <a:rPr lang="fr-FR" dirty="0" err="1" smtClean="0"/>
              <a:t>atoms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DMV 3</a:t>
            </a:r>
          </a:p>
          <a:p>
            <a:pPr marL="0" lvl="1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Ar </a:t>
            </a:r>
            <a:r>
              <a:rPr lang="fr-FR" dirty="0" err="1" smtClean="0"/>
              <a:t>enters</a:t>
            </a:r>
            <a:r>
              <a:rPr lang="fr-FR" dirty="0" smtClean="0"/>
              <a:t> </a:t>
            </a:r>
            <a:r>
              <a:rPr lang="fr-FR" dirty="0" err="1" smtClean="0"/>
              <a:t>vessel</a:t>
            </a:r>
            <a:r>
              <a:rPr lang="fr-FR" dirty="0" smtClean="0"/>
              <a:t> over ~9 ms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I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 err="1" smtClean="0"/>
              <a:t>spike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~4 ms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arrival</a:t>
            </a:r>
            <a:r>
              <a:rPr lang="fr-FR" dirty="0" smtClean="0"/>
              <a:t> at plasma </a:t>
            </a:r>
            <a:r>
              <a:rPr lang="fr-FR" dirty="0" err="1" smtClean="0"/>
              <a:t>edge</a:t>
            </a:r>
            <a:r>
              <a:rPr lang="fr-FR" dirty="0"/>
              <a:t> </a:t>
            </a:r>
            <a:endParaRPr lang="fr-FR" dirty="0" smtClean="0"/>
          </a:p>
          <a:p>
            <a:pPr marL="0" lvl="1" indent="0">
              <a:buNone/>
            </a:pPr>
            <a:r>
              <a:rPr lang="fr-FR" dirty="0"/>
              <a:t> </a:t>
            </a:r>
            <a:r>
              <a:rPr lang="fr-FR" dirty="0" smtClean="0"/>
              <a:t>    → </a:t>
            </a:r>
            <a:r>
              <a:rPr lang="fr-FR" dirty="0"/>
              <a:t>At </a:t>
            </a:r>
            <a:r>
              <a:rPr lang="fr-FR" dirty="0" err="1"/>
              <a:t>beginning</a:t>
            </a:r>
            <a:r>
              <a:rPr lang="fr-FR" dirty="0"/>
              <a:t> of CQ,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smtClean="0"/>
              <a:t>~23 </a:t>
            </a:r>
            <a:r>
              <a:rPr lang="fr-FR" dirty="0"/>
              <a:t>% of the Ar has </a:t>
            </a:r>
            <a:r>
              <a:rPr lang="fr-FR" dirty="0" err="1"/>
              <a:t>entered</a:t>
            </a:r>
            <a:r>
              <a:rPr lang="fr-FR" dirty="0"/>
              <a:t> the </a:t>
            </a:r>
            <a:r>
              <a:rPr lang="fr-FR" dirty="0" err="1" smtClean="0"/>
              <a:t>vessel</a:t>
            </a:r>
            <a:endParaRPr lang="fr-FR" dirty="0" smtClean="0"/>
          </a:p>
          <a:p>
            <a:pPr marL="266700" lvl="2" indent="0">
              <a:buNone/>
            </a:pPr>
            <a:endParaRPr lang="fr-FR" dirty="0" smtClean="0"/>
          </a:p>
          <a:p>
            <a:pPr lvl="1"/>
            <a:r>
              <a:rPr lang="fr-FR" dirty="0"/>
              <a:t>M</a:t>
            </a:r>
            <a:r>
              <a:rPr lang="fr-FR" dirty="0" smtClean="0"/>
              <a:t>ore Ar </a:t>
            </a:r>
            <a:r>
              <a:rPr lang="fr-FR" dirty="0" err="1" smtClean="0"/>
              <a:t>comes</a:t>
            </a:r>
            <a:r>
              <a:rPr lang="fr-FR" dirty="0" smtClean="0"/>
              <a:t> </a:t>
            </a:r>
            <a:r>
              <a:rPr lang="fr-FR" dirty="0" err="1"/>
              <a:t>into</a:t>
            </a:r>
            <a:r>
              <a:rPr lang="fr-FR" dirty="0"/>
              <a:t> the </a:t>
            </a:r>
            <a:r>
              <a:rPr lang="fr-FR" dirty="0" err="1"/>
              <a:t>vessel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smtClean="0"/>
              <a:t>CQ</a:t>
            </a:r>
          </a:p>
          <a:p>
            <a:pPr lvl="2"/>
            <a:r>
              <a:rPr lang="fr-FR" dirty="0" smtClean="0"/>
              <a:t>All Ar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in </a:t>
            </a:r>
            <a:r>
              <a:rPr lang="fr-FR" dirty="0" err="1" smtClean="0"/>
              <a:t>vessel</a:t>
            </a:r>
            <a:r>
              <a:rPr lang="fr-FR" dirty="0" smtClean="0"/>
              <a:t> by the </a:t>
            </a:r>
            <a:r>
              <a:rPr lang="fr-FR" dirty="0" err="1" smtClean="0"/>
              <a:t>beginning</a:t>
            </a:r>
            <a:r>
              <a:rPr lang="fr-FR" dirty="0" smtClean="0"/>
              <a:t> of the RE plateau</a:t>
            </a:r>
            <a:endParaRPr lang="fr-FR" dirty="0"/>
          </a:p>
          <a:p>
            <a:pPr marL="0" lvl="1" indent="0">
              <a:buNone/>
            </a:pPr>
            <a:endParaRPr lang="fr-FR" dirty="0"/>
          </a:p>
          <a:p>
            <a:pPr lvl="1"/>
            <a:r>
              <a:rPr lang="fr-FR" dirty="0" smtClean="0"/>
              <a:t>But how </a:t>
            </a:r>
            <a:r>
              <a:rPr lang="fr-FR" dirty="0" err="1" smtClean="0"/>
              <a:t>much</a:t>
            </a:r>
            <a:r>
              <a:rPr lang="fr-FR" dirty="0" smtClean="0"/>
              <a:t> of the Ar </a:t>
            </a:r>
            <a:r>
              <a:rPr lang="fr-FR" dirty="0" err="1" smtClean="0"/>
              <a:t>penetrates</a:t>
            </a:r>
            <a:r>
              <a:rPr lang="fr-FR" dirty="0" smtClean="0"/>
              <a:t> </a:t>
            </a:r>
            <a:r>
              <a:rPr lang="fr-FR" dirty="0" err="1"/>
              <a:t>into</a:t>
            </a:r>
            <a:r>
              <a:rPr lang="fr-FR" dirty="0"/>
              <a:t> the </a:t>
            </a:r>
            <a:r>
              <a:rPr lang="fr-FR" dirty="0" smtClean="0"/>
              <a:t>plasma</a:t>
            </a:r>
            <a:r>
              <a:rPr lang="fr-FR" dirty="0"/>
              <a:t>?</a:t>
            </a:r>
            <a:endParaRPr lang="fr-FR" dirty="0" smtClean="0"/>
          </a:p>
          <a:p>
            <a:pPr lvl="2"/>
            <a:r>
              <a:rPr lang="fr-FR" dirty="0" smtClean="0"/>
              <a:t>~20%?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8453961" y="3884023"/>
            <a:ext cx="3839143" cy="8924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1400" dirty="0" smtClean="0"/>
              <a:t>(Note: t=0 </a:t>
            </a:r>
            <a:r>
              <a:rPr lang="fr-FR" sz="1400" dirty="0" err="1" smtClean="0"/>
              <a:t>is</a:t>
            </a:r>
            <a:r>
              <a:rPr lang="fr-FR" sz="1400" dirty="0" smtClean="0"/>
              <a:t> not the </a:t>
            </a:r>
            <a:r>
              <a:rPr lang="fr-FR" sz="1400" dirty="0" err="1" smtClean="0"/>
              <a:t>same</a:t>
            </a:r>
            <a:r>
              <a:rPr lang="fr-FR" sz="1400" dirty="0" smtClean="0"/>
              <a:t> in </a:t>
            </a:r>
            <a:r>
              <a:rPr lang="fr-FR" sz="1400" dirty="0" err="1" smtClean="0"/>
              <a:t>these</a:t>
            </a:r>
            <a:r>
              <a:rPr lang="fr-FR" sz="1400" dirty="0" smtClean="0"/>
              <a:t> 2 plots!)</a:t>
            </a:r>
          </a:p>
        </p:txBody>
      </p:sp>
    </p:spTree>
    <p:extLst>
      <p:ext uri="{BB962C8B-B14F-4D97-AF65-F5344CB8AC3E}">
        <p14:creationId xmlns:p14="http://schemas.microsoft.com/office/powerpoint/2010/main" val="15918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933509" y="3164592"/>
            <a:ext cx="1907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33CC"/>
                </a:solidFill>
              </a:rPr>
              <a:t>N</a:t>
            </a:r>
            <a:r>
              <a:rPr lang="fr-FR" baseline="-25000" dirty="0" err="1" smtClean="0">
                <a:solidFill>
                  <a:srgbClr val="FF33CC"/>
                </a:solidFill>
              </a:rPr>
              <a:t>Ar</a:t>
            </a:r>
            <a:r>
              <a:rPr lang="fr-FR" dirty="0" smtClean="0">
                <a:solidFill>
                  <a:srgbClr val="FF33CC"/>
                </a:solidFill>
              </a:rPr>
              <a:t> x 1.5</a:t>
            </a:r>
          </a:p>
          <a:p>
            <a:r>
              <a:rPr lang="fr-FR" dirty="0" err="1">
                <a:solidFill>
                  <a:srgbClr val="FF0000"/>
                </a:solidFill>
              </a:rPr>
              <a:t>N</a:t>
            </a:r>
            <a:r>
              <a:rPr lang="fr-FR" baseline="-25000" dirty="0" err="1">
                <a:solidFill>
                  <a:srgbClr val="FF0000"/>
                </a:solidFill>
              </a:rPr>
              <a:t>Ar</a:t>
            </a:r>
            <a:r>
              <a:rPr lang="fr-FR" dirty="0">
                <a:solidFill>
                  <a:srgbClr val="FF0000"/>
                </a:solidFill>
              </a:rPr>
              <a:t> x </a:t>
            </a:r>
            <a:r>
              <a:rPr lang="fr-FR" dirty="0" smtClean="0">
                <a:solidFill>
                  <a:srgbClr val="FF0000"/>
                </a:solidFill>
              </a:rPr>
              <a:t>1</a:t>
            </a:r>
          </a:p>
          <a:p>
            <a:r>
              <a:rPr lang="fr-FR" dirty="0" err="1" smtClean="0">
                <a:solidFill>
                  <a:srgbClr val="00CC00"/>
                </a:solidFill>
              </a:rPr>
              <a:t>N</a:t>
            </a:r>
            <a:r>
              <a:rPr lang="fr-FR" baseline="-25000" dirty="0" err="1" smtClean="0">
                <a:solidFill>
                  <a:srgbClr val="00CC00"/>
                </a:solidFill>
              </a:rPr>
              <a:t>Ar</a:t>
            </a:r>
            <a:r>
              <a:rPr lang="fr-FR" dirty="0" smtClean="0">
                <a:solidFill>
                  <a:srgbClr val="00CC00"/>
                </a:solidFill>
              </a:rPr>
              <a:t> </a:t>
            </a:r>
            <a:r>
              <a:rPr lang="fr-FR" dirty="0">
                <a:solidFill>
                  <a:srgbClr val="00CC00"/>
                </a:solidFill>
              </a:rPr>
              <a:t>x </a:t>
            </a:r>
            <a:r>
              <a:rPr lang="fr-FR" dirty="0" smtClean="0">
                <a:solidFill>
                  <a:srgbClr val="00CC00"/>
                </a:solidFill>
              </a:rPr>
              <a:t>0.6</a:t>
            </a:r>
            <a:endParaRPr lang="fr-FR" dirty="0">
              <a:solidFill>
                <a:srgbClr val="00CC00"/>
              </a:solidFill>
            </a:endParaRPr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051708" y="6343650"/>
            <a:ext cx="7408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FF33CC"/>
                </a:solidFill>
              </a:rPr>
              <a:t>JET95135_FB_PS_ZexpmFBinitGpm50Gdm2000_tshift48p0253_REjx4em3_MGI1d25u210_ZKperp1em3Ipspikeu3140_REadv1dm1Dpar1dm2_dtCQ50_n0</a:t>
            </a:r>
          </a:p>
          <a:p>
            <a:r>
              <a:rPr lang="fr-FR" sz="800" dirty="0" smtClean="0">
                <a:solidFill>
                  <a:srgbClr val="00CC00"/>
                </a:solidFill>
              </a:rPr>
              <a:t>JET95135_FB_PS_ZexpmFBinitGpm50Gdm2000_tshift48p0253_REjx4em3_MGI1d25u90_ZKperp1em3Ipspikeu3140_REadv1dm1Dpar1dm2_dtCQ50_n0</a:t>
            </a:r>
            <a:endParaRPr lang="fr-FR" sz="800" dirty="0">
              <a:solidFill>
                <a:srgbClr val="00CC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712" y="1507001"/>
            <a:ext cx="5404976" cy="4123131"/>
          </a:xfrm>
          <a:prstGeom prst="rect">
            <a:avLst/>
          </a:prstGeom>
        </p:spPr>
      </p:pic>
      <p:sp>
        <p:nvSpPr>
          <p:cNvPr id="7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FR" dirty="0" smtClean="0"/>
              <a:t>rgon </a:t>
            </a:r>
            <a:r>
              <a:rPr lang="fr-FR" dirty="0" err="1" smtClean="0"/>
              <a:t>quantity</a:t>
            </a:r>
            <a:r>
              <a:rPr lang="fr-FR" dirty="0" smtClean="0"/>
              <a:t> scan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3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37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371" y="1707307"/>
            <a:ext cx="5659029" cy="4299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8837" y="6343650"/>
            <a:ext cx="7637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>
                <a:solidFill>
                  <a:srgbClr val="FF0000"/>
                </a:solidFill>
              </a:rPr>
              <a:t>JET95135_FB_PS_ZexpmFBinitGpm50Gdm2000_tshift48p0253_REjx4em3_MGI1d25u140_ZKperp1em3Ipspikeu3140_REadv1dm1Dpar1dm2_dtCQ50_n0</a:t>
            </a:r>
          </a:p>
          <a:p>
            <a:r>
              <a:rPr lang="fr-FR" sz="800" dirty="0"/>
              <a:t>JET95135_FB_PS_ZexpmFBinitGpm50Gdm2000_tshift48p0253_REgauss_MGI1d25u140_ZKperp1em3Ipspikeu3140_REadv1dm1Dpar1dm2_dtCQ50_n0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89714" y="1048524"/>
            <a:ext cx="6966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j</a:t>
            </a:r>
            <a:r>
              <a:rPr lang="da-DK" sz="2000" baseline="-25000" dirty="0">
                <a:solidFill>
                  <a:srgbClr val="FF0000"/>
                </a:solidFill>
              </a:rPr>
              <a:t>REseed</a:t>
            </a:r>
            <a:r>
              <a:rPr lang="da-DK" sz="2000" dirty="0">
                <a:solidFill>
                  <a:srgbClr val="FF0000"/>
                </a:solidFill>
              </a:rPr>
              <a:t> = </a:t>
            </a:r>
            <a:r>
              <a:rPr lang="el-GR" sz="2000" dirty="0">
                <a:solidFill>
                  <a:srgbClr val="FF0000"/>
                </a:solidFill>
              </a:rPr>
              <a:t>α</a:t>
            </a:r>
            <a:r>
              <a:rPr lang="da-DK" sz="2000" baseline="-25000" dirty="0">
                <a:solidFill>
                  <a:srgbClr val="FF0000"/>
                </a:solidFill>
              </a:rPr>
              <a:t>REseed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da-DK" sz="2000" dirty="0">
                <a:solidFill>
                  <a:srgbClr val="FF0000"/>
                </a:solidFill>
              </a:rPr>
              <a:t>j</a:t>
            </a:r>
            <a:r>
              <a:rPr lang="da-DK" sz="2000" baseline="-25000" dirty="0">
                <a:solidFill>
                  <a:srgbClr val="FF0000"/>
                </a:solidFill>
              </a:rPr>
              <a:t>0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err="1" smtClean="0"/>
              <a:t>Homogeneous</a:t>
            </a:r>
            <a:r>
              <a:rPr lang="fr-FR" sz="2000" dirty="0" smtClean="0"/>
              <a:t> </a:t>
            </a:r>
            <a:r>
              <a:rPr lang="fr-FR" sz="2000" dirty="0" err="1" smtClean="0"/>
              <a:t>seed</a:t>
            </a:r>
            <a:r>
              <a:rPr lang="fr-FR" sz="2000" dirty="0"/>
              <a:t> </a:t>
            </a:r>
            <a:r>
              <a:rPr lang="fr-FR" sz="2000" dirty="0" smtClean="0"/>
              <a:t>(</a:t>
            </a:r>
            <a:r>
              <a:rPr lang="fr-FR" sz="2000" dirty="0" err="1" smtClean="0"/>
              <a:t>level</a:t>
            </a:r>
            <a:r>
              <a:rPr lang="fr-FR" sz="2000" dirty="0" smtClean="0"/>
              <a:t> </a:t>
            </a:r>
            <a:r>
              <a:rPr lang="fr-FR" sz="2000" dirty="0" err="1"/>
              <a:t>adjusted</a:t>
            </a:r>
            <a:r>
              <a:rPr lang="fr-FR" sz="2000" dirty="0"/>
              <a:t> to match plateau value)</a:t>
            </a:r>
          </a:p>
          <a:p>
            <a:endParaRPr lang="fr-FR" sz="2000" dirty="0"/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 err="1" smtClean="0"/>
              <a:t>Effect</a:t>
            </a:r>
            <a:r>
              <a:rPr lang="fr-FR" dirty="0" smtClean="0"/>
              <a:t> of RE </a:t>
            </a:r>
            <a:r>
              <a:rPr lang="fr-FR" dirty="0" err="1" smtClean="0"/>
              <a:t>seed</a:t>
            </a:r>
            <a:r>
              <a:rPr lang="fr-FR" dirty="0" smtClean="0"/>
              <a:t> </a:t>
            </a:r>
            <a:r>
              <a:rPr lang="fr-FR" dirty="0" err="1" smtClean="0"/>
              <a:t>shape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441099" y="4557677"/>
            <a:ext cx="5558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</a:rPr>
              <a:t>A</a:t>
            </a:r>
            <a:r>
              <a:rPr lang="fr-FR" sz="2000" dirty="0" smtClean="0">
                <a:solidFill>
                  <a:srgbClr val="0000FF"/>
                </a:solidFill>
              </a:rPr>
              <a:t>valanche gain: </a:t>
            </a:r>
            <a:r>
              <a:rPr lang="fr-FR" sz="2000" dirty="0" smtClean="0">
                <a:solidFill>
                  <a:srgbClr val="FF0000"/>
                </a:solidFill>
              </a:rPr>
              <a:t>120 </a:t>
            </a:r>
            <a:r>
              <a:rPr lang="fr-FR" sz="2000" dirty="0" smtClean="0">
                <a:solidFill>
                  <a:srgbClr val="0000FF"/>
                </a:solidFill>
              </a:rPr>
              <a:t>vs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39671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38</a:t>
            </a:fld>
            <a:endParaRPr lang="fr-FR"/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64" y="409596"/>
            <a:ext cx="11293908" cy="871827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solidFill>
                  <a:srgbClr val="00CC00"/>
                </a:solidFill>
              </a:rPr>
              <a:t>Fixed</a:t>
            </a:r>
            <a:r>
              <a:rPr lang="fr-FR" sz="2800" dirty="0" smtClean="0">
                <a:solidFill>
                  <a:srgbClr val="00CC00"/>
                </a:solidFill>
              </a:rPr>
              <a:t>-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vs. </a:t>
            </a:r>
            <a:r>
              <a:rPr lang="fr-FR" sz="2800" dirty="0" smtClean="0">
                <a:solidFill>
                  <a:srgbClr val="FF0000"/>
                </a:solidFill>
              </a:rPr>
              <a:t>f</a:t>
            </a:r>
            <a:r>
              <a:rPr lang="fr-FR" sz="2800" dirty="0" smtClean="0">
                <a:solidFill>
                  <a:srgbClr val="FF33CC"/>
                </a:solidFill>
              </a:rPr>
              <a:t>r</a:t>
            </a:r>
            <a:r>
              <a:rPr lang="fr-FR" sz="2800" dirty="0" smtClean="0">
                <a:solidFill>
                  <a:srgbClr val="FF0000"/>
                </a:solidFill>
              </a:rPr>
              <a:t>e</a:t>
            </a:r>
            <a:r>
              <a:rPr lang="fr-FR" sz="2800" dirty="0" smtClean="0">
                <a:solidFill>
                  <a:srgbClr val="FF33CC"/>
                </a:solidFill>
              </a:rPr>
              <a:t>e</a:t>
            </a:r>
            <a:r>
              <a:rPr lang="fr-FR" sz="2800" dirty="0" smtClean="0">
                <a:solidFill>
                  <a:schemeClr val="tx1"/>
                </a:solidFill>
              </a:rPr>
              <a:t>-</a:t>
            </a:r>
            <a:r>
              <a:rPr lang="fr-FR" sz="2800" dirty="0" err="1" smtClean="0">
                <a:solidFill>
                  <a:schemeClr val="tx1"/>
                </a:solidFill>
              </a:rPr>
              <a:t>boundary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with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/>
              <a:t>realistic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or</a:t>
            </a:r>
            <a:r>
              <a:rPr lang="fr-FR" sz="2800" dirty="0" smtClean="0">
                <a:solidFill>
                  <a:srgbClr val="FF33CC"/>
                </a:solidFill>
              </a:rPr>
              <a:t> </a:t>
            </a:r>
            <a:r>
              <a:rPr lang="fr-FR" sz="2800" dirty="0" err="1" smtClean="0">
                <a:solidFill>
                  <a:srgbClr val="FF33CC"/>
                </a:solidFill>
              </a:rPr>
              <a:t>ideal</a:t>
            </a:r>
            <a:r>
              <a:rPr lang="fr-FR" sz="2800" dirty="0" smtClean="0">
                <a:solidFill>
                  <a:srgbClr val="FF33CC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wall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1663" y="6298459"/>
            <a:ext cx="679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 smtClean="0">
                <a:solidFill>
                  <a:srgbClr val="00B050"/>
                </a:solidFill>
              </a:rPr>
              <a:t>JET95135_FixedB_tshift48p0253_REjx4em3_MGI1d25u140_ZKperp1em3Ipspikeu3140_REadv1dm1Dpar1dm2_dtCQ50_n0</a:t>
            </a:r>
          </a:p>
          <a:p>
            <a:r>
              <a:rPr lang="fr-FR" sz="700" dirty="0" smtClean="0">
                <a:solidFill>
                  <a:srgbClr val="FF0000"/>
                </a:solidFill>
              </a:rPr>
              <a:t>JET95135_FB_PS_ZexpmFBinitGpm50Gdm2000_tshift48p0253_REjx4em3_MGI1d25u90_ZKperp1em3Ipspikeu3140_REadv1dm1Dpar1dm2_dtCQ50_n0</a:t>
            </a:r>
          </a:p>
          <a:p>
            <a:r>
              <a:rPr lang="fr-FR" sz="700" dirty="0" smtClean="0">
                <a:solidFill>
                  <a:srgbClr val="FF33CC"/>
                </a:solidFill>
              </a:rPr>
              <a:t>JET95135_FB_PS_ZexpmFBinitGpm50Gdm2000_tshift48p0253_REjx4em3_MGI1d25u90_ZKperp1em3Ipspikeu3140_REadv1dm1Dpar1dm2_dtCQ50_wrf1em6_n0</a:t>
            </a:r>
            <a:endParaRPr lang="fr-FR" sz="700" dirty="0">
              <a:solidFill>
                <a:srgbClr val="FF33CC"/>
              </a:solidFill>
            </a:endParaRPr>
          </a:p>
          <a:p>
            <a:endParaRPr lang="fr-FR" sz="7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38" y="1399179"/>
            <a:ext cx="5590111" cy="42891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47" y="958414"/>
            <a:ext cx="3440267" cy="25853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026" y="3611010"/>
            <a:ext cx="3440267" cy="262017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66338" y="983932"/>
            <a:ext cx="2779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(</a:t>
            </a:r>
            <a:r>
              <a:rPr lang="fr-FR" sz="2000" dirty="0" err="1" smtClean="0"/>
              <a:t>Kept</a:t>
            </a:r>
            <a:r>
              <a:rPr lang="fr-FR" sz="2000" dirty="0" smtClean="0"/>
              <a:t>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</a:t>
            </a:r>
            <a:r>
              <a:rPr lang="fr-FR" sz="2000" dirty="0" err="1" smtClean="0"/>
              <a:t>seed</a:t>
            </a:r>
            <a:r>
              <a:rPr lang="fr-FR" sz="2000" dirty="0" smtClean="0"/>
              <a:t>)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635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70" y="305327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Introduction to </a:t>
            </a:r>
            <a:r>
              <a:rPr lang="fr-FR" dirty="0" err="1" smtClean="0"/>
              <a:t>Bayesian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for validation</a:t>
            </a:r>
            <a:endParaRPr lang="fr-FR" dirty="0"/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795238" y="1023342"/>
            <a:ext cx="11013585" cy="550895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err="1" smtClean="0"/>
              <a:t>Explained</a:t>
            </a:r>
            <a:r>
              <a:rPr lang="fr-FR" dirty="0" smtClean="0"/>
              <a:t> in </a:t>
            </a:r>
            <a:r>
              <a:rPr lang="fr-FR" dirty="0" smtClean="0">
                <a:hlinkClick r:id="rId2"/>
              </a:rPr>
              <a:t>[</a:t>
            </a:r>
            <a:r>
              <a:rPr lang="fr-FR" dirty="0" err="1" smtClean="0">
                <a:hlinkClick r:id="rId2"/>
              </a:rPr>
              <a:t>Järvinen</a:t>
            </a:r>
            <a:r>
              <a:rPr lang="fr-FR" dirty="0" smtClean="0">
                <a:hlinkClick r:id="rId2"/>
              </a:rPr>
              <a:t> JPP 2022]</a:t>
            </a:r>
            <a:r>
              <a:rPr lang="fr-FR" dirty="0" smtClean="0"/>
              <a:t>, </a:t>
            </a:r>
            <a:r>
              <a:rPr lang="fr-FR" dirty="0" err="1" smtClean="0"/>
              <a:t>where</a:t>
            </a:r>
            <a:r>
              <a:rPr lang="fr-FR" dirty="0" smtClean="0"/>
              <a:t> the </a:t>
            </a:r>
            <a:r>
              <a:rPr lang="fr-FR" dirty="0" err="1" smtClean="0"/>
              <a:t>approach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/>
              <a:t>p</a:t>
            </a:r>
            <a:r>
              <a:rPr lang="fr-FR" dirty="0" err="1" smtClean="0"/>
              <a:t>resented</a:t>
            </a:r>
            <a:r>
              <a:rPr lang="fr-FR" dirty="0" smtClean="0"/>
              <a:t> as a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identify</a:t>
            </a:r>
            <a:r>
              <a:rPr lang="fr-FR" dirty="0" smtClean="0"/>
              <a:t> </a:t>
            </a:r>
            <a:r>
              <a:rPr lang="en-US" dirty="0"/>
              <a:t>uncertain input </a:t>
            </a:r>
            <a:r>
              <a:rPr lang="en-US" dirty="0" smtClean="0"/>
              <a:t>parameters </a:t>
            </a:r>
            <a:r>
              <a:rPr lang="en-US" dirty="0"/>
              <a:t>given observed </a:t>
            </a:r>
            <a:r>
              <a:rPr lang="en-US" dirty="0" smtClean="0"/>
              <a:t>experimental </a:t>
            </a:r>
            <a:r>
              <a:rPr lang="fr-FR" dirty="0" err="1" smtClean="0"/>
              <a:t>measurements</a:t>
            </a:r>
            <a:endParaRPr lang="fr-FR" i="1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Here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use </a:t>
            </a:r>
            <a:r>
              <a:rPr lang="fr-FR" dirty="0" err="1" smtClean="0"/>
              <a:t>it</a:t>
            </a:r>
            <a:r>
              <a:rPr lang="fr-FR" dirty="0" smtClean="0"/>
              <a:t> in </a:t>
            </a:r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: </a:t>
            </a:r>
            <a:r>
              <a:rPr lang="fr-FR" dirty="0" err="1" smtClean="0"/>
              <a:t>validate</a:t>
            </a:r>
            <a:r>
              <a:rPr lang="fr-FR" dirty="0" smtClean="0"/>
              <a:t> a model by </a:t>
            </a:r>
            <a:r>
              <a:rPr lang="fr-FR" dirty="0" err="1" smtClean="0"/>
              <a:t>showing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best match to </a:t>
            </a:r>
            <a:r>
              <a:rPr lang="fr-FR" dirty="0" err="1" smtClean="0"/>
              <a:t>experimental</a:t>
            </a:r>
            <a:r>
              <a:rPr lang="fr-FR" dirty="0" smtClean="0"/>
              <a:t> data </a:t>
            </a:r>
            <a:r>
              <a:rPr lang="fr-FR" dirty="0" err="1" smtClean="0"/>
              <a:t>degrades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‘</a:t>
            </a:r>
            <a:r>
              <a:rPr lang="fr-FR" dirty="0" err="1" smtClean="0"/>
              <a:t>falsifying</a:t>
            </a:r>
            <a:r>
              <a:rPr lang="fr-FR" dirty="0" smtClean="0"/>
              <a:t>’ the model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General </a:t>
            </a:r>
            <a:r>
              <a:rPr lang="fr-FR" dirty="0" err="1" smtClean="0"/>
              <a:t>idea</a:t>
            </a:r>
            <a:r>
              <a:rPr lang="fr-FR" dirty="0" smtClean="0"/>
              <a:t>: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sims</a:t>
            </a:r>
            <a:r>
              <a:rPr lang="fr-FR" dirty="0" smtClean="0"/>
              <a:t>.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values of input </a:t>
            </a:r>
            <a:r>
              <a:rPr lang="fr-FR" dirty="0" err="1" smtClean="0"/>
              <a:t>parameters</a:t>
            </a:r>
            <a:r>
              <a:rPr lang="fr-FR" dirty="0" smtClean="0"/>
              <a:t> to </a:t>
            </a:r>
            <a:r>
              <a:rPr lang="fr-FR" b="1" dirty="0" err="1" smtClean="0"/>
              <a:t>try</a:t>
            </a:r>
            <a:r>
              <a:rPr lang="fr-FR" b="1" dirty="0" smtClean="0"/>
              <a:t> and </a:t>
            </a:r>
            <a:r>
              <a:rPr lang="fr-FR" b="1" dirty="0" err="1" smtClean="0"/>
              <a:t>maximize</a:t>
            </a:r>
            <a:r>
              <a:rPr lang="fr-FR" b="1" dirty="0" smtClean="0"/>
              <a:t> an objective </a:t>
            </a:r>
            <a:r>
              <a:rPr lang="fr-FR" b="1" dirty="0" err="1" smtClean="0"/>
              <a:t>function</a:t>
            </a:r>
            <a:endParaRPr lang="fr-FR" b="1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A standard BO </a:t>
            </a:r>
            <a:r>
              <a:rPr lang="fr-FR" dirty="0" err="1" smtClean="0"/>
              <a:t>algorithm</a:t>
            </a:r>
            <a:r>
              <a:rPr lang="fr-FR" dirty="0" smtClean="0"/>
              <a:t> </a:t>
            </a:r>
            <a:r>
              <a:rPr lang="fr-FR" dirty="0" err="1" smtClean="0"/>
              <a:t>consists</a:t>
            </a:r>
            <a:r>
              <a:rPr lang="fr-FR" dirty="0" smtClean="0"/>
              <a:t> of </a:t>
            </a:r>
            <a:r>
              <a:rPr lang="fr-FR" u="sng" dirty="0" smtClean="0"/>
              <a:t>2 main components</a:t>
            </a:r>
            <a:r>
              <a:rPr lang="fr-FR" dirty="0" smtClean="0"/>
              <a:t>:</a:t>
            </a:r>
          </a:p>
          <a:p>
            <a:pPr marL="266700" lvl="2" indent="0">
              <a:buNone/>
            </a:pPr>
            <a:r>
              <a:rPr lang="fr-FR" dirty="0" smtClean="0"/>
              <a:t>(i) </a:t>
            </a:r>
            <a:r>
              <a:rPr lang="en-US" dirty="0" smtClean="0"/>
              <a:t>A </a:t>
            </a:r>
            <a:r>
              <a:rPr lang="en-US" b="1" dirty="0"/>
              <a:t>probabilistic model for the objective </a:t>
            </a:r>
            <a:r>
              <a:rPr lang="en-US" b="1" dirty="0" smtClean="0"/>
              <a:t>function</a:t>
            </a:r>
          </a:p>
          <a:p>
            <a:pPr lvl="1" indent="0">
              <a:buNone/>
            </a:pPr>
            <a:r>
              <a:rPr lang="en-US" dirty="0" smtClean="0"/>
              <a:t>	= Low </a:t>
            </a:r>
            <a:r>
              <a:rPr lang="en-US" dirty="0"/>
              <a:t>evaluation cost surrogate model for the objective </a:t>
            </a:r>
            <a:r>
              <a:rPr lang="en-US" dirty="0" smtClean="0"/>
              <a:t>function</a:t>
            </a:r>
          </a:p>
          <a:p>
            <a:pPr marL="1093788" lvl="3" indent="-285750"/>
            <a:r>
              <a:rPr lang="en-US" dirty="0" smtClean="0"/>
              <a:t>Here, use </a:t>
            </a:r>
            <a:r>
              <a:rPr lang="en-US" dirty="0"/>
              <a:t>Gaussian </a:t>
            </a:r>
            <a:r>
              <a:rPr lang="en-US" dirty="0" smtClean="0"/>
              <a:t>Process </a:t>
            </a:r>
            <a:r>
              <a:rPr lang="en-US" dirty="0"/>
              <a:t>regression </a:t>
            </a:r>
            <a:r>
              <a:rPr lang="en-US" dirty="0" smtClean="0"/>
              <a:t>with the </a:t>
            </a:r>
            <a:r>
              <a:rPr lang="fr-FR" dirty="0"/>
              <a:t>Python GP </a:t>
            </a:r>
            <a:r>
              <a:rPr lang="fr-FR" dirty="0" err="1" smtClean="0"/>
              <a:t>framework</a:t>
            </a:r>
            <a:endParaRPr lang="en-US" dirty="0"/>
          </a:p>
          <a:p>
            <a:pPr lvl="1" indent="0">
              <a:buNone/>
            </a:pPr>
            <a:r>
              <a:rPr lang="en-US" dirty="0" smtClean="0"/>
              <a:t>(ii</a:t>
            </a:r>
            <a:r>
              <a:rPr lang="en-US" dirty="0"/>
              <a:t>) An </a:t>
            </a:r>
            <a:r>
              <a:rPr lang="en-US" b="1" dirty="0"/>
              <a:t>acquisition function </a:t>
            </a:r>
            <a:r>
              <a:rPr lang="en-US" dirty="0"/>
              <a:t>for recommending the next sampling </a:t>
            </a:r>
            <a:r>
              <a:rPr lang="en-US" dirty="0" smtClean="0"/>
              <a:t>point(s)</a:t>
            </a:r>
            <a:endParaRPr lang="fr-FR" dirty="0"/>
          </a:p>
          <a:p>
            <a:pPr marL="1093788" lvl="3" indent="-285750"/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/>
              <a:t>the mean and variance of the probabilistic model to balance exploitation </a:t>
            </a:r>
            <a:r>
              <a:rPr lang="en-US" dirty="0" smtClean="0"/>
              <a:t>and exploration</a:t>
            </a:r>
          </a:p>
          <a:p>
            <a:pPr lvl="4"/>
            <a:r>
              <a:rPr lang="en-US" dirty="0" smtClean="0"/>
              <a:t>Here, </a:t>
            </a:r>
            <a:r>
              <a:rPr lang="en-US" dirty="0"/>
              <a:t>use </a:t>
            </a:r>
            <a:r>
              <a:rPr lang="en-US" dirty="0" err="1" smtClean="0"/>
              <a:t>qExpectedImprovement</a:t>
            </a:r>
            <a:endParaRPr lang="en-US" dirty="0" smtClean="0"/>
          </a:p>
          <a:p>
            <a:pPr lvl="4"/>
            <a:r>
              <a:rPr lang="en-US" dirty="0"/>
              <a:t>P</a:t>
            </a:r>
            <a:r>
              <a:rPr lang="en-US" dirty="0" smtClean="0"/>
              <a:t>arallel acquisition of several samples (5 here)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 algorithm = </a:t>
            </a:r>
            <a:r>
              <a:rPr lang="en-US" b="1" u="sng" dirty="0"/>
              <a:t>L</a:t>
            </a:r>
            <a:r>
              <a:rPr lang="en-US" b="1" u="sng" dirty="0" smtClean="0"/>
              <a:t>oop:</a:t>
            </a:r>
            <a:r>
              <a:rPr lang="en-US" b="1" dirty="0" smtClean="0"/>
              <a:t> collect samples, update probabilistic model, collect samples, 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35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76" y="1380598"/>
            <a:ext cx="14197061" cy="421587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The </a:t>
            </a:r>
            <a:r>
              <a:rPr lang="fr-FR" sz="2400" dirty="0" err="1" smtClean="0"/>
              <a:t>experiment</a:t>
            </a:r>
            <a:endParaRPr lang="fr-FR" sz="2400" dirty="0" smtClean="0"/>
          </a:p>
          <a:p>
            <a:r>
              <a:rPr lang="fr-FR" sz="2400" dirty="0" smtClean="0"/>
              <a:t>Simulation setup</a:t>
            </a:r>
            <a:endParaRPr lang="da-DK" sz="2400" dirty="0"/>
          </a:p>
          <a:p>
            <a:r>
              <a:rPr lang="da-DK" sz="2400" dirty="0"/>
              <a:t>S</a:t>
            </a:r>
            <a:r>
              <a:rPr lang="da-DK" sz="2400" dirty="0" smtClean="0"/>
              <a:t>imulation results</a:t>
            </a:r>
          </a:p>
          <a:p>
            <a:r>
              <a:rPr lang="da-DK" sz="2400" dirty="0" smtClean="0"/>
              <a:t>A look at synchrotron data</a:t>
            </a:r>
          </a:p>
          <a:p>
            <a:r>
              <a:rPr lang="da-DK" sz="2400" dirty="0" smtClean="0"/>
              <a:t>Issues</a:t>
            </a:r>
          </a:p>
          <a:p>
            <a:r>
              <a:rPr lang="da-DK" sz="2400" dirty="0" smtClean="0"/>
              <a:t>Summary and future work</a:t>
            </a:r>
            <a:endParaRPr lang="da-DK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1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9" y="2467959"/>
            <a:ext cx="4020549" cy="37275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759" y="1862138"/>
            <a:ext cx="4871396" cy="4846637"/>
          </a:xfrm>
          <a:prstGeom prst="rect">
            <a:avLst/>
          </a:prstGeom>
        </p:spPr>
      </p:pic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708204" y="931823"/>
            <a:ext cx="10673899" cy="14630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b="1" dirty="0" smtClean="0"/>
              <a:t>DREAM simulations of RE </a:t>
            </a:r>
            <a:r>
              <a:rPr lang="fr-FR" b="1" dirty="0" err="1" smtClean="0"/>
              <a:t>generation</a:t>
            </a:r>
            <a:r>
              <a:rPr lang="fr-FR" b="1" dirty="0" smtClean="0"/>
              <a:t> in JET 95135 </a:t>
            </a:r>
            <a:r>
              <a:rPr lang="fr-FR" dirty="0" smtClean="0"/>
              <a:t>(i.e. the </a:t>
            </a:r>
            <a:r>
              <a:rPr lang="fr-FR" dirty="0" err="1" smtClean="0"/>
              <a:t>same</a:t>
            </a:r>
            <a:r>
              <a:rPr lang="fr-FR" dirty="0" smtClean="0"/>
              <a:t> case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studying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Simple </a:t>
            </a:r>
            <a:r>
              <a:rPr lang="fr-FR" dirty="0" err="1" smtClean="0"/>
              <a:t>example</a:t>
            </a:r>
            <a:r>
              <a:rPr lang="fr-FR" dirty="0" smtClean="0"/>
              <a:t>: </a:t>
            </a:r>
            <a:r>
              <a:rPr lang="fr-FR" b="1" dirty="0" err="1" smtClean="0"/>
              <a:t>try</a:t>
            </a:r>
            <a:r>
              <a:rPr lang="fr-FR" b="1" dirty="0" smtClean="0"/>
              <a:t> to </a:t>
            </a:r>
            <a:r>
              <a:rPr lang="fr-FR" b="1" dirty="0" err="1" smtClean="0"/>
              <a:t>guess</a:t>
            </a:r>
            <a:r>
              <a:rPr lang="fr-FR" b="1" dirty="0" smtClean="0"/>
              <a:t> T</a:t>
            </a:r>
            <a:r>
              <a:rPr lang="fr-FR" b="1" baseline="-25000" dirty="0" smtClean="0"/>
              <a:t>e</a:t>
            </a:r>
            <a:r>
              <a:rPr lang="fr-FR" b="1" dirty="0" smtClean="0"/>
              <a:t> </a:t>
            </a:r>
            <a:r>
              <a:rPr lang="fr-FR" b="1" dirty="0" err="1" smtClean="0"/>
              <a:t>during</a:t>
            </a:r>
            <a:r>
              <a:rPr lang="fr-FR" b="1" dirty="0" smtClean="0"/>
              <a:t> the CQ</a:t>
            </a:r>
          </a:p>
          <a:p>
            <a:pPr lvl="2"/>
            <a:r>
              <a:rPr lang="fr-FR" dirty="0" err="1" smtClean="0"/>
              <a:t>Only</a:t>
            </a:r>
            <a:r>
              <a:rPr lang="fr-FR" dirty="0" smtClean="0"/>
              <a:t> 1 input </a:t>
            </a:r>
            <a:r>
              <a:rPr lang="fr-FR" dirty="0" err="1" smtClean="0"/>
              <a:t>parameter</a:t>
            </a:r>
            <a:r>
              <a:rPr lang="fr-FR" dirty="0" smtClean="0"/>
              <a:t> to </a:t>
            </a:r>
            <a:r>
              <a:rPr lang="fr-FR" dirty="0" err="1" smtClean="0"/>
              <a:t>optimize</a:t>
            </a:r>
            <a:endParaRPr lang="fr-FR" dirty="0" smtClean="0"/>
          </a:p>
          <a:p>
            <a:pPr lvl="2"/>
            <a:endParaRPr lang="fr-FR" dirty="0" smtClean="0"/>
          </a:p>
          <a:p>
            <a:pPr marL="266700" lvl="2" indent="0">
              <a:buNone/>
            </a:pPr>
            <a:endParaRPr lang="en-US" dirty="0" smtClean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70" y="305328"/>
            <a:ext cx="10728325" cy="553394"/>
          </a:xfrm>
        </p:spPr>
        <p:txBody>
          <a:bodyPr>
            <a:normAutofit/>
          </a:bodyPr>
          <a:lstStyle/>
          <a:p>
            <a:r>
              <a:rPr lang="fr-FR" dirty="0" err="1"/>
              <a:t>E</a:t>
            </a:r>
            <a:r>
              <a:rPr lang="fr-FR" dirty="0" err="1" smtClean="0"/>
              <a:t>xample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9798374" y="1428585"/>
            <a:ext cx="224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4"/>
              </a:rPr>
              <a:t>[</a:t>
            </a:r>
            <a:r>
              <a:rPr lang="fr-FR" dirty="0" err="1">
                <a:hlinkClick r:id="rId4"/>
              </a:rPr>
              <a:t>Järvinen</a:t>
            </a:r>
            <a:r>
              <a:rPr lang="fr-FR" dirty="0">
                <a:hlinkClick r:id="rId4"/>
              </a:rPr>
              <a:t> JPP 2022</a:t>
            </a:r>
            <a:r>
              <a:rPr lang="fr-FR" dirty="0" smtClean="0">
                <a:hlinkClick r:id="rId4"/>
              </a:rPr>
              <a:t>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2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763" y="1788504"/>
            <a:ext cx="6229319" cy="187672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dirty="0" smtClean="0"/>
              <a:t>    </a:t>
            </a:r>
            <a:r>
              <a:rPr lang="fr-FR" u="sng" dirty="0" smtClean="0"/>
              <a:t>Input:</a:t>
            </a:r>
          </a:p>
          <a:p>
            <a:pPr lvl="1"/>
            <a:endParaRPr lang="fr-FR" dirty="0"/>
          </a:p>
          <a:p>
            <a:pPr lvl="2"/>
            <a:r>
              <a:rPr lang="fr-FR" dirty="0" smtClean="0"/>
              <a:t>TQ </a:t>
            </a:r>
            <a:r>
              <a:rPr lang="fr-FR" dirty="0"/>
              <a:t>transport coefficients (</a:t>
            </a:r>
            <a:r>
              <a:rPr lang="el-GR" dirty="0"/>
              <a:t>χ</a:t>
            </a:r>
            <a:r>
              <a:rPr lang="el-GR" baseline="-25000" dirty="0"/>
              <a:t>┴</a:t>
            </a:r>
            <a:r>
              <a:rPr lang="fr-FR" dirty="0"/>
              <a:t>, </a:t>
            </a:r>
            <a:r>
              <a:rPr lang="el-GR" dirty="0"/>
              <a:t>η</a:t>
            </a:r>
            <a:r>
              <a:rPr lang="fr-FR" baseline="-25000" dirty="0"/>
              <a:t>h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Ar </a:t>
            </a:r>
            <a:r>
              <a:rPr lang="fr-FR" dirty="0" err="1" smtClean="0"/>
              <a:t>quantity</a:t>
            </a:r>
            <a:endParaRPr lang="fr-FR" dirty="0" smtClean="0"/>
          </a:p>
          <a:p>
            <a:pPr lvl="2"/>
            <a:r>
              <a:rPr lang="fr-FR" dirty="0" smtClean="0"/>
              <a:t>Size of RE </a:t>
            </a:r>
            <a:r>
              <a:rPr lang="fr-FR" dirty="0" err="1" smtClean="0"/>
              <a:t>seed</a:t>
            </a:r>
            <a:endParaRPr lang="fr-FR" dirty="0" smtClean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491706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41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20" y="324119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 smtClean="0"/>
              <a:t>Setting up the BO </a:t>
            </a:r>
            <a:r>
              <a:rPr lang="fr-FR" dirty="0" err="1" smtClean="0"/>
              <a:t>framework</a:t>
            </a:r>
            <a:r>
              <a:rPr lang="fr-FR" dirty="0" smtClean="0"/>
              <a:t> for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endParaRPr lang="fr-FR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7126060" y="1778126"/>
            <a:ext cx="3034461" cy="24419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dirty="0" smtClean="0"/>
              <a:t>    </a:t>
            </a:r>
            <a:r>
              <a:rPr lang="fr-FR" u="sng" dirty="0" smtClean="0"/>
              <a:t>Output:</a:t>
            </a:r>
          </a:p>
          <a:p>
            <a:pPr marL="0" lvl="1" indent="0">
              <a:buNone/>
            </a:pPr>
            <a:endParaRPr lang="fr-FR" dirty="0" smtClean="0"/>
          </a:p>
          <a:p>
            <a:pPr lvl="2"/>
            <a:r>
              <a:rPr lang="fr-FR" dirty="0" err="1" smtClean="0"/>
              <a:t>I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 err="1" smtClean="0"/>
              <a:t>spike</a:t>
            </a:r>
            <a:r>
              <a:rPr lang="fr-FR" dirty="0" smtClean="0"/>
              <a:t> </a:t>
            </a:r>
            <a:r>
              <a:rPr lang="fr-FR" dirty="0" err="1" smtClean="0"/>
              <a:t>timescale</a:t>
            </a:r>
            <a:endParaRPr lang="fr-FR" dirty="0" smtClean="0"/>
          </a:p>
          <a:p>
            <a:pPr lvl="2"/>
            <a:r>
              <a:rPr lang="fr-FR" dirty="0" err="1" smtClean="0"/>
              <a:t>I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CQ</a:t>
            </a:r>
          </a:p>
          <a:p>
            <a:pPr lvl="2"/>
            <a:r>
              <a:rPr lang="fr-FR" dirty="0" smtClean="0"/>
              <a:t>I</a:t>
            </a:r>
            <a:r>
              <a:rPr lang="fr-FR" baseline="-25000" dirty="0" smtClean="0"/>
              <a:t>RE </a:t>
            </a:r>
            <a:r>
              <a:rPr lang="fr-FR" dirty="0" smtClean="0"/>
              <a:t>plateau value</a:t>
            </a:r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1045028" y="3843812"/>
            <a:ext cx="10441577" cy="2638862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→ Not </a:t>
            </a:r>
            <a:r>
              <a:rPr lang="fr-FR" dirty="0" err="1" smtClean="0"/>
              <a:t>so</a:t>
            </a:r>
            <a:r>
              <a:rPr lang="fr-FR" dirty="0" smtClean="0"/>
              <a:t> hard to optimise by hand, but </a:t>
            </a:r>
            <a:r>
              <a:rPr lang="fr-FR" dirty="0" err="1" smtClean="0"/>
              <a:t>Bayesian</a:t>
            </a:r>
            <a:r>
              <a:rPr lang="fr-FR" dirty="0" smtClean="0"/>
              <a:t> optimisation </a:t>
            </a:r>
            <a:r>
              <a:rPr lang="fr-FR" dirty="0" err="1" smtClean="0"/>
              <a:t>is</a:t>
            </a:r>
            <a:r>
              <a:rPr lang="fr-FR" dirty="0" smtClean="0"/>
              <a:t> more </a:t>
            </a:r>
            <a:r>
              <a:rPr lang="fr-FR" dirty="0" err="1" smtClean="0"/>
              <a:t>convenient</a:t>
            </a:r>
            <a:r>
              <a:rPr lang="fr-FR" dirty="0"/>
              <a:t> </a:t>
            </a:r>
            <a:r>
              <a:rPr lang="fr-FR" dirty="0" smtClean="0"/>
              <a:t>and objective</a:t>
            </a:r>
          </a:p>
          <a:p>
            <a:pPr lvl="1"/>
            <a:endParaRPr lang="fr-FR" dirty="0"/>
          </a:p>
          <a:p>
            <a:pPr lvl="1"/>
            <a:r>
              <a:rPr lang="fr-FR" dirty="0" err="1" smtClean="0"/>
              <a:t>Here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ask</a:t>
            </a:r>
            <a:r>
              <a:rPr lang="fr-FR" dirty="0" smtClean="0"/>
              <a:t> the BO </a:t>
            </a:r>
            <a:r>
              <a:rPr lang="fr-FR" dirty="0" err="1" smtClean="0"/>
              <a:t>framework</a:t>
            </a:r>
            <a:r>
              <a:rPr lang="fr-FR" dirty="0" smtClean="0"/>
              <a:t> to </a:t>
            </a:r>
            <a:r>
              <a:rPr lang="fr-FR" u="sng" dirty="0" smtClean="0"/>
              <a:t>optimise 2 input </a:t>
            </a:r>
            <a:r>
              <a:rPr lang="fr-FR" u="sng" dirty="0" err="1" smtClean="0"/>
              <a:t>parameters</a:t>
            </a:r>
            <a:r>
              <a:rPr lang="fr-FR" dirty="0" smtClean="0"/>
              <a:t>: </a:t>
            </a:r>
          </a:p>
          <a:p>
            <a:pPr lvl="2"/>
            <a:r>
              <a:rPr lang="fr-FR" b="1" dirty="0" smtClean="0"/>
              <a:t>Ar </a:t>
            </a:r>
            <a:r>
              <a:rPr lang="fr-FR" b="1" dirty="0" err="1" smtClean="0"/>
              <a:t>quantity</a:t>
            </a:r>
            <a:endParaRPr lang="fr-FR" b="1" dirty="0"/>
          </a:p>
          <a:p>
            <a:pPr lvl="2"/>
            <a:r>
              <a:rPr lang="fr-FR" b="1" dirty="0" smtClean="0"/>
              <a:t>Size of the RE </a:t>
            </a:r>
            <a:r>
              <a:rPr lang="fr-FR" b="1" dirty="0" err="1" smtClean="0"/>
              <a:t>seed</a:t>
            </a:r>
            <a:endParaRPr lang="fr-FR" dirty="0" smtClean="0"/>
          </a:p>
          <a:p>
            <a:pPr lvl="1"/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add</a:t>
            </a:r>
            <a:r>
              <a:rPr lang="fr-FR" dirty="0" smtClean="0"/>
              <a:t> more in the future, </a:t>
            </a:r>
            <a:r>
              <a:rPr lang="fr-FR" dirty="0" err="1" smtClean="0"/>
              <a:t>e.g</a:t>
            </a:r>
            <a:r>
              <a:rPr lang="fr-FR" dirty="0" smtClean="0"/>
              <a:t>. RE </a:t>
            </a:r>
            <a:r>
              <a:rPr lang="fr-FR" dirty="0" err="1" smtClean="0"/>
              <a:t>seed</a:t>
            </a:r>
            <a:r>
              <a:rPr lang="fr-FR" dirty="0" smtClean="0"/>
              <a:t> spatial </a:t>
            </a:r>
            <a:r>
              <a:rPr lang="fr-FR" dirty="0" err="1" smtClean="0"/>
              <a:t>shape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u="sng" dirty="0" smtClean="0"/>
              <a:t>Objective </a:t>
            </a:r>
            <a:r>
              <a:rPr lang="fr-FR" u="sng" dirty="0" err="1" smtClean="0"/>
              <a:t>function</a:t>
            </a:r>
            <a:r>
              <a:rPr lang="fr-FR" dirty="0" smtClean="0"/>
              <a:t>: </a:t>
            </a:r>
            <a:r>
              <a:rPr lang="fr-FR" b="1" dirty="0"/>
              <a:t>-log(∫|</a:t>
            </a:r>
            <a:r>
              <a:rPr lang="fr-FR" b="1" dirty="0" err="1"/>
              <a:t>I</a:t>
            </a:r>
            <a:r>
              <a:rPr lang="fr-FR" b="1" baseline="-25000" dirty="0" err="1"/>
              <a:t>p,sim</a:t>
            </a:r>
            <a:r>
              <a:rPr lang="fr-FR" b="1" dirty="0" err="1"/>
              <a:t>-I</a:t>
            </a:r>
            <a:r>
              <a:rPr lang="fr-FR" b="1" baseline="-25000" dirty="0" err="1"/>
              <a:t>p,exp</a:t>
            </a:r>
            <a:r>
              <a:rPr lang="fr-FR" b="1" dirty="0" err="1"/>
              <a:t>|dt</a:t>
            </a:r>
            <a:r>
              <a:rPr lang="fr-FR" b="1" dirty="0" smtClean="0"/>
              <a:t>)</a:t>
            </a:r>
            <a:endParaRPr lang="fr-FR" b="1" dirty="0"/>
          </a:p>
          <a:p>
            <a:pPr lvl="2"/>
            <a:r>
              <a:rPr lang="fr-FR" dirty="0" smtClean="0"/>
              <a:t>(time </a:t>
            </a:r>
            <a:r>
              <a:rPr lang="fr-FR" dirty="0" err="1" smtClean="0"/>
              <a:t>integral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I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 err="1" smtClean="0"/>
              <a:t>spike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40 ms </a:t>
            </a:r>
            <a:r>
              <a:rPr lang="fr-FR" dirty="0" err="1" smtClean="0"/>
              <a:t>later</a:t>
            </a:r>
            <a:r>
              <a:rPr lang="fr-FR" dirty="0" smtClean="0"/>
              <a:t>)</a:t>
            </a:r>
            <a:endParaRPr lang="fr-FR" b="1" dirty="0"/>
          </a:p>
          <a:p>
            <a:pPr lvl="1"/>
            <a:endParaRPr lang="fr-FR" dirty="0" smtClean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6030284" y="2700838"/>
            <a:ext cx="88946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030284" y="3032371"/>
            <a:ext cx="88946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030284" y="3359339"/>
            <a:ext cx="88946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6315355" y="232393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</a:t>
            </a:r>
            <a:endParaRPr lang="fr-FR" dirty="0"/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1045029" y="1213232"/>
            <a:ext cx="10441577" cy="538774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u="sng" dirty="0" smtClean="0"/>
              <a:t>Note:</a:t>
            </a:r>
            <a:r>
              <a:rPr lang="fr-FR" dirty="0" smtClean="0"/>
              <a:t> There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/>
              <a:t>q</a:t>
            </a:r>
            <a:r>
              <a:rPr lang="fr-FR" dirty="0" err="1" smtClean="0"/>
              <a:t>uite</a:t>
            </a:r>
            <a:r>
              <a:rPr lang="fr-FR" dirty="0" smtClean="0"/>
              <a:t> direct 1-to-1 relation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input </a:t>
            </a:r>
            <a:r>
              <a:rPr lang="fr-FR" dirty="0" err="1"/>
              <a:t>parameters</a:t>
            </a:r>
            <a:r>
              <a:rPr lang="fr-FR" dirty="0"/>
              <a:t> and </a:t>
            </a:r>
            <a:r>
              <a:rPr lang="fr-FR" dirty="0" err="1"/>
              <a:t>some</a:t>
            </a:r>
            <a:r>
              <a:rPr lang="fr-FR" dirty="0"/>
              <a:t> output </a:t>
            </a:r>
            <a:r>
              <a:rPr lang="fr-FR" dirty="0" err="1" smtClean="0"/>
              <a:t>quantities</a:t>
            </a:r>
            <a:r>
              <a:rPr lang="fr-FR" dirty="0" smtClean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995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If </a:t>
            </a:r>
            <a:r>
              <a:rPr lang="fr-FR" dirty="0" err="1" smtClean="0"/>
              <a:t>you</a:t>
            </a:r>
            <a:r>
              <a:rPr lang="fr-FR" dirty="0" smtClean="0"/>
              <a:t> are </a:t>
            </a:r>
            <a:r>
              <a:rPr lang="fr-FR" dirty="0" err="1" smtClean="0"/>
              <a:t>curious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522514" y="1470566"/>
            <a:ext cx="10937649" cy="41464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The files are on Marconi</a:t>
            </a:r>
            <a:r>
              <a:rPr lang="fr-FR" dirty="0"/>
              <a:t>:</a:t>
            </a:r>
            <a:r>
              <a:rPr lang="fr-FR" dirty="0" smtClean="0"/>
              <a:t> /</a:t>
            </a:r>
            <a:r>
              <a:rPr lang="fr-FR" dirty="0" err="1" smtClean="0"/>
              <a:t>marconi_work</a:t>
            </a:r>
            <a:r>
              <a:rPr lang="fr-FR" dirty="0" smtClean="0"/>
              <a:t>/FUA37_REDIS/enardon0/JET95135_RE_generation_BO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Python script = </a:t>
            </a:r>
            <a:r>
              <a:rPr lang="fr-FR" b="1" dirty="0" smtClean="0">
                <a:solidFill>
                  <a:srgbClr val="0000FF"/>
                </a:solidFill>
              </a:rPr>
              <a:t>botorch_jorek_test.py</a:t>
            </a:r>
            <a:endParaRPr lang="fr-FR" dirty="0" smtClean="0"/>
          </a:p>
          <a:p>
            <a:pPr lvl="2"/>
            <a:r>
              <a:rPr lang="fr-FR" dirty="0" smtClean="0"/>
              <a:t>Uses Python BO </a:t>
            </a:r>
            <a:r>
              <a:rPr lang="fr-FR" dirty="0" err="1" smtClean="0"/>
              <a:t>libraries</a:t>
            </a:r>
            <a:endParaRPr lang="fr-FR" dirty="0" smtClean="0"/>
          </a:p>
          <a:p>
            <a:pPr lvl="2"/>
            <a:r>
              <a:rPr lang="fr-FR" dirty="0" err="1" smtClean="0"/>
              <a:t>Iterates</a:t>
            </a:r>
            <a:r>
              <a:rPr lang="fr-FR" dirty="0" smtClean="0"/>
              <a:t> the 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loop</a:t>
            </a:r>
            <a:r>
              <a:rPr lang="fr-FR" dirty="0" smtClean="0"/>
              <a:t>:</a:t>
            </a:r>
          </a:p>
          <a:p>
            <a:pPr lvl="3"/>
            <a:r>
              <a:rPr lang="fr-FR" b="1" dirty="0" err="1"/>
              <a:t>s</a:t>
            </a:r>
            <a:r>
              <a:rPr lang="fr-FR" b="1" dirty="0" err="1" smtClean="0"/>
              <a:t>urrogate_model_steup</a:t>
            </a:r>
            <a:r>
              <a:rPr lang="fr-FR" dirty="0" smtClean="0"/>
              <a:t>: Updates </a:t>
            </a:r>
            <a:r>
              <a:rPr lang="fr-FR" dirty="0" err="1" smtClean="0"/>
              <a:t>probabilistic</a:t>
            </a:r>
            <a:r>
              <a:rPr lang="fr-FR" dirty="0" smtClean="0"/>
              <a:t> model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b="1" dirty="0" err="1" smtClean="0"/>
              <a:t>result_dictionary</a:t>
            </a:r>
            <a:endParaRPr lang="fr-FR" b="1" dirty="0" smtClean="0"/>
          </a:p>
          <a:p>
            <a:pPr lvl="3"/>
            <a:r>
              <a:rPr lang="fr-FR" b="1" dirty="0" err="1" smtClean="0"/>
              <a:t>acquire_candidates</a:t>
            </a:r>
            <a:r>
              <a:rPr lang="fr-FR" dirty="0" smtClean="0"/>
              <a:t>: </a:t>
            </a:r>
            <a:r>
              <a:rPr lang="fr-FR" dirty="0" err="1" smtClean="0"/>
              <a:t>Generates</a:t>
            </a:r>
            <a:r>
              <a:rPr lang="fr-FR" dirty="0" smtClean="0"/>
              <a:t> a batch of candidate values of </a:t>
            </a:r>
            <a:r>
              <a:rPr lang="fr-FR" dirty="0" err="1" smtClean="0"/>
              <a:t>input_params</a:t>
            </a:r>
            <a:endParaRPr lang="fr-FR" dirty="0" smtClean="0"/>
          </a:p>
          <a:p>
            <a:pPr lvl="3"/>
            <a:r>
              <a:rPr lang="fr-FR" b="1" dirty="0" err="1" smtClean="0"/>
              <a:t>execute_batch</a:t>
            </a:r>
            <a:r>
              <a:rPr lang="fr-FR" dirty="0" smtClean="0"/>
              <a:t>: </a:t>
            </a:r>
            <a:r>
              <a:rPr lang="fr-FR" dirty="0" err="1" smtClean="0"/>
              <a:t>Creates</a:t>
            </a:r>
            <a:r>
              <a:rPr lang="fr-FR" dirty="0" smtClean="0"/>
              <a:t> </a:t>
            </a:r>
            <a:r>
              <a:rPr lang="fr-FR" dirty="0" err="1" smtClean="0"/>
              <a:t>associated</a:t>
            </a:r>
            <a:r>
              <a:rPr lang="fr-FR" dirty="0" smtClean="0"/>
              <a:t> simulation </a:t>
            </a:r>
            <a:r>
              <a:rPr lang="fr-FR" dirty="0" err="1" smtClean="0"/>
              <a:t>folders</a:t>
            </a:r>
            <a:r>
              <a:rPr lang="fr-FR" dirty="0" smtClean="0"/>
              <a:t> and files in </a:t>
            </a:r>
            <a:r>
              <a:rPr lang="fr-FR" dirty="0" err="1" smtClean="0"/>
              <a:t>run_folder</a:t>
            </a:r>
            <a:r>
              <a:rPr lang="fr-FR" dirty="0" smtClean="0"/>
              <a:t>, </a:t>
            </a:r>
            <a:r>
              <a:rPr lang="fr-FR" dirty="0" err="1" smtClean="0"/>
              <a:t>launches</a:t>
            </a:r>
            <a:r>
              <a:rPr lang="fr-FR" dirty="0" smtClean="0"/>
              <a:t> simulations, once </a:t>
            </a:r>
            <a:r>
              <a:rPr lang="fr-FR" dirty="0" err="1" smtClean="0"/>
              <a:t>finished</a:t>
            </a:r>
            <a:r>
              <a:rPr lang="fr-FR" dirty="0" smtClean="0"/>
              <a:t> </a:t>
            </a:r>
            <a:r>
              <a:rPr lang="fr-FR" dirty="0" err="1" smtClean="0"/>
              <a:t>calculates</a:t>
            </a:r>
            <a:r>
              <a:rPr lang="fr-FR" dirty="0" smtClean="0"/>
              <a:t> objective </a:t>
            </a:r>
            <a:r>
              <a:rPr lang="fr-FR" dirty="0" err="1" smtClean="0"/>
              <a:t>function</a:t>
            </a:r>
            <a:endParaRPr lang="fr-FR" dirty="0" smtClean="0"/>
          </a:p>
          <a:p>
            <a:pPr lvl="3"/>
            <a:r>
              <a:rPr lang="fr-FR" b="1" dirty="0" err="1" smtClean="0"/>
              <a:t>append_result_dictionary</a:t>
            </a:r>
            <a:r>
              <a:rPr lang="fr-FR" dirty="0" smtClean="0"/>
              <a:t>: Updates </a:t>
            </a:r>
            <a:r>
              <a:rPr lang="fr-FR" dirty="0" err="1" smtClean="0"/>
              <a:t>result_dictionary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830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: </a:t>
            </a:r>
            <a:r>
              <a:rPr lang="fr-FR" dirty="0" err="1" smtClean="0"/>
              <a:t>true</a:t>
            </a:r>
            <a:r>
              <a:rPr lang="fr-FR" dirty="0" smtClean="0"/>
              <a:t> </a:t>
            </a:r>
            <a:r>
              <a:rPr lang="el-GR" dirty="0"/>
              <a:t>Γ</a:t>
            </a:r>
            <a:r>
              <a:rPr lang="fr-FR" baseline="-25000" dirty="0"/>
              <a:t>av</a:t>
            </a:r>
            <a:r>
              <a:rPr lang="fr-FR" dirty="0"/>
              <a:t> 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50" y="1256370"/>
            <a:ext cx="3671428" cy="30804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123" y="1280160"/>
            <a:ext cx="3957343" cy="30567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770" y="1280160"/>
            <a:ext cx="4016319" cy="30567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83260" y="4595745"/>
            <a:ext cx="4408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A</a:t>
            </a:r>
            <a:r>
              <a:rPr lang="fr-FR" sz="1600" dirty="0" smtClean="0"/>
              <a:t>cquisition </a:t>
            </a:r>
            <a:r>
              <a:rPr lang="fr-FR" sz="1600" dirty="0" err="1" smtClean="0"/>
              <a:t>function</a:t>
            </a:r>
            <a:r>
              <a:rPr lang="fr-FR" sz="1600" dirty="0" smtClean="0"/>
              <a:t> </a:t>
            </a:r>
            <a:r>
              <a:rPr lang="fr-FR" sz="1600" dirty="0" err="1"/>
              <a:t>k</a:t>
            </a:r>
            <a:r>
              <a:rPr lang="fr-FR" sz="1600" dirty="0" err="1" smtClean="0"/>
              <a:t>eeps</a:t>
            </a:r>
            <a:r>
              <a:rPr lang="fr-FR" sz="1600" dirty="0" smtClean="0"/>
              <a:t> </a:t>
            </a:r>
            <a:r>
              <a:rPr lang="fr-FR" sz="1600" dirty="0" err="1" smtClean="0"/>
              <a:t>generating</a:t>
            </a:r>
            <a:r>
              <a:rPr lang="fr-FR" sz="1600" dirty="0" smtClean="0"/>
              <a:t> candidates in </a:t>
            </a:r>
            <a:r>
              <a:rPr lang="fr-FR" sz="1600" dirty="0" err="1" smtClean="0"/>
              <a:t>region</a:t>
            </a:r>
            <a:r>
              <a:rPr lang="fr-FR" sz="1600" dirty="0" smtClean="0"/>
              <a:t> </a:t>
            </a:r>
            <a:r>
              <a:rPr lang="fr-FR" sz="1600" dirty="0" err="1" smtClean="0"/>
              <a:t>where</a:t>
            </a:r>
            <a:r>
              <a:rPr lang="fr-FR" sz="1600" dirty="0" smtClean="0"/>
              <a:t> simulations </a:t>
            </a:r>
            <a:r>
              <a:rPr lang="fr-FR" sz="1600" dirty="0" err="1" smtClean="0"/>
              <a:t>fail</a:t>
            </a:r>
            <a:r>
              <a:rPr lang="fr-FR" sz="1600" dirty="0" smtClean="0"/>
              <a:t>, </a:t>
            </a:r>
            <a:r>
              <a:rPr lang="fr-FR" sz="1600" dirty="0" err="1" smtClean="0"/>
              <a:t>maybe</a:t>
            </a:r>
            <a:r>
              <a:rPr lang="fr-FR" sz="1600" dirty="0" smtClean="0"/>
              <a:t> </a:t>
            </a:r>
            <a:r>
              <a:rPr lang="fr-FR" sz="1600" dirty="0" err="1" smtClean="0"/>
              <a:t>because</a:t>
            </a:r>
            <a:r>
              <a:rPr lang="fr-FR" sz="1600" dirty="0" smtClean="0"/>
              <a:t> </a:t>
            </a:r>
            <a:r>
              <a:rPr lang="fr-FR" sz="1600" dirty="0" err="1" smtClean="0"/>
              <a:t>it</a:t>
            </a:r>
            <a:r>
              <a:rPr lang="fr-FR" sz="1600" dirty="0" smtClean="0"/>
              <a:t> </a:t>
            </a:r>
            <a:r>
              <a:rPr lang="fr-FR" sz="1600" dirty="0" err="1" smtClean="0"/>
              <a:t>thinks</a:t>
            </a:r>
            <a:r>
              <a:rPr lang="fr-FR" sz="1600" dirty="0" smtClean="0"/>
              <a:t> the objective </a:t>
            </a:r>
            <a:r>
              <a:rPr lang="fr-FR" sz="1600" dirty="0" err="1" smtClean="0"/>
              <a:t>function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large </a:t>
            </a:r>
            <a:r>
              <a:rPr lang="fr-FR" sz="1600" dirty="0" err="1" smtClean="0"/>
              <a:t>there</a:t>
            </a:r>
            <a:endParaRPr lang="fr-FR" sz="1600" dirty="0"/>
          </a:p>
        </p:txBody>
      </p:sp>
      <p:sp>
        <p:nvSpPr>
          <p:cNvPr id="14" name="Ellipse 13"/>
          <p:cNvSpPr/>
          <p:nvPr/>
        </p:nvSpPr>
        <p:spPr>
          <a:xfrm>
            <a:off x="670569" y="1470568"/>
            <a:ext cx="226423" cy="2204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68206" y="4841966"/>
            <a:ext cx="378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/>
              <a:t>Failed</a:t>
            </a:r>
            <a:r>
              <a:rPr lang="fr-FR" sz="1600" dirty="0" smtClean="0"/>
              <a:t> simulations: </a:t>
            </a:r>
            <a:r>
              <a:rPr lang="fr-FR" sz="1600" dirty="0" err="1" smtClean="0"/>
              <a:t>don’t</a:t>
            </a:r>
            <a:r>
              <a:rPr lang="fr-FR" sz="1600" dirty="0" smtClean="0"/>
              <a:t> </a:t>
            </a:r>
            <a:r>
              <a:rPr lang="fr-FR" sz="1600" dirty="0" err="1" smtClean="0"/>
              <a:t>reach</a:t>
            </a:r>
            <a:r>
              <a:rPr lang="fr-FR" sz="1600" dirty="0" smtClean="0"/>
              <a:t> 40 ms (</a:t>
            </a:r>
            <a:r>
              <a:rPr lang="fr-FR" sz="1600" dirty="0" err="1" smtClean="0"/>
              <a:t>need</a:t>
            </a:r>
            <a:r>
              <a:rPr lang="fr-FR" sz="1600" dirty="0" smtClean="0"/>
              <a:t> to </a:t>
            </a:r>
            <a:r>
              <a:rPr lang="fr-FR" sz="1600" dirty="0" err="1" smtClean="0"/>
              <a:t>investigate</a:t>
            </a:r>
            <a:r>
              <a:rPr lang="fr-FR" sz="1600" dirty="0" smtClean="0"/>
              <a:t> </a:t>
            </a:r>
            <a:r>
              <a:rPr lang="fr-FR" sz="1600" dirty="0" err="1" smtClean="0"/>
              <a:t>why</a:t>
            </a:r>
            <a:r>
              <a:rPr lang="fr-FR" sz="1600" dirty="0" smtClean="0"/>
              <a:t> but </a:t>
            </a:r>
            <a:r>
              <a:rPr lang="fr-FR" sz="1600" dirty="0" err="1" smtClean="0"/>
              <a:t>probably</a:t>
            </a:r>
            <a:r>
              <a:rPr lang="fr-FR" sz="1600" dirty="0" smtClean="0"/>
              <a:t> </a:t>
            </a:r>
            <a:r>
              <a:rPr lang="fr-FR" sz="1600" dirty="0" err="1" smtClean="0"/>
              <a:t>related</a:t>
            </a:r>
            <a:r>
              <a:rPr lang="fr-FR" sz="1600" dirty="0" smtClean="0"/>
              <a:t> to </a:t>
            </a:r>
            <a:r>
              <a:rPr lang="fr-FR" sz="1600" dirty="0" err="1" smtClean="0"/>
              <a:t>I</a:t>
            </a:r>
            <a:r>
              <a:rPr lang="fr-FR" sz="1600" baseline="-25000" dirty="0" err="1" smtClean="0"/>
              <a:t>p</a:t>
            </a:r>
            <a:r>
              <a:rPr lang="fr-FR" sz="1600" dirty="0" smtClean="0"/>
              <a:t> </a:t>
            </a:r>
            <a:r>
              <a:rPr lang="fr-FR" sz="1600" dirty="0" err="1" smtClean="0"/>
              <a:t>going</a:t>
            </a:r>
            <a:r>
              <a:rPr lang="fr-FR" sz="1600" dirty="0" smtClean="0"/>
              <a:t> down </a:t>
            </a:r>
            <a:r>
              <a:rPr lang="fr-FR" sz="1600" dirty="0" err="1" smtClean="0"/>
              <a:t>too</a:t>
            </a:r>
            <a:r>
              <a:rPr lang="fr-FR" sz="1600" dirty="0" smtClean="0"/>
              <a:t> </a:t>
            </a:r>
            <a:r>
              <a:rPr lang="fr-FR" sz="1600" dirty="0" err="1" smtClean="0"/>
              <a:t>fast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4872447" y="905733"/>
            <a:ext cx="271273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u="sng" dirty="0" smtClean="0"/>
              <a:t>Value of objective </a:t>
            </a:r>
          </a:p>
          <a:p>
            <a:pPr algn="ctr"/>
            <a:r>
              <a:rPr lang="fr-FR" sz="1600" u="sng" dirty="0" err="1" smtClean="0"/>
              <a:t>function</a:t>
            </a:r>
            <a:r>
              <a:rPr lang="fr-FR" sz="1600" u="sng" dirty="0" smtClean="0"/>
              <a:t> at </a:t>
            </a:r>
            <a:r>
              <a:rPr lang="fr-FR" sz="1600" u="sng" dirty="0" err="1" smtClean="0"/>
              <a:t>simulated</a:t>
            </a:r>
            <a:r>
              <a:rPr lang="fr-FR" sz="1600" u="sng" dirty="0" smtClean="0"/>
              <a:t> points</a:t>
            </a:r>
            <a:endParaRPr lang="fr-FR" sz="1600" u="sng" dirty="0"/>
          </a:p>
        </p:txBody>
      </p:sp>
      <p:sp>
        <p:nvSpPr>
          <p:cNvPr id="17" name="Rectangle 16"/>
          <p:cNvSpPr/>
          <p:nvPr/>
        </p:nvSpPr>
        <p:spPr>
          <a:xfrm>
            <a:off x="913015" y="905734"/>
            <a:ext cx="265313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u="sng" dirty="0" err="1" smtClean="0"/>
              <a:t>Order</a:t>
            </a:r>
            <a:r>
              <a:rPr lang="fr-FR" sz="1600" u="sng" dirty="0" smtClean="0"/>
              <a:t> in </a:t>
            </a:r>
            <a:r>
              <a:rPr lang="fr-FR" sz="1600" u="sng" dirty="0" err="1" smtClean="0"/>
              <a:t>which</a:t>
            </a:r>
            <a:r>
              <a:rPr lang="fr-FR" sz="1600" u="sng" dirty="0" smtClean="0"/>
              <a:t> simulations have been </a:t>
            </a:r>
            <a:r>
              <a:rPr lang="fr-FR" sz="1600" u="sng" dirty="0" err="1" smtClean="0"/>
              <a:t>run</a:t>
            </a:r>
            <a:endParaRPr lang="fr-FR" sz="1600" u="sng" dirty="0"/>
          </a:p>
        </p:txBody>
      </p:sp>
      <p:sp>
        <p:nvSpPr>
          <p:cNvPr id="18" name="Rectangle 17"/>
          <p:cNvSpPr/>
          <p:nvPr/>
        </p:nvSpPr>
        <p:spPr>
          <a:xfrm>
            <a:off x="8901571" y="885793"/>
            <a:ext cx="23873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u="sng" dirty="0" err="1" smtClean="0"/>
              <a:t>Surrogate</a:t>
            </a:r>
            <a:r>
              <a:rPr lang="fr-FR" sz="1600" u="sng" dirty="0" smtClean="0"/>
              <a:t> model for objective </a:t>
            </a:r>
            <a:r>
              <a:rPr lang="fr-FR" sz="1600" u="sng" dirty="0" err="1" smtClean="0"/>
              <a:t>function</a:t>
            </a:r>
            <a:endParaRPr lang="fr-FR" sz="1600" u="sng" dirty="0"/>
          </a:p>
        </p:txBody>
      </p:sp>
      <p:sp>
        <p:nvSpPr>
          <p:cNvPr id="19" name="Rectangle 18"/>
          <p:cNvSpPr/>
          <p:nvPr/>
        </p:nvSpPr>
        <p:spPr>
          <a:xfrm>
            <a:off x="8986296" y="4167591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Initial RE </a:t>
            </a:r>
            <a:r>
              <a:rPr lang="fr-FR" sz="1600" dirty="0" err="1" smtClean="0"/>
              <a:t>current</a:t>
            </a:r>
            <a:r>
              <a:rPr lang="fr-FR" sz="1600" dirty="0" smtClean="0"/>
              <a:t> fraction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4872447" y="4190443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Initial RE </a:t>
            </a:r>
            <a:r>
              <a:rPr lang="fr-FR" sz="1600" dirty="0" err="1" smtClean="0"/>
              <a:t>current</a:t>
            </a:r>
            <a:r>
              <a:rPr lang="fr-FR" sz="1600" dirty="0" smtClean="0"/>
              <a:t> fraction</a:t>
            </a:r>
            <a:endParaRPr lang="fr-FR" sz="1600" dirty="0"/>
          </a:p>
        </p:txBody>
      </p:sp>
      <p:sp>
        <p:nvSpPr>
          <p:cNvPr id="21" name="Rectangle 20"/>
          <p:cNvSpPr/>
          <p:nvPr/>
        </p:nvSpPr>
        <p:spPr>
          <a:xfrm>
            <a:off x="865886" y="4190443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Initial RE </a:t>
            </a:r>
            <a:r>
              <a:rPr lang="fr-FR" sz="1600" dirty="0" err="1" smtClean="0"/>
              <a:t>current</a:t>
            </a:r>
            <a:r>
              <a:rPr lang="fr-FR" sz="1600" dirty="0" smtClean="0"/>
              <a:t> fraction</a:t>
            </a:r>
            <a:endParaRPr lang="fr-FR" sz="1600" dirty="0"/>
          </a:p>
        </p:txBody>
      </p:sp>
      <p:cxnSp>
        <p:nvCxnSpPr>
          <p:cNvPr id="5" name="Connecteur droit 4"/>
          <p:cNvCxnSpPr>
            <a:stCxn id="14" idx="4"/>
          </p:cNvCxnSpPr>
          <p:nvPr/>
        </p:nvCxnSpPr>
        <p:spPr>
          <a:xfrm>
            <a:off x="783781" y="3675017"/>
            <a:ext cx="191907" cy="11669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6200000">
            <a:off x="-935378" y="2280399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Ar </a:t>
            </a:r>
            <a:r>
              <a:rPr lang="fr-FR" sz="1600" dirty="0" err="1" smtClean="0"/>
              <a:t>quantity</a:t>
            </a:r>
            <a:r>
              <a:rPr lang="fr-FR" sz="1600" dirty="0" smtClean="0"/>
              <a:t> (A.U.)</a:t>
            </a:r>
            <a:endParaRPr lang="fr-FR" sz="1600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2971035" y="2245476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Ar </a:t>
            </a:r>
            <a:r>
              <a:rPr lang="fr-FR" sz="1600" dirty="0" err="1" smtClean="0"/>
              <a:t>quantity</a:t>
            </a:r>
            <a:r>
              <a:rPr lang="fr-FR" sz="1600" dirty="0" smtClean="0"/>
              <a:t> (A.U.)</a:t>
            </a:r>
            <a:endParaRPr lang="fr-FR" sz="1600" dirty="0"/>
          </a:p>
        </p:txBody>
      </p:sp>
      <p:sp>
        <p:nvSpPr>
          <p:cNvPr id="24" name="Rectangle 23"/>
          <p:cNvSpPr/>
          <p:nvPr/>
        </p:nvSpPr>
        <p:spPr>
          <a:xfrm rot="16200000">
            <a:off x="7013308" y="2225536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Ar </a:t>
            </a:r>
            <a:r>
              <a:rPr lang="fr-FR" sz="1600" dirty="0" err="1" smtClean="0"/>
              <a:t>quantity</a:t>
            </a:r>
            <a:r>
              <a:rPr lang="fr-FR" sz="1600" dirty="0" smtClean="0"/>
              <a:t> (A.U.)</a:t>
            </a:r>
            <a:endParaRPr lang="fr-FR" sz="1600" dirty="0"/>
          </a:p>
        </p:txBody>
      </p:sp>
      <p:sp>
        <p:nvSpPr>
          <p:cNvPr id="25" name="Rectangle 24"/>
          <p:cNvSpPr/>
          <p:nvPr/>
        </p:nvSpPr>
        <p:spPr>
          <a:xfrm>
            <a:off x="9224738" y="2111122"/>
            <a:ext cx="1774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New candidates</a:t>
            </a:r>
            <a:endParaRPr lang="fr-FR" sz="1600" dirty="0">
              <a:solidFill>
                <a:srgbClr val="FF00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8656320" y="1558834"/>
            <a:ext cx="792480" cy="552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684884" y="2384816"/>
            <a:ext cx="539854" cy="275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8684884" y="2478520"/>
            <a:ext cx="708982" cy="822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8686556" y="2500753"/>
            <a:ext cx="910290" cy="10718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8656966" y="2500753"/>
            <a:ext cx="1096634" cy="1429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896799" y="2111122"/>
            <a:ext cx="2060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</a:rPr>
              <a:t>Best </a:t>
            </a:r>
            <a:r>
              <a:rPr lang="fr-FR" sz="1600" b="1" dirty="0" err="1" smtClean="0">
                <a:solidFill>
                  <a:srgbClr val="0000FF"/>
                </a:solidFill>
              </a:rPr>
              <a:t>sim</a:t>
            </a:r>
            <a:r>
              <a:rPr lang="fr-FR" sz="1600" b="1" dirty="0" smtClean="0">
                <a:solidFill>
                  <a:srgbClr val="0000FF"/>
                </a:solidFill>
              </a:rPr>
              <a:t>.: -18.13</a:t>
            </a:r>
            <a:endParaRPr lang="fr-FR" sz="1600" b="1" dirty="0">
              <a:solidFill>
                <a:srgbClr val="0000FF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5867661" y="2500753"/>
            <a:ext cx="602808" cy="87817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840" y="4729575"/>
            <a:ext cx="2880179" cy="1979200"/>
          </a:xfrm>
          <a:prstGeom prst="rect">
            <a:avLst/>
          </a:prstGeom>
        </p:spPr>
      </p:pic>
      <p:cxnSp>
        <p:nvCxnSpPr>
          <p:cNvPr id="44" name="Connecteur droit avec flèche 43"/>
          <p:cNvCxnSpPr/>
          <p:nvPr/>
        </p:nvCxnSpPr>
        <p:spPr>
          <a:xfrm>
            <a:off x="5618737" y="2516996"/>
            <a:ext cx="45944" cy="221257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44</a:t>
            </a:fld>
            <a:endParaRPr lang="fr-FR"/>
          </a:p>
        </p:txBody>
      </p:sp>
      <p:sp>
        <p:nvSpPr>
          <p:cNvPr id="19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09" y="236330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: </a:t>
            </a:r>
            <a:r>
              <a:rPr lang="el-GR" dirty="0" smtClean="0"/>
              <a:t>Γ</a:t>
            </a:r>
            <a:r>
              <a:rPr lang="fr-FR" baseline="-25000" dirty="0"/>
              <a:t>av</a:t>
            </a:r>
            <a:r>
              <a:rPr lang="fr-FR" dirty="0"/>
              <a:t> </a:t>
            </a:r>
            <a:r>
              <a:rPr lang="fr-FR" dirty="0" smtClean="0"/>
              <a:t>x 2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1" y="1747277"/>
            <a:ext cx="3597218" cy="298147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377" y="1747277"/>
            <a:ext cx="3795358" cy="302212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537" y="1651056"/>
            <a:ext cx="3991312" cy="30777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986296" y="4585604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Initial RE </a:t>
            </a:r>
            <a:r>
              <a:rPr lang="fr-FR" sz="1600" dirty="0" err="1" smtClean="0"/>
              <a:t>current</a:t>
            </a:r>
            <a:r>
              <a:rPr lang="fr-FR" sz="1600" dirty="0" smtClean="0"/>
              <a:t> fraction</a:t>
            </a:r>
            <a:endParaRPr lang="fr-FR" sz="1600" dirty="0"/>
          </a:p>
        </p:txBody>
      </p:sp>
      <p:sp>
        <p:nvSpPr>
          <p:cNvPr id="27" name="Rectangle 26"/>
          <p:cNvSpPr/>
          <p:nvPr/>
        </p:nvSpPr>
        <p:spPr>
          <a:xfrm>
            <a:off x="4872447" y="4608456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Initial RE </a:t>
            </a:r>
            <a:r>
              <a:rPr lang="fr-FR" sz="1600" dirty="0" err="1" smtClean="0"/>
              <a:t>current</a:t>
            </a:r>
            <a:r>
              <a:rPr lang="fr-FR" sz="1600" dirty="0" smtClean="0"/>
              <a:t> fraction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>
            <a:off x="865886" y="4608456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Initial RE </a:t>
            </a:r>
            <a:r>
              <a:rPr lang="fr-FR" sz="1600" dirty="0" err="1" smtClean="0"/>
              <a:t>current</a:t>
            </a:r>
            <a:r>
              <a:rPr lang="fr-FR" sz="1600" dirty="0" smtClean="0"/>
              <a:t> fraction</a:t>
            </a:r>
            <a:endParaRPr lang="fr-FR" sz="1600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-935378" y="2698412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Ar </a:t>
            </a:r>
            <a:r>
              <a:rPr lang="fr-FR" sz="1600" dirty="0" err="1" smtClean="0"/>
              <a:t>quantity</a:t>
            </a:r>
            <a:r>
              <a:rPr lang="fr-FR" sz="1600" dirty="0" smtClean="0"/>
              <a:t> (A.U.)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 rot="16200000">
            <a:off x="2971035" y="2663489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Ar </a:t>
            </a:r>
            <a:r>
              <a:rPr lang="fr-FR" sz="1600" dirty="0" err="1" smtClean="0"/>
              <a:t>quantity</a:t>
            </a:r>
            <a:r>
              <a:rPr lang="fr-FR" sz="1600" dirty="0" smtClean="0"/>
              <a:t> (A.U.)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 rot="16200000">
            <a:off x="7013308" y="2643549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Ar </a:t>
            </a:r>
            <a:r>
              <a:rPr lang="fr-FR" sz="1600" dirty="0" err="1" smtClean="0"/>
              <a:t>quantity</a:t>
            </a:r>
            <a:r>
              <a:rPr lang="fr-FR" sz="1600" dirty="0" smtClean="0"/>
              <a:t> (A.U.)</a:t>
            </a:r>
            <a:endParaRPr lang="fr-FR" sz="1600" dirty="0"/>
          </a:p>
        </p:txBody>
      </p:sp>
      <p:sp>
        <p:nvSpPr>
          <p:cNvPr id="32" name="Rectangle 31"/>
          <p:cNvSpPr/>
          <p:nvPr/>
        </p:nvSpPr>
        <p:spPr>
          <a:xfrm>
            <a:off x="5182772" y="2402608"/>
            <a:ext cx="2060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</a:rPr>
              <a:t>Best </a:t>
            </a:r>
            <a:r>
              <a:rPr lang="fr-FR" sz="1600" b="1" dirty="0" err="1" smtClean="0">
                <a:solidFill>
                  <a:srgbClr val="0000FF"/>
                </a:solidFill>
              </a:rPr>
              <a:t>sim</a:t>
            </a:r>
            <a:r>
              <a:rPr lang="fr-FR" sz="1600" b="1" dirty="0" smtClean="0">
                <a:solidFill>
                  <a:srgbClr val="0000FF"/>
                </a:solidFill>
              </a:rPr>
              <a:t>.: -19.15</a:t>
            </a:r>
            <a:endParaRPr lang="fr-FR" sz="1600" b="1" dirty="0">
              <a:solidFill>
                <a:srgbClr val="0000FF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5216434" y="2773647"/>
            <a:ext cx="651161" cy="130196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443123" y="2909284"/>
            <a:ext cx="1774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New candidates</a:t>
            </a:r>
            <a:endParaRPr lang="fr-FR" sz="1600" dirty="0">
              <a:solidFill>
                <a:srgbClr val="FF0000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 flipV="1">
            <a:off x="8725494" y="1951126"/>
            <a:ext cx="941691" cy="9581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 flipV="1">
            <a:off x="8700289" y="2102424"/>
            <a:ext cx="842344" cy="829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8699314" y="3276682"/>
            <a:ext cx="912937" cy="1113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9997440" y="3276682"/>
            <a:ext cx="90319" cy="938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10572712" y="3247838"/>
            <a:ext cx="720122" cy="1142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670569" y="1888581"/>
            <a:ext cx="226423" cy="2204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55" name="Rectangle 54"/>
          <p:cNvSpPr/>
          <p:nvPr/>
        </p:nvSpPr>
        <p:spPr>
          <a:xfrm>
            <a:off x="68206" y="5259979"/>
            <a:ext cx="378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/>
              <a:t>Failed</a:t>
            </a:r>
            <a:r>
              <a:rPr lang="fr-FR" sz="1600" dirty="0" smtClean="0"/>
              <a:t> simulations: </a:t>
            </a:r>
            <a:r>
              <a:rPr lang="fr-FR" sz="1600" dirty="0" err="1" smtClean="0"/>
              <a:t>don’t</a:t>
            </a:r>
            <a:r>
              <a:rPr lang="fr-FR" sz="1600" dirty="0" smtClean="0"/>
              <a:t> </a:t>
            </a:r>
            <a:r>
              <a:rPr lang="fr-FR" sz="1600" dirty="0" err="1" smtClean="0"/>
              <a:t>reach</a:t>
            </a:r>
            <a:r>
              <a:rPr lang="fr-FR" sz="1600" dirty="0" smtClean="0"/>
              <a:t> 40 ms (</a:t>
            </a:r>
            <a:r>
              <a:rPr lang="fr-FR" sz="1600" dirty="0" err="1" smtClean="0"/>
              <a:t>need</a:t>
            </a:r>
            <a:r>
              <a:rPr lang="fr-FR" sz="1600" dirty="0" smtClean="0"/>
              <a:t> to </a:t>
            </a:r>
            <a:r>
              <a:rPr lang="fr-FR" sz="1600" dirty="0" err="1" smtClean="0"/>
              <a:t>investigate</a:t>
            </a:r>
            <a:r>
              <a:rPr lang="fr-FR" sz="1600" dirty="0" smtClean="0"/>
              <a:t> </a:t>
            </a:r>
            <a:r>
              <a:rPr lang="fr-FR" sz="1600" dirty="0" err="1" smtClean="0"/>
              <a:t>why</a:t>
            </a:r>
            <a:r>
              <a:rPr lang="fr-FR" sz="1600" dirty="0" smtClean="0"/>
              <a:t> but </a:t>
            </a:r>
            <a:r>
              <a:rPr lang="fr-FR" sz="1600" dirty="0" err="1" smtClean="0"/>
              <a:t>probably</a:t>
            </a:r>
            <a:r>
              <a:rPr lang="fr-FR" sz="1600" dirty="0" smtClean="0"/>
              <a:t> </a:t>
            </a:r>
            <a:r>
              <a:rPr lang="fr-FR" sz="1600" dirty="0" err="1" smtClean="0"/>
              <a:t>related</a:t>
            </a:r>
            <a:r>
              <a:rPr lang="fr-FR" sz="1600" dirty="0" smtClean="0"/>
              <a:t> to </a:t>
            </a:r>
            <a:r>
              <a:rPr lang="fr-FR" sz="1600" dirty="0" err="1" smtClean="0"/>
              <a:t>I</a:t>
            </a:r>
            <a:r>
              <a:rPr lang="fr-FR" sz="1600" baseline="-25000" dirty="0" err="1" smtClean="0"/>
              <a:t>p</a:t>
            </a:r>
            <a:r>
              <a:rPr lang="fr-FR" sz="1600" dirty="0" smtClean="0"/>
              <a:t> </a:t>
            </a:r>
            <a:r>
              <a:rPr lang="fr-FR" sz="1600" dirty="0" err="1" smtClean="0"/>
              <a:t>going</a:t>
            </a:r>
            <a:r>
              <a:rPr lang="fr-FR" sz="1600" dirty="0" smtClean="0"/>
              <a:t> down </a:t>
            </a:r>
            <a:r>
              <a:rPr lang="fr-FR" sz="1600" dirty="0" err="1" smtClean="0"/>
              <a:t>too</a:t>
            </a:r>
            <a:r>
              <a:rPr lang="fr-FR" sz="1600" dirty="0" smtClean="0"/>
              <a:t> </a:t>
            </a:r>
            <a:r>
              <a:rPr lang="fr-FR" sz="1600" dirty="0" err="1" smtClean="0"/>
              <a:t>fast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cxnSp>
        <p:nvCxnSpPr>
          <p:cNvPr id="56" name="Connecteur droit 55"/>
          <p:cNvCxnSpPr>
            <a:stCxn id="54" idx="4"/>
          </p:cNvCxnSpPr>
          <p:nvPr/>
        </p:nvCxnSpPr>
        <p:spPr>
          <a:xfrm>
            <a:off x="783781" y="4093030"/>
            <a:ext cx="191907" cy="11669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783779" y="830052"/>
            <a:ext cx="10755077" cy="4742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NB: </a:t>
            </a:r>
            <a:r>
              <a:rPr lang="fr-FR" dirty="0" err="1" smtClean="0"/>
              <a:t>Changed</a:t>
            </a:r>
            <a:r>
              <a:rPr lang="fr-FR" dirty="0" smtClean="0"/>
              <a:t> range of initial RE </a:t>
            </a:r>
            <a:r>
              <a:rPr lang="fr-FR" dirty="0" err="1" smtClean="0"/>
              <a:t>current</a:t>
            </a:r>
            <a:r>
              <a:rPr lang="fr-FR" dirty="0" smtClean="0"/>
              <a:t> fraction to </a:t>
            </a:r>
            <a:r>
              <a:rPr lang="fr-FR" dirty="0" err="1" smtClean="0"/>
              <a:t>smaller</a:t>
            </a:r>
            <a:r>
              <a:rPr lang="fr-FR" dirty="0" smtClean="0"/>
              <a:t> values, </a:t>
            </a:r>
            <a:r>
              <a:rPr lang="fr-FR" dirty="0" err="1" smtClean="0"/>
              <a:t>consistently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stronger</a:t>
            </a:r>
            <a:r>
              <a:rPr lang="fr-FR" dirty="0" smtClean="0"/>
              <a:t> avalanche 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447" y="5078154"/>
            <a:ext cx="2570997" cy="1765506"/>
          </a:xfrm>
          <a:prstGeom prst="rect">
            <a:avLst/>
          </a:prstGeom>
        </p:spPr>
      </p:pic>
      <p:cxnSp>
        <p:nvCxnSpPr>
          <p:cNvPr id="59" name="Connecteur droit avec flèche 58"/>
          <p:cNvCxnSpPr/>
          <p:nvPr/>
        </p:nvCxnSpPr>
        <p:spPr>
          <a:xfrm flipH="1">
            <a:off x="5928671" y="2773647"/>
            <a:ext cx="25010" cy="230450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856424" y="1330147"/>
            <a:ext cx="271273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u="sng" dirty="0" smtClean="0"/>
              <a:t>Value of objective </a:t>
            </a:r>
          </a:p>
          <a:p>
            <a:pPr algn="ctr"/>
            <a:r>
              <a:rPr lang="fr-FR" sz="1600" u="sng" dirty="0" err="1" smtClean="0"/>
              <a:t>function</a:t>
            </a:r>
            <a:r>
              <a:rPr lang="fr-FR" sz="1600" u="sng" dirty="0" smtClean="0"/>
              <a:t> at </a:t>
            </a:r>
            <a:r>
              <a:rPr lang="fr-FR" sz="1600" u="sng" dirty="0" err="1" smtClean="0"/>
              <a:t>simulated</a:t>
            </a:r>
            <a:r>
              <a:rPr lang="fr-FR" sz="1600" u="sng" dirty="0" smtClean="0"/>
              <a:t> points</a:t>
            </a:r>
            <a:endParaRPr lang="fr-FR" sz="1600" u="sng" dirty="0"/>
          </a:p>
        </p:txBody>
      </p:sp>
      <p:sp>
        <p:nvSpPr>
          <p:cNvPr id="35" name="Rectangle 34"/>
          <p:cNvSpPr/>
          <p:nvPr/>
        </p:nvSpPr>
        <p:spPr>
          <a:xfrm>
            <a:off x="896992" y="1330148"/>
            <a:ext cx="265313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u="sng" dirty="0" err="1" smtClean="0"/>
              <a:t>Order</a:t>
            </a:r>
            <a:r>
              <a:rPr lang="fr-FR" sz="1600" u="sng" dirty="0" smtClean="0"/>
              <a:t> in </a:t>
            </a:r>
            <a:r>
              <a:rPr lang="fr-FR" sz="1600" u="sng" dirty="0" err="1" smtClean="0"/>
              <a:t>which</a:t>
            </a:r>
            <a:r>
              <a:rPr lang="fr-FR" sz="1600" u="sng" dirty="0" smtClean="0"/>
              <a:t> simulations have been </a:t>
            </a:r>
            <a:r>
              <a:rPr lang="fr-FR" sz="1600" u="sng" dirty="0" err="1" smtClean="0"/>
              <a:t>run</a:t>
            </a:r>
            <a:endParaRPr lang="fr-FR" sz="1600" u="sng" dirty="0"/>
          </a:p>
        </p:txBody>
      </p:sp>
      <p:sp>
        <p:nvSpPr>
          <p:cNvPr id="36" name="Rectangle 35"/>
          <p:cNvSpPr/>
          <p:nvPr/>
        </p:nvSpPr>
        <p:spPr>
          <a:xfrm>
            <a:off x="8902966" y="1310207"/>
            <a:ext cx="23873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u="sng" dirty="0" err="1" smtClean="0"/>
              <a:t>Surrogate</a:t>
            </a:r>
            <a:r>
              <a:rPr lang="fr-FR" sz="1600" u="sng" dirty="0" smtClean="0"/>
              <a:t> model for objective </a:t>
            </a:r>
            <a:r>
              <a:rPr lang="fr-FR" sz="1600" u="sng" dirty="0" err="1" smtClean="0"/>
              <a:t>function</a:t>
            </a:r>
            <a:endParaRPr lang="fr-FR" sz="1600" u="sng" dirty="0"/>
          </a:p>
        </p:txBody>
      </p:sp>
    </p:spTree>
    <p:extLst>
      <p:ext uri="{BB962C8B-B14F-4D97-AF65-F5344CB8AC3E}">
        <p14:creationId xmlns:p14="http://schemas.microsoft.com/office/powerpoint/2010/main" val="17076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959" y="5078155"/>
            <a:ext cx="2590664" cy="177984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854" y="1690352"/>
            <a:ext cx="3995145" cy="304879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704" y="1710348"/>
            <a:ext cx="3905838" cy="302879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36" y="1710348"/>
            <a:ext cx="3735331" cy="3028795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45</a:t>
            </a:fld>
            <a:endParaRPr lang="fr-FR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09" y="236330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: </a:t>
            </a:r>
            <a:r>
              <a:rPr lang="el-GR" dirty="0" smtClean="0"/>
              <a:t>Γ</a:t>
            </a:r>
            <a:r>
              <a:rPr lang="fr-FR" baseline="-25000" dirty="0"/>
              <a:t>av</a:t>
            </a:r>
            <a:r>
              <a:rPr lang="fr-FR" dirty="0"/>
              <a:t> </a:t>
            </a:r>
            <a:r>
              <a:rPr lang="fr-FR" dirty="0" smtClean="0"/>
              <a:t>x 0.5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986296" y="4585604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Initial RE </a:t>
            </a:r>
            <a:r>
              <a:rPr lang="fr-FR" sz="1600" dirty="0" err="1" smtClean="0"/>
              <a:t>current</a:t>
            </a:r>
            <a:r>
              <a:rPr lang="fr-FR" sz="1600" dirty="0" smtClean="0"/>
              <a:t> fraction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4872447" y="4608456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Initial RE </a:t>
            </a:r>
            <a:r>
              <a:rPr lang="fr-FR" sz="1600" dirty="0" err="1" smtClean="0"/>
              <a:t>current</a:t>
            </a:r>
            <a:r>
              <a:rPr lang="fr-FR" sz="1600" dirty="0" smtClean="0"/>
              <a:t> fraction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865886" y="4608456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Initial RE </a:t>
            </a:r>
            <a:r>
              <a:rPr lang="fr-FR" sz="1600" dirty="0" err="1" smtClean="0"/>
              <a:t>current</a:t>
            </a:r>
            <a:r>
              <a:rPr lang="fr-FR" sz="1600" dirty="0" smtClean="0"/>
              <a:t> fraction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-935378" y="2698412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Ar </a:t>
            </a:r>
            <a:r>
              <a:rPr lang="fr-FR" sz="1600" dirty="0" err="1" smtClean="0"/>
              <a:t>quantity</a:t>
            </a:r>
            <a:r>
              <a:rPr lang="fr-FR" sz="1600" dirty="0" smtClean="0"/>
              <a:t> (A.U.)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2971035" y="2663489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Ar </a:t>
            </a:r>
            <a:r>
              <a:rPr lang="fr-FR" sz="1600" dirty="0" err="1" smtClean="0"/>
              <a:t>quantity</a:t>
            </a:r>
            <a:r>
              <a:rPr lang="fr-FR" sz="1600" dirty="0" smtClean="0"/>
              <a:t> (A.U.)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7013308" y="2643549"/>
            <a:ext cx="2433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 smtClean="0"/>
              <a:t>Ar </a:t>
            </a:r>
            <a:r>
              <a:rPr lang="fr-FR" sz="1600" dirty="0" err="1" smtClean="0"/>
              <a:t>quantity</a:t>
            </a:r>
            <a:r>
              <a:rPr lang="fr-FR" sz="1600" dirty="0" smtClean="0"/>
              <a:t> (A.U.)</a:t>
            </a:r>
            <a:endParaRPr lang="fr-FR" sz="1600" dirty="0"/>
          </a:p>
        </p:txBody>
      </p:sp>
      <p:sp>
        <p:nvSpPr>
          <p:cNvPr id="21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783779" y="830052"/>
            <a:ext cx="10755077" cy="4742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NB: </a:t>
            </a:r>
            <a:r>
              <a:rPr lang="fr-FR" dirty="0" err="1" smtClean="0"/>
              <a:t>Changed</a:t>
            </a:r>
            <a:r>
              <a:rPr lang="fr-FR" dirty="0" smtClean="0"/>
              <a:t> range of initial RE </a:t>
            </a:r>
            <a:r>
              <a:rPr lang="fr-FR" dirty="0" err="1" smtClean="0"/>
              <a:t>current</a:t>
            </a:r>
            <a:r>
              <a:rPr lang="fr-FR" dirty="0" smtClean="0"/>
              <a:t> fraction to </a:t>
            </a:r>
            <a:r>
              <a:rPr lang="fr-FR" dirty="0" err="1" smtClean="0"/>
              <a:t>larger</a:t>
            </a:r>
            <a:r>
              <a:rPr lang="fr-FR" dirty="0" smtClean="0"/>
              <a:t> values, </a:t>
            </a:r>
            <a:r>
              <a:rPr lang="fr-FR" dirty="0" err="1" smtClean="0"/>
              <a:t>consistently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weaker</a:t>
            </a:r>
            <a:r>
              <a:rPr lang="fr-FR" dirty="0" smtClean="0"/>
              <a:t> avalanche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2772" y="2402608"/>
            <a:ext cx="2060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</a:rPr>
              <a:t>Best </a:t>
            </a:r>
            <a:r>
              <a:rPr lang="fr-FR" sz="1600" b="1" dirty="0" err="1" smtClean="0">
                <a:solidFill>
                  <a:srgbClr val="0000FF"/>
                </a:solidFill>
              </a:rPr>
              <a:t>sim</a:t>
            </a:r>
            <a:r>
              <a:rPr lang="fr-FR" sz="1600" b="1" dirty="0" smtClean="0">
                <a:solidFill>
                  <a:srgbClr val="0000FF"/>
                </a:solidFill>
              </a:rPr>
              <a:t>.: -18.51</a:t>
            </a:r>
            <a:endParaRPr lang="fr-FR" sz="1600" b="1" dirty="0">
              <a:solidFill>
                <a:srgbClr val="0000FF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4955177" y="2773647"/>
            <a:ext cx="912419" cy="100587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5928671" y="2773647"/>
            <a:ext cx="25010" cy="230450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877938" y="2918026"/>
            <a:ext cx="1774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New candidates</a:t>
            </a:r>
            <a:endParaRPr lang="fr-FR" sz="1600" dirty="0">
              <a:solidFill>
                <a:srgbClr val="FF00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8901572" y="3224745"/>
            <a:ext cx="388787" cy="355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8665029" y="3214748"/>
            <a:ext cx="433246" cy="294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673738" y="3213463"/>
            <a:ext cx="827313" cy="1166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8874706" y="3253938"/>
            <a:ext cx="498089" cy="669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0392192" y="3224745"/>
            <a:ext cx="240974" cy="583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/>
          <p:nvPr/>
        </p:nvSpPr>
        <p:spPr>
          <a:xfrm>
            <a:off x="670569" y="1888581"/>
            <a:ext cx="207055" cy="1890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68206" y="5259979"/>
            <a:ext cx="378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/>
              <a:t>Failed</a:t>
            </a:r>
            <a:r>
              <a:rPr lang="fr-FR" sz="1600" dirty="0" smtClean="0"/>
              <a:t> simulations: </a:t>
            </a:r>
            <a:r>
              <a:rPr lang="fr-FR" sz="1600" dirty="0" err="1" smtClean="0"/>
              <a:t>don’t</a:t>
            </a:r>
            <a:r>
              <a:rPr lang="fr-FR" sz="1600" dirty="0" smtClean="0"/>
              <a:t> </a:t>
            </a:r>
            <a:r>
              <a:rPr lang="fr-FR" sz="1600" dirty="0" err="1" smtClean="0"/>
              <a:t>reach</a:t>
            </a:r>
            <a:r>
              <a:rPr lang="fr-FR" sz="1600" dirty="0" smtClean="0"/>
              <a:t> 40 ms (</a:t>
            </a:r>
            <a:r>
              <a:rPr lang="fr-FR" sz="1600" dirty="0" err="1" smtClean="0"/>
              <a:t>need</a:t>
            </a:r>
            <a:r>
              <a:rPr lang="fr-FR" sz="1600" dirty="0" smtClean="0"/>
              <a:t> to </a:t>
            </a:r>
            <a:r>
              <a:rPr lang="fr-FR" sz="1600" dirty="0" err="1" smtClean="0"/>
              <a:t>investigate</a:t>
            </a:r>
            <a:r>
              <a:rPr lang="fr-FR" sz="1600" dirty="0" smtClean="0"/>
              <a:t> </a:t>
            </a:r>
            <a:r>
              <a:rPr lang="fr-FR" sz="1600" dirty="0" err="1" smtClean="0"/>
              <a:t>why</a:t>
            </a:r>
            <a:r>
              <a:rPr lang="fr-FR" sz="1600" dirty="0" smtClean="0"/>
              <a:t> but </a:t>
            </a:r>
            <a:r>
              <a:rPr lang="fr-FR" sz="1600" dirty="0" err="1" smtClean="0"/>
              <a:t>probably</a:t>
            </a:r>
            <a:r>
              <a:rPr lang="fr-FR" sz="1600" dirty="0" smtClean="0"/>
              <a:t> </a:t>
            </a:r>
            <a:r>
              <a:rPr lang="fr-FR" sz="1600" dirty="0" err="1" smtClean="0"/>
              <a:t>related</a:t>
            </a:r>
            <a:r>
              <a:rPr lang="fr-FR" sz="1600" dirty="0" smtClean="0"/>
              <a:t> to </a:t>
            </a:r>
            <a:r>
              <a:rPr lang="fr-FR" sz="1600" dirty="0" err="1" smtClean="0"/>
              <a:t>I</a:t>
            </a:r>
            <a:r>
              <a:rPr lang="fr-FR" sz="1600" baseline="-25000" dirty="0" err="1" smtClean="0"/>
              <a:t>p</a:t>
            </a:r>
            <a:r>
              <a:rPr lang="fr-FR" sz="1600" dirty="0" smtClean="0"/>
              <a:t> </a:t>
            </a:r>
            <a:r>
              <a:rPr lang="fr-FR" sz="1600" dirty="0" err="1" smtClean="0"/>
              <a:t>going</a:t>
            </a:r>
            <a:r>
              <a:rPr lang="fr-FR" sz="1600" dirty="0" smtClean="0"/>
              <a:t> down </a:t>
            </a:r>
            <a:r>
              <a:rPr lang="fr-FR" sz="1600" dirty="0" err="1" smtClean="0"/>
              <a:t>too</a:t>
            </a:r>
            <a:r>
              <a:rPr lang="fr-FR" sz="1600" dirty="0" smtClean="0"/>
              <a:t> </a:t>
            </a:r>
            <a:r>
              <a:rPr lang="fr-FR" sz="1600" dirty="0" err="1" smtClean="0"/>
              <a:t>fast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cxnSp>
        <p:nvCxnSpPr>
          <p:cNvPr id="45" name="Connecteur droit 44"/>
          <p:cNvCxnSpPr>
            <a:stCxn id="43" idx="4"/>
          </p:cNvCxnSpPr>
          <p:nvPr/>
        </p:nvCxnSpPr>
        <p:spPr>
          <a:xfrm>
            <a:off x="774097" y="3779520"/>
            <a:ext cx="201591" cy="14804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76385" y="1315663"/>
            <a:ext cx="271273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u="sng" dirty="0" smtClean="0"/>
              <a:t>Value of objective </a:t>
            </a:r>
          </a:p>
          <a:p>
            <a:pPr algn="ctr"/>
            <a:r>
              <a:rPr lang="fr-FR" sz="1600" u="sng" dirty="0" err="1" smtClean="0"/>
              <a:t>function</a:t>
            </a:r>
            <a:r>
              <a:rPr lang="fr-FR" sz="1600" u="sng" dirty="0" smtClean="0"/>
              <a:t> at </a:t>
            </a:r>
            <a:r>
              <a:rPr lang="fr-FR" sz="1600" u="sng" dirty="0" err="1" smtClean="0"/>
              <a:t>simulated</a:t>
            </a:r>
            <a:r>
              <a:rPr lang="fr-FR" sz="1600" u="sng" dirty="0" smtClean="0"/>
              <a:t> points</a:t>
            </a:r>
            <a:endParaRPr lang="fr-FR" sz="1600" u="sng" dirty="0"/>
          </a:p>
        </p:txBody>
      </p:sp>
      <p:sp>
        <p:nvSpPr>
          <p:cNvPr id="32" name="Rectangle 31"/>
          <p:cNvSpPr/>
          <p:nvPr/>
        </p:nvSpPr>
        <p:spPr>
          <a:xfrm>
            <a:off x="916953" y="1315664"/>
            <a:ext cx="265313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u="sng" dirty="0" err="1" smtClean="0"/>
              <a:t>Order</a:t>
            </a:r>
            <a:r>
              <a:rPr lang="fr-FR" sz="1600" u="sng" dirty="0" smtClean="0"/>
              <a:t> in </a:t>
            </a:r>
            <a:r>
              <a:rPr lang="fr-FR" sz="1600" u="sng" dirty="0" err="1" smtClean="0"/>
              <a:t>which</a:t>
            </a:r>
            <a:r>
              <a:rPr lang="fr-FR" sz="1600" u="sng" dirty="0" smtClean="0"/>
              <a:t> simulations have been </a:t>
            </a:r>
            <a:r>
              <a:rPr lang="fr-FR" sz="1600" u="sng" dirty="0" err="1" smtClean="0"/>
              <a:t>run</a:t>
            </a:r>
            <a:endParaRPr lang="fr-FR" sz="1600" u="sng" dirty="0"/>
          </a:p>
        </p:txBody>
      </p:sp>
      <p:sp>
        <p:nvSpPr>
          <p:cNvPr id="33" name="Rectangle 32"/>
          <p:cNvSpPr/>
          <p:nvPr/>
        </p:nvSpPr>
        <p:spPr>
          <a:xfrm>
            <a:off x="8905509" y="1295723"/>
            <a:ext cx="23873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u="sng" dirty="0" err="1" smtClean="0"/>
              <a:t>Surrogate</a:t>
            </a:r>
            <a:r>
              <a:rPr lang="fr-FR" sz="1600" u="sng" dirty="0" smtClean="0"/>
              <a:t> model for objective </a:t>
            </a:r>
            <a:r>
              <a:rPr lang="fr-FR" sz="1600" u="sng" dirty="0" err="1" smtClean="0"/>
              <a:t>function</a:t>
            </a:r>
            <a:endParaRPr lang="fr-FR" sz="1600" u="sng" dirty="0"/>
          </a:p>
        </p:txBody>
      </p:sp>
    </p:spTree>
    <p:extLst>
      <p:ext uri="{BB962C8B-B14F-4D97-AF65-F5344CB8AC3E}">
        <p14:creationId xmlns:p14="http://schemas.microsoft.com/office/powerpoint/2010/main" val="35804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The experiment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22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06557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 smtClean="0"/>
              <a:t>JET #95135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827" y="1344497"/>
            <a:ext cx="4976291" cy="499915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627" t="58667" r="68902" b="735"/>
          <a:stretch/>
        </p:blipFill>
        <p:spPr>
          <a:xfrm>
            <a:off x="224267" y="1853435"/>
            <a:ext cx="3003841" cy="224059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33896" t="59701" r="35720" b="785"/>
          <a:stretch/>
        </p:blipFill>
        <p:spPr>
          <a:xfrm>
            <a:off x="205796" y="4198087"/>
            <a:ext cx="3007443" cy="2189554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396" y="779618"/>
            <a:ext cx="7195684" cy="1013551"/>
          </a:xfrm>
        </p:spPr>
        <p:txBody>
          <a:bodyPr>
            <a:normAutofit lnSpcReduction="10000"/>
          </a:bodyPr>
          <a:lstStyle/>
          <a:p>
            <a:pPr lvl="1"/>
            <a:r>
              <a:rPr lang="fr-FR" dirty="0" smtClean="0"/>
              <a:t>A ‘</a:t>
            </a:r>
            <a:r>
              <a:rPr lang="fr-FR" dirty="0" err="1" smtClean="0"/>
              <a:t>famous</a:t>
            </a:r>
            <a:r>
              <a:rPr lang="fr-FR" dirty="0" smtClean="0"/>
              <a:t> pulse’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benign</a:t>
            </a:r>
            <a:r>
              <a:rPr lang="fr-FR" dirty="0" smtClean="0"/>
              <a:t> RE </a:t>
            </a:r>
            <a:r>
              <a:rPr lang="fr-FR" dirty="0" err="1" smtClean="0"/>
              <a:t>termination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70C0"/>
                </a:solidFill>
              </a:rPr>
              <a:t>[</a:t>
            </a:r>
            <a:r>
              <a:rPr lang="fr-FR" dirty="0" err="1" smtClean="0">
                <a:solidFill>
                  <a:srgbClr val="0070C0"/>
                </a:solidFill>
              </a:rPr>
              <a:t>Reux</a:t>
            </a:r>
            <a:r>
              <a:rPr lang="fr-FR" dirty="0" smtClean="0">
                <a:solidFill>
                  <a:srgbClr val="0070C0"/>
                </a:solidFill>
              </a:rPr>
              <a:t> PRL 2021]</a:t>
            </a:r>
          </a:p>
          <a:p>
            <a:pPr lvl="1"/>
            <a:r>
              <a:rPr lang="fr-FR" dirty="0" smtClean="0"/>
              <a:t>Target plasma: 3 T, 1.45 MA, </a:t>
            </a:r>
            <a:r>
              <a:rPr lang="fr-FR" dirty="0" err="1" smtClean="0"/>
              <a:t>Ohmic</a:t>
            </a:r>
            <a:endParaRPr lang="fr-FR" dirty="0" smtClean="0"/>
          </a:p>
          <a:p>
            <a:pPr lvl="1"/>
            <a:r>
              <a:rPr lang="fr-FR" dirty="0" smtClean="0"/>
              <a:t>Ar MGI leads to a 0.65 MA RE </a:t>
            </a:r>
            <a:r>
              <a:rPr lang="fr-FR" dirty="0" err="1" smtClean="0"/>
              <a:t>beam</a:t>
            </a:r>
            <a:endParaRPr lang="fr-FR" dirty="0" smtClean="0"/>
          </a:p>
        </p:txBody>
      </p:sp>
      <p:grpSp>
        <p:nvGrpSpPr>
          <p:cNvPr id="2" name="Groupe 1"/>
          <p:cNvGrpSpPr/>
          <p:nvPr/>
        </p:nvGrpSpPr>
        <p:grpSpPr>
          <a:xfrm>
            <a:off x="3456004" y="2114303"/>
            <a:ext cx="3038214" cy="3319846"/>
            <a:chOff x="103905" y="2824719"/>
            <a:chExt cx="2882050" cy="319342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05" y="2824719"/>
              <a:ext cx="2882050" cy="3193427"/>
            </a:xfrm>
            <a:prstGeom prst="rect">
              <a:avLst/>
            </a:prstGeom>
          </p:spPr>
        </p:pic>
        <p:cxnSp>
          <p:nvCxnSpPr>
            <p:cNvPr id="9" name="Connecteur droit avec flèche 8"/>
            <p:cNvCxnSpPr/>
            <p:nvPr/>
          </p:nvCxnSpPr>
          <p:spPr>
            <a:xfrm flipH="1">
              <a:off x="1626669" y="2959331"/>
              <a:ext cx="2626" cy="51538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1645906" y="295933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Ar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 txBox="1">
            <a:spLocks/>
          </p:cNvSpPr>
          <p:nvPr/>
        </p:nvSpPr>
        <p:spPr>
          <a:xfrm>
            <a:off x="8541047" y="6343650"/>
            <a:ext cx="3839143" cy="8924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1400" dirty="0" smtClean="0"/>
              <a:t>(Note: t=0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defined</a:t>
            </a:r>
            <a:r>
              <a:rPr lang="fr-FR" sz="1400" dirty="0" smtClean="0"/>
              <a:t> </a:t>
            </a:r>
            <a:r>
              <a:rPr lang="fr-FR" sz="1400" dirty="0" err="1" smtClean="0"/>
              <a:t>arbitrarily</a:t>
            </a:r>
            <a:r>
              <a:rPr lang="fr-FR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64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Simulation setup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516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11454"/>
            <a:ext cx="11024733" cy="4532313"/>
          </a:xfrm>
        </p:spPr>
        <p:txBody>
          <a:bodyPr>
            <a:normAutofit/>
          </a:bodyPr>
          <a:lstStyle/>
          <a:p>
            <a:pPr lvl="1"/>
            <a:r>
              <a:rPr lang="da-DK" dirty="0"/>
              <a:t>JOREK reduced MHD model 600 with </a:t>
            </a:r>
            <a:r>
              <a:rPr lang="da-DK" b="1" dirty="0"/>
              <a:t>RE fluid </a:t>
            </a:r>
            <a:r>
              <a:rPr lang="da-DK" dirty="0"/>
              <a:t>(V. Bandaru</a:t>
            </a:r>
            <a:r>
              <a:rPr lang="da-DK" dirty="0" smtClean="0"/>
              <a:t>)</a:t>
            </a:r>
            <a:endParaRPr lang="da-DK" b="1" dirty="0" smtClean="0"/>
          </a:p>
          <a:p>
            <a:pPr lvl="1"/>
            <a:r>
              <a:rPr lang="da-DK" b="1" dirty="0" smtClean="0"/>
              <a:t>2D axisymmetric</a:t>
            </a:r>
          </a:p>
          <a:p>
            <a:pPr lvl="1"/>
            <a:r>
              <a:rPr lang="fr-FR" b="1" dirty="0" smtClean="0"/>
              <a:t>Free-</a:t>
            </a:r>
            <a:r>
              <a:rPr lang="fr-FR" b="1" dirty="0" err="1" smtClean="0"/>
              <a:t>boundary</a:t>
            </a:r>
            <a:r>
              <a:rPr lang="fr-FR" b="1" dirty="0" smtClean="0"/>
              <a:t> </a:t>
            </a:r>
            <a:r>
              <a:rPr lang="fr-FR" dirty="0"/>
              <a:t>(JOREK-STARWALL)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smtClean="0"/>
              <a:t>~</a:t>
            </a:r>
            <a:r>
              <a:rPr lang="fr-FR" b="1" dirty="0" err="1" smtClean="0"/>
              <a:t>realistic</a:t>
            </a:r>
            <a:r>
              <a:rPr lang="fr-FR" b="1" dirty="0" smtClean="0"/>
              <a:t> </a:t>
            </a:r>
            <a:r>
              <a:rPr lang="fr-FR" b="1" dirty="0" err="1"/>
              <a:t>resistive</a:t>
            </a:r>
            <a:r>
              <a:rPr lang="fr-FR" b="1" dirty="0"/>
              <a:t> </a:t>
            </a:r>
            <a:r>
              <a:rPr lang="fr-FR" b="1" dirty="0" err="1"/>
              <a:t>wall</a:t>
            </a:r>
            <a:r>
              <a:rPr lang="fr-FR" b="1" dirty="0"/>
              <a:t> + </a:t>
            </a:r>
            <a:r>
              <a:rPr lang="fr-FR" b="1" dirty="0" err="1"/>
              <a:t>divertor</a:t>
            </a:r>
            <a:r>
              <a:rPr lang="fr-FR" b="1" dirty="0"/>
              <a:t> support </a:t>
            </a:r>
            <a:r>
              <a:rPr lang="fr-FR" b="1" dirty="0" smtClean="0"/>
              <a:t>structures</a:t>
            </a:r>
            <a:r>
              <a:rPr lang="da-DK" b="1" dirty="0" smtClean="0"/>
              <a:t> </a:t>
            </a:r>
          </a:p>
          <a:p>
            <a:pPr lvl="1"/>
            <a:r>
              <a:rPr lang="da-DK" dirty="0" smtClean="0"/>
              <a:t>Evolve </a:t>
            </a:r>
            <a:r>
              <a:rPr lang="el-GR" dirty="0" smtClean="0"/>
              <a:t>ψ</a:t>
            </a:r>
            <a:r>
              <a:rPr lang="fr-FR" dirty="0" smtClean="0"/>
              <a:t>, u (</a:t>
            </a:r>
            <a:r>
              <a:rPr lang="fr-FR" dirty="0" err="1" smtClean="0"/>
              <a:t>electric</a:t>
            </a:r>
            <a:r>
              <a:rPr lang="fr-FR" dirty="0" smtClean="0"/>
              <a:t>/flow </a:t>
            </a:r>
            <a:r>
              <a:rPr lang="fr-FR" dirty="0" err="1" smtClean="0"/>
              <a:t>potential</a:t>
            </a:r>
            <a:r>
              <a:rPr lang="fr-FR" dirty="0" smtClean="0"/>
              <a:t>), </a:t>
            </a:r>
            <a:r>
              <a:rPr lang="el-GR" dirty="0" smtClean="0"/>
              <a:t>ρ</a:t>
            </a:r>
            <a:r>
              <a:rPr lang="fr-FR" dirty="0" smtClean="0"/>
              <a:t>, </a:t>
            </a:r>
            <a:r>
              <a:rPr lang="el-GR" dirty="0" smtClean="0"/>
              <a:t>ρ</a:t>
            </a:r>
            <a:r>
              <a:rPr lang="fr-FR" baseline="-25000" dirty="0" smtClean="0"/>
              <a:t>Ar</a:t>
            </a:r>
            <a:r>
              <a:rPr lang="fr-FR" dirty="0" smtClean="0"/>
              <a:t>, T (</a:t>
            </a:r>
            <a:r>
              <a:rPr lang="da-DK" dirty="0" smtClean="0"/>
              <a:t>single temperature), n</a:t>
            </a:r>
            <a:r>
              <a:rPr lang="da-DK" baseline="-25000" dirty="0" smtClean="0"/>
              <a:t>RE</a:t>
            </a:r>
          </a:p>
          <a:p>
            <a:pPr lvl="2"/>
            <a:r>
              <a:rPr lang="da-DK" dirty="0" smtClean="0"/>
              <a:t>Coronal </a:t>
            </a:r>
            <a:r>
              <a:rPr lang="da-DK" dirty="0"/>
              <a:t>equilibrium model for </a:t>
            </a:r>
            <a:r>
              <a:rPr lang="da-DK" dirty="0" smtClean="0"/>
              <a:t>Ar</a:t>
            </a:r>
          </a:p>
          <a:p>
            <a:pPr lvl="2"/>
            <a:r>
              <a:rPr lang="da-DK" dirty="0"/>
              <a:t>No parallel </a:t>
            </a:r>
            <a:r>
              <a:rPr lang="da-DK" dirty="0" smtClean="0"/>
              <a:t>flow</a:t>
            </a:r>
          </a:p>
          <a:p>
            <a:pPr lvl="1"/>
            <a:r>
              <a:rPr lang="da-DK" b="1" dirty="0" smtClean="0"/>
              <a:t>No model for Ar gas dynamics</a:t>
            </a:r>
          </a:p>
          <a:p>
            <a:pPr marL="266700" lvl="2" indent="0">
              <a:buNone/>
            </a:pPr>
            <a:r>
              <a:rPr lang="da-DK" dirty="0"/>
              <a:t>→ Cannot </a:t>
            </a:r>
            <a:r>
              <a:rPr lang="da-DK" dirty="0" smtClean="0"/>
              <a:t>describe penetration of Ar into the plasma</a:t>
            </a:r>
          </a:p>
          <a:p>
            <a:pPr marL="266700" lvl="2" indent="0">
              <a:buNone/>
            </a:pPr>
            <a:r>
              <a:rPr lang="da-DK" dirty="0" smtClean="0"/>
              <a:t>→ Use ~homogeneous Ar source</a:t>
            </a:r>
          </a:p>
          <a:p>
            <a:pPr lvl="1"/>
            <a:r>
              <a:rPr lang="da-DK" b="1" dirty="0" smtClean="0"/>
              <a:t>Prescribed RE seed </a:t>
            </a:r>
            <a:endParaRPr lang="da-DK" dirty="0"/>
          </a:p>
          <a:p>
            <a:pPr lvl="2"/>
            <a:r>
              <a:rPr lang="da-DK" dirty="0" smtClean="0"/>
              <a:t>No modelling of primary </a:t>
            </a:r>
            <a:r>
              <a:rPr lang="da-DK" dirty="0"/>
              <a:t>RE </a:t>
            </a:r>
            <a:r>
              <a:rPr lang="da-DK" dirty="0" smtClean="0"/>
              <a:t>generation</a:t>
            </a:r>
          </a:p>
          <a:p>
            <a:pPr lvl="2"/>
            <a:r>
              <a:rPr lang="da-DK" dirty="0" smtClean="0"/>
              <a:t>Here, used </a:t>
            </a:r>
            <a:r>
              <a:rPr lang="fr-FR" dirty="0" smtClean="0"/>
              <a:t>a </a:t>
            </a:r>
            <a:r>
              <a:rPr lang="fr-FR" dirty="0" err="1" smtClean="0"/>
              <a:t>radially</a:t>
            </a:r>
            <a:r>
              <a:rPr lang="fr-FR" dirty="0" smtClean="0"/>
              <a:t> </a:t>
            </a:r>
            <a:r>
              <a:rPr lang="fr-FR" dirty="0" err="1" smtClean="0"/>
              <a:t>broad</a:t>
            </a:r>
            <a:r>
              <a:rPr lang="fr-FR" dirty="0" smtClean="0"/>
              <a:t> </a:t>
            </a:r>
            <a:r>
              <a:rPr lang="fr-FR" dirty="0" err="1" smtClean="0"/>
              <a:t>Gaussian</a:t>
            </a:r>
            <a:r>
              <a:rPr lang="fr-FR" dirty="0" smtClean="0"/>
              <a:t> </a:t>
            </a:r>
            <a:r>
              <a:rPr lang="fr-FR" dirty="0" err="1" smtClean="0"/>
              <a:t>shape</a:t>
            </a:r>
            <a:endParaRPr lang="fr-FR" dirty="0" smtClean="0"/>
          </a:p>
          <a:p>
            <a:pPr lvl="1"/>
            <a:r>
              <a:rPr lang="da-DK" dirty="0"/>
              <a:t>RE avalanche rate </a:t>
            </a:r>
            <a:r>
              <a:rPr lang="da-DK" dirty="0" smtClean="0"/>
              <a:t>from </a:t>
            </a:r>
            <a:r>
              <a:rPr lang="da-DK" dirty="0" smtClean="0">
                <a:solidFill>
                  <a:srgbClr val="0070C0"/>
                </a:solidFill>
              </a:rPr>
              <a:t>[Hesslow JPP 2018, PPCF 2018]</a:t>
            </a:r>
          </a:p>
          <a:p>
            <a:pPr lvl="2"/>
            <a:endParaRPr lang="da-DK" baseline="-2500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6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09" y="1185863"/>
            <a:ext cx="9153026" cy="4459743"/>
          </a:xfrm>
        </p:spPr>
        <p:txBody>
          <a:bodyPr>
            <a:normAutofit/>
          </a:bodyPr>
          <a:lstStyle/>
          <a:p>
            <a:pPr lvl="1"/>
            <a:r>
              <a:rPr lang="fr-FR" u="sng" dirty="0" smtClean="0"/>
              <a:t>Initial </a:t>
            </a:r>
            <a:r>
              <a:rPr lang="fr-FR" u="sng" dirty="0" err="1" smtClean="0"/>
              <a:t>currents</a:t>
            </a:r>
            <a:r>
              <a:rPr lang="fr-FR" u="sng" dirty="0" smtClean="0"/>
              <a:t>: </a:t>
            </a:r>
            <a:endParaRPr lang="fr-FR" u="sng" dirty="0"/>
          </a:p>
          <a:p>
            <a:pPr lvl="2"/>
            <a:r>
              <a:rPr lang="fr-FR" dirty="0"/>
              <a:t>E</a:t>
            </a:r>
            <a:r>
              <a:rPr lang="fr-FR" dirty="0" smtClean="0"/>
              <a:t>xact </a:t>
            </a:r>
            <a:r>
              <a:rPr lang="fr-FR" dirty="0" err="1" smtClean="0"/>
              <a:t>experimental</a:t>
            </a:r>
            <a:r>
              <a:rPr lang="fr-FR" dirty="0" smtClean="0"/>
              <a:t> values </a:t>
            </a:r>
            <a:r>
              <a:rPr lang="fr-FR" dirty="0" err="1" smtClean="0"/>
              <a:t>would</a:t>
            </a:r>
            <a:r>
              <a:rPr lang="fr-FR" dirty="0" smtClean="0"/>
              <a:t> not </a:t>
            </a:r>
            <a:r>
              <a:rPr lang="fr-FR" dirty="0" err="1" smtClean="0"/>
              <a:t>give</a:t>
            </a:r>
            <a:r>
              <a:rPr lang="fr-FR" dirty="0" smtClean="0"/>
              <a:t> the right plasma position and </a:t>
            </a:r>
            <a:r>
              <a:rPr lang="fr-FR" dirty="0" err="1" smtClean="0"/>
              <a:t>shape</a:t>
            </a:r>
            <a:endParaRPr lang="fr-FR" dirty="0" smtClean="0"/>
          </a:p>
          <a:p>
            <a:pPr lvl="3"/>
            <a:r>
              <a:rPr lang="fr-FR" dirty="0" smtClean="0"/>
              <a:t>No </a:t>
            </a:r>
            <a:r>
              <a:rPr lang="fr-FR" dirty="0" err="1" smtClean="0"/>
              <a:t>iron</a:t>
            </a:r>
            <a:r>
              <a:rPr lang="fr-FR" dirty="0" smtClean="0"/>
              <a:t> </a:t>
            </a:r>
            <a:r>
              <a:rPr lang="fr-FR" dirty="0" err="1" smtClean="0"/>
              <a:t>core</a:t>
            </a:r>
            <a:r>
              <a:rPr lang="fr-FR" dirty="0" smtClean="0"/>
              <a:t> in the model</a:t>
            </a:r>
          </a:p>
          <a:p>
            <a:pPr lvl="3"/>
            <a:r>
              <a:rPr lang="fr-FR" dirty="0" smtClean="0"/>
              <a:t>No </a:t>
            </a:r>
            <a:r>
              <a:rPr lang="fr-FR" dirty="0" err="1" smtClean="0"/>
              <a:t>induced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r>
              <a:rPr lang="fr-FR" dirty="0" smtClean="0"/>
              <a:t> in passive structures at t=0 in the model</a:t>
            </a:r>
          </a:p>
          <a:p>
            <a:pPr marL="266700" lvl="2" indent="0">
              <a:buNone/>
            </a:pPr>
            <a:r>
              <a:rPr lang="fr-FR" dirty="0" smtClean="0"/>
              <a:t>→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adjustment</a:t>
            </a:r>
            <a:r>
              <a:rPr lang="fr-FR" dirty="0" smtClean="0"/>
              <a:t> to match EFIT </a:t>
            </a:r>
            <a:r>
              <a:rPr lang="fr-FR" dirty="0" err="1" smtClean="0"/>
              <a:t>equilibrium</a:t>
            </a:r>
            <a:endParaRPr lang="fr-FR" dirty="0" smtClean="0"/>
          </a:p>
          <a:p>
            <a:pPr lvl="2"/>
            <a:r>
              <a:rPr lang="fr-FR" b="1" dirty="0" smtClean="0"/>
              <a:t>Start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exp</a:t>
            </a:r>
            <a:r>
              <a:rPr lang="fr-FR" b="1" dirty="0"/>
              <a:t>.</a:t>
            </a:r>
            <a:r>
              <a:rPr lang="fr-FR" b="1" dirty="0" smtClean="0"/>
              <a:t> </a:t>
            </a:r>
            <a:r>
              <a:rPr lang="fr-FR" b="1" dirty="0" err="1" smtClean="0"/>
              <a:t>currents</a:t>
            </a:r>
            <a:r>
              <a:rPr lang="fr-FR" b="1" dirty="0"/>
              <a:t> </a:t>
            </a:r>
            <a:r>
              <a:rPr lang="fr-FR" b="1" dirty="0" smtClean="0"/>
              <a:t>and fine-tune </a:t>
            </a:r>
            <a:r>
              <a:rPr lang="fr-FR" b="1" dirty="0" err="1" smtClean="0"/>
              <a:t>during</a:t>
            </a:r>
            <a:r>
              <a:rPr lang="fr-FR" b="1" dirty="0" smtClean="0"/>
              <a:t> </a:t>
            </a:r>
            <a:r>
              <a:rPr lang="fr-FR" b="1" dirty="0" err="1" smtClean="0"/>
              <a:t>Grad-Shafranov</a:t>
            </a:r>
            <a:r>
              <a:rPr lang="fr-FR" b="1" dirty="0" smtClean="0"/>
              <a:t> </a:t>
            </a:r>
            <a:r>
              <a:rPr lang="fr-FR" b="1" dirty="0" err="1" smtClean="0"/>
              <a:t>solver</a:t>
            </a:r>
            <a:r>
              <a:rPr lang="fr-FR" b="1" dirty="0" smtClean="0"/>
              <a:t> </a:t>
            </a:r>
            <a:r>
              <a:rPr lang="fr-FR" b="1" dirty="0" err="1" smtClean="0"/>
              <a:t>iterations</a:t>
            </a:r>
            <a:endParaRPr lang="fr-FR" b="1" dirty="0" smtClean="0"/>
          </a:p>
          <a:p>
            <a:pPr lvl="3"/>
            <a:endParaRPr lang="fr-FR" dirty="0"/>
          </a:p>
          <a:p>
            <a:pPr lvl="1"/>
            <a:r>
              <a:rPr lang="fr-FR" u="sng" dirty="0" smtClean="0"/>
              <a:t>Time </a:t>
            </a:r>
            <a:r>
              <a:rPr lang="fr-FR" u="sng" dirty="0" err="1" smtClean="0"/>
              <a:t>evolution</a:t>
            </a:r>
            <a:r>
              <a:rPr lang="fr-FR" u="sng" dirty="0" smtClean="0"/>
              <a:t>:</a:t>
            </a:r>
          </a:p>
          <a:p>
            <a:pPr lvl="2"/>
            <a:r>
              <a:rPr lang="fr-FR" dirty="0" smtClean="0"/>
              <a:t>Use </a:t>
            </a:r>
            <a:r>
              <a:rPr lang="fr-FR" b="1" dirty="0" err="1" smtClean="0"/>
              <a:t>same</a:t>
            </a:r>
            <a:r>
              <a:rPr lang="fr-FR" b="1" dirty="0" smtClean="0"/>
              <a:t> </a:t>
            </a:r>
            <a:r>
              <a:rPr lang="fr-FR" b="1" dirty="0" err="1" smtClean="0"/>
              <a:t>dI</a:t>
            </a:r>
            <a:r>
              <a:rPr lang="fr-FR" b="1" baseline="-25000" dirty="0" err="1" smtClean="0"/>
              <a:t>PF</a:t>
            </a:r>
            <a:r>
              <a:rPr lang="fr-FR" b="1" dirty="0" smtClean="0"/>
              <a:t>/</a:t>
            </a:r>
            <a:r>
              <a:rPr lang="fr-FR" b="1" dirty="0" err="1" smtClean="0"/>
              <a:t>dt</a:t>
            </a:r>
            <a:r>
              <a:rPr lang="fr-FR" b="1" dirty="0" smtClean="0"/>
              <a:t> as in </a:t>
            </a:r>
            <a:r>
              <a:rPr lang="fr-FR" b="1" dirty="0" err="1" smtClean="0"/>
              <a:t>exp</a:t>
            </a:r>
            <a:r>
              <a:rPr lang="fr-FR" b="1" dirty="0" smtClean="0"/>
              <a:t>.</a:t>
            </a:r>
            <a:r>
              <a:rPr lang="fr-FR" dirty="0" smtClean="0"/>
              <a:t> in all </a:t>
            </a:r>
            <a:r>
              <a:rPr lang="fr-FR" dirty="0" err="1" smtClean="0"/>
              <a:t>coils</a:t>
            </a:r>
            <a:r>
              <a:rPr lang="fr-FR" dirty="0" smtClean="0"/>
              <a:t> </a:t>
            </a:r>
            <a:r>
              <a:rPr lang="fr-FR" dirty="0" err="1" smtClean="0"/>
              <a:t>except</a:t>
            </a:r>
            <a:r>
              <a:rPr lang="fr-FR" dirty="0" smtClean="0"/>
              <a:t> for:</a:t>
            </a:r>
          </a:p>
          <a:p>
            <a:pPr lvl="3"/>
            <a:r>
              <a:rPr lang="fr-FR" dirty="0" err="1"/>
              <a:t>F</a:t>
            </a:r>
            <a:r>
              <a:rPr lang="fr-FR" dirty="0" err="1" smtClean="0"/>
              <a:t>ast</a:t>
            </a:r>
            <a:r>
              <a:rPr lang="fr-FR" dirty="0" smtClean="0"/>
              <a:t> radial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coils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are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b="1" dirty="0" smtClean="0"/>
              <a:t>feedback on </a:t>
            </a:r>
            <a:r>
              <a:rPr lang="fr-FR" b="1" dirty="0" err="1" smtClean="0"/>
              <a:t>Z</a:t>
            </a:r>
            <a:r>
              <a:rPr lang="fr-FR" b="1" baseline="-25000" dirty="0" err="1" smtClean="0"/>
              <a:t>axis</a:t>
            </a:r>
            <a:r>
              <a:rPr lang="fr-FR" dirty="0" smtClean="0"/>
              <a:t>, to match </a:t>
            </a:r>
            <a:r>
              <a:rPr lang="fr-FR" dirty="0" err="1" smtClean="0"/>
              <a:t>exp</a:t>
            </a:r>
            <a:r>
              <a:rPr lang="fr-FR" dirty="0" smtClean="0"/>
              <a:t>. value</a:t>
            </a:r>
          </a:p>
          <a:p>
            <a:pPr lvl="3"/>
            <a:r>
              <a:rPr lang="fr-FR" dirty="0" smtClean="0"/>
              <a:t>P4 (vertical </a:t>
            </a:r>
            <a:r>
              <a:rPr lang="fr-FR" dirty="0" err="1" smtClean="0"/>
              <a:t>field</a:t>
            </a:r>
            <a:r>
              <a:rPr lang="fr-FR" dirty="0" smtClean="0"/>
              <a:t>) </a:t>
            </a:r>
            <a:r>
              <a:rPr lang="fr-FR" dirty="0" err="1" smtClean="0"/>
              <a:t>coils</a:t>
            </a:r>
            <a:r>
              <a:rPr lang="fr-FR" dirty="0" smtClean="0"/>
              <a:t>, </a:t>
            </a:r>
            <a:r>
              <a:rPr lang="fr-FR" dirty="0" err="1" smtClean="0"/>
              <a:t>whose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adjusted</a:t>
            </a:r>
            <a:r>
              <a:rPr lang="fr-FR" dirty="0" smtClean="0"/>
              <a:t> in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sims</a:t>
            </a:r>
            <a:r>
              <a:rPr lang="fr-FR" dirty="0" smtClean="0"/>
              <a:t>. to </a:t>
            </a:r>
            <a:r>
              <a:rPr lang="fr-FR" dirty="0" err="1" smtClean="0"/>
              <a:t>get</a:t>
            </a:r>
            <a:r>
              <a:rPr lang="fr-FR" dirty="0" smtClean="0"/>
              <a:t> a </a:t>
            </a:r>
            <a:r>
              <a:rPr lang="fr-FR" b="1" dirty="0" err="1" smtClean="0"/>
              <a:t>better</a:t>
            </a:r>
            <a:r>
              <a:rPr lang="fr-FR" b="1" dirty="0" smtClean="0"/>
              <a:t> match on </a:t>
            </a:r>
            <a:r>
              <a:rPr lang="fr-FR" b="1" dirty="0" err="1" smtClean="0"/>
              <a:t>R</a:t>
            </a:r>
            <a:r>
              <a:rPr lang="fr-FR" b="1" baseline="-25000" dirty="0" err="1" smtClean="0"/>
              <a:t>axis</a:t>
            </a:r>
            <a:endParaRPr lang="fr-FR" b="1" baseline="-25000" dirty="0" smtClean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PF </a:t>
            </a:r>
            <a:r>
              <a:rPr lang="fr-FR" dirty="0" err="1" smtClean="0"/>
              <a:t>coils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051" y="4141333"/>
            <a:ext cx="2040511" cy="242057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291416" y="4512236"/>
            <a:ext cx="2081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rgbClr val="0000FF"/>
                </a:solidFill>
              </a:rPr>
              <a:t>Fast</a:t>
            </a:r>
            <a:r>
              <a:rPr lang="fr-FR" sz="1200" dirty="0" smtClean="0">
                <a:solidFill>
                  <a:srgbClr val="0000FF"/>
                </a:solidFill>
              </a:rPr>
              <a:t> radial </a:t>
            </a:r>
            <a:r>
              <a:rPr lang="fr-FR" sz="1200" dirty="0" err="1" smtClean="0">
                <a:solidFill>
                  <a:srgbClr val="0000FF"/>
                </a:solidFill>
              </a:rPr>
              <a:t>field</a:t>
            </a:r>
            <a:endParaRPr lang="fr-FR" sz="1200" dirty="0">
              <a:solidFill>
                <a:srgbClr val="0000FF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634" y="820738"/>
            <a:ext cx="2474301" cy="32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Props1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5003DA-E900-47F2-BA91-7AD870D471EB}">
  <ds:schemaRefs>
    <ds:schemaRef ds:uri="http://purl.org/dc/elements/1.1/"/>
    <ds:schemaRef ds:uri="151dffeb-2989-4a61-aef8-844a993007f8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82fa2ad-bcfb-4c30-8490-7bbd511b1880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9842</TotalTime>
  <Words>2399</Words>
  <Application>Microsoft Office PowerPoint</Application>
  <PresentationFormat>Grand écran</PresentationFormat>
  <Paragraphs>411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0" baseType="lpstr">
      <vt:lpstr>Arial</vt:lpstr>
      <vt:lpstr>Arial Black</vt:lpstr>
      <vt:lpstr>Calibri</vt:lpstr>
      <vt:lpstr>Wingdings</vt:lpstr>
      <vt:lpstr>Thème Office</vt:lpstr>
      <vt:lpstr>Towards validating the runaway electron avalanche model in JOREK</vt:lpstr>
      <vt:lpstr>!!!!!!!!!!!!!!!!!!!!!!!!!!!!!!!!!!!!!!!!!!!  Warning:   Work in progress  Preliminary results  !!!!!!!!!!!!!!!!!!!!!!!!!!!!!!!!!!!!!!!!!!!</vt:lpstr>
      <vt:lpstr>Introduction</vt:lpstr>
      <vt:lpstr>Outline</vt:lpstr>
      <vt:lpstr>The experiment</vt:lpstr>
      <vt:lpstr>JET #95135</vt:lpstr>
      <vt:lpstr>Simulation setup</vt:lpstr>
      <vt:lpstr>Model</vt:lpstr>
      <vt:lpstr>PF coils currents</vt:lpstr>
      <vt:lpstr>Simulation phases</vt:lpstr>
      <vt:lpstr>Simulation results</vt:lpstr>
      <vt:lpstr>‘Best match’ simulation</vt:lpstr>
      <vt:lpstr>Progress since last year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Falsifying Γav: true / x 2 / x 0.5</vt:lpstr>
      <vt:lpstr>A look at synchrotron data</vt:lpstr>
      <vt:lpstr>Présentation PowerPoint</vt:lpstr>
      <vt:lpstr>Présentation PowerPoint</vt:lpstr>
      <vt:lpstr>Issues</vt:lpstr>
      <vt:lpstr>Too small ne rise</vt:lpstr>
      <vt:lpstr>Numerical instabilities</vt:lpstr>
      <vt:lpstr>More technical issues</vt:lpstr>
      <vt:lpstr>Summary and  future work</vt:lpstr>
      <vt:lpstr>Summary and future work</vt:lpstr>
      <vt:lpstr>Backup slides</vt:lpstr>
      <vt:lpstr>‘Best match’ simulation w/o adjusting P4 currents</vt:lpstr>
      <vt:lpstr>Flux loop data: exp. (plain) vs. sim. (dashed)</vt:lpstr>
      <vt:lpstr>How much argon gets into the plasma?</vt:lpstr>
      <vt:lpstr>Argon quantity scan</vt:lpstr>
      <vt:lpstr>Effect of RE seed shape</vt:lpstr>
      <vt:lpstr>Fixed- vs. free-boundary with realistic or ideal wall</vt:lpstr>
      <vt:lpstr>Introduction to Bayesian approach for validation</vt:lpstr>
      <vt:lpstr>Example</vt:lpstr>
      <vt:lpstr>Setting up the BO framework for our study</vt:lpstr>
      <vt:lpstr>If you are curious…</vt:lpstr>
      <vt:lpstr>Preliminary results: true Γav  </vt:lpstr>
      <vt:lpstr>Preliminary results: Γav x 2 </vt:lpstr>
      <vt:lpstr>Preliminary results: Γav x 0.5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NARDON Eric 207315</cp:lastModifiedBy>
  <cp:revision>935</cp:revision>
  <dcterms:created xsi:type="dcterms:W3CDTF">2023-01-13T15:17:34Z</dcterms:created>
  <dcterms:modified xsi:type="dcterms:W3CDTF">2024-06-12T05:26:19Z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