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1"/>
  </p:notesMasterIdLst>
  <p:handoutMasterIdLst>
    <p:handoutMasterId r:id="rId22"/>
  </p:handoutMasterIdLst>
  <p:sldIdLst>
    <p:sldId id="257" r:id="rId2"/>
    <p:sldId id="278" r:id="rId3"/>
    <p:sldId id="289" r:id="rId4"/>
    <p:sldId id="282" r:id="rId5"/>
    <p:sldId id="283" r:id="rId6"/>
    <p:sldId id="290" r:id="rId7"/>
    <p:sldId id="284" r:id="rId8"/>
    <p:sldId id="291" r:id="rId9"/>
    <p:sldId id="311" r:id="rId10"/>
    <p:sldId id="316" r:id="rId11"/>
    <p:sldId id="317" r:id="rId12"/>
    <p:sldId id="302" r:id="rId13"/>
    <p:sldId id="318" r:id="rId14"/>
    <p:sldId id="319" r:id="rId15"/>
    <p:sldId id="294" r:id="rId16"/>
    <p:sldId id="305" r:id="rId17"/>
    <p:sldId id="308" r:id="rId18"/>
    <p:sldId id="310"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6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77" autoAdjust="0"/>
    <p:restoredTop sz="94678"/>
  </p:normalViewPr>
  <p:slideViewPr>
    <p:cSldViewPr snapToGrid="0">
      <p:cViewPr>
        <p:scale>
          <a:sx n="93" d="100"/>
          <a:sy n="93" d="100"/>
        </p:scale>
        <p:origin x="968" y="544"/>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DD4E49-6879-1440-A30D-3C073F180A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T"/>
          </a:p>
        </p:txBody>
      </p:sp>
      <p:sp>
        <p:nvSpPr>
          <p:cNvPr id="3" name="Date Placeholder 2">
            <a:extLst>
              <a:ext uri="{FF2B5EF4-FFF2-40B4-BE49-F238E27FC236}">
                <a16:creationId xmlns:a16="http://schemas.microsoft.com/office/drawing/2014/main" id="{10AEEB43-C3B7-AD4D-B95F-B8F1121321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FE6F05-9B64-7E47-94D6-94C271E36569}" type="datetimeFigureOut">
              <a:rPr lang="en-IT" smtClean="0"/>
              <a:t>12/06/24</a:t>
            </a:fld>
            <a:endParaRPr lang="en-IT"/>
          </a:p>
        </p:txBody>
      </p:sp>
      <p:sp>
        <p:nvSpPr>
          <p:cNvPr id="4" name="Footer Placeholder 3">
            <a:extLst>
              <a:ext uri="{FF2B5EF4-FFF2-40B4-BE49-F238E27FC236}">
                <a16:creationId xmlns:a16="http://schemas.microsoft.com/office/drawing/2014/main" id="{026A4B5C-D5B5-CD46-BF08-99E16246C7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Joint Runaway Electron Modelling (REM) and JET SPI Analysis meeting</a:t>
            </a:r>
            <a:endParaRPr lang="en-IT"/>
          </a:p>
        </p:txBody>
      </p:sp>
      <p:sp>
        <p:nvSpPr>
          <p:cNvPr id="5" name="Slide Number Placeholder 4">
            <a:extLst>
              <a:ext uri="{FF2B5EF4-FFF2-40B4-BE49-F238E27FC236}">
                <a16:creationId xmlns:a16="http://schemas.microsoft.com/office/drawing/2014/main" id="{13817077-47E0-7446-A16B-610DEA9A8B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F77759-7B6F-5D40-A06B-0A359EF4C299}" type="slidenum">
              <a:rPr lang="en-IT" smtClean="0"/>
              <a:t>‹#›</a:t>
            </a:fld>
            <a:endParaRPr lang="en-IT"/>
          </a:p>
        </p:txBody>
      </p:sp>
    </p:spTree>
    <p:extLst>
      <p:ext uri="{BB962C8B-B14F-4D97-AF65-F5344CB8AC3E}">
        <p14:creationId xmlns:p14="http://schemas.microsoft.com/office/powerpoint/2010/main" val="117911721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12.06.24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DE"/>
              <a:t>Joint Runaway Electron Modelling (REM) and JET SPI Analysis meeting</a:t>
            </a:r>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56926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174086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476860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8.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8.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a:latin typeface="Arial Narrow" panose="020B0606020202030204" pitchFamily="34" charset="0"/>
                </a:rPr>
                <a:t>This work has been carried out within the framework of the EUROfusion Consortium, funded by the European Union via the </a:t>
              </a:r>
              <a:r>
                <a:rPr lang="en-US" sz="600" i="1" err="1">
                  <a:latin typeface="Arial Narrow" panose="020B0606020202030204" pitchFamily="34" charset="0"/>
                </a:rPr>
                <a:t>Euratom</a:t>
              </a:r>
              <a:r>
                <a:rPr lang="en-US" sz="600" i="1">
                  <a:latin typeface="Arial Narrow" panose="020B0606020202030204" pitchFamily="34" charset="0"/>
                </a:rPr>
                <a:t> Research and Training </a:t>
              </a:r>
              <a:r>
                <a:rPr lang="en-US" sz="600" i="1" err="1">
                  <a:latin typeface="Arial Narrow" panose="020B0606020202030204" pitchFamily="34" charset="0"/>
                </a:rPr>
                <a:t>Programme</a:t>
              </a:r>
              <a:r>
                <a:rPr lang="en-US" sz="600" i="1">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fld id="{DFC1CD07-DFE7-CF4C-8AD6-2FA8D5074D98}" type="datetime1">
              <a:rPr lang="it-IT" smtClean="0"/>
              <a:t>12/06/24</a:t>
            </a:fld>
            <a:endParaRPr lang="de-DE"/>
          </a:p>
        </p:txBody>
      </p:sp>
      <p:sp>
        <p:nvSpPr>
          <p:cNvPr id="6" name="Fußzeilenplatzhalter 5"/>
          <p:cNvSpPr>
            <a:spLocks noGrp="1"/>
          </p:cNvSpPr>
          <p:nvPr>
            <p:ph type="ftr" sz="quarter" idx="11"/>
          </p:nvPr>
        </p:nvSpPr>
        <p:spPr/>
        <p:txBody>
          <a:bodyPr/>
          <a:lstStyle/>
          <a:p>
            <a:r>
              <a:rPr lang="de-DE"/>
              <a:t>Max-Planck-Institut für Plasmaphysik | F. Vannini | 14.06.2024</a:t>
            </a:r>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a:p>
        </p:txBody>
      </p:sp>
    </p:spTree>
    <p:extLst>
      <p:ext uri="{BB962C8B-B14F-4D97-AF65-F5344CB8AC3E}">
        <p14:creationId xmlns:p14="http://schemas.microsoft.com/office/powerpoint/2010/main" val="2860045517"/>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en-GB"/>
              <a:t>Click to edit Master title style</a:t>
            </a:r>
            <a:endParaRPr lang="de-DE"/>
          </a:p>
        </p:txBody>
      </p:sp>
      <p:sp>
        <p:nvSpPr>
          <p:cNvPr id="11" name="Datumsplatzhalter 10"/>
          <p:cNvSpPr>
            <a:spLocks noGrp="1"/>
          </p:cNvSpPr>
          <p:nvPr>
            <p:ph type="dt" sz="half" idx="10"/>
          </p:nvPr>
        </p:nvSpPr>
        <p:spPr/>
        <p:txBody>
          <a:bodyPr/>
          <a:lstStyle/>
          <a:p>
            <a:fld id="{38C80EAE-66AC-7046-B328-ED544AAD36A0}" type="datetime1">
              <a:rPr lang="it-IT" smtClean="0"/>
              <a:t>12/06/24</a:t>
            </a:fld>
            <a:endParaRPr lang="de-DE"/>
          </a:p>
        </p:txBody>
      </p:sp>
      <p:sp>
        <p:nvSpPr>
          <p:cNvPr id="12" name="Fußzeilenplatzhalter 11"/>
          <p:cNvSpPr>
            <a:spLocks noGrp="1"/>
          </p:cNvSpPr>
          <p:nvPr>
            <p:ph type="ftr" sz="quarter" idx="11"/>
          </p:nvPr>
        </p:nvSpPr>
        <p:spPr/>
        <p:txBody>
          <a:bodyPr/>
          <a:lstStyle/>
          <a:p>
            <a:r>
              <a:rPr lang="de-DE"/>
              <a:t>Max-Planck-Institut für Plasmaphysik | F. Vannini | 14.06.2024</a:t>
            </a:r>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a:p>
        </p:txBody>
      </p:sp>
    </p:spTree>
    <p:extLst>
      <p:ext uri="{BB962C8B-B14F-4D97-AF65-F5344CB8AC3E}">
        <p14:creationId xmlns:p14="http://schemas.microsoft.com/office/powerpoint/2010/main" val="3868678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8"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en-GB"/>
              <a:t>Click to edit Master title style</a:t>
            </a:r>
            <a:endParaRPr lang="de-DE" dirty="0"/>
          </a:p>
        </p:txBody>
      </p:sp>
      <p:sp>
        <p:nvSpPr>
          <p:cNvPr id="10" name="Datumsplatzhalter 9"/>
          <p:cNvSpPr>
            <a:spLocks noGrp="1"/>
          </p:cNvSpPr>
          <p:nvPr>
            <p:ph type="dt" sz="half" idx="10"/>
          </p:nvPr>
        </p:nvSpPr>
        <p:spPr/>
        <p:txBody>
          <a:bodyPr/>
          <a:lstStyle/>
          <a:p>
            <a:fld id="{CFA30E53-8D5E-8A4A-9FB0-0B463126ECF2}" type="datetime1">
              <a:rPr lang="it-IT" smtClean="0"/>
              <a:t>12/06/24</a:t>
            </a:fld>
            <a:endParaRPr lang="de-DE"/>
          </a:p>
        </p:txBody>
      </p:sp>
      <p:sp>
        <p:nvSpPr>
          <p:cNvPr id="12" name="Fußzeilenplatzhalter 11"/>
          <p:cNvSpPr>
            <a:spLocks noGrp="1"/>
          </p:cNvSpPr>
          <p:nvPr>
            <p:ph type="ftr" sz="quarter" idx="11"/>
          </p:nvPr>
        </p:nvSpPr>
        <p:spPr/>
        <p:txBody>
          <a:bodyPr/>
          <a:lstStyle/>
          <a:p>
            <a:r>
              <a:rPr lang="de-DE"/>
              <a:t>Max-Planck-Institut für Plasmaphysik | F. Vannini | 14.06.2024</a:t>
            </a:r>
          </a:p>
        </p:txBody>
      </p:sp>
      <p:sp>
        <p:nvSpPr>
          <p:cNvPr id="13" name="Foliennummernplatzhalter 12"/>
          <p:cNvSpPr>
            <a:spLocks noGrp="1"/>
          </p:cNvSpPr>
          <p:nvPr>
            <p:ph type="sldNum" sz="quarter" idx="12"/>
          </p:nvPr>
        </p:nvSpPr>
        <p:spPr/>
        <p:txBody>
          <a:bodyPr/>
          <a:lstStyle/>
          <a:p>
            <a:fld id="{ECE691D0-CC49-4FC7-9C4D-6112B0CB3A76}" type="slidenum">
              <a:rPr lang="de-DE" smtClean="0"/>
              <a:pPr/>
              <a:t>‹#›</a:t>
            </a:fld>
            <a:endParaRPr lang="de-DE"/>
          </a:p>
        </p:txBody>
      </p:sp>
    </p:spTree>
    <p:extLst>
      <p:ext uri="{BB962C8B-B14F-4D97-AF65-F5344CB8AC3E}">
        <p14:creationId xmlns:p14="http://schemas.microsoft.com/office/powerpoint/2010/main" val="1303433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2"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11" name="Titel 10"/>
          <p:cNvSpPr>
            <a:spLocks noGrp="1"/>
          </p:cNvSpPr>
          <p:nvPr>
            <p:ph type="title"/>
          </p:nvPr>
        </p:nvSpPr>
        <p:spPr/>
        <p:txBody>
          <a:bodyPr/>
          <a:lstStyle/>
          <a:p>
            <a:r>
              <a:rPr lang="en-GB"/>
              <a:t>Click to edit Master title style</a:t>
            </a:r>
            <a:endParaRPr lang="de-DE" dirty="0"/>
          </a:p>
        </p:txBody>
      </p:sp>
      <p:sp>
        <p:nvSpPr>
          <p:cNvPr id="12" name="Datumsplatzhalter 11"/>
          <p:cNvSpPr>
            <a:spLocks noGrp="1"/>
          </p:cNvSpPr>
          <p:nvPr>
            <p:ph type="dt" sz="half" idx="14"/>
          </p:nvPr>
        </p:nvSpPr>
        <p:spPr/>
        <p:txBody>
          <a:bodyPr/>
          <a:lstStyle/>
          <a:p>
            <a:fld id="{18149AA8-D955-034E-A669-431DD27D595A}" type="datetime1">
              <a:rPr lang="it-IT" smtClean="0"/>
              <a:t>12/06/24</a:t>
            </a:fld>
            <a:endParaRPr lang="de-DE"/>
          </a:p>
        </p:txBody>
      </p:sp>
      <p:sp>
        <p:nvSpPr>
          <p:cNvPr id="13" name="Fußzeilenplatzhalter 12"/>
          <p:cNvSpPr>
            <a:spLocks noGrp="1"/>
          </p:cNvSpPr>
          <p:nvPr>
            <p:ph type="ftr" sz="quarter" idx="15"/>
          </p:nvPr>
        </p:nvSpPr>
        <p:spPr/>
        <p:txBody>
          <a:bodyPr/>
          <a:lstStyle/>
          <a:p>
            <a:r>
              <a:rPr lang="de-DE"/>
              <a:t>Max-Planck-Institut für Plasmaphysik | F. Vannini | 14.06.2024</a:t>
            </a:r>
          </a:p>
        </p:txBody>
      </p:sp>
      <p:sp>
        <p:nvSpPr>
          <p:cNvPr id="14" name="Foliennummernplatzhalter 13"/>
          <p:cNvSpPr>
            <a:spLocks noGrp="1"/>
          </p:cNvSpPr>
          <p:nvPr>
            <p:ph type="sldNum" sz="quarter" idx="16"/>
          </p:nvPr>
        </p:nvSpPr>
        <p:spPr/>
        <p:txBody>
          <a:bodyPr/>
          <a:lstStyle/>
          <a:p>
            <a:fld id="{ECE691D0-CC49-4FC7-9C4D-6112B0CB3A76}" type="slidenum">
              <a:rPr lang="de-DE" smtClean="0"/>
              <a:pPr/>
              <a:t>‹#›</a:t>
            </a:fld>
            <a:endParaRPr lang="de-DE"/>
          </a:p>
        </p:txBody>
      </p:sp>
    </p:spTree>
    <p:extLst>
      <p:ext uri="{BB962C8B-B14F-4D97-AF65-F5344CB8AC3E}">
        <p14:creationId xmlns:p14="http://schemas.microsoft.com/office/powerpoint/2010/main" val="36389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fld id="{66B29143-FFB5-2147-85E2-245CBB135419}" type="datetime1">
              <a:rPr lang="it-IT" smtClean="0"/>
              <a:t>12/06/24</a:t>
            </a:fld>
            <a:endParaRPr lang="de-DE"/>
          </a:p>
        </p:txBody>
      </p:sp>
      <p:sp>
        <p:nvSpPr>
          <p:cNvPr id="6" name="Fußzeilenplatzhalter 5"/>
          <p:cNvSpPr>
            <a:spLocks noGrp="1"/>
          </p:cNvSpPr>
          <p:nvPr>
            <p:ph type="ftr" sz="quarter" idx="11"/>
          </p:nvPr>
        </p:nvSpPr>
        <p:spPr/>
        <p:txBody>
          <a:bodyPr/>
          <a:lstStyle/>
          <a:p>
            <a:r>
              <a:rPr lang="de-DE"/>
              <a:t>Max-Planck-Institut für Plasmaphysik | F. Vannini | 14.06.2024</a:t>
            </a:r>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a:p>
        </p:txBody>
      </p:sp>
    </p:spTree>
    <p:extLst>
      <p:ext uri="{BB962C8B-B14F-4D97-AF65-F5344CB8AC3E}">
        <p14:creationId xmlns:p14="http://schemas.microsoft.com/office/powerpoint/2010/main" val="386396730"/>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a:latin typeface="Arial Narrow" panose="020B0606020202030204" pitchFamily="34" charset="0"/>
                </a:rPr>
                <a:t>This work has been carried out within the framework of the EUROfusion Consortium, funded by the European Union via the </a:t>
              </a:r>
              <a:r>
                <a:rPr lang="en-US" sz="600" i="1" err="1">
                  <a:latin typeface="Arial Narrow" panose="020B0606020202030204" pitchFamily="34" charset="0"/>
                </a:rPr>
                <a:t>Euratom</a:t>
              </a:r>
              <a:r>
                <a:rPr lang="en-US" sz="600" i="1">
                  <a:latin typeface="Arial Narrow" panose="020B0606020202030204" pitchFamily="34" charset="0"/>
                </a:rPr>
                <a:t> Research and Training </a:t>
              </a:r>
              <a:r>
                <a:rPr lang="en-US" sz="600" i="1" err="1">
                  <a:latin typeface="Arial Narrow" panose="020B0606020202030204" pitchFamily="34" charset="0"/>
                </a:rPr>
                <a:t>Programme</a:t>
              </a:r>
              <a:r>
                <a:rPr lang="en-US" sz="600" i="1">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fld id="{8A56FE02-7D32-9341-A1AB-51B42521B182}" type="datetime1">
              <a:rPr lang="it-IT" smtClean="0"/>
              <a:t>12/06/24</a:t>
            </a:fld>
            <a:endParaRPr lang="de-DE"/>
          </a:p>
        </p:txBody>
      </p:sp>
      <p:sp>
        <p:nvSpPr>
          <p:cNvPr id="6" name="Fußzeilenplatzhalter 5"/>
          <p:cNvSpPr>
            <a:spLocks noGrp="1"/>
          </p:cNvSpPr>
          <p:nvPr>
            <p:ph type="ftr" sz="quarter" idx="11"/>
          </p:nvPr>
        </p:nvSpPr>
        <p:spPr/>
        <p:txBody>
          <a:bodyPr/>
          <a:lstStyle/>
          <a:p>
            <a:r>
              <a:rPr lang="de-DE"/>
              <a:t>Max-Planck-Institut für Plasmaphysik | F. Vannini | 14.06.2024</a:t>
            </a:r>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a:t>Insert </a:t>
            </a:r>
            <a:r>
              <a:rPr lang="de-DE" err="1"/>
              <a:t>your</a:t>
            </a:r>
            <a:r>
              <a:rPr lang="de-DE"/>
              <a:t> </a:t>
            </a:r>
            <a:r>
              <a:rPr lang="de-DE" err="1"/>
              <a:t>own</a:t>
            </a:r>
            <a:r>
              <a:rPr lang="de-DE"/>
              <a:t> title </a:t>
            </a:r>
            <a:r>
              <a:rPr lang="de-DE" err="1"/>
              <a:t>image</a:t>
            </a:r>
            <a:endParaRPr lang="de-DE"/>
          </a:p>
        </p:txBody>
      </p:sp>
    </p:spTree>
    <p:extLst>
      <p:ext uri="{BB962C8B-B14F-4D97-AF65-F5344CB8AC3E}">
        <p14:creationId xmlns:p14="http://schemas.microsoft.com/office/powerpoint/2010/main" val="1919195500"/>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bearbeiten</a:t>
            </a:r>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fld id="{78F1DA8B-0BCF-5F4D-BD5B-C2D7234CEE1D}" type="datetime1">
              <a:rPr lang="it-IT" smtClean="0"/>
              <a:t>12/06/24</a:t>
            </a:fld>
            <a:endParaRPr lang="de-DE"/>
          </a:p>
        </p:txBody>
      </p:sp>
      <p:sp>
        <p:nvSpPr>
          <p:cNvPr id="6" name="Fußzeilenplatzhalter 5"/>
          <p:cNvSpPr>
            <a:spLocks noGrp="1"/>
          </p:cNvSpPr>
          <p:nvPr>
            <p:ph type="ftr" sz="quarter" idx="11"/>
          </p:nvPr>
        </p:nvSpPr>
        <p:spPr/>
        <p:txBody>
          <a:bodyPr/>
          <a:lstStyle/>
          <a:p>
            <a:r>
              <a:rPr lang="de-DE"/>
              <a:t>Max-Planck-Institut für Plasmaphysik | F. Vannini | 14.06.2024</a:t>
            </a:r>
          </a:p>
        </p:txBody>
      </p:sp>
      <p:sp>
        <p:nvSpPr>
          <p:cNvPr id="7" name="Foliennummernplatzhalter 6"/>
          <p:cNvSpPr>
            <a:spLocks noGrp="1"/>
          </p:cNvSpPr>
          <p:nvPr>
            <p:ph type="sldNum" sz="quarter" idx="12"/>
          </p:nvPr>
        </p:nvSpPr>
        <p:spPr/>
        <p:txBody>
          <a:bodyPr/>
          <a:lstStyle/>
          <a:p>
            <a:fld id="{ECE691D0-CC49-4FC7-9C4D-6112B0CB3A76}" type="slidenum">
              <a:rPr lang="de-DE" smtClean="0"/>
              <a:pPr/>
              <a:t>‹#›</a:t>
            </a:fld>
            <a:endParaRPr lang="de-DE"/>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a:t>Insert </a:t>
            </a:r>
            <a:r>
              <a:rPr lang="de-DE" err="1"/>
              <a:t>your</a:t>
            </a:r>
            <a:r>
              <a:rPr lang="de-DE"/>
              <a:t> </a:t>
            </a:r>
            <a:r>
              <a:rPr lang="de-DE" err="1"/>
              <a:t>own</a:t>
            </a:r>
            <a:r>
              <a:rPr lang="de-DE"/>
              <a:t> title </a:t>
            </a:r>
            <a:r>
              <a:rPr lang="de-DE" err="1"/>
              <a:t>image</a:t>
            </a:r>
            <a:endParaRPr lang="de-DE"/>
          </a:p>
        </p:txBody>
      </p:sp>
    </p:spTree>
    <p:extLst>
      <p:ext uri="{BB962C8B-B14F-4D97-AF65-F5344CB8AC3E}">
        <p14:creationId xmlns:p14="http://schemas.microsoft.com/office/powerpoint/2010/main" val="3668073366"/>
      </p:ext>
    </p:extLst>
  </p:cSld>
  <p:clrMapOvr>
    <a:masterClrMapping/>
  </p:clrMapOvr>
  <p:extLst>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8" name="Datumsplatzhalter 7"/>
          <p:cNvSpPr>
            <a:spLocks noGrp="1"/>
          </p:cNvSpPr>
          <p:nvPr>
            <p:ph type="dt" sz="half" idx="14"/>
          </p:nvPr>
        </p:nvSpPr>
        <p:spPr/>
        <p:txBody>
          <a:bodyPr/>
          <a:lstStyle/>
          <a:p>
            <a:fld id="{D48612D9-FACE-AE45-B028-A560660D8FAD}" type="datetime1">
              <a:rPr lang="it-IT" smtClean="0"/>
              <a:t>12/06/24</a:t>
            </a:fld>
            <a:endParaRPr lang="de-DE"/>
          </a:p>
        </p:txBody>
      </p:sp>
      <p:sp>
        <p:nvSpPr>
          <p:cNvPr id="9" name="Fußzeilenplatzhalter 8"/>
          <p:cNvSpPr>
            <a:spLocks noGrp="1"/>
          </p:cNvSpPr>
          <p:nvPr>
            <p:ph type="ftr" sz="quarter" idx="15"/>
          </p:nvPr>
        </p:nvSpPr>
        <p:spPr/>
        <p:txBody>
          <a:bodyPr/>
          <a:lstStyle/>
          <a:p>
            <a:r>
              <a:rPr lang="de-DE"/>
              <a:t>Max-Planck-Institut für Plasmaphysik | F. Vannini | 14.06.2024</a:t>
            </a:r>
          </a:p>
        </p:txBody>
      </p:sp>
      <p:sp>
        <p:nvSpPr>
          <p:cNvPr id="10" name="Foliennummernplatzhalter 9"/>
          <p:cNvSpPr>
            <a:spLocks noGrp="1"/>
          </p:cNvSpPr>
          <p:nvPr>
            <p:ph type="sldNum" sz="quarter" idx="16"/>
          </p:nvPr>
        </p:nvSpPr>
        <p:spPr/>
        <p:txBody>
          <a:bodyPr/>
          <a:lstStyle/>
          <a:p>
            <a:fld id="{ECE691D0-CC49-4FC7-9C4D-6112B0CB3A76}" type="slidenum">
              <a:rPr lang="de-DE" smtClean="0"/>
              <a:pPr/>
              <a:t>‹#›</a:t>
            </a:fld>
            <a:endParaRPr lang="de-DE"/>
          </a:p>
        </p:txBody>
      </p:sp>
      <p:sp>
        <p:nvSpPr>
          <p:cNvPr id="12" name="Titel 11"/>
          <p:cNvSpPr>
            <a:spLocks noGrp="1"/>
          </p:cNvSpPr>
          <p:nvPr>
            <p:ph type="title"/>
          </p:nvPr>
        </p:nvSpPr>
        <p:spPr/>
        <p:txBody>
          <a:bodyPr/>
          <a:lstStyle/>
          <a:p>
            <a:r>
              <a:rPr lang="en-GB"/>
              <a:t>Click to edit Master title style</a:t>
            </a:r>
            <a:endParaRPr lang="de-DE"/>
          </a:p>
        </p:txBody>
      </p:sp>
    </p:spTree>
    <p:extLst>
      <p:ext uri="{BB962C8B-B14F-4D97-AF65-F5344CB8AC3E}">
        <p14:creationId xmlns:p14="http://schemas.microsoft.com/office/powerpoint/2010/main" val="362737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6"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fld id="{7D9B3A1C-9969-6D4D-8282-29283490CE3F}" type="datetime1">
              <a:rPr lang="it-IT" smtClean="0"/>
              <a:t>12/06/24</a:t>
            </a:fld>
            <a:endParaRPr lang="de-DE"/>
          </a:p>
        </p:txBody>
      </p:sp>
      <p:sp>
        <p:nvSpPr>
          <p:cNvPr id="16" name="Fußzeilenplatzhalter 15"/>
          <p:cNvSpPr>
            <a:spLocks noGrp="1"/>
          </p:cNvSpPr>
          <p:nvPr>
            <p:ph type="ftr" sz="quarter" idx="15"/>
          </p:nvPr>
        </p:nvSpPr>
        <p:spPr/>
        <p:txBody>
          <a:bodyPr/>
          <a:lstStyle/>
          <a:p>
            <a:r>
              <a:rPr lang="de-DE"/>
              <a:t>Max-Planck-Institut für Plasmaphysik | F. Vannini | 14.06.2024</a:t>
            </a:r>
          </a:p>
        </p:txBody>
      </p:sp>
      <p:sp>
        <p:nvSpPr>
          <p:cNvPr id="17" name="Foliennummernplatzhalter 16"/>
          <p:cNvSpPr>
            <a:spLocks noGrp="1"/>
          </p:cNvSpPr>
          <p:nvPr>
            <p:ph type="sldNum" sz="quarter" idx="16"/>
          </p:nvPr>
        </p:nvSpPr>
        <p:spPr/>
        <p:txBody>
          <a:bodyPr/>
          <a:lstStyle/>
          <a:p>
            <a:fld id="{ECE691D0-CC49-4FC7-9C4D-6112B0CB3A76}" type="slidenum">
              <a:rPr lang="de-DE" smtClean="0"/>
              <a:pPr/>
              <a:t>‹#›</a:t>
            </a:fld>
            <a:endParaRPr lang="de-DE"/>
          </a:p>
        </p:txBody>
      </p:sp>
      <p:sp>
        <p:nvSpPr>
          <p:cNvPr id="3" name="Textplatzhalter 2"/>
          <p:cNvSpPr>
            <a:spLocks noGrp="1"/>
          </p:cNvSpPr>
          <p:nvPr>
            <p:ph type="body" sz="quarter" idx="17"/>
          </p:nvPr>
        </p:nvSpPr>
        <p:spPr>
          <a:xfrm>
            <a:off x="658813" y="1609725"/>
            <a:ext cx="10514012" cy="48434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2" name="Titel 1"/>
          <p:cNvSpPr>
            <a:spLocks noGrp="1"/>
          </p:cNvSpPr>
          <p:nvPr>
            <p:ph type="title"/>
          </p:nvPr>
        </p:nvSpPr>
        <p:spPr/>
        <p:txBody>
          <a:bodyPr/>
          <a:lstStyle/>
          <a:p>
            <a:r>
              <a:rPr lang="en-GB"/>
              <a:t>Click to edit Master title style</a:t>
            </a:r>
            <a:endParaRPr lang="de-DE"/>
          </a:p>
        </p:txBody>
      </p:sp>
    </p:spTree>
    <p:extLst>
      <p:ext uri="{BB962C8B-B14F-4D97-AF65-F5344CB8AC3E}">
        <p14:creationId xmlns:p14="http://schemas.microsoft.com/office/powerpoint/2010/main" val="317614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0"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4" name="Titel 13"/>
          <p:cNvSpPr>
            <a:spLocks noGrp="1"/>
          </p:cNvSpPr>
          <p:nvPr>
            <p:ph type="title"/>
          </p:nvPr>
        </p:nvSpPr>
        <p:spPr/>
        <p:txBody>
          <a:bodyPr/>
          <a:lstStyle/>
          <a:p>
            <a:r>
              <a:rPr lang="en-GB"/>
              <a:t>Click to edit Master title style</a:t>
            </a:r>
            <a:endParaRPr lang="de-DE"/>
          </a:p>
        </p:txBody>
      </p:sp>
      <p:sp>
        <p:nvSpPr>
          <p:cNvPr id="12" name="Datumsplatzhalter 11"/>
          <p:cNvSpPr>
            <a:spLocks noGrp="1"/>
          </p:cNvSpPr>
          <p:nvPr>
            <p:ph type="dt" sz="half" idx="10"/>
          </p:nvPr>
        </p:nvSpPr>
        <p:spPr/>
        <p:txBody>
          <a:bodyPr/>
          <a:lstStyle/>
          <a:p>
            <a:fld id="{7E561A7F-592A-4848-96F7-AE4871AD653C}" type="datetime1">
              <a:rPr lang="it-IT" smtClean="0"/>
              <a:t>12/06/24</a:t>
            </a:fld>
            <a:endParaRPr lang="de-DE"/>
          </a:p>
        </p:txBody>
      </p:sp>
      <p:sp>
        <p:nvSpPr>
          <p:cNvPr id="13" name="Fußzeilenplatzhalter 12"/>
          <p:cNvSpPr>
            <a:spLocks noGrp="1"/>
          </p:cNvSpPr>
          <p:nvPr>
            <p:ph type="ftr" sz="quarter" idx="11"/>
          </p:nvPr>
        </p:nvSpPr>
        <p:spPr/>
        <p:txBody>
          <a:bodyPr/>
          <a:lstStyle/>
          <a:p>
            <a:r>
              <a:rPr lang="de-DE"/>
              <a:t>Max-Planck-Institut für Plasmaphysik | F. Vannini | 14.06.2024</a:t>
            </a:r>
          </a:p>
        </p:txBody>
      </p:sp>
      <p:sp>
        <p:nvSpPr>
          <p:cNvPr id="15" name="Foliennummernplatzhalter 14"/>
          <p:cNvSpPr>
            <a:spLocks noGrp="1"/>
          </p:cNvSpPr>
          <p:nvPr>
            <p:ph type="sldNum" sz="quarter" idx="12"/>
          </p:nvPr>
        </p:nvSpPr>
        <p:spPr/>
        <p:txBody>
          <a:bodyPr/>
          <a:lstStyle/>
          <a:p>
            <a:fld id="{ECE691D0-CC49-4FC7-9C4D-6112B0CB3A76}" type="slidenum">
              <a:rPr lang="de-DE" smtClean="0"/>
              <a:pPr/>
              <a:t>‹#›</a:t>
            </a:fld>
            <a:endParaRPr lang="de-DE"/>
          </a:p>
        </p:txBody>
      </p:sp>
    </p:spTree>
    <p:extLst>
      <p:ext uri="{BB962C8B-B14F-4D97-AF65-F5344CB8AC3E}">
        <p14:creationId xmlns:p14="http://schemas.microsoft.com/office/powerpoint/2010/main" val="331267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fld id="{7F6B66E5-E89B-844D-8067-40D4925D0B6F}" type="datetime1">
              <a:rPr lang="it-IT" smtClean="0"/>
              <a:t>12/06/24</a:t>
            </a:fld>
            <a:endParaRPr lang="de-DE"/>
          </a:p>
        </p:txBody>
      </p:sp>
      <p:sp>
        <p:nvSpPr>
          <p:cNvPr id="6" name="Fußzeilenplatzhalter 5"/>
          <p:cNvSpPr>
            <a:spLocks noGrp="1"/>
          </p:cNvSpPr>
          <p:nvPr>
            <p:ph type="ftr" sz="quarter" idx="15"/>
          </p:nvPr>
        </p:nvSpPr>
        <p:spPr/>
        <p:txBody>
          <a:bodyPr/>
          <a:lstStyle/>
          <a:p>
            <a:r>
              <a:rPr lang="de-DE"/>
              <a:t>Max-Planck-Institut für Plasmaphysik | F. Vannini | 14.06.2024</a:t>
            </a:r>
          </a:p>
        </p:txBody>
      </p:sp>
      <p:sp>
        <p:nvSpPr>
          <p:cNvPr id="8" name="Foliennummernplatzhalter 7"/>
          <p:cNvSpPr>
            <a:spLocks noGrp="1"/>
          </p:cNvSpPr>
          <p:nvPr>
            <p:ph type="sldNum" sz="quarter" idx="16"/>
          </p:nvPr>
        </p:nvSpPr>
        <p:spPr/>
        <p:txBody>
          <a:bodyPr/>
          <a:lstStyle/>
          <a:p>
            <a:fld id="{ECE691D0-CC49-4FC7-9C4D-6112B0CB3A76}" type="slidenum">
              <a:rPr lang="de-DE" smtClean="0"/>
              <a:pPr/>
              <a:t>‹#›</a:t>
            </a:fld>
            <a:endParaRPr lang="de-DE"/>
          </a:p>
        </p:txBody>
      </p:sp>
    </p:spTree>
    <p:extLst>
      <p:ext uri="{BB962C8B-B14F-4D97-AF65-F5344CB8AC3E}">
        <p14:creationId xmlns:p14="http://schemas.microsoft.com/office/powerpoint/2010/main" val="15792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fld id="{B2953C98-677F-6B48-868E-927805A36357}" type="datetime1">
              <a:rPr lang="it-IT" smtClean="0"/>
              <a:t>12/06/24</a:t>
            </a:fld>
            <a:endParaRPr lang="de-DE"/>
          </a:p>
        </p:txBody>
      </p:sp>
      <p:sp>
        <p:nvSpPr>
          <p:cNvPr id="9" name="Fußzeilenplatzhalter 8"/>
          <p:cNvSpPr>
            <a:spLocks noGrp="1"/>
          </p:cNvSpPr>
          <p:nvPr>
            <p:ph type="ftr" sz="quarter" idx="11"/>
          </p:nvPr>
        </p:nvSpPr>
        <p:spPr/>
        <p:txBody>
          <a:bodyPr/>
          <a:lstStyle/>
          <a:p>
            <a:r>
              <a:rPr lang="de-DE"/>
              <a:t>Max-Planck-Institut für Plasmaphysik | F. Vannini | 14.06.2024</a:t>
            </a:r>
          </a:p>
        </p:txBody>
      </p:sp>
      <p:sp>
        <p:nvSpPr>
          <p:cNvPr id="10" name="Foliennummernplatzhalter 9"/>
          <p:cNvSpPr>
            <a:spLocks noGrp="1"/>
          </p:cNvSpPr>
          <p:nvPr>
            <p:ph type="sldNum" sz="quarter" idx="12"/>
          </p:nvPr>
        </p:nvSpPr>
        <p:spPr/>
        <p:txBody>
          <a:bodyPr/>
          <a:lstStyle/>
          <a:p>
            <a:fld id="{ECE691D0-CC49-4FC7-9C4D-6112B0CB3A76}" type="slidenum">
              <a:rPr lang="de-DE" smtClean="0"/>
              <a:pPr/>
              <a:t>‹#›</a:t>
            </a:fld>
            <a:endParaRPr lang="de-DE"/>
          </a:p>
        </p:txBody>
      </p:sp>
    </p:spTree>
    <p:extLst>
      <p:ext uri="{BB962C8B-B14F-4D97-AF65-F5344CB8AC3E}">
        <p14:creationId xmlns:p14="http://schemas.microsoft.com/office/powerpoint/2010/main" val="281265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think-cell Folie" r:id="rId18" imgW="384" imgH="385" progId="TCLayout.ActiveDocument.1">
                  <p:embed/>
                </p:oleObj>
              </mc:Choice>
              <mc:Fallback>
                <p:oleObj name="think-cell Folie" r:id="rId18"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a:t>Ebene 1: Fließtext</a:t>
            </a:r>
          </a:p>
          <a:p>
            <a:pPr lvl="1"/>
            <a:r>
              <a:rPr lang="de-DE" dirty="0"/>
              <a:t>Ebene 2: Headlines</a:t>
            </a:r>
          </a:p>
          <a:p>
            <a:pPr lvl="2"/>
            <a:r>
              <a:rPr lang="de-DE" dirty="0"/>
              <a:t>Ebene 3: Stichpunkte</a:t>
            </a:r>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DD006477-0C2C-3846-B9DE-74A268797852}" type="datetime1">
              <a:rPr lang="it-IT" smtClean="0"/>
              <a:t>12/06/24</a:t>
            </a:fld>
            <a:endParaRPr lang="de-DE"/>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a:t>Max-Planck-Institut für Plasmaphysik | F. Vannini | 14.06.2024</a:t>
            </a:r>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a:t>
            </a:fld>
            <a:endParaRPr lang="de-DE"/>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dt="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a:xfrm>
            <a:off x="1066799" y="3046933"/>
            <a:ext cx="10088563" cy="1711555"/>
          </a:xfrm>
        </p:spPr>
        <p:txBody>
          <a:bodyPr>
            <a:normAutofit/>
          </a:bodyPr>
          <a:lstStyle/>
          <a:p>
            <a:pPr>
              <a:lnSpc>
                <a:spcPct val="100000"/>
              </a:lnSpc>
            </a:pPr>
            <a:r>
              <a:rPr lang="en-GB" u="sng" dirty="0"/>
              <a:t>F. Vannini</a:t>
            </a:r>
            <a:r>
              <a:rPr lang="en-GB" baseline="30000" dirty="0"/>
              <a:t>1</a:t>
            </a:r>
            <a:r>
              <a:rPr lang="en-GB" dirty="0"/>
              <a:t>, </a:t>
            </a:r>
            <a:r>
              <a:rPr lang="en-US" dirty="0">
                <a:ea typeface="Open Sans" pitchFamily="2" charset="0"/>
                <a:cs typeface="Arial" panose="020B0604020202020204" pitchFamily="34" charset="0"/>
              </a:rPr>
              <a:t>V. Bandaru</a:t>
            </a:r>
            <a:r>
              <a:rPr lang="en-US" baseline="30000" dirty="0">
                <a:ea typeface="Open Sans" pitchFamily="2" charset="0"/>
                <a:cs typeface="Arial" panose="020B0604020202020204" pitchFamily="34" charset="0"/>
              </a:rPr>
              <a:t>2</a:t>
            </a:r>
            <a:r>
              <a:rPr lang="en-US" dirty="0">
                <a:ea typeface="Open Sans" pitchFamily="2" charset="0"/>
                <a:cs typeface="Arial" panose="020B0604020202020204" pitchFamily="34" charset="0"/>
              </a:rPr>
              <a:t>, H. Bergstroem</a:t>
            </a:r>
            <a:r>
              <a:rPr lang="en-US" baseline="30000" dirty="0">
                <a:ea typeface="Open Sans" pitchFamily="2" charset="0"/>
                <a:cs typeface="Arial" panose="020B0604020202020204" pitchFamily="34" charset="0"/>
              </a:rPr>
              <a:t>1</a:t>
            </a:r>
            <a:r>
              <a:rPr lang="en-US" dirty="0">
                <a:ea typeface="Open Sans" pitchFamily="2" charset="0"/>
                <a:cs typeface="Arial" panose="020B0604020202020204" pitchFamily="34" charset="0"/>
              </a:rPr>
              <a:t>, N. Schwarz</a:t>
            </a:r>
            <a:r>
              <a:rPr lang="en-US" baseline="30000" dirty="0">
                <a:ea typeface="Open Sans" pitchFamily="2" charset="0"/>
                <a:cs typeface="Arial" panose="020B0604020202020204" pitchFamily="34" charset="0"/>
              </a:rPr>
              <a:t>1</a:t>
            </a:r>
            <a:r>
              <a:rPr lang="en-US" dirty="0">
                <a:ea typeface="Open Sans" pitchFamily="2" charset="0"/>
                <a:cs typeface="Arial" panose="020B0604020202020204" pitchFamily="34" charset="0"/>
              </a:rPr>
              <a:t>, F.J. Artola</a:t>
            </a:r>
            <a:r>
              <a:rPr lang="en-US" baseline="30000" dirty="0">
                <a:ea typeface="Open Sans" pitchFamily="2" charset="0"/>
                <a:cs typeface="Arial" panose="020B0604020202020204" pitchFamily="34" charset="0"/>
              </a:rPr>
              <a:t>3</a:t>
            </a:r>
            <a:r>
              <a:rPr lang="en-US" dirty="0">
                <a:ea typeface="Open Sans" pitchFamily="2" charset="0"/>
                <a:cs typeface="Arial" panose="020B0604020202020204" pitchFamily="34" charset="0"/>
              </a:rPr>
              <a:t>, </a:t>
            </a:r>
            <a:r>
              <a:rPr lang="en-GB" dirty="0"/>
              <a:t>M . Hoelzl</a:t>
            </a:r>
            <a:r>
              <a:rPr lang="en-GB" baseline="30000" dirty="0"/>
              <a:t>1</a:t>
            </a:r>
            <a:r>
              <a:rPr lang="en-GB" dirty="0"/>
              <a:t>, G. Pautasso</a:t>
            </a:r>
            <a:r>
              <a:rPr lang="en-GB" baseline="30000" dirty="0"/>
              <a:t>1</a:t>
            </a:r>
            <a:r>
              <a:rPr lang="en-GB" dirty="0"/>
              <a:t>, E. Nardon</a:t>
            </a:r>
            <a:r>
              <a:rPr lang="en-GB" baseline="30000" dirty="0"/>
              <a:t>4</a:t>
            </a:r>
            <a:r>
              <a:rPr lang="en-GB" dirty="0"/>
              <a:t>, F. Maviglia</a:t>
            </a:r>
            <a:r>
              <a:rPr lang="en-GB" baseline="30000" dirty="0"/>
              <a:t>5</a:t>
            </a:r>
            <a:r>
              <a:rPr lang="en-GB" dirty="0"/>
              <a:t>, M. L. Richiusa</a:t>
            </a:r>
            <a:r>
              <a:rPr lang="en-GB" baseline="30000" dirty="0"/>
              <a:t>7 </a:t>
            </a:r>
            <a:r>
              <a:rPr lang="en-GB" dirty="0"/>
              <a:t>,E. Emanuelli</a:t>
            </a:r>
            <a:r>
              <a:rPr lang="en-GB" baseline="30000" dirty="0"/>
              <a:t>4</a:t>
            </a:r>
            <a:r>
              <a:rPr lang="en-GB" dirty="0"/>
              <a:t> and the JOREK team</a:t>
            </a:r>
            <a:r>
              <a:rPr lang="en-GB" baseline="30000" dirty="0"/>
              <a:t>8</a:t>
            </a:r>
            <a:r>
              <a:rPr lang="en-GB" dirty="0"/>
              <a:t>.</a:t>
            </a:r>
          </a:p>
          <a:p>
            <a:endParaRPr lang="en-GB" dirty="0"/>
          </a:p>
        </p:txBody>
      </p:sp>
      <p:sp>
        <p:nvSpPr>
          <p:cNvPr id="7" name="Titel 6"/>
          <p:cNvSpPr>
            <a:spLocks noGrp="1"/>
          </p:cNvSpPr>
          <p:nvPr>
            <p:ph type="title"/>
          </p:nvPr>
        </p:nvSpPr>
        <p:spPr>
          <a:xfrm>
            <a:off x="1036637" y="1956207"/>
            <a:ext cx="10088563" cy="1315314"/>
          </a:xfrm>
        </p:spPr>
        <p:txBody>
          <a:bodyPr/>
          <a:lstStyle/>
          <a:p>
            <a:r>
              <a:rPr lang="en-GB" dirty="0"/>
              <a:t>Runaway electron beam termination and wall loads in DEMO</a:t>
            </a:r>
            <a:br>
              <a:rPr lang="en-GB" dirty="0"/>
            </a:br>
            <a:endParaRPr lang="en-GB" dirty="0"/>
          </a:p>
        </p:txBody>
      </p:sp>
      <p:sp>
        <p:nvSpPr>
          <p:cNvPr id="2" name="Fußzeilenplatzhalter 1"/>
          <p:cNvSpPr>
            <a:spLocks noGrp="1"/>
          </p:cNvSpPr>
          <p:nvPr>
            <p:ph type="ftr" sz="quarter" idx="11"/>
          </p:nvPr>
        </p:nvSpPr>
        <p:spPr/>
        <p:txBody>
          <a:bodyPr/>
          <a:lstStyle/>
          <a:p>
            <a:r>
              <a:rPr lang="de-DE"/>
              <a:t>Max-Planck-Institut für Plasmaphysik | F. Vannini | 14.06.2024</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a:p>
        </p:txBody>
      </p:sp>
      <p:sp>
        <p:nvSpPr>
          <p:cNvPr id="3" name="TextBox 2">
            <a:extLst>
              <a:ext uri="{FF2B5EF4-FFF2-40B4-BE49-F238E27FC236}">
                <a16:creationId xmlns:a16="http://schemas.microsoft.com/office/drawing/2014/main" id="{5233046B-7690-D64B-B18B-9B142803FD0A}"/>
              </a:ext>
            </a:extLst>
          </p:cNvPr>
          <p:cNvSpPr txBox="1"/>
          <p:nvPr/>
        </p:nvSpPr>
        <p:spPr>
          <a:xfrm>
            <a:off x="1036637" y="4533900"/>
            <a:ext cx="9682775" cy="1062342"/>
          </a:xfrm>
          <a:prstGeom prst="rect">
            <a:avLst/>
          </a:prstGeom>
          <a:noFill/>
        </p:spPr>
        <p:txBody>
          <a:bodyPr wrap="square" lIns="0" tIns="0" rIns="0" bIns="0" rtlCol="0" anchor="t" anchorCtr="0">
            <a:spAutoFit/>
          </a:bodyPr>
          <a:lstStyle/>
          <a:p>
            <a:pPr>
              <a:lnSpc>
                <a:spcPct val="150000"/>
              </a:lnSpc>
            </a:pPr>
            <a:r>
              <a:rPr lang="en-US" sz="1600" baseline="30000" dirty="0">
                <a:solidFill>
                  <a:schemeClr val="bg1"/>
                </a:solidFill>
                <a:ea typeface="Open Sans" pitchFamily="2" charset="0"/>
                <a:cs typeface="Arial" panose="020B0604020202020204" pitchFamily="34" charset="0"/>
              </a:rPr>
              <a:t>1</a:t>
            </a:r>
            <a:r>
              <a:rPr lang="en-US" sz="1600" dirty="0">
                <a:solidFill>
                  <a:schemeClr val="bg1"/>
                </a:solidFill>
                <a:ea typeface="Open Sans" pitchFamily="2" charset="0"/>
                <a:cs typeface="Arial" panose="020B0604020202020204" pitchFamily="34" charset="0"/>
              </a:rPr>
              <a:t>Max Planck Institute for Plasma physics, </a:t>
            </a:r>
            <a:r>
              <a:rPr lang="en-US" sz="1600" baseline="30000" dirty="0">
                <a:solidFill>
                  <a:schemeClr val="bg1"/>
                </a:solidFill>
                <a:ea typeface="Open Sans" pitchFamily="2" charset="0"/>
                <a:cs typeface="Arial" panose="020B0604020202020204" pitchFamily="34" charset="0"/>
              </a:rPr>
              <a:t>2</a:t>
            </a:r>
            <a:r>
              <a:rPr lang="en-US" sz="1600" dirty="0">
                <a:solidFill>
                  <a:schemeClr val="bg1"/>
                </a:solidFill>
                <a:ea typeface="Open Sans" pitchFamily="2" charset="0"/>
                <a:cs typeface="Arial" panose="020B0604020202020204" pitchFamily="34" charset="0"/>
              </a:rPr>
              <a:t>IIT Guwahati, </a:t>
            </a:r>
            <a:r>
              <a:rPr lang="en-US" sz="1600" baseline="30000" dirty="0">
                <a:solidFill>
                  <a:schemeClr val="bg1"/>
                </a:solidFill>
                <a:ea typeface="Open Sans" pitchFamily="2" charset="0"/>
                <a:cs typeface="Arial" panose="020B0604020202020204" pitchFamily="34" charset="0"/>
              </a:rPr>
              <a:t>3</a:t>
            </a:r>
            <a:r>
              <a:rPr lang="en-US" sz="1600" dirty="0">
                <a:solidFill>
                  <a:schemeClr val="bg1"/>
                </a:solidFill>
                <a:ea typeface="Open Sans" pitchFamily="2" charset="0"/>
                <a:cs typeface="Arial" panose="020B0604020202020204" pitchFamily="34" charset="0"/>
              </a:rPr>
              <a:t>ITER Organization, </a:t>
            </a:r>
            <a:r>
              <a:rPr lang="en-US" sz="1600" baseline="30000" dirty="0">
                <a:solidFill>
                  <a:schemeClr val="bg1"/>
                </a:solidFill>
                <a:latin typeface="Arial" panose="020B0604020202020204" pitchFamily="34" charset="0"/>
                <a:ea typeface="Open Sans" pitchFamily="2" charset="0"/>
                <a:cs typeface="Arial" panose="020B0604020202020204" pitchFamily="34" charset="0"/>
              </a:rPr>
              <a:t>4</a:t>
            </a:r>
            <a:r>
              <a:rPr lang="en-US" sz="1600" dirty="0">
                <a:solidFill>
                  <a:schemeClr val="bg1"/>
                </a:solidFill>
                <a:latin typeface="Arial" panose="020B0604020202020204" pitchFamily="34" charset="0"/>
                <a:ea typeface="Open Sans" pitchFamily="2" charset="0"/>
                <a:cs typeface="Arial" panose="020B0604020202020204" pitchFamily="34" charset="0"/>
              </a:rPr>
              <a:t>CEA/IRFM,</a:t>
            </a:r>
            <a:r>
              <a:rPr lang="en-US" sz="1600" dirty="0">
                <a:solidFill>
                  <a:schemeClr val="bg1"/>
                </a:solidFill>
                <a:ea typeface="Open Sans" pitchFamily="2" charset="0"/>
                <a:cs typeface="Arial" panose="020B0604020202020204" pitchFamily="34" charset="0"/>
              </a:rPr>
              <a:t> </a:t>
            </a:r>
            <a:r>
              <a:rPr lang="en-US" sz="1600" baseline="30000" dirty="0">
                <a:solidFill>
                  <a:schemeClr val="bg1"/>
                </a:solidFill>
                <a:ea typeface="Open Sans" pitchFamily="2" charset="0"/>
                <a:cs typeface="Arial" panose="020B0604020202020204" pitchFamily="34" charset="0"/>
              </a:rPr>
              <a:t>5</a:t>
            </a:r>
            <a:r>
              <a:rPr lang="en-US" sz="1600" dirty="0">
                <a:solidFill>
                  <a:schemeClr val="bg1"/>
                </a:solidFill>
                <a:ea typeface="Open Sans" pitchFamily="2" charset="0"/>
                <a:cs typeface="Arial" panose="020B0604020202020204" pitchFamily="34" charset="0"/>
              </a:rPr>
              <a:t>EUROFusion Consortium, </a:t>
            </a:r>
            <a:r>
              <a:rPr lang="en-US" sz="1600" baseline="30000" dirty="0">
                <a:solidFill>
                  <a:schemeClr val="bg1"/>
                </a:solidFill>
                <a:latin typeface="Arial" panose="020B0604020202020204" pitchFamily="34" charset="0"/>
                <a:ea typeface="Open Sans" pitchFamily="2" charset="0"/>
                <a:cs typeface="Arial" panose="020B0604020202020204" pitchFamily="34" charset="0"/>
              </a:rPr>
              <a:t>6</a:t>
            </a:r>
            <a:r>
              <a:rPr lang="en-US" sz="1600" dirty="0">
                <a:solidFill>
                  <a:schemeClr val="bg1"/>
                </a:solidFill>
                <a:latin typeface="Arial" panose="020B0604020202020204" pitchFamily="34" charset="0"/>
                <a:ea typeface="Open Sans" pitchFamily="2" charset="0"/>
                <a:cs typeface="Arial" panose="020B0604020202020204" pitchFamily="34" charset="0"/>
              </a:rPr>
              <a:t>UK </a:t>
            </a:r>
            <a:r>
              <a:rPr lang="en-US" sz="1600" dirty="0" err="1">
                <a:solidFill>
                  <a:schemeClr val="bg1"/>
                </a:solidFill>
                <a:latin typeface="Arial" panose="020B0604020202020204" pitchFamily="34" charset="0"/>
                <a:ea typeface="Open Sans" pitchFamily="2" charset="0"/>
                <a:cs typeface="Arial" panose="020B0604020202020204" pitchFamily="34" charset="0"/>
              </a:rPr>
              <a:t>Athomic</a:t>
            </a:r>
            <a:r>
              <a:rPr lang="en-US" sz="1600" dirty="0">
                <a:solidFill>
                  <a:schemeClr val="bg1"/>
                </a:solidFill>
                <a:latin typeface="Arial" panose="020B0604020202020204" pitchFamily="34" charset="0"/>
                <a:ea typeface="Open Sans" pitchFamily="2" charset="0"/>
                <a:cs typeface="Arial" panose="020B0604020202020204" pitchFamily="34" charset="0"/>
              </a:rPr>
              <a:t> Energy Authority, </a:t>
            </a:r>
            <a:r>
              <a:rPr lang="en-US" sz="1600" baseline="30000" dirty="0">
                <a:solidFill>
                  <a:schemeClr val="bg1"/>
                </a:solidFill>
                <a:latin typeface="Arial" panose="020B0604020202020204" pitchFamily="34" charset="0"/>
                <a:ea typeface="Open Sans" pitchFamily="2" charset="0"/>
                <a:cs typeface="Arial" panose="020B0604020202020204" pitchFamily="34" charset="0"/>
              </a:rPr>
              <a:t>7</a:t>
            </a:r>
            <a:r>
              <a:rPr lang="en-US" sz="1600" dirty="0">
                <a:solidFill>
                  <a:schemeClr val="bg1"/>
                </a:solidFill>
                <a:ea typeface="Open Sans" pitchFamily="2" charset="0"/>
                <a:cs typeface="Arial" panose="020B0604020202020204" pitchFamily="34" charset="0"/>
              </a:rPr>
              <a:t>Politecnico di Torino, </a:t>
            </a:r>
            <a:r>
              <a:rPr lang="en-US" sz="1600" baseline="30000" dirty="0">
                <a:solidFill>
                  <a:schemeClr val="bg1"/>
                </a:solidFill>
                <a:latin typeface="Arial" panose="020B0604020202020204" pitchFamily="34" charset="0"/>
                <a:ea typeface="Open Sans" pitchFamily="2" charset="0"/>
                <a:cs typeface="Arial" panose="020B0604020202020204" pitchFamily="34" charset="0"/>
              </a:rPr>
              <a:t>8</a:t>
            </a:r>
            <a:r>
              <a:rPr lang="en-US" sz="1600" dirty="0">
                <a:solidFill>
                  <a:schemeClr val="bg1"/>
                </a:solidFill>
                <a:latin typeface="Arial" panose="020B0604020202020204" pitchFamily="34" charset="0"/>
                <a:ea typeface="Open Sans" pitchFamily="2" charset="0"/>
                <a:cs typeface="Arial" panose="020B0604020202020204" pitchFamily="34" charset="0"/>
              </a:rPr>
              <a:t>Please refer to [M. </a:t>
            </a:r>
            <a:r>
              <a:rPr lang="en-US" sz="1600" dirty="0" err="1">
                <a:solidFill>
                  <a:schemeClr val="bg1"/>
                </a:solidFill>
                <a:latin typeface="Arial" panose="020B0604020202020204" pitchFamily="34" charset="0"/>
                <a:ea typeface="Open Sans" pitchFamily="2" charset="0"/>
                <a:cs typeface="Arial" panose="020B0604020202020204" pitchFamily="34" charset="0"/>
              </a:rPr>
              <a:t>Hoelzl</a:t>
            </a:r>
            <a:r>
              <a:rPr lang="en-US" sz="1600" dirty="0">
                <a:solidFill>
                  <a:schemeClr val="bg1"/>
                </a:solidFill>
                <a:latin typeface="Arial" panose="020B0604020202020204" pitchFamily="34" charset="0"/>
                <a:ea typeface="Open Sans" pitchFamily="2" charset="0"/>
                <a:cs typeface="Arial" panose="020B0604020202020204" pitchFamily="34" charset="0"/>
              </a:rPr>
              <a:t> et al, Nuclear Fusion 61, 065001 (2021)]</a:t>
            </a:r>
          </a:p>
        </p:txBody>
      </p:sp>
    </p:spTree>
    <p:extLst>
      <p:ext uri="{BB962C8B-B14F-4D97-AF65-F5344CB8AC3E}">
        <p14:creationId xmlns:p14="http://schemas.microsoft.com/office/powerpoint/2010/main" val="493500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FF14CBF-A83D-61BD-4447-08D9EFDC8D9C}"/>
              </a:ext>
            </a:extLst>
          </p:cNvPr>
          <p:cNvSpPr>
            <a:spLocks noGrp="1"/>
          </p:cNvSpPr>
          <p:nvPr>
            <p:ph type="ftr" sz="quarter" idx="15"/>
          </p:nvPr>
        </p:nvSpPr>
        <p:spPr/>
        <p:txBody>
          <a:bodyPr/>
          <a:lstStyle/>
          <a:p>
            <a:r>
              <a:rPr lang="de-DE"/>
              <a:t>Max-Planck-Institut für Plasmaphysik | F. Vannini | 14.06.2024</a:t>
            </a:r>
          </a:p>
        </p:txBody>
      </p:sp>
      <p:sp>
        <p:nvSpPr>
          <p:cNvPr id="4" name="Slide Number Placeholder 3">
            <a:extLst>
              <a:ext uri="{FF2B5EF4-FFF2-40B4-BE49-F238E27FC236}">
                <a16:creationId xmlns:a16="http://schemas.microsoft.com/office/drawing/2014/main" id="{E330414F-7448-2D64-A0E9-36905DF564EF}"/>
              </a:ext>
            </a:extLst>
          </p:cNvPr>
          <p:cNvSpPr>
            <a:spLocks noGrp="1"/>
          </p:cNvSpPr>
          <p:nvPr>
            <p:ph type="sldNum" sz="quarter" idx="16"/>
          </p:nvPr>
        </p:nvSpPr>
        <p:spPr/>
        <p:txBody>
          <a:bodyPr/>
          <a:lstStyle/>
          <a:p>
            <a:fld id="{ECE691D0-CC49-4FC7-9C4D-6112B0CB3A76}" type="slidenum">
              <a:rPr lang="de-DE" smtClean="0"/>
              <a:pPr/>
              <a:t>10</a:t>
            </a:fld>
            <a:endParaRPr lang="de-DE"/>
          </a:p>
        </p:txBody>
      </p:sp>
      <p:sp>
        <p:nvSpPr>
          <p:cNvPr id="5" name="Title 4">
            <a:extLst>
              <a:ext uri="{FF2B5EF4-FFF2-40B4-BE49-F238E27FC236}">
                <a16:creationId xmlns:a16="http://schemas.microsoft.com/office/drawing/2014/main" id="{418B037F-46FE-5546-ED67-50FB7F06AF93}"/>
              </a:ext>
            </a:extLst>
          </p:cNvPr>
          <p:cNvSpPr>
            <a:spLocks noGrp="1"/>
          </p:cNvSpPr>
          <p:nvPr>
            <p:ph type="title"/>
          </p:nvPr>
        </p:nvSpPr>
        <p:spPr>
          <a:xfrm>
            <a:off x="658813" y="468506"/>
            <a:ext cx="10621961" cy="782638"/>
          </a:xfrm>
        </p:spPr>
        <p:txBody>
          <a:bodyPr/>
          <a:lstStyle/>
          <a:p>
            <a:r>
              <a:rPr lang="en-GB" sz="2800" cap="all" dirty="0">
                <a:solidFill>
                  <a:srgbClr val="006C66"/>
                </a:solidFill>
                <a:latin typeface="+mn-lt"/>
              </a:rPr>
              <a:t>MITIGATED</a:t>
            </a:r>
            <a:r>
              <a:rPr lang="en-GB" sz="2800" b="1" cap="all" dirty="0">
                <a:solidFill>
                  <a:srgbClr val="006C66"/>
                </a:solidFill>
              </a:rPr>
              <a:t> VDE</a:t>
            </a:r>
            <a:endParaRPr lang="en-DE"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4A9A4E8-AE59-1D68-AEC4-726E39323960}"/>
                  </a:ext>
                </a:extLst>
              </p:cNvPr>
              <p:cNvSpPr txBox="1"/>
              <p:nvPr/>
            </p:nvSpPr>
            <p:spPr>
              <a:xfrm>
                <a:off x="326957" y="905228"/>
                <a:ext cx="11206230" cy="892552"/>
              </a:xfrm>
              <a:prstGeom prst="rect">
                <a:avLst/>
              </a:prstGeom>
              <a:noFill/>
            </p:spPr>
            <p:txBody>
              <a:bodyPr wrap="square" lIns="0" tIns="0" rIns="0" bIns="0" rtlCol="0" anchor="t" anchorCtr="0">
                <a:spAutoFit/>
              </a:bodyPr>
              <a:lstStyle/>
              <a:p>
                <a:pPr indent="-180000" algn="l">
                  <a:spcBef>
                    <a:spcPts val="550"/>
                  </a:spcBef>
                  <a:buFont typeface="Arial" panose="020B0604020202020204" pitchFamily="34" charset="0"/>
                  <a:buChar char="•"/>
                </a:pPr>
                <a:r>
                  <a:rPr lang="en-GB" sz="1600" dirty="0"/>
                  <a:t>2D simulations: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ea typeface="Cambria Math" panose="02040503050406030204" pitchFamily="18" charset="0"/>
                      </a:rPr>
                      <m:t>∈[0]</m:t>
                    </m:r>
                  </m:oMath>
                </a14:m>
                <a:r>
                  <a:rPr lang="en-GB" sz="1600" dirty="0"/>
                  <a:t>-only retained for simplicity. VDE triggered with </a:t>
                </a:r>
                <a:r>
                  <a:rPr lang="en-GB" sz="1600" dirty="0">
                    <a:cs typeface="Arial" panose="020B0604020202020204" pitchFamily="34" charset="0"/>
                  </a:rPr>
                  <a:t>current perturbation into in-vessel coil </a:t>
                </a:r>
                <a14:m>
                  <m:oMath xmlns:m="http://schemas.openxmlformats.org/officeDocument/2006/math">
                    <m:r>
                      <a:rPr lang="en-GB" sz="1600" i="1" smtClean="0">
                        <a:latin typeface="Cambria Math" panose="02040503050406030204" pitchFamily="18" charset="0"/>
                        <a:ea typeface="Cambria Math" panose="02040503050406030204" pitchFamily="18" charset="0"/>
                      </a:rPr>
                      <m:t>𝛿</m:t>
                    </m:r>
                    <m:r>
                      <a:rPr lang="en-GB" sz="1600" b="0" i="1" smtClean="0">
                        <a:latin typeface="Cambria Math" panose="02040503050406030204" pitchFamily="18" charset="0"/>
                        <a:ea typeface="Cambria Math" panose="02040503050406030204" pitchFamily="18" charset="0"/>
                      </a:rPr>
                      <m:t>𝐼</m:t>
                    </m:r>
                    <m:r>
                      <a:rPr lang="en-GB" sz="1600" b="0" i="1" smtClean="0">
                        <a:latin typeface="Cambria Math" panose="02040503050406030204" pitchFamily="18" charset="0"/>
                        <a:ea typeface="Cambria Math" panose="02040503050406030204" pitchFamily="18" charset="0"/>
                      </a:rPr>
                      <m:t>=20 </m:t>
                    </m:r>
                    <m:r>
                      <a:rPr lang="en-GB" sz="1600" b="0" i="1" smtClean="0">
                        <a:latin typeface="Cambria Math" panose="02040503050406030204" pitchFamily="18" charset="0"/>
                        <a:ea typeface="Cambria Math" panose="02040503050406030204" pitchFamily="18" charset="0"/>
                      </a:rPr>
                      <m:t>𝑘𝐴</m:t>
                    </m:r>
                  </m:oMath>
                </a14:m>
                <a:r>
                  <a:rPr lang="en-GB" sz="1600" dirty="0"/>
                  <a:t>.</a:t>
                </a:r>
              </a:p>
              <a:p>
                <a:pPr indent="-180000">
                  <a:spcBef>
                    <a:spcPts val="550"/>
                  </a:spcBef>
                  <a:buFont typeface="Arial" panose="020B0604020202020204" pitchFamily="34" charset="0"/>
                  <a:buChar char="•"/>
                </a:pPr>
                <a:r>
                  <a:rPr lang="en-GB" sz="1600" dirty="0"/>
                  <a:t>Plasma drifts of </a:t>
                </a:r>
                <a14:m>
                  <m:oMath xmlns:m="http://schemas.openxmlformats.org/officeDocument/2006/math">
                    <m:r>
                      <a:rPr lang="en-GB" sz="1600" i="1" smtClean="0">
                        <a:latin typeface="Cambria Math" panose="02040503050406030204" pitchFamily="18" charset="0"/>
                        <a:ea typeface="Cambria Math" panose="02040503050406030204" pitchFamily="18" charset="0"/>
                      </a:rPr>
                      <m:t>𝛿</m:t>
                    </m:r>
                    <m:r>
                      <a:rPr lang="en-GB" sz="1600" b="0" i="1" smtClean="0">
                        <a:latin typeface="Cambria Math" panose="02040503050406030204" pitchFamily="18" charset="0"/>
                        <a:ea typeface="Cambria Math" panose="02040503050406030204" pitchFamily="18" charset="0"/>
                      </a:rPr>
                      <m:t>𝑍</m:t>
                    </m:r>
                    <m:r>
                      <a:rPr lang="en-GB" sz="1600" b="0" i="1" smtClean="0">
                        <a:latin typeface="Cambria Math" panose="02040503050406030204" pitchFamily="18" charset="0"/>
                        <a:ea typeface="Cambria Math" panose="02040503050406030204" pitchFamily="18" charset="0"/>
                      </a:rPr>
                      <m:t>≈0.7 </m:t>
                    </m:r>
                    <m:r>
                      <a:rPr lang="en-GB" sz="1600" b="0" i="1" smtClean="0">
                        <a:latin typeface="Cambria Math" panose="02040503050406030204" pitchFamily="18" charset="0"/>
                        <a:ea typeface="Cambria Math" panose="02040503050406030204" pitchFamily="18" charset="0"/>
                      </a:rPr>
                      <m:t>𝑚</m:t>
                    </m:r>
                  </m:oMath>
                </a14:m>
                <a:r>
                  <a:rPr lang="en-GB" sz="1600" dirty="0"/>
                  <a:t>. To mimic massive material injection:</a:t>
                </a:r>
              </a:p>
              <a:p>
                <a:pPr indent="-180000">
                  <a:spcBef>
                    <a:spcPts val="550"/>
                  </a:spcBef>
                  <a:buFont typeface="Arial" panose="020B0604020202020204" pitchFamily="34" charset="0"/>
                  <a:buChar char="•"/>
                </a:pPr>
                <a:endParaRPr lang="en-GB" sz="1600" dirty="0"/>
              </a:p>
            </p:txBody>
          </p:sp>
        </mc:Choice>
        <mc:Fallback>
          <p:sp>
            <p:nvSpPr>
              <p:cNvPr id="9" name="TextBox 8">
                <a:extLst>
                  <a:ext uri="{FF2B5EF4-FFF2-40B4-BE49-F238E27FC236}">
                    <a16:creationId xmlns:a16="http://schemas.microsoft.com/office/drawing/2014/main" id="{04A9A4E8-AE59-1D68-AEC4-726E39323960}"/>
                  </a:ext>
                </a:extLst>
              </p:cNvPr>
              <p:cNvSpPr txBox="1">
                <a:spLocks noRot="1" noChangeAspect="1" noMove="1" noResize="1" noEditPoints="1" noAdjustHandles="1" noChangeArrowheads="1" noChangeShapeType="1" noTextEdit="1"/>
              </p:cNvSpPr>
              <p:nvPr/>
            </p:nvSpPr>
            <p:spPr>
              <a:xfrm>
                <a:off x="326957" y="905228"/>
                <a:ext cx="11206230" cy="892552"/>
              </a:xfrm>
              <a:prstGeom prst="rect">
                <a:avLst/>
              </a:prstGeom>
              <a:blipFill>
                <a:blip r:embed="rId3"/>
                <a:stretch>
                  <a:fillRect l="-1018" t="-7042"/>
                </a:stretch>
              </a:blipFill>
            </p:spPr>
            <p:txBody>
              <a:bodyPr/>
              <a:lstStyle/>
              <a:p>
                <a:r>
                  <a:rPr lang="en-IT">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30255D3-49C2-D443-B051-734CA1D33EAD}"/>
                  </a:ext>
                </a:extLst>
              </p:cNvPr>
              <p:cNvSpPr txBox="1"/>
              <p:nvPr/>
            </p:nvSpPr>
            <p:spPr>
              <a:xfrm>
                <a:off x="326957" y="1650528"/>
                <a:ext cx="4867785" cy="1692771"/>
              </a:xfrm>
              <a:prstGeom prst="rect">
                <a:avLst/>
              </a:prstGeom>
              <a:noFill/>
            </p:spPr>
            <p:txBody>
              <a:bodyPr wrap="square" lIns="0" tIns="0" rIns="0" bIns="0" rtlCol="0" anchor="t" anchorCtr="0">
                <a:spAutoFit/>
              </a:bodyPr>
              <a:lstStyle/>
              <a:p>
                <a:pPr marL="720000" indent="-514350">
                  <a:spcBef>
                    <a:spcPts val="550"/>
                  </a:spcBef>
                  <a:spcAft>
                    <a:spcPts val="600"/>
                  </a:spcAft>
                  <a:buFont typeface="+mj-lt"/>
                  <a:buAutoNum type="arabicPeriod"/>
                </a:pPr>
                <a:r>
                  <a:rPr lang="en-GB" sz="1600" dirty="0"/>
                  <a:t>spatially uniform density of impurities (Ne) introduced.</a:t>
                </a:r>
              </a:p>
              <a:p>
                <a:pPr marL="720000" indent="-514350">
                  <a:spcBef>
                    <a:spcPts val="550"/>
                  </a:spcBef>
                  <a:spcAft>
                    <a:spcPts val="600"/>
                  </a:spcAft>
                  <a:buFont typeface="+mj-lt"/>
                  <a:buAutoNum type="arabicPeriod"/>
                </a:pPr>
                <a:r>
                  <a:rPr lang="en-GB" sz="1600" dirty="0"/>
                  <a:t> </a:t>
                </a:r>
                <a:r>
                  <a:rPr lang="en-GB" sz="1600" b="1" dirty="0">
                    <a:solidFill>
                      <a:srgbClr val="FFA6FD"/>
                    </a:solidFill>
                  </a:rPr>
                  <a:t>Artificial thermal quench</a:t>
                </a:r>
                <a:r>
                  <a:rPr lang="en-GB" sz="1600" dirty="0"/>
                  <a:t> (</a:t>
                </a:r>
                <a:r>
                  <a:rPr lang="en-GB" sz="1600" b="1" dirty="0">
                    <a:solidFill>
                      <a:srgbClr val="FFA6FD"/>
                    </a:solidFill>
                  </a:rPr>
                  <a:t>ATQ,</a:t>
                </a:r>
                <a:r>
                  <a:rPr lang="en-GB" sz="1600" b="1" dirty="0"/>
                  <a:t> </a:t>
                </a:r>
                <a14:m>
                  <m:oMath xmlns:m="http://schemas.openxmlformats.org/officeDocument/2006/math">
                    <m:r>
                      <a:rPr lang="en-GB"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GB" sz="1600" b="0" i="1">
                        <a:latin typeface="Cambria Math" panose="02040503050406030204" pitchFamily="18" charset="0"/>
                        <a:ea typeface="Cambria Math" panose="02040503050406030204" pitchFamily="18" charset="0"/>
                      </a:rPr>
                      <m:t>≈</m:t>
                    </m:r>
                    <m:r>
                      <a:rPr lang="en-US" sz="1600" b="0" i="1">
                        <a:latin typeface="Cambria Math" panose="02040503050406030204" pitchFamily="18" charset="0"/>
                        <a:ea typeface="Cambria Math" panose="02040503050406030204" pitchFamily="18" charset="0"/>
                      </a:rPr>
                      <m:t>4</m:t>
                    </m:r>
                    <m:r>
                      <a:rPr lang="en-GB" sz="1600" b="0" i="1">
                        <a:latin typeface="Cambria Math" panose="02040503050406030204" pitchFamily="18" charset="0"/>
                        <a:ea typeface="Cambria Math" panose="02040503050406030204" pitchFamily="18" charset="0"/>
                      </a:rPr>
                      <m:t> </m:t>
                    </m:r>
                    <m:r>
                      <a:rPr lang="en-GB" sz="1600" b="0" i="1">
                        <a:latin typeface="Cambria Math" panose="02040503050406030204" pitchFamily="18" charset="0"/>
                        <a:ea typeface="Cambria Math" panose="02040503050406030204" pitchFamily="18" charset="0"/>
                      </a:rPr>
                      <m:t>𝑚𝑠</m:t>
                    </m:r>
                  </m:oMath>
                </a14:m>
                <a:r>
                  <a:rPr lang="en-GB" sz="1600" dirty="0"/>
                  <a:t>).</a:t>
                </a:r>
              </a:p>
              <a:p>
                <a:pPr marL="285750" indent="-285750">
                  <a:spcBef>
                    <a:spcPts val="550"/>
                  </a:spcBef>
                  <a:spcAft>
                    <a:spcPts val="600"/>
                  </a:spcAft>
                  <a:buFont typeface="Arial" panose="020B0604020202020204" pitchFamily="34" charset="0"/>
                  <a:buChar char="•"/>
                </a:pPr>
                <a:r>
                  <a:rPr lang="en-GB" sz="1600" dirty="0"/>
                  <a:t>CQ with pre-ATQ physics plasma parameters.</a:t>
                </a:r>
              </a:p>
              <a:p>
                <a:pPr marL="285750" indent="-285750">
                  <a:spcBef>
                    <a:spcPts val="550"/>
                  </a:spcBef>
                  <a:spcAft>
                    <a:spcPts val="600"/>
                  </a:spcAft>
                  <a:buFont typeface="Arial" panose="020B0604020202020204" pitchFamily="34" charset="0"/>
                  <a:buChar char="•"/>
                </a:pPr>
                <a:r>
                  <a:rPr lang="en-GB" sz="1600" b="1" dirty="0">
                    <a:solidFill>
                      <a:srgbClr val="F29633"/>
                    </a:solidFill>
                  </a:rPr>
                  <a:t>RE included through current seed.</a:t>
                </a:r>
              </a:p>
            </p:txBody>
          </p:sp>
        </mc:Choice>
        <mc:Fallback>
          <p:sp>
            <p:nvSpPr>
              <p:cNvPr id="8" name="TextBox 7">
                <a:extLst>
                  <a:ext uri="{FF2B5EF4-FFF2-40B4-BE49-F238E27FC236}">
                    <a16:creationId xmlns:a16="http://schemas.microsoft.com/office/drawing/2014/main" id="{630255D3-49C2-D443-B051-734CA1D33EAD}"/>
                  </a:ext>
                </a:extLst>
              </p:cNvPr>
              <p:cNvSpPr txBox="1">
                <a:spLocks noRot="1" noChangeAspect="1" noMove="1" noResize="1" noEditPoints="1" noAdjustHandles="1" noChangeArrowheads="1" noChangeShapeType="1" noTextEdit="1"/>
              </p:cNvSpPr>
              <p:nvPr/>
            </p:nvSpPr>
            <p:spPr>
              <a:xfrm>
                <a:off x="326957" y="1650528"/>
                <a:ext cx="4867785" cy="1692771"/>
              </a:xfrm>
              <a:prstGeom prst="rect">
                <a:avLst/>
              </a:prstGeom>
              <a:blipFill>
                <a:blip r:embed="rId4"/>
                <a:stretch>
                  <a:fillRect l="-2344" t="-4478" r="-2083" b="-5970"/>
                </a:stretch>
              </a:blipFill>
            </p:spPr>
            <p:txBody>
              <a:bodyPr/>
              <a:lstStyle/>
              <a:p>
                <a:r>
                  <a:rPr lang="en-IT">
                    <a:noFill/>
                  </a:rPr>
                  <a:t> </a:t>
                </a:r>
              </a:p>
            </p:txBody>
          </p:sp>
        </mc:Fallback>
      </mc:AlternateContent>
      <p:pic>
        <p:nvPicPr>
          <p:cNvPr id="10" name="Picture 9">
            <a:extLst>
              <a:ext uri="{FF2B5EF4-FFF2-40B4-BE49-F238E27FC236}">
                <a16:creationId xmlns:a16="http://schemas.microsoft.com/office/drawing/2014/main" id="{8520682D-2806-5D43-A02C-3028B100D0B1}"/>
              </a:ext>
            </a:extLst>
          </p:cNvPr>
          <p:cNvPicPr>
            <a:picLocks noChangeAspect="1"/>
          </p:cNvPicPr>
          <p:nvPr/>
        </p:nvPicPr>
        <p:blipFill>
          <a:blip r:embed="rId5"/>
          <a:srcRect/>
          <a:stretch/>
        </p:blipFill>
        <p:spPr>
          <a:xfrm>
            <a:off x="5194742" y="1681561"/>
            <a:ext cx="6997258" cy="3445241"/>
          </a:xfrm>
          <a:prstGeom prst="rect">
            <a:avLst/>
          </a:prstGeom>
        </p:spPr>
      </p:pic>
    </p:spTree>
    <p:extLst>
      <p:ext uri="{BB962C8B-B14F-4D97-AF65-F5344CB8AC3E}">
        <p14:creationId xmlns:p14="http://schemas.microsoft.com/office/powerpoint/2010/main" val="376765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FF14CBF-A83D-61BD-4447-08D9EFDC8D9C}"/>
              </a:ext>
            </a:extLst>
          </p:cNvPr>
          <p:cNvSpPr>
            <a:spLocks noGrp="1"/>
          </p:cNvSpPr>
          <p:nvPr>
            <p:ph type="ftr" sz="quarter" idx="15"/>
          </p:nvPr>
        </p:nvSpPr>
        <p:spPr/>
        <p:txBody>
          <a:bodyPr/>
          <a:lstStyle/>
          <a:p>
            <a:r>
              <a:rPr lang="de-DE"/>
              <a:t>Max-Planck-Institut für Plasmaphysik | F. Vannini | 14.06.2024</a:t>
            </a:r>
          </a:p>
        </p:txBody>
      </p:sp>
      <p:sp>
        <p:nvSpPr>
          <p:cNvPr id="4" name="Slide Number Placeholder 3">
            <a:extLst>
              <a:ext uri="{FF2B5EF4-FFF2-40B4-BE49-F238E27FC236}">
                <a16:creationId xmlns:a16="http://schemas.microsoft.com/office/drawing/2014/main" id="{E330414F-7448-2D64-A0E9-36905DF564EF}"/>
              </a:ext>
            </a:extLst>
          </p:cNvPr>
          <p:cNvSpPr>
            <a:spLocks noGrp="1"/>
          </p:cNvSpPr>
          <p:nvPr>
            <p:ph type="sldNum" sz="quarter" idx="16"/>
          </p:nvPr>
        </p:nvSpPr>
        <p:spPr/>
        <p:txBody>
          <a:bodyPr/>
          <a:lstStyle/>
          <a:p>
            <a:fld id="{ECE691D0-CC49-4FC7-9C4D-6112B0CB3A76}" type="slidenum">
              <a:rPr lang="de-DE" smtClean="0"/>
              <a:pPr/>
              <a:t>11</a:t>
            </a:fld>
            <a:endParaRPr lang="de-DE"/>
          </a:p>
        </p:txBody>
      </p:sp>
      <p:sp>
        <p:nvSpPr>
          <p:cNvPr id="5" name="Title 4">
            <a:extLst>
              <a:ext uri="{FF2B5EF4-FFF2-40B4-BE49-F238E27FC236}">
                <a16:creationId xmlns:a16="http://schemas.microsoft.com/office/drawing/2014/main" id="{418B037F-46FE-5546-ED67-50FB7F06AF93}"/>
              </a:ext>
            </a:extLst>
          </p:cNvPr>
          <p:cNvSpPr>
            <a:spLocks noGrp="1"/>
          </p:cNvSpPr>
          <p:nvPr>
            <p:ph type="title"/>
          </p:nvPr>
        </p:nvSpPr>
        <p:spPr>
          <a:xfrm>
            <a:off x="658813" y="468506"/>
            <a:ext cx="10621961" cy="782638"/>
          </a:xfrm>
        </p:spPr>
        <p:txBody>
          <a:bodyPr/>
          <a:lstStyle/>
          <a:p>
            <a:r>
              <a:rPr lang="en-GB" sz="2800" cap="all" dirty="0">
                <a:solidFill>
                  <a:srgbClr val="006C66"/>
                </a:solidFill>
                <a:latin typeface="+mn-lt"/>
              </a:rPr>
              <a:t>MITIGATED</a:t>
            </a:r>
            <a:r>
              <a:rPr lang="en-GB" sz="2800" b="1" cap="all" dirty="0">
                <a:solidFill>
                  <a:srgbClr val="006C66"/>
                </a:solidFill>
              </a:rPr>
              <a:t> VDE &amp; RE beam formation</a:t>
            </a:r>
            <a:endParaRPr lang="en-DE" sz="2800"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4A9A4E8-AE59-1D68-AEC4-726E39323960}"/>
                  </a:ext>
                </a:extLst>
              </p:cNvPr>
              <p:cNvSpPr txBox="1"/>
              <p:nvPr/>
            </p:nvSpPr>
            <p:spPr>
              <a:xfrm>
                <a:off x="326957" y="905228"/>
                <a:ext cx="11206230" cy="892552"/>
              </a:xfrm>
              <a:prstGeom prst="rect">
                <a:avLst/>
              </a:prstGeom>
              <a:noFill/>
            </p:spPr>
            <p:txBody>
              <a:bodyPr wrap="square" lIns="0" tIns="0" rIns="0" bIns="0" rtlCol="0" anchor="t" anchorCtr="0">
                <a:spAutoFit/>
              </a:bodyPr>
              <a:lstStyle/>
              <a:p>
                <a:pPr indent="-180000" algn="l">
                  <a:spcBef>
                    <a:spcPts val="550"/>
                  </a:spcBef>
                  <a:buFont typeface="Arial" panose="020B0604020202020204" pitchFamily="34" charset="0"/>
                  <a:buChar char="•"/>
                </a:pPr>
                <a:r>
                  <a:rPr lang="en-GB" sz="1600" dirty="0"/>
                  <a:t>2D simulations: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ea typeface="Cambria Math" panose="02040503050406030204" pitchFamily="18" charset="0"/>
                      </a:rPr>
                      <m:t>∈[0]</m:t>
                    </m:r>
                  </m:oMath>
                </a14:m>
                <a:r>
                  <a:rPr lang="en-GB" sz="1600" dirty="0"/>
                  <a:t>-only retained for simplicity. VDE triggered with </a:t>
                </a:r>
                <a:r>
                  <a:rPr lang="en-GB" sz="1600" dirty="0">
                    <a:cs typeface="Arial" panose="020B0604020202020204" pitchFamily="34" charset="0"/>
                  </a:rPr>
                  <a:t>current perturbation into in-vessel coil </a:t>
                </a:r>
                <a14:m>
                  <m:oMath xmlns:m="http://schemas.openxmlformats.org/officeDocument/2006/math">
                    <m:r>
                      <a:rPr lang="en-GB" sz="1600" i="1" smtClean="0">
                        <a:latin typeface="Cambria Math" panose="02040503050406030204" pitchFamily="18" charset="0"/>
                        <a:ea typeface="Cambria Math" panose="02040503050406030204" pitchFamily="18" charset="0"/>
                      </a:rPr>
                      <m:t>𝛿</m:t>
                    </m:r>
                    <m:r>
                      <a:rPr lang="en-GB" sz="1600" b="0" i="1" smtClean="0">
                        <a:latin typeface="Cambria Math" panose="02040503050406030204" pitchFamily="18" charset="0"/>
                        <a:ea typeface="Cambria Math" panose="02040503050406030204" pitchFamily="18" charset="0"/>
                      </a:rPr>
                      <m:t>𝐼</m:t>
                    </m:r>
                    <m:r>
                      <a:rPr lang="en-GB" sz="1600" b="0" i="1" smtClean="0">
                        <a:latin typeface="Cambria Math" panose="02040503050406030204" pitchFamily="18" charset="0"/>
                        <a:ea typeface="Cambria Math" panose="02040503050406030204" pitchFamily="18" charset="0"/>
                      </a:rPr>
                      <m:t>=20 </m:t>
                    </m:r>
                    <m:r>
                      <a:rPr lang="en-GB" sz="1600" b="0" i="1" smtClean="0">
                        <a:latin typeface="Cambria Math" panose="02040503050406030204" pitchFamily="18" charset="0"/>
                        <a:ea typeface="Cambria Math" panose="02040503050406030204" pitchFamily="18" charset="0"/>
                      </a:rPr>
                      <m:t>𝑘𝐴</m:t>
                    </m:r>
                  </m:oMath>
                </a14:m>
                <a:r>
                  <a:rPr lang="en-GB" sz="1600" dirty="0"/>
                  <a:t>.</a:t>
                </a:r>
              </a:p>
              <a:p>
                <a:pPr indent="-180000">
                  <a:spcBef>
                    <a:spcPts val="550"/>
                  </a:spcBef>
                  <a:buFont typeface="Arial" panose="020B0604020202020204" pitchFamily="34" charset="0"/>
                  <a:buChar char="•"/>
                </a:pPr>
                <a:r>
                  <a:rPr lang="en-GB" sz="1600" dirty="0"/>
                  <a:t>Plasma drifts of </a:t>
                </a:r>
                <a14:m>
                  <m:oMath xmlns:m="http://schemas.openxmlformats.org/officeDocument/2006/math">
                    <m:r>
                      <a:rPr lang="en-GB" sz="1600" i="1" smtClean="0">
                        <a:latin typeface="Cambria Math" panose="02040503050406030204" pitchFamily="18" charset="0"/>
                        <a:ea typeface="Cambria Math" panose="02040503050406030204" pitchFamily="18" charset="0"/>
                      </a:rPr>
                      <m:t>𝛿</m:t>
                    </m:r>
                    <m:r>
                      <a:rPr lang="en-GB" sz="1600" b="0" i="1" smtClean="0">
                        <a:latin typeface="Cambria Math" panose="02040503050406030204" pitchFamily="18" charset="0"/>
                        <a:ea typeface="Cambria Math" panose="02040503050406030204" pitchFamily="18" charset="0"/>
                      </a:rPr>
                      <m:t>𝑍</m:t>
                    </m:r>
                    <m:r>
                      <a:rPr lang="en-GB" sz="1600" b="0" i="1" smtClean="0">
                        <a:latin typeface="Cambria Math" panose="02040503050406030204" pitchFamily="18" charset="0"/>
                        <a:ea typeface="Cambria Math" panose="02040503050406030204" pitchFamily="18" charset="0"/>
                      </a:rPr>
                      <m:t>≈0.7 </m:t>
                    </m:r>
                    <m:r>
                      <a:rPr lang="en-GB" sz="1600" b="0" i="1" smtClean="0">
                        <a:latin typeface="Cambria Math" panose="02040503050406030204" pitchFamily="18" charset="0"/>
                        <a:ea typeface="Cambria Math" panose="02040503050406030204" pitchFamily="18" charset="0"/>
                      </a:rPr>
                      <m:t>𝑚</m:t>
                    </m:r>
                  </m:oMath>
                </a14:m>
                <a:r>
                  <a:rPr lang="en-GB" sz="1600" dirty="0"/>
                  <a:t>. To mimic massive material injection:</a:t>
                </a:r>
              </a:p>
              <a:p>
                <a:pPr indent="-180000">
                  <a:spcBef>
                    <a:spcPts val="550"/>
                  </a:spcBef>
                  <a:buFont typeface="Arial" panose="020B0604020202020204" pitchFamily="34" charset="0"/>
                  <a:buChar char="•"/>
                </a:pPr>
                <a:endParaRPr lang="en-GB" sz="1600" dirty="0"/>
              </a:p>
            </p:txBody>
          </p:sp>
        </mc:Choice>
        <mc:Fallback>
          <p:sp>
            <p:nvSpPr>
              <p:cNvPr id="9" name="TextBox 8">
                <a:extLst>
                  <a:ext uri="{FF2B5EF4-FFF2-40B4-BE49-F238E27FC236}">
                    <a16:creationId xmlns:a16="http://schemas.microsoft.com/office/drawing/2014/main" id="{04A9A4E8-AE59-1D68-AEC4-726E39323960}"/>
                  </a:ext>
                </a:extLst>
              </p:cNvPr>
              <p:cNvSpPr txBox="1">
                <a:spLocks noRot="1" noChangeAspect="1" noMove="1" noResize="1" noEditPoints="1" noAdjustHandles="1" noChangeArrowheads="1" noChangeShapeType="1" noTextEdit="1"/>
              </p:cNvSpPr>
              <p:nvPr/>
            </p:nvSpPr>
            <p:spPr>
              <a:xfrm>
                <a:off x="326957" y="905228"/>
                <a:ext cx="11206230" cy="892552"/>
              </a:xfrm>
              <a:prstGeom prst="rect">
                <a:avLst/>
              </a:prstGeom>
              <a:blipFill>
                <a:blip r:embed="rId3"/>
                <a:stretch>
                  <a:fillRect l="-1018" t="-7042"/>
                </a:stretch>
              </a:blipFill>
            </p:spPr>
            <p:txBody>
              <a:bodyPr/>
              <a:lstStyle/>
              <a:p>
                <a:r>
                  <a:rPr lang="en-IT">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30255D3-49C2-D443-B051-734CA1D33EAD}"/>
                  </a:ext>
                </a:extLst>
              </p:cNvPr>
              <p:cNvSpPr txBox="1"/>
              <p:nvPr/>
            </p:nvSpPr>
            <p:spPr>
              <a:xfrm>
                <a:off x="326957" y="1650528"/>
                <a:ext cx="4867785" cy="1692771"/>
              </a:xfrm>
              <a:prstGeom prst="rect">
                <a:avLst/>
              </a:prstGeom>
              <a:noFill/>
            </p:spPr>
            <p:txBody>
              <a:bodyPr wrap="square" lIns="0" tIns="0" rIns="0" bIns="0" rtlCol="0" anchor="t" anchorCtr="0">
                <a:spAutoFit/>
              </a:bodyPr>
              <a:lstStyle/>
              <a:p>
                <a:pPr marL="720000" indent="-514350">
                  <a:spcBef>
                    <a:spcPts val="550"/>
                  </a:spcBef>
                  <a:spcAft>
                    <a:spcPts val="600"/>
                  </a:spcAft>
                  <a:buFont typeface="+mj-lt"/>
                  <a:buAutoNum type="arabicPeriod"/>
                </a:pPr>
                <a:r>
                  <a:rPr lang="en-GB" sz="1600" dirty="0"/>
                  <a:t>spatially uniform density of impurities (Ne) introduced.</a:t>
                </a:r>
              </a:p>
              <a:p>
                <a:pPr marL="720000" indent="-514350">
                  <a:spcBef>
                    <a:spcPts val="550"/>
                  </a:spcBef>
                  <a:spcAft>
                    <a:spcPts val="600"/>
                  </a:spcAft>
                  <a:buFont typeface="+mj-lt"/>
                  <a:buAutoNum type="arabicPeriod"/>
                </a:pPr>
                <a:r>
                  <a:rPr lang="en-GB" sz="1600" dirty="0"/>
                  <a:t> </a:t>
                </a:r>
                <a:r>
                  <a:rPr lang="en-GB" sz="1600" b="1" dirty="0">
                    <a:solidFill>
                      <a:srgbClr val="FFA6FD"/>
                    </a:solidFill>
                  </a:rPr>
                  <a:t>Artificial thermal quench</a:t>
                </a:r>
                <a:r>
                  <a:rPr lang="en-GB" sz="1600" dirty="0"/>
                  <a:t> (</a:t>
                </a:r>
                <a:r>
                  <a:rPr lang="en-GB" sz="1600" b="1" dirty="0">
                    <a:solidFill>
                      <a:srgbClr val="FFA6FD"/>
                    </a:solidFill>
                  </a:rPr>
                  <a:t>ATQ,</a:t>
                </a:r>
                <a:r>
                  <a:rPr lang="en-GB" sz="1600" b="1" dirty="0"/>
                  <a:t> </a:t>
                </a:r>
                <a14:m>
                  <m:oMath xmlns:m="http://schemas.openxmlformats.org/officeDocument/2006/math">
                    <m:r>
                      <a:rPr lang="en-GB"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GB" sz="1600" b="0" i="1">
                        <a:latin typeface="Cambria Math" panose="02040503050406030204" pitchFamily="18" charset="0"/>
                        <a:ea typeface="Cambria Math" panose="02040503050406030204" pitchFamily="18" charset="0"/>
                      </a:rPr>
                      <m:t>≈</m:t>
                    </m:r>
                    <m:r>
                      <a:rPr lang="en-US" sz="1600" b="0" i="1">
                        <a:latin typeface="Cambria Math" panose="02040503050406030204" pitchFamily="18" charset="0"/>
                        <a:ea typeface="Cambria Math" panose="02040503050406030204" pitchFamily="18" charset="0"/>
                      </a:rPr>
                      <m:t>4</m:t>
                    </m:r>
                    <m:r>
                      <a:rPr lang="en-GB" sz="1600" b="0" i="1">
                        <a:latin typeface="Cambria Math" panose="02040503050406030204" pitchFamily="18" charset="0"/>
                        <a:ea typeface="Cambria Math" panose="02040503050406030204" pitchFamily="18" charset="0"/>
                      </a:rPr>
                      <m:t> </m:t>
                    </m:r>
                    <m:r>
                      <a:rPr lang="en-GB" sz="1600" b="0" i="1">
                        <a:latin typeface="Cambria Math" panose="02040503050406030204" pitchFamily="18" charset="0"/>
                        <a:ea typeface="Cambria Math" panose="02040503050406030204" pitchFamily="18" charset="0"/>
                      </a:rPr>
                      <m:t>𝑚𝑠</m:t>
                    </m:r>
                  </m:oMath>
                </a14:m>
                <a:r>
                  <a:rPr lang="en-GB" sz="1600" dirty="0"/>
                  <a:t>).</a:t>
                </a:r>
              </a:p>
              <a:p>
                <a:pPr marL="285750" indent="-285750">
                  <a:spcBef>
                    <a:spcPts val="550"/>
                  </a:spcBef>
                  <a:spcAft>
                    <a:spcPts val="600"/>
                  </a:spcAft>
                  <a:buFont typeface="Arial" panose="020B0604020202020204" pitchFamily="34" charset="0"/>
                  <a:buChar char="•"/>
                </a:pPr>
                <a:r>
                  <a:rPr lang="en-GB" sz="1600" dirty="0"/>
                  <a:t>CQ with pre-ATQ physics plasma parameters.</a:t>
                </a:r>
              </a:p>
              <a:p>
                <a:pPr marL="285750" indent="-285750">
                  <a:spcBef>
                    <a:spcPts val="550"/>
                  </a:spcBef>
                  <a:spcAft>
                    <a:spcPts val="600"/>
                  </a:spcAft>
                  <a:buFont typeface="Arial" panose="020B0604020202020204" pitchFamily="34" charset="0"/>
                  <a:buChar char="•"/>
                </a:pPr>
                <a:r>
                  <a:rPr lang="en-GB" sz="1600" b="1" dirty="0">
                    <a:solidFill>
                      <a:srgbClr val="F29633"/>
                    </a:solidFill>
                  </a:rPr>
                  <a:t>RE included through current seed.</a:t>
                </a:r>
              </a:p>
            </p:txBody>
          </p:sp>
        </mc:Choice>
        <mc:Fallback>
          <p:sp>
            <p:nvSpPr>
              <p:cNvPr id="8" name="TextBox 7">
                <a:extLst>
                  <a:ext uri="{FF2B5EF4-FFF2-40B4-BE49-F238E27FC236}">
                    <a16:creationId xmlns:a16="http://schemas.microsoft.com/office/drawing/2014/main" id="{630255D3-49C2-D443-B051-734CA1D33EAD}"/>
                  </a:ext>
                </a:extLst>
              </p:cNvPr>
              <p:cNvSpPr txBox="1">
                <a:spLocks noRot="1" noChangeAspect="1" noMove="1" noResize="1" noEditPoints="1" noAdjustHandles="1" noChangeArrowheads="1" noChangeShapeType="1" noTextEdit="1"/>
              </p:cNvSpPr>
              <p:nvPr/>
            </p:nvSpPr>
            <p:spPr>
              <a:xfrm>
                <a:off x="326957" y="1650528"/>
                <a:ext cx="4867785" cy="1692771"/>
              </a:xfrm>
              <a:prstGeom prst="rect">
                <a:avLst/>
              </a:prstGeom>
              <a:blipFill>
                <a:blip r:embed="rId4"/>
                <a:stretch>
                  <a:fillRect l="-2344" t="-4478" r="-2083" b="-5970"/>
                </a:stretch>
              </a:blipFill>
            </p:spPr>
            <p:txBody>
              <a:bodyPr/>
              <a:lstStyle/>
              <a:p>
                <a:r>
                  <a:rPr lang="en-IT">
                    <a:noFill/>
                  </a:rPr>
                  <a:t> </a:t>
                </a:r>
              </a:p>
            </p:txBody>
          </p:sp>
        </mc:Fallback>
      </mc:AlternateContent>
      <p:pic>
        <p:nvPicPr>
          <p:cNvPr id="10" name="Picture 9">
            <a:extLst>
              <a:ext uri="{FF2B5EF4-FFF2-40B4-BE49-F238E27FC236}">
                <a16:creationId xmlns:a16="http://schemas.microsoft.com/office/drawing/2014/main" id="{8520682D-2806-5D43-A02C-3028B100D0B1}"/>
              </a:ext>
            </a:extLst>
          </p:cNvPr>
          <p:cNvPicPr>
            <a:picLocks noChangeAspect="1"/>
          </p:cNvPicPr>
          <p:nvPr/>
        </p:nvPicPr>
        <p:blipFill>
          <a:blip r:embed="rId5"/>
          <a:srcRect/>
          <a:stretch/>
        </p:blipFill>
        <p:spPr>
          <a:xfrm>
            <a:off x="5194742" y="1681561"/>
            <a:ext cx="6997258" cy="3445241"/>
          </a:xfrm>
          <a:prstGeom prst="rect">
            <a:avLst/>
          </a:prstGeom>
        </p:spPr>
      </p:pic>
      <p:pic>
        <p:nvPicPr>
          <p:cNvPr id="6" name="Picture 5" descr="A graph of a line&#10;&#10;Description automatically generated with medium confidence">
            <a:extLst>
              <a:ext uri="{FF2B5EF4-FFF2-40B4-BE49-F238E27FC236}">
                <a16:creationId xmlns:a16="http://schemas.microsoft.com/office/drawing/2014/main" id="{C04F6AA2-BF13-5D48-9D90-E5797C694D6E}"/>
              </a:ext>
            </a:extLst>
          </p:cNvPr>
          <p:cNvPicPr>
            <a:picLocks noChangeAspect="1"/>
          </p:cNvPicPr>
          <p:nvPr/>
        </p:nvPicPr>
        <p:blipFill>
          <a:blip r:embed="rId6"/>
          <a:stretch>
            <a:fillRect/>
          </a:stretch>
        </p:blipFill>
        <p:spPr>
          <a:xfrm>
            <a:off x="326957" y="3436471"/>
            <a:ext cx="4166839" cy="3125129"/>
          </a:xfrm>
          <a:prstGeom prst="rect">
            <a:avLst/>
          </a:prstGeom>
        </p:spPr>
      </p:pic>
      <p:sp>
        <p:nvSpPr>
          <p:cNvPr id="11" name="TextBox 10">
            <a:extLst>
              <a:ext uri="{FF2B5EF4-FFF2-40B4-BE49-F238E27FC236}">
                <a16:creationId xmlns:a16="http://schemas.microsoft.com/office/drawing/2014/main" id="{A022C223-DAB0-1347-B7A1-A5BC40124C33}"/>
              </a:ext>
            </a:extLst>
          </p:cNvPr>
          <p:cNvSpPr txBox="1"/>
          <p:nvPr/>
        </p:nvSpPr>
        <p:spPr>
          <a:xfrm>
            <a:off x="5194742" y="5389926"/>
            <a:ext cx="6880717" cy="1011687"/>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IT" sz="1600" dirty="0"/>
              <a:t>Scan against the introduced impurity density.</a:t>
            </a:r>
          </a:p>
          <a:p>
            <a:pPr marL="180000" indent="-180000" algn="l">
              <a:lnSpc>
                <a:spcPts val="2300"/>
              </a:lnSpc>
              <a:spcBef>
                <a:spcPts val="1150"/>
              </a:spcBef>
              <a:buFont typeface="Arial" panose="020B0604020202020204" pitchFamily="34" charset="0"/>
              <a:buChar char="•"/>
            </a:pPr>
            <a:r>
              <a:rPr lang="en-IT" sz="1600" dirty="0"/>
              <a:t>We focus here on the case at highest impurity injection: </a:t>
            </a:r>
            <a:r>
              <a:rPr lang="en-IT" sz="1600" b="1" dirty="0"/>
              <a:t>worst case scenario</a:t>
            </a:r>
            <a:r>
              <a:rPr lang="en-IT" sz="1600" dirty="0"/>
              <a:t> with highest produced RE current beam.</a:t>
            </a:r>
          </a:p>
        </p:txBody>
      </p:sp>
    </p:spTree>
    <p:extLst>
      <p:ext uri="{BB962C8B-B14F-4D97-AF65-F5344CB8AC3E}">
        <p14:creationId xmlns:p14="http://schemas.microsoft.com/office/powerpoint/2010/main" val="309511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4070BD5-9493-5EE1-60CB-86E71ABA518A}"/>
              </a:ext>
            </a:extLst>
          </p:cNvPr>
          <p:cNvSpPr>
            <a:spLocks noGrp="1"/>
          </p:cNvSpPr>
          <p:nvPr>
            <p:ph type="ftr" sz="quarter" idx="15"/>
          </p:nvPr>
        </p:nvSpPr>
        <p:spPr/>
        <p:txBody>
          <a:bodyPr/>
          <a:lstStyle/>
          <a:p>
            <a:r>
              <a:rPr lang="de-DE"/>
              <a:t>Max-Planck-Institut für Plasmaphysik | F. Vannini | 14.06.2024</a:t>
            </a:r>
          </a:p>
        </p:txBody>
      </p:sp>
      <p:sp>
        <p:nvSpPr>
          <p:cNvPr id="4" name="Slide Number Placeholder 3">
            <a:extLst>
              <a:ext uri="{FF2B5EF4-FFF2-40B4-BE49-F238E27FC236}">
                <a16:creationId xmlns:a16="http://schemas.microsoft.com/office/drawing/2014/main" id="{F2A4A536-B137-99EE-9500-2D1C7DD36085}"/>
              </a:ext>
            </a:extLst>
          </p:cNvPr>
          <p:cNvSpPr>
            <a:spLocks noGrp="1"/>
          </p:cNvSpPr>
          <p:nvPr>
            <p:ph type="sldNum" sz="quarter" idx="16"/>
          </p:nvPr>
        </p:nvSpPr>
        <p:spPr/>
        <p:txBody>
          <a:bodyPr/>
          <a:lstStyle/>
          <a:p>
            <a:fld id="{ECE691D0-CC49-4FC7-9C4D-6112B0CB3A76}" type="slidenum">
              <a:rPr lang="de-DE" smtClean="0"/>
              <a:pPr/>
              <a:t>12</a:t>
            </a:fld>
            <a:endParaRPr lang="de-DE"/>
          </a:p>
        </p:txBody>
      </p:sp>
      <mc:AlternateContent xmlns:mc="http://schemas.openxmlformats.org/markup-compatibility/2006">
        <mc:Choice xmlns:a14="http://schemas.microsoft.com/office/drawing/2010/main" Requires="a14">
          <p:sp>
            <p:nvSpPr>
              <p:cNvPr id="5" name="Title 4">
                <a:extLst>
                  <a:ext uri="{FF2B5EF4-FFF2-40B4-BE49-F238E27FC236}">
                    <a16:creationId xmlns:a16="http://schemas.microsoft.com/office/drawing/2014/main" id="{D05AC601-EB8B-1E09-AAED-089A270D9D6F}"/>
                  </a:ext>
                </a:extLst>
              </p:cNvPr>
              <p:cNvSpPr>
                <a:spLocks noGrp="1"/>
              </p:cNvSpPr>
              <p:nvPr>
                <p:ph type="title"/>
              </p:nvPr>
            </p:nvSpPr>
            <p:spPr/>
            <p:txBody>
              <a:bodyPr/>
              <a:lstStyle/>
              <a:p>
                <a:r>
                  <a:rPr lang="it-IT" dirty="0"/>
                  <a:t>3D </a:t>
                </a:r>
                <a:r>
                  <a:rPr lang="en-DE"/>
                  <a:t>restart </a:t>
                </a:r>
                <a:r>
                  <a:rPr lang="en-DE" dirty="0"/>
                  <a:t>@</a:t>
                </a:r>
                <a14:m>
                  <m:oMath xmlns:m="http://schemas.openxmlformats.org/officeDocument/2006/math">
                    <m:sSub>
                      <m:sSubPr>
                        <m:ctrlPr>
                          <a:rPr lang="en-DE"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𝟗𝟓</m:t>
                        </m:r>
                      </m:sub>
                    </m:sSub>
                    <m:r>
                      <a:rPr lang="en-DE"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m:t>
                    </m:r>
                  </m:oMath>
                </a14:m>
                <a:endParaRPr lang="en-DE" dirty="0"/>
              </a:p>
            </p:txBody>
          </p:sp>
        </mc:Choice>
        <mc:Fallback>
          <p:sp>
            <p:nvSpPr>
              <p:cNvPr id="5" name="Title 4">
                <a:extLst>
                  <a:ext uri="{FF2B5EF4-FFF2-40B4-BE49-F238E27FC236}">
                    <a16:creationId xmlns:a16="http://schemas.microsoft.com/office/drawing/2014/main" id="{D05AC601-EB8B-1E09-AAED-089A270D9D6F}"/>
                  </a:ext>
                </a:extLst>
              </p:cNvPr>
              <p:cNvSpPr>
                <a:spLocks noGrp="1" noRot="1" noChangeAspect="1" noMove="1" noResize="1" noEditPoints="1" noAdjustHandles="1" noChangeArrowheads="1" noChangeShapeType="1" noTextEdit="1"/>
              </p:cNvSpPr>
              <p:nvPr>
                <p:ph type="title"/>
              </p:nvPr>
            </p:nvSpPr>
            <p:spPr>
              <a:blipFill>
                <a:blip r:embed="rId2"/>
                <a:stretch>
                  <a:fillRect l="-1979" t="-15873"/>
                </a:stretch>
              </a:blipFill>
            </p:spPr>
            <p:txBody>
              <a:bodyPr/>
              <a:lstStyle/>
              <a:p>
                <a:r>
                  <a:rPr lang="en-IT">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6917D014-EA63-DBA7-D129-BE776EE9EAA5}"/>
                  </a:ext>
                </a:extLst>
              </p:cNvPr>
              <p:cNvSpPr txBox="1"/>
              <p:nvPr/>
            </p:nvSpPr>
            <p:spPr>
              <a:xfrm>
                <a:off x="658813" y="915116"/>
                <a:ext cx="11096204" cy="267894"/>
              </a:xfrm>
              <a:prstGeom prst="rect">
                <a:avLst/>
              </a:prstGeom>
              <a:noFill/>
            </p:spPr>
            <p:txBody>
              <a:bodyPr wrap="square" lIns="0" tIns="0" rIns="0" bIns="0" rtlCol="0" anchor="t" anchorCtr="0">
                <a:spAutoFit/>
              </a:bodyPr>
              <a:lstStyle/>
              <a:p>
                <a:pPr marL="180000" indent="-180000">
                  <a:lnSpc>
                    <a:spcPts val="2300"/>
                  </a:lnSpc>
                  <a:spcBef>
                    <a:spcPts val="1150"/>
                  </a:spcBef>
                  <a:buFont typeface="Arial" panose="020B0604020202020204" pitchFamily="34" charset="0"/>
                  <a:buChar char="•"/>
                </a:pPr>
                <a:r>
                  <a:rPr lang="en-IT" sz="1600" dirty="0"/>
                  <a:t>2D simulation restarted with higher toroidal harmonics when </a:t>
                </a:r>
                <a14:m>
                  <m:oMath xmlns:m="http://schemas.openxmlformats.org/officeDocument/2006/math">
                    <m:sSub>
                      <m:sSubPr>
                        <m:ctrlPr>
                          <a:rPr lang="en-IT" sz="1600" i="1">
                            <a:latin typeface="Cambria Math" panose="02040503050406030204" pitchFamily="18" charset="0"/>
                          </a:rPr>
                        </m:ctrlPr>
                      </m:sSubPr>
                      <m:e>
                        <m:r>
                          <a:rPr lang="it-IT" sz="1600" i="1">
                            <a:latin typeface="Cambria Math" panose="02040503050406030204" pitchFamily="18" charset="0"/>
                          </a:rPr>
                          <m:t>𝑞</m:t>
                        </m:r>
                      </m:e>
                      <m:sub>
                        <m:r>
                          <a:rPr lang="it-IT" sz="1600" i="1">
                            <a:latin typeface="Cambria Math" panose="02040503050406030204" pitchFamily="18" charset="0"/>
                          </a:rPr>
                          <m:t>95</m:t>
                        </m:r>
                      </m:sub>
                    </m:sSub>
                    <m:r>
                      <a:rPr lang="en-IT" sz="1600" i="1">
                        <a:latin typeface="Cambria Math" panose="02040503050406030204" pitchFamily="18" charset="0"/>
                        <a:ea typeface="Cambria Math" panose="02040503050406030204" pitchFamily="18" charset="0"/>
                      </a:rPr>
                      <m:t>≈</m:t>
                    </m:r>
                    <m:r>
                      <a:rPr lang="it-IT" sz="1600" i="1">
                        <a:latin typeface="Cambria Math" panose="02040503050406030204" pitchFamily="18" charset="0"/>
                        <a:ea typeface="Cambria Math" panose="02040503050406030204" pitchFamily="18" charset="0"/>
                      </a:rPr>
                      <m:t>2</m:t>
                    </m:r>
                  </m:oMath>
                </a14:m>
                <a:r>
                  <a:rPr lang="en-IT" sz="1600" dirty="0"/>
                  <a:t>. </a:t>
                </a:r>
              </a:p>
            </p:txBody>
          </p:sp>
        </mc:Choice>
        <mc:Fallback>
          <p:sp>
            <p:nvSpPr>
              <p:cNvPr id="12" name="TextBox 11">
                <a:extLst>
                  <a:ext uri="{FF2B5EF4-FFF2-40B4-BE49-F238E27FC236}">
                    <a16:creationId xmlns:a16="http://schemas.microsoft.com/office/drawing/2014/main" id="{6917D014-EA63-DBA7-D129-BE776EE9EAA5}"/>
                  </a:ext>
                </a:extLst>
              </p:cNvPr>
              <p:cNvSpPr txBox="1">
                <a:spLocks noRot="1" noChangeAspect="1" noMove="1" noResize="1" noEditPoints="1" noAdjustHandles="1" noChangeArrowheads="1" noChangeShapeType="1" noTextEdit="1"/>
              </p:cNvSpPr>
              <p:nvPr/>
            </p:nvSpPr>
            <p:spPr>
              <a:xfrm>
                <a:off x="658813" y="915116"/>
                <a:ext cx="11096204" cy="267894"/>
              </a:xfrm>
              <a:prstGeom prst="rect">
                <a:avLst/>
              </a:prstGeom>
              <a:blipFill>
                <a:blip r:embed="rId3"/>
                <a:stretch>
                  <a:fillRect l="-1029" t="-18182" b="-40909"/>
                </a:stretch>
              </a:blipFill>
            </p:spPr>
            <p:txBody>
              <a:bodyPr/>
              <a:lstStyle/>
              <a:p>
                <a:r>
                  <a:rPr lang="en-IT">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48001E14-5FB2-304E-AE7C-70F946A63F72}"/>
                  </a:ext>
                </a:extLst>
              </p:cNvPr>
              <p:cNvSpPr txBox="1"/>
              <p:nvPr/>
            </p:nvSpPr>
            <p:spPr>
              <a:xfrm>
                <a:off x="579846" y="4922277"/>
                <a:ext cx="11479882" cy="1935723"/>
              </a:xfrm>
              <a:prstGeom prst="rect">
                <a:avLst/>
              </a:prstGeom>
              <a:noFill/>
            </p:spPr>
            <p:txBody>
              <a:bodyPr wrap="square">
                <a:spAutoFit/>
              </a:bodyPr>
              <a:lstStyle/>
              <a:p>
                <a:pPr marL="180000" indent="-180000">
                  <a:spcBef>
                    <a:spcPts val="1150"/>
                  </a:spcBef>
                  <a:buFont typeface="Arial" panose="020B0604020202020204" pitchFamily="34" charset="0"/>
                  <a:buChar char="•"/>
                </a:pPr>
                <a:r>
                  <a:rPr lang="en-GB" sz="1800" u="sng" dirty="0"/>
                  <a:t>However</a:t>
                </a:r>
                <a:r>
                  <a:rPr lang="en-GB" sz="1800" dirty="0"/>
                  <a:t>, the more </a:t>
                </a:r>
                <a14:m>
                  <m:oMath xmlns:m="http://schemas.openxmlformats.org/officeDocument/2006/math">
                    <m:r>
                      <a:rPr lang="en-GB" sz="1800" b="0" i="1" smtClean="0">
                        <a:latin typeface="Cambria Math" panose="02040503050406030204" pitchFamily="18" charset="0"/>
                      </a:rPr>
                      <m:t>𝑛</m:t>
                    </m:r>
                  </m:oMath>
                </a14:m>
                <a:r>
                  <a:rPr lang="en-GB" sz="1800" dirty="0"/>
                  <a:t> one chooses to keep and the earlier the simulation is switched to 3D, the more computationally expensive the simulation becomes.</a:t>
                </a:r>
              </a:p>
              <a:p>
                <a:pPr marL="180000" indent="-180000">
                  <a:spcBef>
                    <a:spcPts val="1150"/>
                  </a:spcBef>
                  <a:buFont typeface="Arial" panose="020B0604020202020204" pitchFamily="34" charset="0"/>
                  <a:buChar char="•"/>
                </a:pPr>
                <a:r>
                  <a:rPr lang="en-GB" dirty="0"/>
                  <a:t>Here I present the results for:</a:t>
                </a:r>
              </a:p>
              <a:p>
                <a:pPr marL="742950" lvl="1" indent="-285750">
                  <a:spcBef>
                    <a:spcPts val="1150"/>
                  </a:spcBef>
                  <a:buFont typeface="Arial" panose="020B0604020202020204" pitchFamily="34" charset="0"/>
                  <a:buChar char="•"/>
                </a:pPr>
                <a:r>
                  <a:rPr lang="en-GB" dirty="0"/>
                  <a:t>3D simulation restarted at </a:t>
                </a:r>
                <a14:m>
                  <m:oMath xmlns:m="http://schemas.openxmlformats.org/officeDocument/2006/math">
                    <m:sSub>
                      <m:sSubPr>
                        <m:ctrlPr>
                          <a:rPr lang="en-GB" b="1" i="1" smtClean="0">
                            <a:latin typeface="Cambria Math" panose="02040503050406030204" pitchFamily="18" charset="0"/>
                          </a:rPr>
                        </m:ctrlPr>
                      </m:sSubPr>
                      <m:e>
                        <m:r>
                          <a:rPr lang="it-IT" b="1" i="1" smtClean="0">
                            <a:latin typeface="Cambria Math" panose="02040503050406030204" pitchFamily="18" charset="0"/>
                          </a:rPr>
                          <m:t>𝒒</m:t>
                        </m:r>
                      </m:e>
                      <m:sub>
                        <m:r>
                          <a:rPr lang="it-IT" b="1" i="1" smtClean="0">
                            <a:latin typeface="Cambria Math" panose="02040503050406030204" pitchFamily="18" charset="0"/>
                          </a:rPr>
                          <m:t>𝟗𝟓</m:t>
                        </m:r>
                      </m:sub>
                    </m:sSub>
                    <m:r>
                      <a:rPr lang="it-IT" b="1" i="1" smtClean="0">
                        <a:latin typeface="Cambria Math" panose="02040503050406030204" pitchFamily="18" charset="0"/>
                      </a:rPr>
                      <m:t>=</m:t>
                    </m:r>
                    <m:r>
                      <a:rPr lang="it-IT" b="1" i="1" smtClean="0">
                        <a:latin typeface="Cambria Math" panose="02040503050406030204" pitchFamily="18" charset="0"/>
                      </a:rPr>
                      <m:t>𝟐</m:t>
                    </m:r>
                    <m:r>
                      <a:rPr lang="it-IT" b="1" i="1" smtClean="0">
                        <a:latin typeface="Cambria Math" panose="02040503050406030204" pitchFamily="18" charset="0"/>
                      </a:rPr>
                      <m:t>.</m:t>
                    </m:r>
                    <m:r>
                      <a:rPr lang="it-IT" b="1" i="1" smtClean="0">
                        <a:latin typeface="Cambria Math" panose="02040503050406030204" pitchFamily="18" charset="0"/>
                      </a:rPr>
                      <m:t>𝟐𝟗</m:t>
                    </m:r>
                  </m:oMath>
                </a14:m>
                <a:r>
                  <a:rPr lang="en-GB" dirty="0"/>
                  <a:t>, with </a:t>
                </a:r>
                <a14:m>
                  <m:oMath xmlns:m="http://schemas.openxmlformats.org/officeDocument/2006/math">
                    <m:r>
                      <a:rPr lang="en-GB" sz="1800" b="1" i="1" smtClean="0">
                        <a:latin typeface="Cambria Math" panose="02040503050406030204" pitchFamily="18" charset="0"/>
                      </a:rPr>
                      <m:t>𝒏</m:t>
                    </m:r>
                    <m:r>
                      <a:rPr lang="en-GB" sz="1800" b="1" i="1">
                        <a:latin typeface="Cambria Math" panose="02040503050406030204" pitchFamily="18" charset="0"/>
                        <a:ea typeface="Cambria Math" panose="02040503050406030204" pitchFamily="18" charset="0"/>
                      </a:rPr>
                      <m:t>∈</m:t>
                    </m:r>
                    <m:d>
                      <m:dPr>
                        <m:begChr m:val="["/>
                        <m:endChr m:val="]"/>
                        <m:ctrlPr>
                          <a:rPr lang="en-GB" sz="1800" b="1" i="1">
                            <a:latin typeface="Cambria Math" panose="02040503050406030204" pitchFamily="18" charset="0"/>
                            <a:ea typeface="Cambria Math" panose="02040503050406030204" pitchFamily="18" charset="0"/>
                          </a:rPr>
                        </m:ctrlPr>
                      </m:dPr>
                      <m:e>
                        <m:r>
                          <a:rPr lang="en-GB" sz="1800" b="1" i="1">
                            <a:latin typeface="Cambria Math" panose="02040503050406030204" pitchFamily="18" charset="0"/>
                            <a:ea typeface="Cambria Math" panose="02040503050406030204" pitchFamily="18" charset="0"/>
                          </a:rPr>
                          <m:t>𝟎</m:t>
                        </m:r>
                        <m:r>
                          <a:rPr lang="en-GB" sz="1800" b="1" i="1">
                            <a:latin typeface="Cambria Math" panose="02040503050406030204" pitchFamily="18" charset="0"/>
                            <a:ea typeface="Cambria Math" panose="02040503050406030204" pitchFamily="18" charset="0"/>
                          </a:rPr>
                          <m:t>;</m:t>
                        </m:r>
                        <m:r>
                          <a:rPr lang="en-GB" sz="1800" b="1" i="1" smtClean="0">
                            <a:latin typeface="Cambria Math" panose="02040503050406030204" pitchFamily="18" charset="0"/>
                            <a:ea typeface="Cambria Math" panose="02040503050406030204" pitchFamily="18" charset="0"/>
                          </a:rPr>
                          <m:t>𝟕</m:t>
                        </m:r>
                      </m:e>
                    </m:d>
                  </m:oMath>
                </a14:m>
                <a:r>
                  <a:rPr lang="en-GB" dirty="0"/>
                  <a:t>.</a:t>
                </a:r>
              </a:p>
              <a:p>
                <a:pPr marL="180000" indent="-180000">
                  <a:lnSpc>
                    <a:spcPts val="2300"/>
                  </a:lnSpc>
                  <a:spcBef>
                    <a:spcPts val="1150"/>
                  </a:spcBef>
                  <a:buFont typeface="Arial" panose="020B0604020202020204" pitchFamily="34" charset="0"/>
                  <a:buChar char="•"/>
                </a:pPr>
                <a:endParaRPr lang="en-GB" sz="1800" dirty="0"/>
              </a:p>
            </p:txBody>
          </p:sp>
        </mc:Choice>
        <mc:Fallback>
          <p:sp>
            <p:nvSpPr>
              <p:cNvPr id="13" name="TextBox 12">
                <a:extLst>
                  <a:ext uri="{FF2B5EF4-FFF2-40B4-BE49-F238E27FC236}">
                    <a16:creationId xmlns:a16="http://schemas.microsoft.com/office/drawing/2014/main" id="{48001E14-5FB2-304E-AE7C-70F946A63F72}"/>
                  </a:ext>
                </a:extLst>
              </p:cNvPr>
              <p:cNvSpPr txBox="1">
                <a:spLocks noRot="1" noChangeAspect="1" noMove="1" noResize="1" noEditPoints="1" noAdjustHandles="1" noChangeArrowheads="1" noChangeShapeType="1" noTextEdit="1"/>
              </p:cNvSpPr>
              <p:nvPr/>
            </p:nvSpPr>
            <p:spPr>
              <a:xfrm>
                <a:off x="579846" y="4922277"/>
                <a:ext cx="11479882" cy="1935723"/>
              </a:xfrm>
              <a:prstGeom prst="rect">
                <a:avLst/>
              </a:prstGeom>
              <a:blipFill>
                <a:blip r:embed="rId4"/>
                <a:stretch>
                  <a:fillRect l="-331" t="-1307"/>
                </a:stretch>
              </a:blipFill>
            </p:spPr>
            <p:txBody>
              <a:bodyPr/>
              <a:lstStyle/>
              <a:p>
                <a:r>
                  <a:rPr lang="en-IT">
                    <a:noFill/>
                  </a:rPr>
                  <a:t> </a:t>
                </a:r>
              </a:p>
            </p:txBody>
          </p:sp>
        </mc:Fallback>
      </mc:AlternateContent>
      <p:pic>
        <p:nvPicPr>
          <p:cNvPr id="7" name="Picture 6" descr="A graph of a function&#10;&#10;Description automatically generated with medium confidence">
            <a:extLst>
              <a:ext uri="{FF2B5EF4-FFF2-40B4-BE49-F238E27FC236}">
                <a16:creationId xmlns:a16="http://schemas.microsoft.com/office/drawing/2014/main" id="{E27CE714-75D6-7041-80C5-996A5235FCDC}"/>
              </a:ext>
            </a:extLst>
          </p:cNvPr>
          <p:cNvPicPr>
            <a:picLocks noChangeAspect="1"/>
          </p:cNvPicPr>
          <p:nvPr/>
        </p:nvPicPr>
        <p:blipFill>
          <a:blip r:embed="rId5"/>
          <a:stretch>
            <a:fillRect/>
          </a:stretch>
        </p:blipFill>
        <p:spPr>
          <a:xfrm>
            <a:off x="437008" y="1223963"/>
            <a:ext cx="7205995" cy="3548018"/>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7BB96F49-8982-4641-A5C4-8FD730127370}"/>
                  </a:ext>
                </a:extLst>
              </p:cNvPr>
              <p:cNvSpPr txBox="1"/>
              <p:nvPr/>
            </p:nvSpPr>
            <p:spPr>
              <a:xfrm>
                <a:off x="7811834" y="1187848"/>
                <a:ext cx="4247894" cy="3396956"/>
              </a:xfrm>
              <a:prstGeom prst="rect">
                <a:avLst/>
              </a:prstGeom>
              <a:noFill/>
            </p:spPr>
            <p:txBody>
              <a:bodyPr wrap="square" lIns="0" tIns="0" rIns="0" bIns="0" rtlCol="0" anchor="t" anchorCtr="0">
                <a:spAutoFit/>
              </a:bodyPr>
              <a:lstStyle/>
              <a:p>
                <a:pPr marL="180000" indent="-180000">
                  <a:lnSpc>
                    <a:spcPts val="2300"/>
                  </a:lnSpc>
                  <a:spcBef>
                    <a:spcPts val="1150"/>
                  </a:spcBef>
                  <a:buFont typeface="Arial" panose="020B0604020202020204" pitchFamily="34" charset="0"/>
                  <a:buChar char="•"/>
                </a:pPr>
                <a:r>
                  <a:rPr lang="en-IT" sz="1600" dirty="0"/>
                  <a:t>Several 3D simluations performed. </a:t>
                </a:r>
              </a:p>
              <a:p>
                <a:pPr marL="180000" indent="-180000">
                  <a:lnSpc>
                    <a:spcPts val="2300"/>
                  </a:lnSpc>
                  <a:spcBef>
                    <a:spcPts val="1150"/>
                  </a:spcBef>
                  <a:buFont typeface="Arial" panose="020B0604020202020204" pitchFamily="34" charset="0"/>
                  <a:buChar char="•"/>
                </a:pPr>
                <a:r>
                  <a:rPr lang="en-GB" sz="1600" dirty="0"/>
                  <a:t>Restart of the 2D simulation at 3 different times, corresponding to different values of </a:t>
                </a:r>
                <a14:m>
                  <m:oMath xmlns:m="http://schemas.openxmlformats.org/officeDocument/2006/math">
                    <m:sSub>
                      <m:sSubPr>
                        <m:ctrlPr>
                          <a:rPr lang="en-GB" sz="1600" i="1" smtClean="0">
                            <a:latin typeface="Cambria Math" panose="02040503050406030204" pitchFamily="18" charset="0"/>
                          </a:rPr>
                        </m:ctrlPr>
                      </m:sSubPr>
                      <m:e>
                        <m:r>
                          <a:rPr lang="en-GB" sz="1600" b="0" i="1" smtClean="0">
                            <a:latin typeface="Cambria Math" panose="02040503050406030204" pitchFamily="18" charset="0"/>
                          </a:rPr>
                          <m:t>𝑞</m:t>
                        </m:r>
                      </m:e>
                      <m:sub>
                        <m:r>
                          <a:rPr lang="en-GB" sz="1600" b="0" i="1" smtClean="0">
                            <a:latin typeface="Cambria Math" panose="02040503050406030204" pitchFamily="18" charset="0"/>
                          </a:rPr>
                          <m:t>95</m:t>
                        </m:r>
                      </m:sub>
                    </m:sSub>
                    <m:r>
                      <a:rPr lang="en-GB" sz="1600" b="0" i="1" smtClean="0">
                        <a:latin typeface="Cambria Math" panose="02040503050406030204" pitchFamily="18" charset="0"/>
                      </a:rPr>
                      <m:t>:</m:t>
                    </m:r>
                    <m:r>
                      <a:rPr lang="it-IT" sz="1600" b="0" i="1" smtClean="0">
                        <a:latin typeface="Cambria Math" panose="02040503050406030204" pitchFamily="18" charset="0"/>
                      </a:rPr>
                      <m:t> </m:t>
                    </m:r>
                    <m:r>
                      <a:rPr lang="en-GB" sz="1600" b="0" i="1" smtClean="0">
                        <a:latin typeface="Cambria Math" panose="02040503050406030204" pitchFamily="18" charset="0"/>
                      </a:rPr>
                      <m:t>2.05, 2.29 , 2.7</m:t>
                    </m:r>
                  </m:oMath>
                </a14:m>
                <a:r>
                  <a:rPr lang="en-GB" sz="1600" dirty="0"/>
                  <a:t>.</a:t>
                </a:r>
              </a:p>
              <a:p>
                <a:pPr marL="180000" indent="-180000">
                  <a:lnSpc>
                    <a:spcPts val="2300"/>
                  </a:lnSpc>
                  <a:spcBef>
                    <a:spcPts val="1150"/>
                  </a:spcBef>
                  <a:buFont typeface="Arial" panose="020B0604020202020204" pitchFamily="34" charset="0"/>
                  <a:buChar char="•"/>
                </a:pPr>
                <a:r>
                  <a:rPr lang="en-GB" sz="1600" dirty="0"/>
                  <a:t>3D restart with different toroidal harmonics retained:</a:t>
                </a:r>
              </a:p>
              <a:p>
                <a:pPr marL="800100" lvl="1" indent="-342900">
                  <a:lnSpc>
                    <a:spcPts val="2300"/>
                  </a:lnSpc>
                  <a:spcBef>
                    <a:spcPts val="1150"/>
                  </a:spcBef>
                  <a:buFont typeface="+mj-lt"/>
                  <a:buAutoNum type="arabicPeriod"/>
                </a:pPr>
                <a:r>
                  <a:rPr lang="en-GB" sz="1600" dirty="0"/>
                  <a:t>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ea typeface="Cambria Math" panose="02040503050406030204" pitchFamily="18" charset="0"/>
                      </a:rPr>
                      <m:t>∈</m:t>
                    </m:r>
                    <m:d>
                      <m:dPr>
                        <m:begChr m:val="["/>
                        <m:endChr m:val="]"/>
                        <m:ctrlPr>
                          <a:rPr lang="en-GB" sz="1600" b="0" i="1" smtClean="0">
                            <a:latin typeface="Cambria Math" panose="02040503050406030204" pitchFamily="18" charset="0"/>
                            <a:ea typeface="Cambria Math" panose="02040503050406030204" pitchFamily="18" charset="0"/>
                          </a:rPr>
                        </m:ctrlPr>
                      </m:dPr>
                      <m:e>
                        <m:r>
                          <a:rPr lang="en-GB" sz="1600" b="0" i="1" smtClean="0">
                            <a:latin typeface="Cambria Math" panose="02040503050406030204" pitchFamily="18" charset="0"/>
                            <a:ea typeface="Cambria Math" panose="02040503050406030204" pitchFamily="18" charset="0"/>
                          </a:rPr>
                          <m:t>0;3</m:t>
                        </m:r>
                      </m:e>
                    </m:d>
                    <m:r>
                      <a:rPr lang="en-GB" sz="1600" b="0" i="1" smtClean="0">
                        <a:latin typeface="Cambria Math" panose="02040503050406030204" pitchFamily="18" charset="0"/>
                        <a:ea typeface="Cambria Math" panose="02040503050406030204" pitchFamily="18" charset="0"/>
                      </a:rPr>
                      <m:t>,</m:t>
                    </m:r>
                  </m:oMath>
                </a14:m>
                <a:endParaRPr lang="it-IT" sz="1600" b="0" i="1" dirty="0">
                  <a:latin typeface="Cambria Math" panose="02040503050406030204" pitchFamily="18" charset="0"/>
                  <a:ea typeface="Cambria Math" panose="02040503050406030204" pitchFamily="18" charset="0"/>
                </a:endParaRPr>
              </a:p>
              <a:p>
                <a:pPr marL="800100" lvl="1" indent="-342900">
                  <a:lnSpc>
                    <a:spcPts val="2300"/>
                  </a:lnSpc>
                  <a:spcBef>
                    <a:spcPts val="1150"/>
                  </a:spcBef>
                  <a:buFont typeface="+mj-lt"/>
                  <a:buAutoNum type="arabicPeriod"/>
                </a:pP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ea typeface="Cambria Math" panose="02040503050406030204" pitchFamily="18" charset="0"/>
                      </a:rPr>
                      <m:t>∈</m:t>
                    </m:r>
                    <m:d>
                      <m:dPr>
                        <m:begChr m:val="["/>
                        <m:endChr m:val="]"/>
                        <m:ctrlPr>
                          <a:rPr lang="en-GB" sz="1600" i="1">
                            <a:latin typeface="Cambria Math" panose="02040503050406030204" pitchFamily="18" charset="0"/>
                            <a:ea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0;</m:t>
                        </m:r>
                        <m:r>
                          <a:rPr lang="en-GB" sz="1600" b="0" i="1" smtClean="0">
                            <a:latin typeface="Cambria Math" panose="02040503050406030204" pitchFamily="18" charset="0"/>
                            <a:ea typeface="Cambria Math" panose="02040503050406030204" pitchFamily="18" charset="0"/>
                          </a:rPr>
                          <m:t>5</m:t>
                        </m:r>
                      </m:e>
                    </m:d>
                    <m:r>
                      <a:rPr lang="en-GB" sz="1600" b="0" i="1" smtClean="0">
                        <a:latin typeface="Cambria Math" panose="02040503050406030204" pitchFamily="18" charset="0"/>
                        <a:ea typeface="Cambria Math" panose="02040503050406030204" pitchFamily="18" charset="0"/>
                      </a:rPr>
                      <m:t>,</m:t>
                    </m:r>
                  </m:oMath>
                </a14:m>
                <a:r>
                  <a:rPr lang="en-GB" sz="1600" dirty="0"/>
                  <a:t> </a:t>
                </a:r>
              </a:p>
              <a:p>
                <a:pPr marL="800100" lvl="1" indent="-342900">
                  <a:lnSpc>
                    <a:spcPts val="2300"/>
                  </a:lnSpc>
                  <a:spcBef>
                    <a:spcPts val="1150"/>
                  </a:spcBef>
                  <a:buFont typeface="+mj-lt"/>
                  <a:buAutoNum type="arabicPeriod"/>
                </a:pPr>
                <a:r>
                  <a:rPr lang="en-GB" sz="1600" dirty="0"/>
                  <a:t> </a:t>
                </a:r>
                <a14:m>
                  <m:oMath xmlns:m="http://schemas.openxmlformats.org/officeDocument/2006/math">
                    <m:r>
                      <a:rPr lang="en-GB" sz="1600" i="1">
                        <a:latin typeface="Cambria Math" panose="02040503050406030204" pitchFamily="18" charset="0"/>
                      </a:rPr>
                      <m:t>𝑛</m:t>
                    </m:r>
                    <m:r>
                      <a:rPr lang="en-GB" sz="1600" i="1">
                        <a:latin typeface="Cambria Math" panose="02040503050406030204" pitchFamily="18" charset="0"/>
                        <a:ea typeface="Cambria Math" panose="02040503050406030204" pitchFamily="18" charset="0"/>
                      </a:rPr>
                      <m:t>∈</m:t>
                    </m:r>
                    <m:d>
                      <m:dPr>
                        <m:begChr m:val="["/>
                        <m:endChr m:val="]"/>
                        <m:ctrlPr>
                          <a:rPr lang="en-GB" sz="1600" i="1">
                            <a:latin typeface="Cambria Math" panose="02040503050406030204" pitchFamily="18" charset="0"/>
                            <a:ea typeface="Cambria Math" panose="02040503050406030204" pitchFamily="18" charset="0"/>
                          </a:rPr>
                        </m:ctrlPr>
                      </m:dPr>
                      <m:e>
                        <m:r>
                          <a:rPr lang="en-GB" sz="1600" i="1">
                            <a:latin typeface="Cambria Math" panose="02040503050406030204" pitchFamily="18" charset="0"/>
                            <a:ea typeface="Cambria Math" panose="02040503050406030204" pitchFamily="18" charset="0"/>
                          </a:rPr>
                          <m:t>0;</m:t>
                        </m:r>
                        <m:r>
                          <a:rPr lang="en-GB" sz="1600" b="0" i="1" smtClean="0">
                            <a:latin typeface="Cambria Math" panose="02040503050406030204" pitchFamily="18" charset="0"/>
                            <a:ea typeface="Cambria Math" panose="02040503050406030204" pitchFamily="18" charset="0"/>
                          </a:rPr>
                          <m:t>7</m:t>
                        </m:r>
                      </m:e>
                    </m:d>
                  </m:oMath>
                </a14:m>
                <a:r>
                  <a:rPr lang="en-GB" sz="1600" dirty="0"/>
                  <a:t>. </a:t>
                </a:r>
              </a:p>
            </p:txBody>
          </p:sp>
        </mc:Choice>
        <mc:Fallback>
          <p:sp>
            <p:nvSpPr>
              <p:cNvPr id="9" name="TextBox 8">
                <a:extLst>
                  <a:ext uri="{FF2B5EF4-FFF2-40B4-BE49-F238E27FC236}">
                    <a16:creationId xmlns:a16="http://schemas.microsoft.com/office/drawing/2014/main" id="{7BB96F49-8982-4641-A5C4-8FD730127370}"/>
                  </a:ext>
                </a:extLst>
              </p:cNvPr>
              <p:cNvSpPr txBox="1">
                <a:spLocks noRot="1" noChangeAspect="1" noMove="1" noResize="1" noEditPoints="1" noAdjustHandles="1" noChangeArrowheads="1" noChangeShapeType="1" noTextEdit="1"/>
              </p:cNvSpPr>
              <p:nvPr/>
            </p:nvSpPr>
            <p:spPr>
              <a:xfrm>
                <a:off x="7811834" y="1187848"/>
                <a:ext cx="4247894" cy="3396956"/>
              </a:xfrm>
              <a:prstGeom prst="rect">
                <a:avLst/>
              </a:prstGeom>
              <a:blipFill>
                <a:blip r:embed="rId6"/>
                <a:stretch>
                  <a:fillRect l="-2679" t="-1493" b="-2985"/>
                </a:stretch>
              </a:blipFill>
            </p:spPr>
            <p:txBody>
              <a:bodyPr/>
              <a:lstStyle/>
              <a:p>
                <a:r>
                  <a:rPr lang="en-IT">
                    <a:noFill/>
                  </a:rPr>
                  <a:t> </a:t>
                </a:r>
              </a:p>
            </p:txBody>
          </p:sp>
        </mc:Fallback>
      </mc:AlternateContent>
    </p:spTree>
    <p:extLst>
      <p:ext uri="{BB962C8B-B14F-4D97-AF65-F5344CB8AC3E}">
        <p14:creationId xmlns:p14="http://schemas.microsoft.com/office/powerpoint/2010/main" val="51643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6C98E3-C5A7-DA67-9E22-AD940B08CA89}"/>
              </a:ext>
            </a:extLst>
          </p:cNvPr>
          <p:cNvSpPr>
            <a:spLocks noGrp="1"/>
          </p:cNvSpPr>
          <p:nvPr>
            <p:ph type="ftr" sz="quarter" idx="15"/>
          </p:nvPr>
        </p:nvSpPr>
        <p:spPr/>
        <p:txBody>
          <a:bodyPr/>
          <a:lstStyle/>
          <a:p>
            <a:r>
              <a:rPr lang="de-DE"/>
              <a:t>Max-Planck-Institut für Plasmaphysik | F. Vannini | 14.06.2024</a:t>
            </a:r>
          </a:p>
        </p:txBody>
      </p:sp>
      <p:sp>
        <p:nvSpPr>
          <p:cNvPr id="4" name="Slide Number Placeholder 3">
            <a:extLst>
              <a:ext uri="{FF2B5EF4-FFF2-40B4-BE49-F238E27FC236}">
                <a16:creationId xmlns:a16="http://schemas.microsoft.com/office/drawing/2014/main" id="{71D7086D-FFD3-2966-0E6B-D3698894CD67}"/>
              </a:ext>
            </a:extLst>
          </p:cNvPr>
          <p:cNvSpPr>
            <a:spLocks noGrp="1"/>
          </p:cNvSpPr>
          <p:nvPr>
            <p:ph type="sldNum" sz="quarter" idx="16"/>
          </p:nvPr>
        </p:nvSpPr>
        <p:spPr/>
        <p:txBody>
          <a:bodyPr/>
          <a:lstStyle/>
          <a:p>
            <a:fld id="{ECE691D0-CC49-4FC7-9C4D-6112B0CB3A76}" type="slidenum">
              <a:rPr lang="de-DE" smtClean="0"/>
              <a:pPr/>
              <a:t>13</a:t>
            </a:fld>
            <a:endParaRPr lang="de-DE"/>
          </a:p>
        </p:txBody>
      </p:sp>
      <p:sp>
        <p:nvSpPr>
          <p:cNvPr id="5" name="Title 4">
            <a:extLst>
              <a:ext uri="{FF2B5EF4-FFF2-40B4-BE49-F238E27FC236}">
                <a16:creationId xmlns:a16="http://schemas.microsoft.com/office/drawing/2014/main" id="{DA8DF46D-195B-8400-619D-8CC9904CB8E0}"/>
              </a:ext>
            </a:extLst>
          </p:cNvPr>
          <p:cNvSpPr>
            <a:spLocks noGrp="1"/>
          </p:cNvSpPr>
          <p:nvPr>
            <p:ph type="title"/>
          </p:nvPr>
        </p:nvSpPr>
        <p:spPr>
          <a:xfrm>
            <a:off x="667315" y="289938"/>
            <a:ext cx="9612984" cy="782638"/>
          </a:xfrm>
        </p:spPr>
        <p:txBody>
          <a:bodyPr/>
          <a:lstStyle/>
          <a:p>
            <a:r>
              <a:rPr lang="en-GB" sz="2800" b="1" cap="all" dirty="0">
                <a:solidFill>
                  <a:srgbClr val="006C66"/>
                </a:solidFill>
              </a:rPr>
              <a:t>RE beam termination</a:t>
            </a:r>
            <a:br>
              <a:rPr lang="en-GB" sz="2800" b="1" cap="all" dirty="0">
                <a:solidFill>
                  <a:srgbClr val="006C66"/>
                </a:solidFill>
              </a:rPr>
            </a:br>
            <a:endParaRPr lang="en-DE" dirty="0"/>
          </a:p>
        </p:txBody>
      </p:sp>
      <p:pic>
        <p:nvPicPr>
          <p:cNvPr id="12" name="Picture 11" descr="A group of graphs showing different types of lines&#10;&#10;Description automatically generated with medium confidence">
            <a:extLst>
              <a:ext uri="{FF2B5EF4-FFF2-40B4-BE49-F238E27FC236}">
                <a16:creationId xmlns:a16="http://schemas.microsoft.com/office/drawing/2014/main" id="{A492AA72-0F1C-014C-B724-A03FA3C22C89}"/>
              </a:ext>
            </a:extLst>
          </p:cNvPr>
          <p:cNvPicPr>
            <a:picLocks noChangeAspect="1"/>
          </p:cNvPicPr>
          <p:nvPr/>
        </p:nvPicPr>
        <p:blipFill>
          <a:blip r:embed="rId2"/>
          <a:stretch>
            <a:fillRect/>
          </a:stretch>
        </p:blipFill>
        <p:spPr>
          <a:xfrm>
            <a:off x="0" y="831878"/>
            <a:ext cx="5296433" cy="3666762"/>
          </a:xfrm>
          <a:prstGeom prst="rect">
            <a:avLst/>
          </a:prstGeom>
        </p:spPr>
      </p:pic>
      <p:pic>
        <p:nvPicPr>
          <p:cNvPr id="14" name="Picture 13" descr="A group of graphs showing different colors&#10;&#10;Description automatically generated with medium confidence">
            <a:extLst>
              <a:ext uri="{FF2B5EF4-FFF2-40B4-BE49-F238E27FC236}">
                <a16:creationId xmlns:a16="http://schemas.microsoft.com/office/drawing/2014/main" id="{FCB90D78-17EE-984F-B717-9810B2022560}"/>
              </a:ext>
            </a:extLst>
          </p:cNvPr>
          <p:cNvPicPr>
            <a:picLocks noChangeAspect="1"/>
          </p:cNvPicPr>
          <p:nvPr/>
        </p:nvPicPr>
        <p:blipFill>
          <a:blip r:embed="rId3"/>
          <a:stretch>
            <a:fillRect/>
          </a:stretch>
        </p:blipFill>
        <p:spPr>
          <a:xfrm>
            <a:off x="6055221" y="152399"/>
            <a:ext cx="5442902" cy="3265742"/>
          </a:xfrm>
          <a:prstGeom prst="rect">
            <a:avLst/>
          </a:prstGeom>
        </p:spPr>
      </p:pic>
      <p:sp>
        <p:nvSpPr>
          <p:cNvPr id="17" name="TextBox 16">
            <a:extLst>
              <a:ext uri="{FF2B5EF4-FFF2-40B4-BE49-F238E27FC236}">
                <a16:creationId xmlns:a16="http://schemas.microsoft.com/office/drawing/2014/main" id="{B6FB0655-F6A3-F64F-84CC-0BC4E19D795A}"/>
              </a:ext>
            </a:extLst>
          </p:cNvPr>
          <p:cNvSpPr txBox="1"/>
          <p:nvPr/>
        </p:nvSpPr>
        <p:spPr>
          <a:xfrm>
            <a:off x="391886" y="4876800"/>
            <a:ext cx="5457371" cy="1306640"/>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IT" sz="1600" dirty="0"/>
              <a:t>At six chosen times, the Fourier decomposition and poincaré plots are presented.</a:t>
            </a:r>
          </a:p>
          <a:p>
            <a:pPr marL="180000" indent="-180000" algn="l">
              <a:lnSpc>
                <a:spcPts val="2300"/>
              </a:lnSpc>
              <a:spcBef>
                <a:spcPts val="1150"/>
              </a:spcBef>
              <a:buFont typeface="Arial" panose="020B0604020202020204" pitchFamily="34" charset="0"/>
              <a:buChar char="•"/>
            </a:pPr>
            <a:r>
              <a:rPr lang="en-IT" sz="1600" dirty="0"/>
              <a:t>The initial three chosen times fall inside the termination phase (</a:t>
            </a:r>
            <a:r>
              <a:rPr lang="en-IT" sz="1600" dirty="0">
                <a:solidFill>
                  <a:srgbClr val="00B050"/>
                </a:solidFill>
              </a:rPr>
              <a:t>green time window</a:t>
            </a:r>
            <a:r>
              <a:rPr lang="en-IT" sz="1600" dirty="0"/>
              <a:t>).</a:t>
            </a:r>
          </a:p>
        </p:txBody>
      </p:sp>
      <p:pic>
        <p:nvPicPr>
          <p:cNvPr id="6" name="Picture 5" descr="A group of images of different colors&#10;&#10;Description automatically generated">
            <a:extLst>
              <a:ext uri="{FF2B5EF4-FFF2-40B4-BE49-F238E27FC236}">
                <a16:creationId xmlns:a16="http://schemas.microsoft.com/office/drawing/2014/main" id="{DD49522C-D9AC-564F-99DD-1E8FB58BB7EA}"/>
              </a:ext>
            </a:extLst>
          </p:cNvPr>
          <p:cNvPicPr>
            <a:picLocks noChangeAspect="1"/>
          </p:cNvPicPr>
          <p:nvPr/>
        </p:nvPicPr>
        <p:blipFill>
          <a:blip r:embed="rId4"/>
          <a:stretch>
            <a:fillRect/>
          </a:stretch>
        </p:blipFill>
        <p:spPr>
          <a:xfrm>
            <a:off x="5849257" y="3555680"/>
            <a:ext cx="5788561" cy="3242666"/>
          </a:xfrm>
          <a:prstGeom prst="rect">
            <a:avLst/>
          </a:prstGeom>
        </p:spPr>
      </p:pic>
    </p:spTree>
    <p:extLst>
      <p:ext uri="{BB962C8B-B14F-4D97-AF65-F5344CB8AC3E}">
        <p14:creationId xmlns:p14="http://schemas.microsoft.com/office/powerpoint/2010/main" val="319236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6C98E3-C5A7-DA67-9E22-AD940B08CA89}"/>
              </a:ext>
            </a:extLst>
          </p:cNvPr>
          <p:cNvSpPr>
            <a:spLocks noGrp="1"/>
          </p:cNvSpPr>
          <p:nvPr>
            <p:ph type="ftr" sz="quarter" idx="15"/>
          </p:nvPr>
        </p:nvSpPr>
        <p:spPr/>
        <p:txBody>
          <a:bodyPr/>
          <a:lstStyle/>
          <a:p>
            <a:r>
              <a:rPr lang="de-DE"/>
              <a:t>Max-Planck-Institut für Plasmaphysik | F. Vannini | 14.06.2024</a:t>
            </a:r>
          </a:p>
        </p:txBody>
      </p:sp>
      <p:sp>
        <p:nvSpPr>
          <p:cNvPr id="4" name="Slide Number Placeholder 3">
            <a:extLst>
              <a:ext uri="{FF2B5EF4-FFF2-40B4-BE49-F238E27FC236}">
                <a16:creationId xmlns:a16="http://schemas.microsoft.com/office/drawing/2014/main" id="{71D7086D-FFD3-2966-0E6B-D3698894CD67}"/>
              </a:ext>
            </a:extLst>
          </p:cNvPr>
          <p:cNvSpPr>
            <a:spLocks noGrp="1"/>
          </p:cNvSpPr>
          <p:nvPr>
            <p:ph type="sldNum" sz="quarter" idx="16"/>
          </p:nvPr>
        </p:nvSpPr>
        <p:spPr/>
        <p:txBody>
          <a:bodyPr/>
          <a:lstStyle/>
          <a:p>
            <a:fld id="{ECE691D0-CC49-4FC7-9C4D-6112B0CB3A76}" type="slidenum">
              <a:rPr lang="de-DE" smtClean="0"/>
              <a:pPr/>
              <a:t>14</a:t>
            </a:fld>
            <a:endParaRPr lang="de-DE"/>
          </a:p>
        </p:txBody>
      </p:sp>
      <p:sp>
        <p:nvSpPr>
          <p:cNvPr id="5" name="Title 4">
            <a:extLst>
              <a:ext uri="{FF2B5EF4-FFF2-40B4-BE49-F238E27FC236}">
                <a16:creationId xmlns:a16="http://schemas.microsoft.com/office/drawing/2014/main" id="{DA8DF46D-195B-8400-619D-8CC9904CB8E0}"/>
              </a:ext>
            </a:extLst>
          </p:cNvPr>
          <p:cNvSpPr>
            <a:spLocks noGrp="1"/>
          </p:cNvSpPr>
          <p:nvPr>
            <p:ph type="title"/>
          </p:nvPr>
        </p:nvSpPr>
        <p:spPr>
          <a:xfrm>
            <a:off x="667315" y="289938"/>
            <a:ext cx="9612984" cy="782638"/>
          </a:xfrm>
        </p:spPr>
        <p:txBody>
          <a:bodyPr/>
          <a:lstStyle/>
          <a:p>
            <a:r>
              <a:rPr lang="en-GB" sz="2800" b="1" cap="all" dirty="0">
                <a:solidFill>
                  <a:srgbClr val="006C66"/>
                </a:solidFill>
              </a:rPr>
              <a:t>RE beam termination</a:t>
            </a:r>
            <a:br>
              <a:rPr lang="en-GB" sz="2800" b="1" cap="all" dirty="0">
                <a:solidFill>
                  <a:srgbClr val="006C66"/>
                </a:solidFill>
              </a:rPr>
            </a:br>
            <a:endParaRPr lang="en-DE" dirty="0"/>
          </a:p>
        </p:txBody>
      </p:sp>
      <p:pic>
        <p:nvPicPr>
          <p:cNvPr id="12" name="Picture 11" descr="A group of graphs showing different types of lines&#10;&#10;Description automatically generated with medium confidence">
            <a:extLst>
              <a:ext uri="{FF2B5EF4-FFF2-40B4-BE49-F238E27FC236}">
                <a16:creationId xmlns:a16="http://schemas.microsoft.com/office/drawing/2014/main" id="{A492AA72-0F1C-014C-B724-A03FA3C22C89}"/>
              </a:ext>
            </a:extLst>
          </p:cNvPr>
          <p:cNvPicPr>
            <a:picLocks noChangeAspect="1"/>
          </p:cNvPicPr>
          <p:nvPr/>
        </p:nvPicPr>
        <p:blipFill>
          <a:blip r:embed="rId2"/>
          <a:stretch>
            <a:fillRect/>
          </a:stretch>
        </p:blipFill>
        <p:spPr>
          <a:xfrm>
            <a:off x="0" y="831878"/>
            <a:ext cx="5296433" cy="3666762"/>
          </a:xfrm>
          <a:prstGeom prst="rect">
            <a:avLst/>
          </a:prstGeom>
        </p:spPr>
      </p:pic>
      <p:pic>
        <p:nvPicPr>
          <p:cNvPr id="14" name="Picture 13" descr="A group of graphs showing different colors&#10;&#10;Description automatically generated with medium confidence">
            <a:extLst>
              <a:ext uri="{FF2B5EF4-FFF2-40B4-BE49-F238E27FC236}">
                <a16:creationId xmlns:a16="http://schemas.microsoft.com/office/drawing/2014/main" id="{FCB90D78-17EE-984F-B717-9810B2022560}"/>
              </a:ext>
            </a:extLst>
          </p:cNvPr>
          <p:cNvPicPr>
            <a:picLocks noChangeAspect="1"/>
          </p:cNvPicPr>
          <p:nvPr/>
        </p:nvPicPr>
        <p:blipFill>
          <a:blip r:embed="rId3"/>
          <a:stretch>
            <a:fillRect/>
          </a:stretch>
        </p:blipFill>
        <p:spPr>
          <a:xfrm>
            <a:off x="6055221" y="152399"/>
            <a:ext cx="5442902" cy="3265742"/>
          </a:xfrm>
          <a:prstGeom prst="rect">
            <a:avLst/>
          </a:prstGeom>
        </p:spPr>
      </p:pic>
      <p:sp>
        <p:nvSpPr>
          <p:cNvPr id="17" name="TextBox 16">
            <a:extLst>
              <a:ext uri="{FF2B5EF4-FFF2-40B4-BE49-F238E27FC236}">
                <a16:creationId xmlns:a16="http://schemas.microsoft.com/office/drawing/2014/main" id="{B6FB0655-F6A3-F64F-84CC-0BC4E19D795A}"/>
              </a:ext>
            </a:extLst>
          </p:cNvPr>
          <p:cNvSpPr txBox="1"/>
          <p:nvPr/>
        </p:nvSpPr>
        <p:spPr>
          <a:xfrm>
            <a:off x="391886" y="4876800"/>
            <a:ext cx="5457371" cy="1306640"/>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IT" sz="1600" dirty="0"/>
              <a:t>At six chosen times, the Fourier decomposition and poincaré plots are presented.</a:t>
            </a:r>
          </a:p>
          <a:p>
            <a:pPr marL="180000" indent="-180000" algn="l">
              <a:lnSpc>
                <a:spcPts val="2300"/>
              </a:lnSpc>
              <a:spcBef>
                <a:spcPts val="1150"/>
              </a:spcBef>
              <a:buFont typeface="Arial" panose="020B0604020202020204" pitchFamily="34" charset="0"/>
              <a:buChar char="•"/>
            </a:pPr>
            <a:r>
              <a:rPr lang="en-IT" sz="1600" dirty="0"/>
              <a:t>The initial three chosen times fall inside the termination phase (</a:t>
            </a:r>
            <a:r>
              <a:rPr lang="en-IT" sz="1600" dirty="0">
                <a:solidFill>
                  <a:srgbClr val="00B050"/>
                </a:solidFill>
              </a:rPr>
              <a:t>green time window</a:t>
            </a:r>
            <a:r>
              <a:rPr lang="en-IT" sz="1600" dirty="0"/>
              <a:t>).</a:t>
            </a:r>
          </a:p>
        </p:txBody>
      </p:sp>
      <p:pic>
        <p:nvPicPr>
          <p:cNvPr id="6" name="Picture 5">
            <a:extLst>
              <a:ext uri="{FF2B5EF4-FFF2-40B4-BE49-F238E27FC236}">
                <a16:creationId xmlns:a16="http://schemas.microsoft.com/office/drawing/2014/main" id="{DD49522C-D9AC-564F-99DD-1E8FB58BB7EA}"/>
              </a:ext>
            </a:extLst>
          </p:cNvPr>
          <p:cNvPicPr>
            <a:picLocks noChangeAspect="1"/>
          </p:cNvPicPr>
          <p:nvPr/>
        </p:nvPicPr>
        <p:blipFill>
          <a:blip r:embed="rId4"/>
          <a:srcRect/>
          <a:stretch/>
        </p:blipFill>
        <p:spPr>
          <a:xfrm>
            <a:off x="6007183" y="3555680"/>
            <a:ext cx="5472709" cy="3242666"/>
          </a:xfrm>
          <a:prstGeom prst="rect">
            <a:avLst/>
          </a:prstGeom>
        </p:spPr>
      </p:pic>
    </p:spTree>
    <p:extLst>
      <p:ext uri="{BB962C8B-B14F-4D97-AF65-F5344CB8AC3E}">
        <p14:creationId xmlns:p14="http://schemas.microsoft.com/office/powerpoint/2010/main" val="183294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0A72B99-9E55-7624-0ABE-F8532B8B4DBD}"/>
              </a:ext>
            </a:extLst>
          </p:cNvPr>
          <p:cNvSpPr>
            <a:spLocks noGrp="1"/>
          </p:cNvSpPr>
          <p:nvPr>
            <p:ph type="ftr" sz="quarter" idx="15"/>
          </p:nvPr>
        </p:nvSpPr>
        <p:spPr/>
        <p:txBody>
          <a:bodyPr/>
          <a:lstStyle/>
          <a:p>
            <a:r>
              <a:rPr lang="de-DE"/>
              <a:t>Max-Planck-Institut für Plasmaphysik | F. Vannini | 14.06.2024</a:t>
            </a:r>
          </a:p>
        </p:txBody>
      </p:sp>
      <p:sp>
        <p:nvSpPr>
          <p:cNvPr id="4" name="Slide Number Placeholder 3">
            <a:extLst>
              <a:ext uri="{FF2B5EF4-FFF2-40B4-BE49-F238E27FC236}">
                <a16:creationId xmlns:a16="http://schemas.microsoft.com/office/drawing/2014/main" id="{F4B3DF07-7048-7958-50EC-23BEFF8E56F0}"/>
              </a:ext>
            </a:extLst>
          </p:cNvPr>
          <p:cNvSpPr>
            <a:spLocks noGrp="1"/>
          </p:cNvSpPr>
          <p:nvPr>
            <p:ph type="sldNum" sz="quarter" idx="16"/>
          </p:nvPr>
        </p:nvSpPr>
        <p:spPr/>
        <p:txBody>
          <a:bodyPr/>
          <a:lstStyle/>
          <a:p>
            <a:fld id="{ECE691D0-CC49-4FC7-9C4D-6112B0CB3A76}" type="slidenum">
              <a:rPr lang="de-DE" smtClean="0"/>
              <a:pPr/>
              <a:t>15</a:t>
            </a:fld>
            <a:endParaRPr lang="de-DE"/>
          </a:p>
        </p:txBody>
      </p:sp>
      <p:sp>
        <p:nvSpPr>
          <p:cNvPr id="5" name="Title 4">
            <a:extLst>
              <a:ext uri="{FF2B5EF4-FFF2-40B4-BE49-F238E27FC236}">
                <a16:creationId xmlns:a16="http://schemas.microsoft.com/office/drawing/2014/main" id="{6D26A839-794D-09B8-00DD-F00A8AAFAFC6}"/>
              </a:ext>
            </a:extLst>
          </p:cNvPr>
          <p:cNvSpPr>
            <a:spLocks noGrp="1"/>
          </p:cNvSpPr>
          <p:nvPr>
            <p:ph type="title"/>
          </p:nvPr>
        </p:nvSpPr>
        <p:spPr/>
        <p:txBody>
          <a:bodyPr/>
          <a:lstStyle/>
          <a:p>
            <a:r>
              <a:rPr lang="en-DE" dirty="0"/>
              <a:t>POWER DEPOSITION</a:t>
            </a:r>
          </a:p>
        </p:txBody>
      </p:sp>
      <p:sp>
        <p:nvSpPr>
          <p:cNvPr id="7" name="TextBox 6">
            <a:extLst>
              <a:ext uri="{FF2B5EF4-FFF2-40B4-BE49-F238E27FC236}">
                <a16:creationId xmlns:a16="http://schemas.microsoft.com/office/drawing/2014/main" id="{BAD8A5EC-CC27-03AB-8B75-CE9771DFD4C8}"/>
              </a:ext>
            </a:extLst>
          </p:cNvPr>
          <p:cNvSpPr txBox="1"/>
          <p:nvPr/>
        </p:nvSpPr>
        <p:spPr>
          <a:xfrm>
            <a:off x="7271950" y="2639509"/>
            <a:ext cx="4360213" cy="2769989"/>
          </a:xfrm>
          <a:prstGeom prst="rect">
            <a:avLst/>
          </a:prstGeom>
          <a:noFill/>
        </p:spPr>
        <p:txBody>
          <a:bodyPr wrap="square" lIns="0" tIns="0" rIns="0" bIns="0" rtlCol="0" anchor="t" anchorCtr="0">
            <a:spAutoFit/>
          </a:bodyPr>
          <a:lstStyle/>
          <a:p>
            <a:pPr marL="457200" indent="-457200" algn="just">
              <a:spcBef>
                <a:spcPts val="1150"/>
              </a:spcBef>
              <a:buFont typeface="Arial" panose="020B0604020202020204" pitchFamily="34" charset="0"/>
              <a:buChar char="•"/>
            </a:pPr>
            <a:r>
              <a:rPr lang="en-GB" sz="1600" dirty="0"/>
              <a:t>Markers follow the magnetic field lines calculated through the previous 3D simulation.</a:t>
            </a:r>
          </a:p>
          <a:p>
            <a:pPr marL="457200" indent="-457200" algn="just">
              <a:spcBef>
                <a:spcPts val="1150"/>
              </a:spcBef>
              <a:buFont typeface="Arial" panose="020B0604020202020204" pitchFamily="34" charset="0"/>
              <a:buChar char="•"/>
            </a:pPr>
            <a:r>
              <a:rPr lang="en-GB" sz="1600" dirty="0"/>
              <a:t>Markers evolve in the temporal domain where the RE current decays (</a:t>
            </a:r>
            <a:r>
              <a:rPr lang="en-GB" sz="1600" i="1" dirty="0"/>
              <a:t>markers dynamics stopped before RE current reformation</a:t>
            </a:r>
            <a:r>
              <a:rPr lang="en-GB" sz="1600" dirty="0"/>
              <a:t>).</a:t>
            </a:r>
          </a:p>
          <a:p>
            <a:pPr marL="457200" indent="-457200" algn="just">
              <a:spcBef>
                <a:spcPts val="1150"/>
              </a:spcBef>
              <a:buFont typeface="Arial" panose="020B0604020202020204" pitchFamily="34" charset="0"/>
              <a:buChar char="•"/>
            </a:pPr>
            <a:r>
              <a:rPr lang="en-GB" sz="1600" dirty="0"/>
              <a:t>Power deposition of the markers in absence/presence of the upper sacrificial limiter (UL ) evaluated</a:t>
            </a:r>
            <a:endParaRPr lang="en-DE" sz="1600" dirty="0" err="1"/>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5A9FD7F-3029-DA45-93BD-1D67869EF210}"/>
                  </a:ext>
                </a:extLst>
              </p:cNvPr>
              <p:cNvSpPr txBox="1"/>
              <p:nvPr/>
            </p:nvSpPr>
            <p:spPr>
              <a:xfrm>
                <a:off x="493486" y="832644"/>
                <a:ext cx="11567885" cy="1460464"/>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14:m>
                  <m:oMath xmlns:m="http://schemas.openxmlformats.org/officeDocument/2006/math">
                    <m:sSub>
                      <m:sSubPr>
                        <m:ctrlPr>
                          <a:rPr lang="en-IT" sz="1600" i="1" smtClean="0">
                            <a:latin typeface="Cambria Math" panose="02040503050406030204" pitchFamily="18" charset="0"/>
                          </a:rPr>
                        </m:ctrlPr>
                      </m:sSubPr>
                      <m:e>
                        <m:r>
                          <a:rPr lang="it-IT" sz="1600" b="0" i="1" smtClean="0">
                            <a:latin typeface="Cambria Math" panose="02040503050406030204" pitchFamily="18" charset="0"/>
                          </a:rPr>
                          <m:t>𝐼</m:t>
                        </m:r>
                      </m:e>
                      <m:sub>
                        <m:r>
                          <a:rPr lang="it-IT" sz="1600" b="0" i="1" smtClean="0">
                            <a:latin typeface="Cambria Math" panose="02040503050406030204" pitchFamily="18" charset="0"/>
                          </a:rPr>
                          <m:t>𝑅𝐸</m:t>
                        </m:r>
                      </m:sub>
                    </m:sSub>
                    <m:r>
                      <a:rPr lang="it-IT" sz="1600" b="0" i="1" smtClean="0">
                        <a:latin typeface="Cambria Math" panose="02040503050406030204" pitchFamily="18" charset="0"/>
                      </a:rPr>
                      <m:t>=12.3 </m:t>
                    </m:r>
                    <m:r>
                      <a:rPr lang="it-IT" sz="1600" b="0" i="1" smtClean="0">
                        <a:latin typeface="Cambria Math" panose="02040503050406030204" pitchFamily="18" charset="0"/>
                      </a:rPr>
                      <m:t>𝑀𝐴</m:t>
                    </m:r>
                  </m:oMath>
                </a14:m>
                <a:r>
                  <a:rPr lang="en-IT" sz="1600" dirty="0"/>
                  <a:t> at the beginning of the termination phase. </a:t>
                </a:r>
              </a:p>
              <a:p>
                <a:pPr marL="180000" indent="-180000" algn="l">
                  <a:lnSpc>
                    <a:spcPts val="2300"/>
                  </a:lnSpc>
                  <a:spcBef>
                    <a:spcPts val="1150"/>
                  </a:spcBef>
                  <a:buFont typeface="Arial" panose="020B0604020202020204" pitchFamily="34" charset="0"/>
                  <a:buChar char="•"/>
                </a:pPr>
                <a:r>
                  <a:rPr lang="en-GB" sz="1600" dirty="0"/>
                  <a:t>The kinetic energy of all the RE particles equals the total magnetic energy (</a:t>
                </a:r>
                <a14:m>
                  <m:oMath xmlns:m="http://schemas.openxmlformats.org/officeDocument/2006/math">
                    <m:sSub>
                      <m:sSubPr>
                        <m:ctrlPr>
                          <a:rPr lang="en-GB" sz="1600" i="1" smtClean="0">
                            <a:latin typeface="Cambria Math" panose="02040503050406030204" pitchFamily="18" charset="0"/>
                          </a:rPr>
                        </m:ctrlPr>
                      </m:sSubPr>
                      <m:e>
                        <m:r>
                          <a:rPr lang="it-IT" sz="1600" b="0" i="1" smtClean="0">
                            <a:latin typeface="Cambria Math" panose="02040503050406030204" pitchFamily="18" charset="0"/>
                          </a:rPr>
                          <m:t>𝑊</m:t>
                        </m:r>
                      </m:e>
                      <m:sub>
                        <m:r>
                          <a:rPr lang="it-IT" sz="1600" b="0" i="1" smtClean="0">
                            <a:latin typeface="Cambria Math" panose="02040503050406030204" pitchFamily="18" charset="0"/>
                          </a:rPr>
                          <m:t>𝑡𝑜𝑡</m:t>
                        </m:r>
                      </m:sub>
                    </m:sSub>
                    <m:r>
                      <a:rPr lang="it-IT" sz="1600" b="0" i="1" smtClean="0">
                        <a:latin typeface="Cambria Math" panose="02040503050406030204" pitchFamily="18" charset="0"/>
                      </a:rPr>
                      <m:t>=35</m:t>
                    </m:r>
                  </m:oMath>
                </a14:m>
                <a:r>
                  <a:rPr lang="en-GB" sz="1600" dirty="0"/>
                  <a:t> MJ) </a:t>
                </a:r>
                <a:r>
                  <a:rPr lang="en-GB" sz="1600" dirty="0" err="1"/>
                  <a:t>channeled</a:t>
                </a:r>
                <a:r>
                  <a:rPr lang="en-GB" sz="1600" dirty="0"/>
                  <a:t> to the RE from the poloidal magnetic field. Here, </a:t>
                </a:r>
                <a14:m>
                  <m:oMath xmlns:m="http://schemas.openxmlformats.org/officeDocument/2006/math">
                    <m:sSub>
                      <m:sSubPr>
                        <m:ctrlPr>
                          <a:rPr lang="en-GB" sz="1600" i="1" smtClean="0">
                            <a:latin typeface="Cambria Math" panose="02040503050406030204" pitchFamily="18" charset="0"/>
                          </a:rPr>
                        </m:ctrlPr>
                      </m:sSubPr>
                      <m:e>
                        <m:r>
                          <a:rPr lang="it-IT" sz="1600" b="0" i="1" smtClean="0">
                            <a:latin typeface="Cambria Math" panose="02040503050406030204" pitchFamily="18" charset="0"/>
                          </a:rPr>
                          <m:t>𝑊</m:t>
                        </m:r>
                      </m:e>
                      <m:sub>
                        <m:r>
                          <a:rPr lang="it-IT" sz="1600" b="0" i="1" smtClean="0">
                            <a:latin typeface="Cambria Math" panose="02040503050406030204" pitchFamily="18" charset="0"/>
                          </a:rPr>
                          <m:t>𝑡𝑜𝑡</m:t>
                        </m:r>
                      </m:sub>
                    </m:sSub>
                    <m:r>
                      <a:rPr lang="it-IT" sz="1600" b="0" i="1" smtClean="0">
                        <a:latin typeface="Cambria Math" panose="02040503050406030204" pitchFamily="18" charset="0"/>
                      </a:rPr>
                      <m:t>=35</m:t>
                    </m:r>
                  </m:oMath>
                </a14:m>
                <a:r>
                  <a:rPr lang="en-GB" sz="1600" dirty="0"/>
                  <a:t> MJ.</a:t>
                </a:r>
              </a:p>
              <a:p>
                <a:pPr marL="180000" indent="-180000" algn="l">
                  <a:lnSpc>
                    <a:spcPts val="2300"/>
                  </a:lnSpc>
                  <a:spcBef>
                    <a:spcPts val="1150"/>
                  </a:spcBef>
                  <a:buFont typeface="Arial" panose="020B0604020202020204" pitchFamily="34" charset="0"/>
                  <a:buChar char="•"/>
                </a:pPr>
                <a:r>
                  <a:rPr lang="en-IT" sz="1600" dirty="0"/>
                  <a:t>Every RE particle has </a:t>
                </a:r>
                <a14:m>
                  <m:oMath xmlns:m="http://schemas.openxmlformats.org/officeDocument/2006/math">
                    <m:r>
                      <a:rPr lang="it-IT" sz="1600" b="0" i="1" smtClean="0">
                        <a:latin typeface="Cambria Math" panose="02040503050406030204" pitchFamily="18" charset="0"/>
                        <a:ea typeface="Cambria Math" panose="02040503050406030204" pitchFamily="18" charset="0"/>
                      </a:rPr>
                      <m:t>ℰ</m:t>
                    </m:r>
                    <m:r>
                      <a:rPr lang="it-IT" sz="1600" b="0" i="1" smtClean="0">
                        <a:latin typeface="Cambria Math" panose="02040503050406030204" pitchFamily="18" charset="0"/>
                        <a:ea typeface="Cambria Math" panose="02040503050406030204" pitchFamily="18" charset="0"/>
                      </a:rPr>
                      <m:t>=17.6 </m:t>
                    </m:r>
                    <m:r>
                      <a:rPr lang="it-IT" sz="1600" b="0" i="1" smtClean="0">
                        <a:latin typeface="Cambria Math" panose="02040503050406030204" pitchFamily="18" charset="0"/>
                        <a:ea typeface="Cambria Math" panose="02040503050406030204" pitchFamily="18" charset="0"/>
                      </a:rPr>
                      <m:t>𝑀𝑒𝑉</m:t>
                    </m:r>
                  </m:oMath>
                </a14:m>
                <a:r>
                  <a:rPr lang="en-IT" sz="1600" dirty="0"/>
                  <a:t>. Reference case: </a:t>
                </a:r>
                <a14:m>
                  <m:oMath xmlns:m="http://schemas.openxmlformats.org/officeDocument/2006/math">
                    <m:sSup>
                      <m:sSupPr>
                        <m:ctrlPr>
                          <a:rPr lang="en-IT" sz="1600" i="1" smtClean="0">
                            <a:latin typeface="Cambria Math" panose="02040503050406030204" pitchFamily="18" charset="0"/>
                          </a:rPr>
                        </m:ctrlPr>
                      </m:sSupPr>
                      <m:e>
                        <m:r>
                          <a:rPr lang="it-IT" sz="1600" b="0" i="1" smtClean="0">
                            <a:latin typeface="Cambria Math" panose="02040503050406030204" pitchFamily="18" charset="0"/>
                          </a:rPr>
                          <m:t>10</m:t>
                        </m:r>
                      </m:e>
                      <m:sup>
                        <m:r>
                          <a:rPr lang="it-IT" sz="1600" b="0" i="1" smtClean="0">
                            <a:latin typeface="Cambria Math" panose="02040503050406030204" pitchFamily="18" charset="0"/>
                          </a:rPr>
                          <m:t>6</m:t>
                        </m:r>
                      </m:sup>
                    </m:sSup>
                  </m:oMath>
                </a14:m>
                <a:r>
                  <a:rPr lang="en-IT" sz="1600" dirty="0"/>
                  <a:t> markers initialized inside the computational domain.</a:t>
                </a:r>
              </a:p>
            </p:txBody>
          </p:sp>
        </mc:Choice>
        <mc:Fallback>
          <p:sp>
            <p:nvSpPr>
              <p:cNvPr id="2" name="TextBox 1">
                <a:extLst>
                  <a:ext uri="{FF2B5EF4-FFF2-40B4-BE49-F238E27FC236}">
                    <a16:creationId xmlns:a16="http://schemas.microsoft.com/office/drawing/2014/main" id="{65A9FD7F-3029-DA45-93BD-1D67869EF210}"/>
                  </a:ext>
                </a:extLst>
              </p:cNvPr>
              <p:cNvSpPr txBox="1">
                <a:spLocks noRot="1" noChangeAspect="1" noMove="1" noResize="1" noEditPoints="1" noAdjustHandles="1" noChangeArrowheads="1" noChangeShapeType="1" noTextEdit="1"/>
              </p:cNvSpPr>
              <p:nvPr/>
            </p:nvSpPr>
            <p:spPr>
              <a:xfrm>
                <a:off x="493486" y="832644"/>
                <a:ext cx="11567885" cy="1460464"/>
              </a:xfrm>
              <a:prstGeom prst="rect">
                <a:avLst/>
              </a:prstGeom>
              <a:blipFill>
                <a:blip r:embed="rId2"/>
                <a:stretch>
                  <a:fillRect l="-987" t="-3448" b="-7759"/>
                </a:stretch>
              </a:blipFill>
            </p:spPr>
            <p:txBody>
              <a:bodyPr/>
              <a:lstStyle/>
              <a:p>
                <a:r>
                  <a:rPr lang="en-IT">
                    <a:noFill/>
                  </a:rPr>
                  <a:t> </a:t>
                </a:r>
              </a:p>
            </p:txBody>
          </p:sp>
        </mc:Fallback>
      </mc:AlternateContent>
      <p:pic>
        <p:nvPicPr>
          <p:cNvPr id="9" name="Picture 8" descr="A graph of a graph of a graph&#10;&#10;Description automatically generated with medium confidence">
            <a:extLst>
              <a:ext uri="{FF2B5EF4-FFF2-40B4-BE49-F238E27FC236}">
                <a16:creationId xmlns:a16="http://schemas.microsoft.com/office/drawing/2014/main" id="{F0E66A1E-C505-E843-A92C-8B67447845B8}"/>
              </a:ext>
            </a:extLst>
          </p:cNvPr>
          <p:cNvPicPr>
            <a:picLocks noChangeAspect="1"/>
          </p:cNvPicPr>
          <p:nvPr/>
        </p:nvPicPr>
        <p:blipFill>
          <a:blip r:embed="rId3"/>
          <a:stretch>
            <a:fillRect/>
          </a:stretch>
        </p:blipFill>
        <p:spPr>
          <a:xfrm>
            <a:off x="0" y="2347708"/>
            <a:ext cx="7271950" cy="3760282"/>
          </a:xfrm>
          <a:prstGeom prst="rect">
            <a:avLst/>
          </a:prstGeom>
        </p:spPr>
      </p:pic>
    </p:spTree>
    <p:extLst>
      <p:ext uri="{BB962C8B-B14F-4D97-AF65-F5344CB8AC3E}">
        <p14:creationId xmlns:p14="http://schemas.microsoft.com/office/powerpoint/2010/main" val="2524983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D387BF-B1F3-3E30-A56F-4841C9CC2D71}"/>
              </a:ext>
            </a:extLst>
          </p:cNvPr>
          <p:cNvSpPr>
            <a:spLocks noGrp="1"/>
          </p:cNvSpPr>
          <p:nvPr>
            <p:ph type="ftr" sz="quarter" idx="15"/>
          </p:nvPr>
        </p:nvSpPr>
        <p:spPr/>
        <p:txBody>
          <a:bodyPr/>
          <a:lstStyle/>
          <a:p>
            <a:r>
              <a:rPr lang="de-DE"/>
              <a:t>Max-Planck-Institut für Plasmaphysik | F. Vannini | 14.06.2024</a:t>
            </a:r>
          </a:p>
        </p:txBody>
      </p:sp>
      <p:sp>
        <p:nvSpPr>
          <p:cNvPr id="4" name="Slide Number Placeholder 3">
            <a:extLst>
              <a:ext uri="{FF2B5EF4-FFF2-40B4-BE49-F238E27FC236}">
                <a16:creationId xmlns:a16="http://schemas.microsoft.com/office/drawing/2014/main" id="{F094ACEE-E4A4-7797-AC69-97454724F6B5}"/>
              </a:ext>
            </a:extLst>
          </p:cNvPr>
          <p:cNvSpPr>
            <a:spLocks noGrp="1"/>
          </p:cNvSpPr>
          <p:nvPr>
            <p:ph type="sldNum" sz="quarter" idx="16"/>
          </p:nvPr>
        </p:nvSpPr>
        <p:spPr/>
        <p:txBody>
          <a:bodyPr/>
          <a:lstStyle/>
          <a:p>
            <a:fld id="{ECE691D0-CC49-4FC7-9C4D-6112B0CB3A76}" type="slidenum">
              <a:rPr lang="de-DE" smtClean="0"/>
              <a:pPr/>
              <a:t>16</a:t>
            </a:fld>
            <a:endParaRPr lang="de-DE"/>
          </a:p>
        </p:txBody>
      </p:sp>
      <p:sp>
        <p:nvSpPr>
          <p:cNvPr id="5" name="Title 4">
            <a:extLst>
              <a:ext uri="{FF2B5EF4-FFF2-40B4-BE49-F238E27FC236}">
                <a16:creationId xmlns:a16="http://schemas.microsoft.com/office/drawing/2014/main" id="{1D475406-7DDB-E63B-75D4-0A103AAB69D9}"/>
              </a:ext>
            </a:extLst>
          </p:cNvPr>
          <p:cNvSpPr>
            <a:spLocks noGrp="1"/>
          </p:cNvSpPr>
          <p:nvPr>
            <p:ph type="title"/>
          </p:nvPr>
        </p:nvSpPr>
        <p:spPr>
          <a:xfrm>
            <a:off x="658812" y="441325"/>
            <a:ext cx="10720387" cy="782638"/>
          </a:xfrm>
        </p:spPr>
        <p:txBody>
          <a:bodyPr/>
          <a:lstStyle/>
          <a:p>
            <a:r>
              <a:rPr lang="en-GB" sz="2800" b="1" cap="all" dirty="0">
                <a:solidFill>
                  <a:srgbClr val="006C66"/>
                </a:solidFill>
              </a:rPr>
              <a:t>heat loads on first wall – NO Upper limiter</a:t>
            </a:r>
          </a:p>
        </p:txBody>
      </p:sp>
      <p:pic>
        <p:nvPicPr>
          <p:cNvPr id="6" name="Picture 5" descr="A screenshot of a graph&#10;&#10;Description automatically generated">
            <a:extLst>
              <a:ext uri="{FF2B5EF4-FFF2-40B4-BE49-F238E27FC236}">
                <a16:creationId xmlns:a16="http://schemas.microsoft.com/office/drawing/2014/main" id="{C5A1E66E-4166-5943-B71B-78DB6C76A686}"/>
              </a:ext>
            </a:extLst>
          </p:cNvPr>
          <p:cNvPicPr>
            <a:picLocks noChangeAspect="1"/>
          </p:cNvPicPr>
          <p:nvPr/>
        </p:nvPicPr>
        <p:blipFill>
          <a:blip r:embed="rId2"/>
          <a:stretch>
            <a:fillRect/>
          </a:stretch>
        </p:blipFill>
        <p:spPr>
          <a:xfrm>
            <a:off x="29029" y="919163"/>
            <a:ext cx="7895771" cy="3684693"/>
          </a:xfrm>
          <a:prstGeom prst="rect">
            <a:avLst/>
          </a:prstGeom>
        </p:spPr>
      </p:pic>
      <p:pic>
        <p:nvPicPr>
          <p:cNvPr id="8" name="Picture 7" descr="A white circle with red and yellow paint&#10;&#10;Description automatically generated">
            <a:extLst>
              <a:ext uri="{FF2B5EF4-FFF2-40B4-BE49-F238E27FC236}">
                <a16:creationId xmlns:a16="http://schemas.microsoft.com/office/drawing/2014/main" id="{4E0D6BBB-FC0C-054A-915F-2FC69DCC49C2}"/>
              </a:ext>
            </a:extLst>
          </p:cNvPr>
          <p:cNvPicPr>
            <a:picLocks noChangeAspect="1"/>
          </p:cNvPicPr>
          <p:nvPr/>
        </p:nvPicPr>
        <p:blipFill>
          <a:blip r:embed="rId3"/>
          <a:stretch>
            <a:fillRect/>
          </a:stretch>
        </p:blipFill>
        <p:spPr>
          <a:xfrm>
            <a:off x="7906877" y="812453"/>
            <a:ext cx="4285123" cy="3962747"/>
          </a:xfrm>
          <a:prstGeom prst="rect">
            <a:avLst/>
          </a:prstGeom>
        </p:spPr>
      </p:pic>
      <p:pic>
        <p:nvPicPr>
          <p:cNvPr id="10" name="Picture 9" descr="A graph of energy with a line&#10;&#10;Description automatically generated">
            <a:extLst>
              <a:ext uri="{FF2B5EF4-FFF2-40B4-BE49-F238E27FC236}">
                <a16:creationId xmlns:a16="http://schemas.microsoft.com/office/drawing/2014/main" id="{456F0787-1B76-FA4A-A184-C123292F5ACE}"/>
              </a:ext>
            </a:extLst>
          </p:cNvPr>
          <p:cNvPicPr>
            <a:picLocks noChangeAspect="1"/>
          </p:cNvPicPr>
          <p:nvPr/>
        </p:nvPicPr>
        <p:blipFill>
          <a:blip r:embed="rId4"/>
          <a:stretch>
            <a:fillRect/>
          </a:stretch>
        </p:blipFill>
        <p:spPr>
          <a:xfrm>
            <a:off x="6096000" y="4603856"/>
            <a:ext cx="5409946" cy="2254144"/>
          </a:xfrm>
          <a:prstGeom prst="rect">
            <a:avLst/>
          </a:prstGeom>
        </p:spPr>
      </p:pic>
    </p:spTree>
    <p:extLst>
      <p:ext uri="{BB962C8B-B14F-4D97-AF65-F5344CB8AC3E}">
        <p14:creationId xmlns:p14="http://schemas.microsoft.com/office/powerpoint/2010/main" val="4012486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D387BF-B1F3-3E30-A56F-4841C9CC2D71}"/>
              </a:ext>
            </a:extLst>
          </p:cNvPr>
          <p:cNvSpPr>
            <a:spLocks noGrp="1"/>
          </p:cNvSpPr>
          <p:nvPr>
            <p:ph type="ftr" sz="quarter" idx="15"/>
          </p:nvPr>
        </p:nvSpPr>
        <p:spPr/>
        <p:txBody>
          <a:bodyPr/>
          <a:lstStyle/>
          <a:p>
            <a:r>
              <a:rPr lang="de-DE"/>
              <a:t>Max-Planck-Institut für Plasmaphysik | F. Vannini | 14.06.2024</a:t>
            </a:r>
          </a:p>
        </p:txBody>
      </p:sp>
      <p:sp>
        <p:nvSpPr>
          <p:cNvPr id="4" name="Slide Number Placeholder 3">
            <a:extLst>
              <a:ext uri="{FF2B5EF4-FFF2-40B4-BE49-F238E27FC236}">
                <a16:creationId xmlns:a16="http://schemas.microsoft.com/office/drawing/2014/main" id="{F094ACEE-E4A4-7797-AC69-97454724F6B5}"/>
              </a:ext>
            </a:extLst>
          </p:cNvPr>
          <p:cNvSpPr>
            <a:spLocks noGrp="1"/>
          </p:cNvSpPr>
          <p:nvPr>
            <p:ph type="sldNum" sz="quarter" idx="16"/>
          </p:nvPr>
        </p:nvSpPr>
        <p:spPr/>
        <p:txBody>
          <a:bodyPr/>
          <a:lstStyle/>
          <a:p>
            <a:fld id="{ECE691D0-CC49-4FC7-9C4D-6112B0CB3A76}" type="slidenum">
              <a:rPr lang="de-DE" smtClean="0"/>
              <a:pPr/>
              <a:t>17</a:t>
            </a:fld>
            <a:endParaRPr lang="de-DE"/>
          </a:p>
        </p:txBody>
      </p:sp>
      <p:sp>
        <p:nvSpPr>
          <p:cNvPr id="5" name="Title 4">
            <a:extLst>
              <a:ext uri="{FF2B5EF4-FFF2-40B4-BE49-F238E27FC236}">
                <a16:creationId xmlns:a16="http://schemas.microsoft.com/office/drawing/2014/main" id="{1D475406-7DDB-E63B-75D4-0A103AAB69D9}"/>
              </a:ext>
            </a:extLst>
          </p:cNvPr>
          <p:cNvSpPr>
            <a:spLocks noGrp="1"/>
          </p:cNvSpPr>
          <p:nvPr>
            <p:ph type="title"/>
          </p:nvPr>
        </p:nvSpPr>
        <p:spPr>
          <a:xfrm>
            <a:off x="658812" y="441325"/>
            <a:ext cx="10720387" cy="782638"/>
          </a:xfrm>
        </p:spPr>
        <p:txBody>
          <a:bodyPr/>
          <a:lstStyle/>
          <a:p>
            <a:r>
              <a:rPr lang="en-GB" sz="2800" b="1" cap="all" dirty="0">
                <a:solidFill>
                  <a:srgbClr val="006C66"/>
                </a:solidFill>
              </a:rPr>
              <a:t>heat loads on first wall – Original Upper limiter</a:t>
            </a:r>
          </a:p>
        </p:txBody>
      </p:sp>
      <p:pic>
        <p:nvPicPr>
          <p:cNvPr id="6" name="Picture 5">
            <a:extLst>
              <a:ext uri="{FF2B5EF4-FFF2-40B4-BE49-F238E27FC236}">
                <a16:creationId xmlns:a16="http://schemas.microsoft.com/office/drawing/2014/main" id="{C5A1E66E-4166-5943-B71B-78DB6C76A686}"/>
              </a:ext>
            </a:extLst>
          </p:cNvPr>
          <p:cNvPicPr>
            <a:picLocks noChangeAspect="1"/>
          </p:cNvPicPr>
          <p:nvPr/>
        </p:nvPicPr>
        <p:blipFill>
          <a:blip r:embed="rId2"/>
          <a:srcRect/>
          <a:stretch/>
        </p:blipFill>
        <p:spPr>
          <a:xfrm>
            <a:off x="29029" y="919163"/>
            <a:ext cx="7895770" cy="3684693"/>
          </a:xfrm>
          <a:prstGeom prst="rect">
            <a:avLst/>
          </a:prstGeom>
        </p:spPr>
      </p:pic>
      <p:pic>
        <p:nvPicPr>
          <p:cNvPr id="8" name="Picture 7">
            <a:extLst>
              <a:ext uri="{FF2B5EF4-FFF2-40B4-BE49-F238E27FC236}">
                <a16:creationId xmlns:a16="http://schemas.microsoft.com/office/drawing/2014/main" id="{4E0D6BBB-FC0C-054A-915F-2FC69DCC49C2}"/>
              </a:ext>
            </a:extLst>
          </p:cNvPr>
          <p:cNvPicPr>
            <a:picLocks noChangeAspect="1"/>
          </p:cNvPicPr>
          <p:nvPr/>
        </p:nvPicPr>
        <p:blipFill>
          <a:blip r:embed="rId3"/>
          <a:srcRect/>
          <a:stretch/>
        </p:blipFill>
        <p:spPr>
          <a:xfrm>
            <a:off x="7906877" y="812453"/>
            <a:ext cx="4285123" cy="3962746"/>
          </a:xfrm>
          <a:prstGeom prst="rect">
            <a:avLst/>
          </a:prstGeom>
        </p:spPr>
      </p:pic>
      <p:pic>
        <p:nvPicPr>
          <p:cNvPr id="10" name="Picture 9">
            <a:extLst>
              <a:ext uri="{FF2B5EF4-FFF2-40B4-BE49-F238E27FC236}">
                <a16:creationId xmlns:a16="http://schemas.microsoft.com/office/drawing/2014/main" id="{456F0787-1B76-FA4A-A184-C123292F5ACE}"/>
              </a:ext>
            </a:extLst>
          </p:cNvPr>
          <p:cNvPicPr>
            <a:picLocks noChangeAspect="1"/>
          </p:cNvPicPr>
          <p:nvPr/>
        </p:nvPicPr>
        <p:blipFill>
          <a:blip r:embed="rId4"/>
          <a:srcRect/>
          <a:stretch/>
        </p:blipFill>
        <p:spPr>
          <a:xfrm>
            <a:off x="6096000" y="4603856"/>
            <a:ext cx="5409945" cy="2254144"/>
          </a:xfrm>
          <a:prstGeom prst="rect">
            <a:avLst/>
          </a:prstGeom>
        </p:spPr>
      </p:pic>
    </p:spTree>
    <p:extLst>
      <p:ext uri="{BB962C8B-B14F-4D97-AF65-F5344CB8AC3E}">
        <p14:creationId xmlns:p14="http://schemas.microsoft.com/office/powerpoint/2010/main" val="3872505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D387BF-B1F3-3E30-A56F-4841C9CC2D71}"/>
              </a:ext>
            </a:extLst>
          </p:cNvPr>
          <p:cNvSpPr>
            <a:spLocks noGrp="1"/>
          </p:cNvSpPr>
          <p:nvPr>
            <p:ph type="ftr" sz="quarter" idx="15"/>
          </p:nvPr>
        </p:nvSpPr>
        <p:spPr/>
        <p:txBody>
          <a:bodyPr/>
          <a:lstStyle/>
          <a:p>
            <a:r>
              <a:rPr lang="de-DE"/>
              <a:t>Max-Planck-Institut für Plasmaphysik | F. Vannini | 14.06.2024</a:t>
            </a:r>
          </a:p>
        </p:txBody>
      </p:sp>
      <p:sp>
        <p:nvSpPr>
          <p:cNvPr id="4" name="Slide Number Placeholder 3">
            <a:extLst>
              <a:ext uri="{FF2B5EF4-FFF2-40B4-BE49-F238E27FC236}">
                <a16:creationId xmlns:a16="http://schemas.microsoft.com/office/drawing/2014/main" id="{F094ACEE-E4A4-7797-AC69-97454724F6B5}"/>
              </a:ext>
            </a:extLst>
          </p:cNvPr>
          <p:cNvSpPr>
            <a:spLocks noGrp="1"/>
          </p:cNvSpPr>
          <p:nvPr>
            <p:ph type="sldNum" sz="quarter" idx="16"/>
          </p:nvPr>
        </p:nvSpPr>
        <p:spPr/>
        <p:txBody>
          <a:bodyPr/>
          <a:lstStyle/>
          <a:p>
            <a:fld id="{ECE691D0-CC49-4FC7-9C4D-6112B0CB3A76}" type="slidenum">
              <a:rPr lang="de-DE" smtClean="0"/>
              <a:pPr/>
              <a:t>18</a:t>
            </a:fld>
            <a:endParaRPr lang="de-DE"/>
          </a:p>
        </p:txBody>
      </p:sp>
      <p:sp>
        <p:nvSpPr>
          <p:cNvPr id="5" name="Title 4">
            <a:extLst>
              <a:ext uri="{FF2B5EF4-FFF2-40B4-BE49-F238E27FC236}">
                <a16:creationId xmlns:a16="http://schemas.microsoft.com/office/drawing/2014/main" id="{1D475406-7DDB-E63B-75D4-0A103AAB69D9}"/>
              </a:ext>
            </a:extLst>
          </p:cNvPr>
          <p:cNvSpPr>
            <a:spLocks noGrp="1"/>
          </p:cNvSpPr>
          <p:nvPr>
            <p:ph type="title"/>
          </p:nvPr>
        </p:nvSpPr>
        <p:spPr>
          <a:xfrm>
            <a:off x="658812" y="441325"/>
            <a:ext cx="10720387" cy="782638"/>
          </a:xfrm>
        </p:spPr>
        <p:txBody>
          <a:bodyPr/>
          <a:lstStyle/>
          <a:p>
            <a:r>
              <a:rPr lang="en-GB" sz="2800" b="1" cap="all" dirty="0">
                <a:solidFill>
                  <a:srgbClr val="006C66"/>
                </a:solidFill>
              </a:rPr>
              <a:t>heat loads on first wall – Moved Upper limiter</a:t>
            </a:r>
          </a:p>
        </p:txBody>
      </p:sp>
      <p:pic>
        <p:nvPicPr>
          <p:cNvPr id="6" name="Picture 5">
            <a:extLst>
              <a:ext uri="{FF2B5EF4-FFF2-40B4-BE49-F238E27FC236}">
                <a16:creationId xmlns:a16="http://schemas.microsoft.com/office/drawing/2014/main" id="{C5A1E66E-4166-5943-B71B-78DB6C76A686}"/>
              </a:ext>
            </a:extLst>
          </p:cNvPr>
          <p:cNvPicPr>
            <a:picLocks noChangeAspect="1"/>
          </p:cNvPicPr>
          <p:nvPr/>
        </p:nvPicPr>
        <p:blipFill>
          <a:blip r:embed="rId2"/>
          <a:srcRect/>
          <a:stretch/>
        </p:blipFill>
        <p:spPr>
          <a:xfrm>
            <a:off x="29029" y="919163"/>
            <a:ext cx="7895770" cy="3684692"/>
          </a:xfrm>
          <a:prstGeom prst="rect">
            <a:avLst/>
          </a:prstGeom>
        </p:spPr>
      </p:pic>
      <p:pic>
        <p:nvPicPr>
          <p:cNvPr id="8" name="Picture 7">
            <a:extLst>
              <a:ext uri="{FF2B5EF4-FFF2-40B4-BE49-F238E27FC236}">
                <a16:creationId xmlns:a16="http://schemas.microsoft.com/office/drawing/2014/main" id="{4E0D6BBB-FC0C-054A-915F-2FC69DCC49C2}"/>
              </a:ext>
            </a:extLst>
          </p:cNvPr>
          <p:cNvPicPr>
            <a:picLocks noChangeAspect="1"/>
          </p:cNvPicPr>
          <p:nvPr/>
        </p:nvPicPr>
        <p:blipFill>
          <a:blip r:embed="rId3"/>
          <a:srcRect/>
          <a:stretch/>
        </p:blipFill>
        <p:spPr>
          <a:xfrm>
            <a:off x="7906877" y="812453"/>
            <a:ext cx="4285122" cy="3962746"/>
          </a:xfrm>
          <a:prstGeom prst="rect">
            <a:avLst/>
          </a:prstGeom>
        </p:spPr>
      </p:pic>
      <p:pic>
        <p:nvPicPr>
          <p:cNvPr id="10" name="Picture 9">
            <a:extLst>
              <a:ext uri="{FF2B5EF4-FFF2-40B4-BE49-F238E27FC236}">
                <a16:creationId xmlns:a16="http://schemas.microsoft.com/office/drawing/2014/main" id="{456F0787-1B76-FA4A-A184-C123292F5ACE}"/>
              </a:ext>
            </a:extLst>
          </p:cNvPr>
          <p:cNvPicPr>
            <a:picLocks noChangeAspect="1"/>
          </p:cNvPicPr>
          <p:nvPr/>
        </p:nvPicPr>
        <p:blipFill>
          <a:blip r:embed="rId4"/>
          <a:srcRect/>
          <a:stretch/>
        </p:blipFill>
        <p:spPr>
          <a:xfrm>
            <a:off x="6096000" y="4603856"/>
            <a:ext cx="5409945" cy="2254143"/>
          </a:xfrm>
          <a:prstGeom prst="rect">
            <a:avLst/>
          </a:prstGeom>
        </p:spPr>
      </p:pic>
      <p:sp>
        <p:nvSpPr>
          <p:cNvPr id="9" name="TextBox 8">
            <a:extLst>
              <a:ext uri="{FF2B5EF4-FFF2-40B4-BE49-F238E27FC236}">
                <a16:creationId xmlns:a16="http://schemas.microsoft.com/office/drawing/2014/main" id="{198BD4C6-2F06-DD46-A822-B5BC63721F4E}"/>
              </a:ext>
            </a:extLst>
          </p:cNvPr>
          <p:cNvSpPr txBox="1"/>
          <p:nvPr/>
        </p:nvSpPr>
        <p:spPr>
          <a:xfrm>
            <a:off x="272505" y="4563139"/>
            <a:ext cx="5380917" cy="2499274"/>
          </a:xfrm>
          <a:prstGeom prst="rect">
            <a:avLst/>
          </a:prstGeom>
          <a:noFill/>
        </p:spPr>
        <p:txBody>
          <a:bodyPr wrap="square" lIns="0" tIns="0" rIns="0" bIns="0" rtlCol="0" anchor="t" anchorCtr="0">
            <a:spAutoFit/>
          </a:bodyPr>
          <a:lstStyle/>
          <a:p>
            <a:pPr marL="285750" indent="-285750" algn="l">
              <a:lnSpc>
                <a:spcPts val="2300"/>
              </a:lnSpc>
              <a:spcBef>
                <a:spcPts val="1150"/>
              </a:spcBef>
              <a:buFont typeface="Arial" panose="020B0604020202020204" pitchFamily="34" charset="0"/>
              <a:buChar char="•"/>
            </a:pPr>
            <a:r>
              <a:rPr lang="en-IT" sz="1600" dirty="0"/>
              <a:t>Thanks to the presence of the UL, a smaller area of the first wall is affected by the R</a:t>
            </a:r>
            <a:r>
              <a:rPr lang="en-GB" sz="1600" dirty="0"/>
              <a:t>Es.</a:t>
            </a:r>
          </a:p>
          <a:p>
            <a:pPr marL="285750" indent="-285750" algn="l">
              <a:lnSpc>
                <a:spcPts val="2300"/>
              </a:lnSpc>
              <a:spcBef>
                <a:spcPts val="1150"/>
              </a:spcBef>
              <a:buFont typeface="Arial" panose="020B0604020202020204" pitchFamily="34" charset="0"/>
              <a:buChar char="•"/>
            </a:pPr>
            <a:r>
              <a:rPr lang="en-GB" sz="1600" dirty="0"/>
              <a:t>The power deposited by the REs in presence of UL </a:t>
            </a:r>
            <a:r>
              <a:rPr lang="en-GB" sz="1600" u="sng" dirty="0">
                <a:solidFill>
                  <a:srgbClr val="FF0000"/>
                </a:solidFill>
              </a:rPr>
              <a:t>is consistently increased</a:t>
            </a:r>
            <a:r>
              <a:rPr lang="en-GB" sz="1600" dirty="0"/>
              <a:t>.</a:t>
            </a:r>
          </a:p>
          <a:p>
            <a:pPr marL="285750" indent="-285750" algn="l">
              <a:lnSpc>
                <a:spcPts val="2300"/>
              </a:lnSpc>
              <a:spcBef>
                <a:spcPts val="1150"/>
              </a:spcBef>
              <a:buFont typeface="Arial" panose="020B0604020202020204" pitchFamily="34" charset="0"/>
              <a:buChar char="•"/>
            </a:pPr>
            <a:r>
              <a:rPr lang="en-IT" sz="1600" dirty="0"/>
              <a:t>Qualitative similar results using different plasma-wall configurations.</a:t>
            </a:r>
          </a:p>
          <a:p>
            <a:pPr algn="l">
              <a:lnSpc>
                <a:spcPts val="2300"/>
              </a:lnSpc>
              <a:spcBef>
                <a:spcPts val="1150"/>
              </a:spcBef>
            </a:pPr>
            <a:endParaRPr lang="en-IT" sz="1600" dirty="0"/>
          </a:p>
        </p:txBody>
      </p:sp>
    </p:spTree>
    <p:extLst>
      <p:ext uri="{BB962C8B-B14F-4D97-AF65-F5344CB8AC3E}">
        <p14:creationId xmlns:p14="http://schemas.microsoft.com/office/powerpoint/2010/main" val="357316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03FA6F-DA46-C544-8368-0FE151F1F2EA}"/>
              </a:ext>
            </a:extLst>
          </p:cNvPr>
          <p:cNvSpPr>
            <a:spLocks noGrp="1"/>
          </p:cNvSpPr>
          <p:nvPr>
            <p:ph sz="quarter" idx="13"/>
          </p:nvPr>
        </p:nvSpPr>
        <p:spPr>
          <a:xfrm>
            <a:off x="677068" y="814388"/>
            <a:ext cx="10837863" cy="5229224"/>
          </a:xfrm>
        </p:spPr>
        <p:txBody>
          <a:bodyPr>
            <a:normAutofit/>
          </a:bodyPr>
          <a:lstStyle/>
          <a:p>
            <a:pPr>
              <a:lnSpc>
                <a:spcPct val="300000"/>
              </a:lnSpc>
            </a:pPr>
            <a:endParaRPr lang="en-GB" b="0" i="0" u="none" strike="noStrike" dirty="0">
              <a:solidFill>
                <a:srgbClr val="222222"/>
              </a:solidFill>
              <a:effectLst/>
              <a:latin typeface="Arial" panose="020B0604020202020204" pitchFamily="34" charset="0"/>
            </a:endParaRPr>
          </a:p>
          <a:p>
            <a:pPr marL="342900" indent="-342900">
              <a:lnSpc>
                <a:spcPct val="200000"/>
              </a:lnSpc>
              <a:buFont typeface="Wingdings" pitchFamily="2" charset="2"/>
              <a:buChar char="v"/>
            </a:pPr>
            <a:r>
              <a:rPr lang="en-GB" sz="1800" dirty="0"/>
              <a:t>REs heat load on the UL limiter of EU-DEMO estimated in 3D simulations, with markers initialized in postprocessing</a:t>
            </a:r>
            <a:r>
              <a:rPr lang="en-GB" dirty="0"/>
              <a:t>. </a:t>
            </a:r>
            <a:r>
              <a:rPr lang="en-GB" b="1" dirty="0">
                <a:solidFill>
                  <a:srgbClr val="FF0000"/>
                </a:solidFill>
              </a:rPr>
              <a:t>Many REs hit the UL, but the power deposition is excessively increased</a:t>
            </a:r>
            <a:r>
              <a:rPr lang="en-GB" dirty="0"/>
              <a:t>. </a:t>
            </a:r>
          </a:p>
          <a:p>
            <a:pPr marL="342900" indent="-342900">
              <a:lnSpc>
                <a:spcPct val="200000"/>
              </a:lnSpc>
              <a:buFont typeface="Wingdings" pitchFamily="2" charset="2"/>
              <a:buChar char="v"/>
            </a:pPr>
            <a:r>
              <a:rPr lang="en-GB" dirty="0"/>
              <a:t>Further studies can be found in our paper recently put on </a:t>
            </a:r>
            <a:r>
              <a:rPr lang="en-GB" dirty="0" err="1"/>
              <a:t>Eurofusion</a:t>
            </a:r>
            <a:r>
              <a:rPr lang="en-GB" dirty="0"/>
              <a:t> pinboard. </a:t>
            </a:r>
          </a:p>
          <a:p>
            <a:pPr marL="342900" indent="-342900">
              <a:lnSpc>
                <a:spcPct val="200000"/>
              </a:lnSpc>
              <a:buFont typeface="Wingdings" pitchFamily="2" charset="2"/>
              <a:buChar char="v"/>
            </a:pPr>
            <a:r>
              <a:rPr lang="en-GB" dirty="0"/>
              <a:t>In progress:</a:t>
            </a:r>
          </a:p>
          <a:p>
            <a:pPr marL="988650" lvl="5" indent="-342900">
              <a:lnSpc>
                <a:spcPct val="200000"/>
              </a:lnSpc>
              <a:buFont typeface="Wingdings" pitchFamily="2" charset="2"/>
              <a:buChar char="v"/>
            </a:pPr>
            <a:r>
              <a:rPr lang="en-GB" sz="1800" dirty="0"/>
              <a:t>Study of the RE reformation current phase.  </a:t>
            </a:r>
          </a:p>
          <a:p>
            <a:pPr marL="988650" lvl="5" indent="-342900">
              <a:lnSpc>
                <a:spcPct val="200000"/>
              </a:lnSpc>
              <a:buFont typeface="Wingdings" pitchFamily="2" charset="2"/>
              <a:buChar char="v"/>
            </a:pPr>
            <a:r>
              <a:rPr lang="en-GB" sz="1800" dirty="0"/>
              <a:t>T</a:t>
            </a:r>
            <a:r>
              <a:rPr lang="en-GB" sz="1800" b="0" i="0" u="none" strike="noStrike" dirty="0">
                <a:effectLst/>
              </a:rPr>
              <a:t>ests with detailed CAD model for UL and FW are planned.</a:t>
            </a:r>
            <a:endParaRPr lang="en-GB" b="0" i="0" u="none" strike="noStrike" dirty="0">
              <a:solidFill>
                <a:srgbClr val="222222"/>
              </a:solidFill>
              <a:effectLst/>
              <a:latin typeface="Arial" panose="020B0604020202020204" pitchFamily="34" charset="0"/>
            </a:endParaRPr>
          </a:p>
          <a:p>
            <a:pPr marL="342900" indent="-342900">
              <a:lnSpc>
                <a:spcPct val="200000"/>
              </a:lnSpc>
              <a:buFont typeface="Wingdings" pitchFamily="2" charset="2"/>
              <a:buChar char="v"/>
            </a:pPr>
            <a:r>
              <a:rPr lang="en-GB" b="0" i="0" u="none" strike="noStrike" dirty="0">
                <a:solidFill>
                  <a:srgbClr val="222222"/>
                </a:solidFill>
                <a:effectLst/>
                <a:latin typeface="Arial" panose="020B0604020202020204" pitchFamily="34" charset="0"/>
              </a:rPr>
              <a:t>Simulation of 3D natural thermal quench.</a:t>
            </a:r>
          </a:p>
        </p:txBody>
      </p:sp>
      <p:sp>
        <p:nvSpPr>
          <p:cNvPr id="4" name="Footer Placeholder 3">
            <a:extLst>
              <a:ext uri="{FF2B5EF4-FFF2-40B4-BE49-F238E27FC236}">
                <a16:creationId xmlns:a16="http://schemas.microsoft.com/office/drawing/2014/main" id="{64274DD2-7AD8-3C4C-A889-A1E9F07483E1}"/>
              </a:ext>
            </a:extLst>
          </p:cNvPr>
          <p:cNvSpPr>
            <a:spLocks noGrp="1"/>
          </p:cNvSpPr>
          <p:nvPr>
            <p:ph type="ftr" sz="quarter" idx="15"/>
          </p:nvPr>
        </p:nvSpPr>
        <p:spPr/>
        <p:txBody>
          <a:bodyPr/>
          <a:lstStyle/>
          <a:p>
            <a:r>
              <a:rPr lang="de-DE"/>
              <a:t>Max-Planck-Institut für Plasmaphysik | F. Vannini | 14.06.2024</a:t>
            </a:r>
          </a:p>
        </p:txBody>
      </p:sp>
      <p:sp>
        <p:nvSpPr>
          <p:cNvPr id="5" name="Slide Number Placeholder 4">
            <a:extLst>
              <a:ext uri="{FF2B5EF4-FFF2-40B4-BE49-F238E27FC236}">
                <a16:creationId xmlns:a16="http://schemas.microsoft.com/office/drawing/2014/main" id="{837DC145-161B-8C4E-81A9-DCF9DA8CACC0}"/>
              </a:ext>
            </a:extLst>
          </p:cNvPr>
          <p:cNvSpPr>
            <a:spLocks noGrp="1"/>
          </p:cNvSpPr>
          <p:nvPr>
            <p:ph type="sldNum" sz="quarter" idx="16"/>
          </p:nvPr>
        </p:nvSpPr>
        <p:spPr/>
        <p:txBody>
          <a:bodyPr/>
          <a:lstStyle/>
          <a:p>
            <a:fld id="{ECE691D0-CC49-4FC7-9C4D-6112B0CB3A76}" type="slidenum">
              <a:rPr lang="de-DE" smtClean="0"/>
              <a:pPr/>
              <a:t>19</a:t>
            </a:fld>
            <a:endParaRPr lang="de-DE"/>
          </a:p>
        </p:txBody>
      </p:sp>
      <p:sp>
        <p:nvSpPr>
          <p:cNvPr id="6" name="Title 5">
            <a:extLst>
              <a:ext uri="{FF2B5EF4-FFF2-40B4-BE49-F238E27FC236}">
                <a16:creationId xmlns:a16="http://schemas.microsoft.com/office/drawing/2014/main" id="{B176F86C-25CB-584C-BE03-5C0945ACC8DE}"/>
              </a:ext>
            </a:extLst>
          </p:cNvPr>
          <p:cNvSpPr>
            <a:spLocks noGrp="1"/>
          </p:cNvSpPr>
          <p:nvPr>
            <p:ph type="title"/>
          </p:nvPr>
        </p:nvSpPr>
        <p:spPr/>
        <p:txBody>
          <a:bodyPr/>
          <a:lstStyle/>
          <a:p>
            <a:r>
              <a:rPr lang="en-IT"/>
              <a:t>Future steps</a:t>
            </a:r>
          </a:p>
        </p:txBody>
      </p:sp>
    </p:spTree>
    <p:extLst>
      <p:ext uri="{BB962C8B-B14F-4D97-AF65-F5344CB8AC3E}">
        <p14:creationId xmlns:p14="http://schemas.microsoft.com/office/powerpoint/2010/main" val="1047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C35BE-602B-3C70-89F6-B670D6954C24}"/>
              </a:ext>
            </a:extLst>
          </p:cNvPr>
          <p:cNvSpPr>
            <a:spLocks noGrp="1"/>
          </p:cNvSpPr>
          <p:nvPr>
            <p:ph sz="quarter" idx="13"/>
          </p:nvPr>
        </p:nvSpPr>
        <p:spPr>
          <a:xfrm>
            <a:off x="658812" y="1092200"/>
            <a:ext cx="10837863" cy="5360988"/>
          </a:xfrm>
        </p:spPr>
        <p:txBody>
          <a:bodyPr>
            <a:normAutofit/>
          </a:bodyPr>
          <a:lstStyle/>
          <a:p>
            <a:pPr marL="285750" indent="-285750">
              <a:lnSpc>
                <a:spcPct val="250000"/>
              </a:lnSpc>
              <a:buFont typeface="Courier New" panose="02070309020205020404" pitchFamily="49" charset="0"/>
              <a:buChar char="o"/>
            </a:pPr>
            <a:r>
              <a:rPr lang="en-US" dirty="0"/>
              <a:t>Introduction &amp; Model.</a:t>
            </a:r>
          </a:p>
          <a:p>
            <a:pPr marL="285750" indent="-285750">
              <a:lnSpc>
                <a:spcPct val="250000"/>
              </a:lnSpc>
              <a:buFont typeface="Courier New" panose="02070309020205020404" pitchFamily="49" charset="0"/>
              <a:buChar char="o"/>
            </a:pPr>
            <a:r>
              <a:rPr lang="en-US" dirty="0"/>
              <a:t>Scenario &amp; Equilibrium</a:t>
            </a:r>
            <a:endParaRPr lang="en-DE" dirty="0"/>
          </a:p>
          <a:p>
            <a:pPr marL="342900" indent="-342900">
              <a:lnSpc>
                <a:spcPct val="250000"/>
              </a:lnSpc>
              <a:buFont typeface="Courier New" panose="02070309020205020404" pitchFamily="49" charset="0"/>
              <a:buChar char="o"/>
            </a:pPr>
            <a:r>
              <a:rPr lang="en-US" dirty="0"/>
              <a:t>Study and prediction of the RE impact on the sacrificial limiter.</a:t>
            </a:r>
          </a:p>
          <a:p>
            <a:pPr lvl="2" indent="0">
              <a:buNone/>
            </a:pPr>
            <a:endParaRPr lang="en-DE" dirty="0"/>
          </a:p>
        </p:txBody>
      </p:sp>
      <p:sp>
        <p:nvSpPr>
          <p:cNvPr id="3" name="Footer Placeholder 2">
            <a:extLst>
              <a:ext uri="{FF2B5EF4-FFF2-40B4-BE49-F238E27FC236}">
                <a16:creationId xmlns:a16="http://schemas.microsoft.com/office/drawing/2014/main" id="{4130AFA2-2996-5D52-9E00-3A05F106EB60}"/>
              </a:ext>
            </a:extLst>
          </p:cNvPr>
          <p:cNvSpPr>
            <a:spLocks noGrp="1"/>
          </p:cNvSpPr>
          <p:nvPr>
            <p:ph type="ftr" sz="quarter" idx="15"/>
          </p:nvPr>
        </p:nvSpPr>
        <p:spPr/>
        <p:txBody>
          <a:bodyPr/>
          <a:lstStyle/>
          <a:p>
            <a:r>
              <a:rPr lang="de-DE"/>
              <a:t>Max-Planck-Institut für Plasmaphysik | F. Vannini | 14.06.2024</a:t>
            </a:r>
            <a:endParaRPr lang="de-DE" dirty="0"/>
          </a:p>
        </p:txBody>
      </p:sp>
      <p:sp>
        <p:nvSpPr>
          <p:cNvPr id="4" name="Slide Number Placeholder 3">
            <a:extLst>
              <a:ext uri="{FF2B5EF4-FFF2-40B4-BE49-F238E27FC236}">
                <a16:creationId xmlns:a16="http://schemas.microsoft.com/office/drawing/2014/main" id="{11C9CB29-A739-902B-B278-2726C6932377}"/>
              </a:ext>
            </a:extLst>
          </p:cNvPr>
          <p:cNvSpPr>
            <a:spLocks noGrp="1"/>
          </p:cNvSpPr>
          <p:nvPr>
            <p:ph type="sldNum" sz="quarter" idx="16"/>
          </p:nvPr>
        </p:nvSpPr>
        <p:spPr/>
        <p:txBody>
          <a:bodyPr/>
          <a:lstStyle/>
          <a:p>
            <a:fld id="{ECE691D0-CC49-4FC7-9C4D-6112B0CB3A76}" type="slidenum">
              <a:rPr lang="de-DE" smtClean="0"/>
              <a:pPr/>
              <a:t>2</a:t>
            </a:fld>
            <a:endParaRPr lang="de-DE"/>
          </a:p>
        </p:txBody>
      </p:sp>
      <p:sp>
        <p:nvSpPr>
          <p:cNvPr id="5" name="Title 4">
            <a:extLst>
              <a:ext uri="{FF2B5EF4-FFF2-40B4-BE49-F238E27FC236}">
                <a16:creationId xmlns:a16="http://schemas.microsoft.com/office/drawing/2014/main" id="{D76AE7A6-9C1F-D1BE-F009-684B281F3445}"/>
              </a:ext>
            </a:extLst>
          </p:cNvPr>
          <p:cNvSpPr>
            <a:spLocks noGrp="1"/>
          </p:cNvSpPr>
          <p:nvPr>
            <p:ph type="title"/>
          </p:nvPr>
        </p:nvSpPr>
        <p:spPr/>
        <p:txBody>
          <a:bodyPr/>
          <a:lstStyle/>
          <a:p>
            <a:r>
              <a:rPr lang="en-DE"/>
              <a:t>Table of contents</a:t>
            </a:r>
          </a:p>
        </p:txBody>
      </p:sp>
    </p:spTree>
    <p:extLst>
      <p:ext uri="{BB962C8B-B14F-4D97-AF65-F5344CB8AC3E}">
        <p14:creationId xmlns:p14="http://schemas.microsoft.com/office/powerpoint/2010/main" val="88992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C35BE-602B-3C70-89F6-B670D6954C24}"/>
              </a:ext>
            </a:extLst>
          </p:cNvPr>
          <p:cNvSpPr>
            <a:spLocks noGrp="1"/>
          </p:cNvSpPr>
          <p:nvPr>
            <p:ph sz="quarter" idx="13"/>
          </p:nvPr>
        </p:nvSpPr>
        <p:spPr>
          <a:xfrm>
            <a:off x="658812" y="1092200"/>
            <a:ext cx="10837863" cy="5360988"/>
          </a:xfrm>
        </p:spPr>
        <p:txBody>
          <a:bodyPr>
            <a:normAutofit/>
          </a:bodyPr>
          <a:lstStyle/>
          <a:p>
            <a:pPr marL="285750" indent="-285750">
              <a:lnSpc>
                <a:spcPct val="250000"/>
              </a:lnSpc>
              <a:buFont typeface="Courier New" panose="02070309020205020404" pitchFamily="49" charset="0"/>
              <a:buChar char="o"/>
            </a:pPr>
            <a:r>
              <a:rPr lang="en-US" dirty="0"/>
              <a:t>Introduction &amp; Model.</a:t>
            </a:r>
          </a:p>
          <a:p>
            <a:pPr marL="285750" indent="-285750">
              <a:lnSpc>
                <a:spcPct val="250000"/>
              </a:lnSpc>
              <a:buFont typeface="Courier New" panose="02070309020205020404" pitchFamily="49" charset="0"/>
              <a:buChar char="o"/>
            </a:pPr>
            <a:r>
              <a:rPr lang="en-US" dirty="0">
                <a:solidFill>
                  <a:schemeClr val="bg1">
                    <a:lumMod val="85000"/>
                  </a:schemeClr>
                </a:solidFill>
              </a:rPr>
              <a:t>Scenario &amp; Equilibrium</a:t>
            </a:r>
            <a:endParaRPr lang="en-DE" dirty="0">
              <a:solidFill>
                <a:schemeClr val="bg1">
                  <a:lumMod val="85000"/>
                </a:schemeClr>
              </a:solidFill>
            </a:endParaRPr>
          </a:p>
          <a:p>
            <a:pPr marL="342900" indent="-342900">
              <a:lnSpc>
                <a:spcPct val="250000"/>
              </a:lnSpc>
              <a:buFont typeface="Courier New" panose="02070309020205020404" pitchFamily="49" charset="0"/>
              <a:buChar char="o"/>
            </a:pPr>
            <a:r>
              <a:rPr lang="en-US" dirty="0">
                <a:solidFill>
                  <a:schemeClr val="bg1">
                    <a:lumMod val="85000"/>
                  </a:schemeClr>
                </a:solidFill>
              </a:rPr>
              <a:t>Study and prediction of the RE impact on the sacrificial limiter.</a:t>
            </a:r>
          </a:p>
          <a:p>
            <a:pPr lvl="2" indent="0">
              <a:buNone/>
            </a:pPr>
            <a:endParaRPr lang="en-DE" dirty="0"/>
          </a:p>
        </p:txBody>
      </p:sp>
      <p:sp>
        <p:nvSpPr>
          <p:cNvPr id="3" name="Footer Placeholder 2">
            <a:extLst>
              <a:ext uri="{FF2B5EF4-FFF2-40B4-BE49-F238E27FC236}">
                <a16:creationId xmlns:a16="http://schemas.microsoft.com/office/drawing/2014/main" id="{4130AFA2-2996-5D52-9E00-3A05F106EB60}"/>
              </a:ext>
            </a:extLst>
          </p:cNvPr>
          <p:cNvSpPr>
            <a:spLocks noGrp="1"/>
          </p:cNvSpPr>
          <p:nvPr>
            <p:ph type="ftr" sz="quarter" idx="15"/>
          </p:nvPr>
        </p:nvSpPr>
        <p:spPr/>
        <p:txBody>
          <a:bodyPr/>
          <a:lstStyle/>
          <a:p>
            <a:r>
              <a:rPr lang="de-DE"/>
              <a:t>Max-Planck-Institut für Plasmaphysik | F. Vannini | 14.06.2024</a:t>
            </a:r>
            <a:endParaRPr lang="de-DE" dirty="0"/>
          </a:p>
        </p:txBody>
      </p:sp>
      <p:sp>
        <p:nvSpPr>
          <p:cNvPr id="4" name="Slide Number Placeholder 3">
            <a:extLst>
              <a:ext uri="{FF2B5EF4-FFF2-40B4-BE49-F238E27FC236}">
                <a16:creationId xmlns:a16="http://schemas.microsoft.com/office/drawing/2014/main" id="{11C9CB29-A739-902B-B278-2726C6932377}"/>
              </a:ext>
            </a:extLst>
          </p:cNvPr>
          <p:cNvSpPr>
            <a:spLocks noGrp="1"/>
          </p:cNvSpPr>
          <p:nvPr>
            <p:ph type="sldNum" sz="quarter" idx="16"/>
          </p:nvPr>
        </p:nvSpPr>
        <p:spPr/>
        <p:txBody>
          <a:bodyPr/>
          <a:lstStyle/>
          <a:p>
            <a:fld id="{ECE691D0-CC49-4FC7-9C4D-6112B0CB3A76}" type="slidenum">
              <a:rPr lang="de-DE" smtClean="0"/>
              <a:pPr/>
              <a:t>3</a:t>
            </a:fld>
            <a:endParaRPr lang="de-DE"/>
          </a:p>
        </p:txBody>
      </p:sp>
      <p:sp>
        <p:nvSpPr>
          <p:cNvPr id="5" name="Title 4">
            <a:extLst>
              <a:ext uri="{FF2B5EF4-FFF2-40B4-BE49-F238E27FC236}">
                <a16:creationId xmlns:a16="http://schemas.microsoft.com/office/drawing/2014/main" id="{D76AE7A6-9C1F-D1BE-F009-684B281F3445}"/>
              </a:ext>
            </a:extLst>
          </p:cNvPr>
          <p:cNvSpPr>
            <a:spLocks noGrp="1"/>
          </p:cNvSpPr>
          <p:nvPr>
            <p:ph type="title"/>
          </p:nvPr>
        </p:nvSpPr>
        <p:spPr/>
        <p:txBody>
          <a:bodyPr/>
          <a:lstStyle/>
          <a:p>
            <a:r>
              <a:rPr lang="en-DE"/>
              <a:t>Table of contents</a:t>
            </a:r>
          </a:p>
        </p:txBody>
      </p:sp>
    </p:spTree>
    <p:extLst>
      <p:ext uri="{BB962C8B-B14F-4D97-AF65-F5344CB8AC3E}">
        <p14:creationId xmlns:p14="http://schemas.microsoft.com/office/powerpoint/2010/main" val="3644109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1F5D961-4324-1290-0328-FCD1C21B7360}"/>
              </a:ext>
            </a:extLst>
          </p:cNvPr>
          <p:cNvSpPr>
            <a:spLocks noGrp="1"/>
          </p:cNvSpPr>
          <p:nvPr>
            <p:ph type="ftr" sz="quarter" idx="15"/>
          </p:nvPr>
        </p:nvSpPr>
        <p:spPr/>
        <p:txBody>
          <a:bodyPr/>
          <a:lstStyle/>
          <a:p>
            <a:r>
              <a:rPr lang="de-DE" dirty="0"/>
              <a:t>Max-Planck-Institut für Plasmaphysik | F. </a:t>
            </a:r>
            <a:r>
              <a:rPr lang="de-DE" dirty="0" err="1"/>
              <a:t>Vannini</a:t>
            </a:r>
            <a:r>
              <a:rPr lang="de-DE" dirty="0"/>
              <a:t> | 14.06.2024</a:t>
            </a:r>
          </a:p>
        </p:txBody>
      </p:sp>
      <p:sp>
        <p:nvSpPr>
          <p:cNvPr id="4" name="Slide Number Placeholder 3">
            <a:extLst>
              <a:ext uri="{FF2B5EF4-FFF2-40B4-BE49-F238E27FC236}">
                <a16:creationId xmlns:a16="http://schemas.microsoft.com/office/drawing/2014/main" id="{2CE23748-9360-27C5-50EE-10E15578FDAA}"/>
              </a:ext>
            </a:extLst>
          </p:cNvPr>
          <p:cNvSpPr>
            <a:spLocks noGrp="1"/>
          </p:cNvSpPr>
          <p:nvPr>
            <p:ph type="sldNum" sz="quarter" idx="16"/>
          </p:nvPr>
        </p:nvSpPr>
        <p:spPr/>
        <p:txBody>
          <a:bodyPr/>
          <a:lstStyle/>
          <a:p>
            <a:fld id="{ECE691D0-CC49-4FC7-9C4D-6112B0CB3A76}" type="slidenum">
              <a:rPr lang="de-DE" smtClean="0"/>
              <a:pPr/>
              <a:t>4</a:t>
            </a:fld>
            <a:endParaRPr lang="de-DE"/>
          </a:p>
        </p:txBody>
      </p:sp>
      <p:sp>
        <p:nvSpPr>
          <p:cNvPr id="5" name="Title 4">
            <a:extLst>
              <a:ext uri="{FF2B5EF4-FFF2-40B4-BE49-F238E27FC236}">
                <a16:creationId xmlns:a16="http://schemas.microsoft.com/office/drawing/2014/main" id="{3637B12A-6D86-D30F-9C7C-AE659F58093D}"/>
              </a:ext>
            </a:extLst>
          </p:cNvPr>
          <p:cNvSpPr>
            <a:spLocks noGrp="1"/>
          </p:cNvSpPr>
          <p:nvPr>
            <p:ph type="title"/>
          </p:nvPr>
        </p:nvSpPr>
        <p:spPr/>
        <p:txBody>
          <a:bodyPr/>
          <a:lstStyle/>
          <a:p>
            <a:r>
              <a:rPr lang="en-DE" dirty="0"/>
              <a:t>INTRODUCTION &amp; MOTIVATION</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CA91A7C-B011-FA47-BC40-9B11AAB3A923}"/>
                  </a:ext>
                </a:extLst>
              </p:cNvPr>
              <p:cNvSpPr txBox="1"/>
              <p:nvPr/>
            </p:nvSpPr>
            <p:spPr>
              <a:xfrm>
                <a:off x="658813" y="1057708"/>
                <a:ext cx="10839310" cy="3055837"/>
              </a:xfrm>
              <a:prstGeom prst="rect">
                <a:avLst/>
              </a:prstGeom>
              <a:noFill/>
            </p:spPr>
            <p:txBody>
              <a:bodyPr wrap="square" lIns="0" tIns="0" rIns="0" bIns="0" rtlCol="0" anchor="t" anchorCtr="0">
                <a:spAutoFit/>
              </a:bodyPr>
              <a:lstStyle/>
              <a:p>
                <a:pPr marL="285750" lvl="1" indent="-285750" algn="just">
                  <a:buFont typeface="Arial" panose="020B0604020202020204" pitchFamily="34" charset="0"/>
                  <a:buChar char="•"/>
                </a:pPr>
                <a:r>
                  <a:rPr lang="en-GB" sz="1600" b="0" dirty="0">
                    <a:solidFill>
                      <a:schemeClr val="tx1"/>
                    </a:solidFill>
                    <a:effectLst/>
                  </a:rPr>
                  <a:t>In view of building a “European </a:t>
                </a:r>
                <a:r>
                  <a:rPr lang="en-GB" sz="1600" b="0" dirty="0" err="1">
                    <a:solidFill>
                      <a:schemeClr val="tx1"/>
                    </a:solidFill>
                    <a:effectLst/>
                  </a:rPr>
                  <a:t>DEMOnstration</a:t>
                </a:r>
                <a:r>
                  <a:rPr lang="en-GB" sz="1600" b="0" dirty="0">
                    <a:solidFill>
                      <a:schemeClr val="tx1"/>
                    </a:solidFill>
                    <a:effectLst/>
                  </a:rPr>
                  <a:t> fusion power plant” (EU-DEMO or DEMO), a solid physics basis of plasma disruptions has to be</a:t>
                </a:r>
                <a:r>
                  <a:rPr lang="en-GB" sz="1600" b="0" dirty="0">
                    <a:solidFill>
                      <a:schemeClr val="tx1"/>
                    </a:solidFill>
                  </a:rPr>
                  <a:t> </a:t>
                </a:r>
                <a:r>
                  <a:rPr lang="en-GB" sz="1600" b="0" dirty="0">
                    <a:solidFill>
                      <a:schemeClr val="tx1"/>
                    </a:solidFill>
                    <a:effectLst/>
                  </a:rPr>
                  <a:t>developed.</a:t>
                </a:r>
              </a:p>
              <a:p>
                <a:pPr marL="180000" indent="-180000">
                  <a:spcBef>
                    <a:spcPts val="1150"/>
                  </a:spcBef>
                  <a:buFont typeface="Arial" panose="020B0604020202020204" pitchFamily="34" charset="0"/>
                  <a:buChar char="•"/>
                </a:pPr>
                <a:r>
                  <a:rPr lang="en-GB" sz="1600" dirty="0"/>
                  <a:t>Runaway electrons (RE)</a:t>
                </a:r>
                <a:r>
                  <a:rPr lang="en-GB" sz="1600" b="0" dirty="0">
                    <a:solidFill>
                      <a:schemeClr val="tx1"/>
                    </a:solidFill>
                    <a:effectLst/>
                  </a:rPr>
                  <a:t> can form beams carrying a large fraction of the pre-disruption current </a:t>
                </a:r>
                <a14:m>
                  <m:oMath xmlns:m="http://schemas.openxmlformats.org/officeDocument/2006/math">
                    <m:r>
                      <a:rPr lang="en-GB" sz="1600" b="0" i="1" smtClean="0">
                        <a:solidFill>
                          <a:schemeClr val="tx1"/>
                        </a:solidFill>
                        <a:effectLst/>
                        <a:latin typeface="Cambria Math" panose="02040503050406030204" pitchFamily="18" charset="0"/>
                        <a:ea typeface="Cambria Math" panose="02040503050406030204" pitchFamily="18" charset="0"/>
                      </a:rPr>
                      <m:t>⟹</m:t>
                    </m:r>
                  </m:oMath>
                </a14:m>
                <a:r>
                  <a:rPr lang="en-GB" sz="1600" b="0" dirty="0">
                    <a:solidFill>
                      <a:schemeClr val="tx1"/>
                    </a:solidFill>
                    <a:effectLst/>
                  </a:rPr>
                  <a:t> localized damage to the wall. </a:t>
                </a:r>
              </a:p>
              <a:p>
                <a:pPr marL="180000" indent="-180000">
                  <a:spcBef>
                    <a:spcPts val="1150"/>
                  </a:spcBef>
                  <a:buFont typeface="Arial" panose="020B0604020202020204" pitchFamily="34" charset="0"/>
                  <a:buChar char="•"/>
                </a:pPr>
                <a:r>
                  <a:rPr lang="en-GB" sz="1600" dirty="0"/>
                  <a:t>M</a:t>
                </a:r>
                <a:r>
                  <a:rPr lang="en-GB" sz="1600" dirty="0">
                    <a:effectLst/>
                  </a:rPr>
                  <a:t>ethods to avoid, control and suppress RE losses need to be investigated.</a:t>
                </a:r>
              </a:p>
              <a:p>
                <a:pPr marL="180000" indent="-180000">
                  <a:spcBef>
                    <a:spcPts val="1150"/>
                  </a:spcBef>
                  <a:buFont typeface="Arial" panose="020B0604020202020204" pitchFamily="34" charset="0"/>
                  <a:buChar char="•"/>
                </a:pPr>
                <a:r>
                  <a:rPr lang="en-GB" sz="1600" dirty="0"/>
                  <a:t>Additionally, “sacrificial” limiters need to be used. These are </a:t>
                </a:r>
                <a:r>
                  <a:rPr lang="en-GB" sz="1600" dirty="0">
                    <a:effectLst/>
                  </a:rPr>
                  <a:t>discrete plasma-facing components that aim to absorb most of the load to protect the first wall (FW)  in the event of catastrophic failure.</a:t>
                </a:r>
              </a:p>
              <a:p>
                <a:pPr marL="180000" indent="-180000">
                  <a:lnSpc>
                    <a:spcPts val="2300"/>
                  </a:lnSpc>
                  <a:spcBef>
                    <a:spcPts val="1150"/>
                  </a:spcBef>
                  <a:buFont typeface="Arial" panose="020B0604020202020204" pitchFamily="34" charset="0"/>
                  <a:buChar char="•"/>
                </a:pPr>
                <a:endParaRPr lang="en-GB" sz="1600" b="0" dirty="0">
                  <a:solidFill>
                    <a:schemeClr val="tx1"/>
                  </a:solidFill>
                  <a:effectLst/>
                </a:endParaRPr>
              </a:p>
              <a:p>
                <a:pPr marL="180000" indent="-180000" algn="l">
                  <a:lnSpc>
                    <a:spcPts val="2300"/>
                  </a:lnSpc>
                  <a:spcBef>
                    <a:spcPts val="1150"/>
                  </a:spcBef>
                  <a:buFont typeface="Arial" panose="020B0604020202020204" pitchFamily="34" charset="0"/>
                  <a:buChar char="•"/>
                </a:pPr>
                <a:endParaRPr lang="en-IT" sz="1600" dirty="0" err="1"/>
              </a:p>
            </p:txBody>
          </p:sp>
        </mc:Choice>
        <mc:Fallback>
          <p:sp>
            <p:nvSpPr>
              <p:cNvPr id="6" name="TextBox 5">
                <a:extLst>
                  <a:ext uri="{FF2B5EF4-FFF2-40B4-BE49-F238E27FC236}">
                    <a16:creationId xmlns:a16="http://schemas.microsoft.com/office/drawing/2014/main" id="{ECA91A7C-B011-FA47-BC40-9B11AAB3A923}"/>
                  </a:ext>
                </a:extLst>
              </p:cNvPr>
              <p:cNvSpPr txBox="1">
                <a:spLocks noRot="1" noChangeAspect="1" noMove="1" noResize="1" noEditPoints="1" noAdjustHandles="1" noChangeArrowheads="1" noChangeShapeType="1" noTextEdit="1"/>
              </p:cNvSpPr>
              <p:nvPr/>
            </p:nvSpPr>
            <p:spPr>
              <a:xfrm>
                <a:off x="658813" y="1057708"/>
                <a:ext cx="10839310" cy="3055837"/>
              </a:xfrm>
              <a:prstGeom prst="rect">
                <a:avLst/>
              </a:prstGeom>
              <a:blipFill>
                <a:blip r:embed="rId2"/>
                <a:stretch>
                  <a:fillRect l="-1053" t="-2075" r="-1170"/>
                </a:stretch>
              </a:blipFill>
            </p:spPr>
            <p:txBody>
              <a:bodyPr/>
              <a:lstStyle/>
              <a:p>
                <a:r>
                  <a:rPr lang="en-IT">
                    <a:noFill/>
                  </a:rPr>
                  <a:t> </a:t>
                </a:r>
              </a:p>
            </p:txBody>
          </p:sp>
        </mc:Fallback>
      </mc:AlternateContent>
      <p:pic>
        <p:nvPicPr>
          <p:cNvPr id="9" name="Picture 8">
            <a:extLst>
              <a:ext uri="{FF2B5EF4-FFF2-40B4-BE49-F238E27FC236}">
                <a16:creationId xmlns:a16="http://schemas.microsoft.com/office/drawing/2014/main" id="{0DAD7AA0-84ED-AD4A-8506-7A2317A2D403}"/>
              </a:ext>
            </a:extLst>
          </p:cNvPr>
          <p:cNvPicPr>
            <a:picLocks noChangeAspect="1"/>
          </p:cNvPicPr>
          <p:nvPr/>
        </p:nvPicPr>
        <p:blipFill>
          <a:blip r:embed="rId3"/>
          <a:stretch>
            <a:fillRect/>
          </a:stretch>
        </p:blipFill>
        <p:spPr>
          <a:xfrm>
            <a:off x="6054178" y="3360838"/>
            <a:ext cx="5082587" cy="3055837"/>
          </a:xfrm>
          <a:prstGeom prst="rect">
            <a:avLst/>
          </a:prstGeom>
        </p:spPr>
      </p:pic>
      <p:sp>
        <p:nvSpPr>
          <p:cNvPr id="10" name="TextBox 9">
            <a:extLst>
              <a:ext uri="{FF2B5EF4-FFF2-40B4-BE49-F238E27FC236}">
                <a16:creationId xmlns:a16="http://schemas.microsoft.com/office/drawing/2014/main" id="{05564017-4C51-0145-B4F8-F3A6E8C493FF}"/>
              </a:ext>
            </a:extLst>
          </p:cNvPr>
          <p:cNvSpPr txBox="1"/>
          <p:nvPr/>
        </p:nvSpPr>
        <p:spPr>
          <a:xfrm>
            <a:off x="706580" y="4135555"/>
            <a:ext cx="5015346" cy="1306640"/>
          </a:xfrm>
          <a:prstGeom prst="rect">
            <a:avLst/>
          </a:prstGeom>
          <a:noFill/>
          <a:ln w="57150">
            <a:solidFill>
              <a:schemeClr val="accent1"/>
            </a:solidFill>
          </a:ln>
        </p:spPr>
        <p:txBody>
          <a:bodyPr wrap="square" lIns="0" tIns="0" rIns="0" bIns="0" rtlCol="0" anchor="t" anchorCtr="0">
            <a:spAutoFit/>
          </a:bodyPr>
          <a:lstStyle/>
          <a:p>
            <a:pPr>
              <a:lnSpc>
                <a:spcPts val="2300"/>
              </a:lnSpc>
              <a:spcBef>
                <a:spcPts val="1150"/>
              </a:spcBef>
            </a:pPr>
            <a:r>
              <a:rPr lang="en-GB" sz="1600" dirty="0">
                <a:solidFill>
                  <a:srgbClr val="FF0000"/>
                </a:solidFill>
                <a:effectLst/>
              </a:rPr>
              <a:t>The impact of the REs on the upper sacrificial limiter (UL) and onto the plasma facing components is here investigated.</a:t>
            </a:r>
            <a:endParaRPr lang="en-GB" sz="1600" dirty="0">
              <a:solidFill>
                <a:srgbClr val="FF0000"/>
              </a:solidFill>
            </a:endParaRPr>
          </a:p>
          <a:p>
            <a:pPr algn="l">
              <a:lnSpc>
                <a:spcPts val="2300"/>
              </a:lnSpc>
              <a:spcBef>
                <a:spcPts val="1150"/>
              </a:spcBef>
            </a:pPr>
            <a:endParaRPr lang="en-IT" sz="1600" dirty="0" err="1"/>
          </a:p>
        </p:txBody>
      </p:sp>
      <p:sp>
        <p:nvSpPr>
          <p:cNvPr id="11" name="TextBox 10">
            <a:extLst>
              <a:ext uri="{FF2B5EF4-FFF2-40B4-BE49-F238E27FC236}">
                <a16:creationId xmlns:a16="http://schemas.microsoft.com/office/drawing/2014/main" id="{C5437D5B-A901-BD44-A2DF-00D055BE0C40}"/>
              </a:ext>
            </a:extLst>
          </p:cNvPr>
          <p:cNvSpPr txBox="1"/>
          <p:nvPr/>
        </p:nvSpPr>
        <p:spPr>
          <a:xfrm>
            <a:off x="6204674" y="6411220"/>
            <a:ext cx="5184774" cy="256289"/>
          </a:xfrm>
          <a:prstGeom prst="rect">
            <a:avLst/>
          </a:prstGeom>
          <a:noFill/>
        </p:spPr>
        <p:txBody>
          <a:bodyPr wrap="square" lIns="0" tIns="0" rIns="0" bIns="0" rtlCol="0" anchor="t" anchorCtr="0">
            <a:spAutoFit/>
          </a:bodyPr>
          <a:lstStyle/>
          <a:p>
            <a:pPr algn="ctr">
              <a:lnSpc>
                <a:spcPts val="2300"/>
              </a:lnSpc>
              <a:spcBef>
                <a:spcPts val="1150"/>
              </a:spcBef>
            </a:pPr>
            <a:r>
              <a:rPr lang="en-IT" sz="1200" i="1" dirty="0"/>
              <a:t>Figure courtesy of F. Maviglia</a:t>
            </a:r>
          </a:p>
        </p:txBody>
      </p:sp>
    </p:spTree>
    <p:extLst>
      <p:ext uri="{BB962C8B-B14F-4D97-AF65-F5344CB8AC3E}">
        <p14:creationId xmlns:p14="http://schemas.microsoft.com/office/powerpoint/2010/main" val="957912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93EC52-C83E-05CE-6224-C07E4164CDA1}"/>
              </a:ext>
            </a:extLst>
          </p:cNvPr>
          <p:cNvSpPr>
            <a:spLocks noGrp="1"/>
          </p:cNvSpPr>
          <p:nvPr>
            <p:ph sz="quarter" idx="13"/>
          </p:nvPr>
        </p:nvSpPr>
        <p:spPr>
          <a:xfrm>
            <a:off x="396240" y="550842"/>
            <a:ext cx="11531600" cy="1023955"/>
          </a:xfrm>
        </p:spPr>
        <p:txBody>
          <a:bodyPr>
            <a:normAutofit fontScale="25000" lnSpcReduction="20000"/>
          </a:bodyPr>
          <a:lstStyle/>
          <a:p>
            <a:pPr algn="just"/>
            <a:endParaRPr lang="en-US" sz="6400" dirty="0"/>
          </a:p>
          <a:p>
            <a:pPr algn="just">
              <a:lnSpc>
                <a:spcPct val="170000"/>
              </a:lnSpc>
            </a:pPr>
            <a:r>
              <a:rPr lang="en-US" sz="7200" dirty="0"/>
              <a:t>In JOREK different physics models are available (reduced/full MHD, hybrid kinetic-fluid). Here:</a:t>
            </a:r>
          </a:p>
          <a:p>
            <a:endParaRPr lang="en-DE" dirty="0"/>
          </a:p>
        </p:txBody>
      </p:sp>
      <p:sp>
        <p:nvSpPr>
          <p:cNvPr id="3" name="Footer Placeholder 2">
            <a:extLst>
              <a:ext uri="{FF2B5EF4-FFF2-40B4-BE49-F238E27FC236}">
                <a16:creationId xmlns:a16="http://schemas.microsoft.com/office/drawing/2014/main" id="{94337947-527D-1C3F-4F5E-246E676CBCB2}"/>
              </a:ext>
            </a:extLst>
          </p:cNvPr>
          <p:cNvSpPr>
            <a:spLocks noGrp="1"/>
          </p:cNvSpPr>
          <p:nvPr>
            <p:ph type="ftr" sz="quarter" idx="15"/>
          </p:nvPr>
        </p:nvSpPr>
        <p:spPr/>
        <p:txBody>
          <a:bodyPr/>
          <a:lstStyle/>
          <a:p>
            <a:r>
              <a:rPr lang="de-DE"/>
              <a:t>Max-Planck-Institut für Plasmaphysik | F. Vannini | 14.06.2024</a:t>
            </a:r>
          </a:p>
        </p:txBody>
      </p:sp>
      <p:sp>
        <p:nvSpPr>
          <p:cNvPr id="4" name="Slide Number Placeholder 3">
            <a:extLst>
              <a:ext uri="{FF2B5EF4-FFF2-40B4-BE49-F238E27FC236}">
                <a16:creationId xmlns:a16="http://schemas.microsoft.com/office/drawing/2014/main" id="{B02BFFC1-E163-6AE1-BDA9-C99BBB925508}"/>
              </a:ext>
            </a:extLst>
          </p:cNvPr>
          <p:cNvSpPr>
            <a:spLocks noGrp="1"/>
          </p:cNvSpPr>
          <p:nvPr>
            <p:ph type="sldNum" sz="quarter" idx="16"/>
          </p:nvPr>
        </p:nvSpPr>
        <p:spPr/>
        <p:txBody>
          <a:bodyPr/>
          <a:lstStyle/>
          <a:p>
            <a:fld id="{ECE691D0-CC49-4FC7-9C4D-6112B0CB3A76}" type="slidenum">
              <a:rPr lang="de-DE" smtClean="0"/>
              <a:pPr/>
              <a:t>5</a:t>
            </a:fld>
            <a:endParaRPr lang="de-DE"/>
          </a:p>
        </p:txBody>
      </p:sp>
      <p:sp>
        <p:nvSpPr>
          <p:cNvPr id="5" name="Title 4">
            <a:extLst>
              <a:ext uri="{FF2B5EF4-FFF2-40B4-BE49-F238E27FC236}">
                <a16:creationId xmlns:a16="http://schemas.microsoft.com/office/drawing/2014/main" id="{35C21479-A22A-ACCF-B131-792B991C94C1}"/>
              </a:ext>
            </a:extLst>
          </p:cNvPr>
          <p:cNvSpPr>
            <a:spLocks noGrp="1"/>
          </p:cNvSpPr>
          <p:nvPr>
            <p:ph type="title"/>
          </p:nvPr>
        </p:nvSpPr>
        <p:spPr>
          <a:xfrm>
            <a:off x="658813" y="441325"/>
            <a:ext cx="9612984" cy="479856"/>
          </a:xfrm>
        </p:spPr>
        <p:txBody>
          <a:bodyPr/>
          <a:lstStyle/>
          <a:p>
            <a:r>
              <a:rPr lang="en-DE" dirty="0"/>
              <a:t>MODEL</a:t>
            </a:r>
          </a:p>
        </p:txBody>
      </p:sp>
      <p:sp>
        <p:nvSpPr>
          <p:cNvPr id="7" name="TextBox 6">
            <a:extLst>
              <a:ext uri="{FF2B5EF4-FFF2-40B4-BE49-F238E27FC236}">
                <a16:creationId xmlns:a16="http://schemas.microsoft.com/office/drawing/2014/main" id="{FCAE3A68-CC44-2169-2E67-50F86BF535DF}"/>
              </a:ext>
            </a:extLst>
          </p:cNvPr>
          <p:cNvSpPr txBox="1"/>
          <p:nvPr/>
        </p:nvSpPr>
        <p:spPr>
          <a:xfrm>
            <a:off x="1260876" y="5631059"/>
            <a:ext cx="10402499" cy="851515"/>
          </a:xfrm>
          <a:prstGeom prst="rect">
            <a:avLst/>
          </a:prstGeom>
          <a:noFill/>
        </p:spPr>
        <p:txBody>
          <a:bodyPr wrap="square">
            <a:spAutoFit/>
          </a:bodyPr>
          <a:lstStyle/>
          <a:p>
            <a:pPr algn="just">
              <a:spcBef>
                <a:spcPts val="800"/>
              </a:spcBef>
            </a:pPr>
            <a:r>
              <a:rPr lang="en-US" altLang="en-US" sz="1200" dirty="0"/>
              <a:t>[1] V. </a:t>
            </a:r>
            <a:r>
              <a:rPr lang="en-US" altLang="en-US" sz="1200" dirty="0" err="1"/>
              <a:t>Bandaru</a:t>
            </a:r>
            <a:r>
              <a:rPr lang="en-US" altLang="en-US" sz="1200" dirty="0"/>
              <a:t> et al., Phys. Rev. E99, 063317 (2019);  [2] V. </a:t>
            </a:r>
            <a:r>
              <a:rPr lang="en-US" altLang="en-US" sz="1200" dirty="0" err="1"/>
              <a:t>Bandaru</a:t>
            </a:r>
            <a:r>
              <a:rPr lang="en-US" altLang="en-US" sz="1200" dirty="0"/>
              <a:t> et al., Plasma Physics and Controlled Fusion 63, 035024 (2021).</a:t>
            </a:r>
          </a:p>
          <a:p>
            <a:pPr algn="just">
              <a:spcBef>
                <a:spcPts val="800"/>
              </a:spcBef>
            </a:pPr>
            <a:r>
              <a:rPr lang="en-US" altLang="en-US" sz="1200" dirty="0"/>
              <a:t>[3] V. </a:t>
            </a:r>
            <a:r>
              <a:rPr lang="en-GB" sz="1200" b="0" u="none" strike="noStrike" dirty="0" err="1">
                <a:solidFill>
                  <a:srgbClr val="222222"/>
                </a:solidFill>
                <a:effectLst/>
              </a:rPr>
              <a:t>Bandaru</a:t>
            </a:r>
            <a:r>
              <a:rPr lang="en-GB" sz="1200" b="0" u="none" strike="noStrike" dirty="0">
                <a:solidFill>
                  <a:srgbClr val="222222"/>
                </a:solidFill>
                <a:effectLst/>
              </a:rPr>
              <a:t> et al., </a:t>
            </a:r>
            <a:r>
              <a:rPr lang="en-GB" sz="1200" b="0" i="1" u="none" strike="noStrike" dirty="0">
                <a:solidFill>
                  <a:srgbClr val="222222"/>
                </a:solidFill>
                <a:effectLst/>
              </a:rPr>
              <a:t>Assessment of runaway electron beam termination and impact in ITER</a:t>
            </a:r>
            <a:r>
              <a:rPr lang="en-GB" sz="1200" i="1" dirty="0">
                <a:solidFill>
                  <a:srgbClr val="222222"/>
                </a:solidFill>
              </a:rPr>
              <a:t>,</a:t>
            </a:r>
            <a:r>
              <a:rPr lang="en-GB" sz="1200" b="0" u="none" strike="noStrike" dirty="0">
                <a:solidFill>
                  <a:srgbClr val="222222"/>
                </a:solidFill>
                <a:effectLst/>
              </a:rPr>
              <a:t> Nuclear Fusion (</a:t>
            </a:r>
            <a:r>
              <a:rPr lang="en-GB" sz="1200" b="1" u="none" strike="noStrike" dirty="0">
                <a:solidFill>
                  <a:srgbClr val="222222"/>
                </a:solidFill>
                <a:effectLst/>
              </a:rPr>
              <a:t>submitted</a:t>
            </a:r>
            <a:r>
              <a:rPr lang="en-GB" sz="1200" b="0" u="none" strike="noStrike" dirty="0">
                <a:solidFill>
                  <a:srgbClr val="222222"/>
                </a:solidFill>
                <a:effectLst/>
              </a:rPr>
              <a:t>).</a:t>
            </a:r>
          </a:p>
          <a:p>
            <a:pPr algn="just">
              <a:spcBef>
                <a:spcPts val="800"/>
              </a:spcBef>
            </a:pPr>
            <a:r>
              <a:rPr lang="en-GB" altLang="en-US" sz="1200" dirty="0">
                <a:solidFill>
                  <a:srgbClr val="222222"/>
                </a:solidFill>
              </a:rPr>
              <a:t>[4] H. </a:t>
            </a:r>
            <a:r>
              <a:rPr lang="en-GB" sz="1200" b="0" u="none" strike="noStrike" dirty="0" err="1">
                <a:solidFill>
                  <a:srgbClr val="222222"/>
                </a:solidFill>
                <a:effectLst/>
                <a:latin typeface="Arial" panose="020B0604020202020204" pitchFamily="34" charset="0"/>
              </a:rPr>
              <a:t>Bergström</a:t>
            </a:r>
            <a:r>
              <a:rPr lang="en-GB" sz="1200" b="0" u="none" strike="noStrike" dirty="0">
                <a:solidFill>
                  <a:srgbClr val="222222"/>
                </a:solidFill>
                <a:effectLst/>
                <a:latin typeface="Arial" panose="020B0604020202020204" pitchFamily="34" charset="0"/>
              </a:rPr>
              <a:t> et al., Assessment of RE current limits for ITER based on heat flux estimates to 3D walls, Physics of Plasmas (</a:t>
            </a:r>
            <a:r>
              <a:rPr lang="en-GB" sz="1200" b="1" u="none" strike="noStrike" dirty="0">
                <a:solidFill>
                  <a:srgbClr val="222222"/>
                </a:solidFill>
                <a:effectLst/>
                <a:latin typeface="Arial" panose="020B0604020202020204" pitchFamily="34" charset="0"/>
              </a:rPr>
              <a:t>in preparation</a:t>
            </a:r>
            <a:r>
              <a:rPr lang="en-GB" sz="1200" b="0" u="none" strike="noStrike" dirty="0">
                <a:solidFill>
                  <a:srgbClr val="222222"/>
                </a:solidFill>
                <a:effectLst/>
                <a:latin typeface="Arial" panose="020B0604020202020204" pitchFamily="34" charset="0"/>
              </a:rPr>
              <a:t>)</a:t>
            </a:r>
            <a:endParaRPr lang="en-US" altLang="en-US" sz="1200"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BE89D75-B931-A059-1F04-6BF08D53A134}"/>
                  </a:ext>
                </a:extLst>
              </p:cNvPr>
              <p:cNvSpPr txBox="1"/>
              <p:nvPr/>
            </p:nvSpPr>
            <p:spPr>
              <a:xfrm>
                <a:off x="396240" y="1459870"/>
                <a:ext cx="8351154" cy="4178773"/>
              </a:xfrm>
              <a:prstGeom prst="rect">
                <a:avLst/>
              </a:prstGeom>
              <a:noFill/>
            </p:spPr>
            <p:txBody>
              <a:bodyPr wrap="square" lIns="0" tIns="0" rIns="0" bIns="0" rtlCol="0" anchor="t" anchorCtr="0">
                <a:spAutoFit/>
              </a:bodyPr>
              <a:lstStyle/>
              <a:p>
                <a:pPr marL="961200" indent="-514350" algn="just">
                  <a:lnSpc>
                    <a:spcPct val="150000"/>
                  </a:lnSpc>
                  <a:buFont typeface="Arial" panose="020B0604020202020204" pitchFamily="34" charset="0"/>
                  <a:buChar char="•"/>
                </a:pPr>
                <a:r>
                  <a:rPr lang="en-GB" sz="1600" dirty="0"/>
                  <a:t>single temperature reduced MHD without </a:t>
                </a:r>
                <a14:m>
                  <m:oMath xmlns:m="http://schemas.openxmlformats.org/officeDocument/2006/math">
                    <m:sSub>
                      <m:sSubPr>
                        <m:ctrlPr>
                          <a:rPr lang="en-GB" sz="1600" i="1" smtClean="0"/>
                        </m:ctrlPr>
                      </m:sSubPr>
                      <m:e>
                        <m:r>
                          <a:rPr lang="en-GB" sz="1600" b="0" i="1" smtClean="0"/>
                          <m:t>𝑣</m:t>
                        </m:r>
                      </m:e>
                      <m:sub>
                        <m:r>
                          <a:rPr lang="en-GB" sz="1600" i="1" smtClean="0">
                            <a:ea typeface="Cambria Math" panose="02040503050406030204" pitchFamily="18" charset="0"/>
                          </a:rPr>
                          <m:t>∥</m:t>
                        </m:r>
                      </m:sub>
                    </m:sSub>
                  </m:oMath>
                </a14:m>
                <a:r>
                  <a:rPr lang="en-GB" sz="1600" dirty="0"/>
                  <a:t>.</a:t>
                </a:r>
              </a:p>
              <a:p>
                <a:pPr marL="961200" indent="-514350" algn="just">
                  <a:lnSpc>
                    <a:spcPct val="150000"/>
                  </a:lnSpc>
                  <a:buFont typeface="Arial" panose="020B0604020202020204" pitchFamily="34" charset="0"/>
                  <a:buChar char="•"/>
                </a:pPr>
                <a:r>
                  <a:rPr lang="en-GB" sz="1600" b="1" dirty="0"/>
                  <a:t>RE fluid model self-consistently coupled to the MHD</a:t>
                </a:r>
                <a:r>
                  <a:rPr lang="en-GB" sz="1600" dirty="0"/>
                  <a:t> [1,2].</a:t>
                </a:r>
              </a:p>
              <a:p>
                <a:pPr marL="961200" indent="-514350" algn="just">
                  <a:lnSpc>
                    <a:spcPct val="150000"/>
                  </a:lnSpc>
                  <a:buFont typeface="Arial" panose="020B0604020202020204" pitchFamily="34" charset="0"/>
                  <a:buChar char="•"/>
                </a:pPr>
                <a:r>
                  <a:rPr lang="en-GB" sz="1600" dirty="0"/>
                  <a:t>Coupled to </a:t>
                </a:r>
                <a:r>
                  <a:rPr lang="en-GB" sz="1600" b="1" dirty="0"/>
                  <a:t>STARWALL</a:t>
                </a:r>
                <a:r>
                  <a:rPr lang="en-GB" sz="1600" dirty="0"/>
                  <a:t> to capture the vertical plasma motion.</a:t>
                </a:r>
              </a:p>
              <a:p>
                <a:pPr marL="457200" indent="-457200" algn="just">
                  <a:spcBef>
                    <a:spcPts val="1200"/>
                  </a:spcBef>
                  <a:buFont typeface="Arial" panose="020B0604020202020204" pitchFamily="34" charset="0"/>
                  <a:buChar char="•"/>
                </a:pPr>
                <a:r>
                  <a:rPr lang="en-GB" sz="1600" dirty="0"/>
                  <a:t>Polar grid with: </a:t>
                </a:r>
                <a14:m>
                  <m:oMath xmlns:m="http://schemas.openxmlformats.org/officeDocument/2006/math">
                    <m:r>
                      <a:rPr lang="en-GB" sz="1600" b="0" i="1" smtClean="0">
                        <a:latin typeface="Cambria Math" panose="02040503050406030204" pitchFamily="18" charset="0"/>
                      </a:rPr>
                      <m:t>250</m:t>
                    </m:r>
                  </m:oMath>
                </a14:m>
                <a:r>
                  <a:rPr lang="en-GB" sz="1600" dirty="0"/>
                  <a:t> radial and </a:t>
                </a:r>
                <a14:m>
                  <m:oMath xmlns:m="http://schemas.openxmlformats.org/officeDocument/2006/math">
                    <m:r>
                      <a:rPr lang="en-GB" sz="1600" b="0" i="1" smtClean="0">
                        <a:latin typeface="Cambria Math" panose="02040503050406030204" pitchFamily="18" charset="0"/>
                      </a:rPr>
                      <m:t>256</m:t>
                    </m:r>
                  </m:oMath>
                </a14:m>
                <a:r>
                  <a:rPr lang="en-GB" sz="1600" dirty="0"/>
                  <a:t> poloidal grid points.</a:t>
                </a:r>
              </a:p>
              <a:p>
                <a:pPr marL="457200" indent="-457200" algn="just">
                  <a:spcBef>
                    <a:spcPts val="1200"/>
                  </a:spcBef>
                  <a:buFont typeface="Arial" panose="020B0604020202020204" pitchFamily="34" charset="0"/>
                  <a:buChar char="•"/>
                </a:pPr>
                <a:r>
                  <a:rPr lang="en-GB" sz="1600" dirty="0"/>
                  <a:t>The study closely follows previous ITER simulations presented by </a:t>
                </a:r>
                <a:r>
                  <a:rPr lang="en-GB" sz="1600" dirty="0" err="1"/>
                  <a:t>Vinodh</a:t>
                </a:r>
                <a:r>
                  <a:rPr lang="en-GB" sz="1600" dirty="0"/>
                  <a:t> [3]:</a:t>
                </a:r>
              </a:p>
              <a:p>
                <a:pPr marL="961200" indent="-457200" algn="just">
                  <a:lnSpc>
                    <a:spcPct val="150000"/>
                  </a:lnSpc>
                  <a:spcBef>
                    <a:spcPts val="1200"/>
                  </a:spcBef>
                  <a:buFont typeface="+mj-lt"/>
                  <a:buAutoNum type="arabicPeriod"/>
                </a:pPr>
                <a:r>
                  <a:rPr lang="en-GB" sz="1600" dirty="0"/>
                  <a:t>The disruption mitigation and initial vertical motion is simulated in a simplified axisymmetric way (2D).</a:t>
                </a:r>
              </a:p>
              <a:p>
                <a:pPr marL="961200" indent="-457200" algn="just">
                  <a:lnSpc>
                    <a:spcPct val="150000"/>
                  </a:lnSpc>
                  <a:spcBef>
                    <a:spcPts val="1200"/>
                  </a:spcBef>
                  <a:buFont typeface="+mj-lt"/>
                  <a:buAutoNum type="arabicPeriod"/>
                </a:pPr>
                <a:r>
                  <a:rPr lang="en-GB" sz="1600" dirty="0"/>
                  <a:t>We switch to 3D simulations for the MHD burst leading to </a:t>
                </a:r>
                <a:r>
                  <a:rPr lang="en-GB" sz="1600" b="1" dirty="0"/>
                  <a:t>RE beam termination</a:t>
                </a:r>
                <a:r>
                  <a:rPr lang="en-GB" sz="1600" dirty="0"/>
                  <a:t>.</a:t>
                </a:r>
              </a:p>
              <a:p>
                <a:pPr marL="961200" indent="-457200" algn="just">
                  <a:lnSpc>
                    <a:spcPct val="150000"/>
                  </a:lnSpc>
                  <a:spcBef>
                    <a:spcPts val="1200"/>
                  </a:spcBef>
                  <a:buFont typeface="+mj-lt"/>
                  <a:buAutoNum type="arabicPeriod"/>
                </a:pPr>
                <a:r>
                  <a:rPr lang="en-GB" sz="1600" dirty="0"/>
                  <a:t>RE loads onto the wall are calculated by kinetic RE test particles (</a:t>
                </a:r>
                <a:r>
                  <a:rPr lang="en-GB" sz="1600" i="1" dirty="0"/>
                  <a:t>markers</a:t>
                </a:r>
                <a:r>
                  <a:rPr lang="en-GB" sz="1600" dirty="0"/>
                  <a:t>) [4].</a:t>
                </a:r>
              </a:p>
              <a:p>
                <a:pPr algn="just">
                  <a:lnSpc>
                    <a:spcPct val="150000"/>
                  </a:lnSpc>
                </a:pPr>
                <a:endParaRPr lang="en-US" sz="1600" dirty="0"/>
              </a:p>
            </p:txBody>
          </p:sp>
        </mc:Choice>
        <mc:Fallback>
          <p:sp>
            <p:nvSpPr>
              <p:cNvPr id="8" name="TextBox 7">
                <a:extLst>
                  <a:ext uri="{FF2B5EF4-FFF2-40B4-BE49-F238E27FC236}">
                    <a16:creationId xmlns:a16="http://schemas.microsoft.com/office/drawing/2014/main" id="{1BE89D75-B931-A059-1F04-6BF08D53A134}"/>
                  </a:ext>
                </a:extLst>
              </p:cNvPr>
              <p:cNvSpPr txBox="1">
                <a:spLocks noRot="1" noChangeAspect="1" noMove="1" noResize="1" noEditPoints="1" noAdjustHandles="1" noChangeArrowheads="1" noChangeShapeType="1" noTextEdit="1"/>
              </p:cNvSpPr>
              <p:nvPr/>
            </p:nvSpPr>
            <p:spPr>
              <a:xfrm>
                <a:off x="396240" y="1459870"/>
                <a:ext cx="8351154" cy="4178773"/>
              </a:xfrm>
              <a:prstGeom prst="rect">
                <a:avLst/>
              </a:prstGeom>
              <a:blipFill>
                <a:blip r:embed="rId2"/>
                <a:stretch>
                  <a:fillRect l="-1368" r="-1520"/>
                </a:stretch>
              </a:blipFill>
            </p:spPr>
            <p:txBody>
              <a:bodyPr/>
              <a:lstStyle/>
              <a:p>
                <a:r>
                  <a:rPr lang="en-IT">
                    <a:noFill/>
                  </a:rPr>
                  <a:t> </a:t>
                </a:r>
              </a:p>
            </p:txBody>
          </p:sp>
        </mc:Fallback>
      </mc:AlternateContent>
      <p:pic>
        <p:nvPicPr>
          <p:cNvPr id="6" name="Picture 5">
            <a:extLst>
              <a:ext uri="{FF2B5EF4-FFF2-40B4-BE49-F238E27FC236}">
                <a16:creationId xmlns:a16="http://schemas.microsoft.com/office/drawing/2014/main" id="{B9E3A527-4661-CB4C-D85D-C8B258E3217E}"/>
              </a:ext>
            </a:extLst>
          </p:cNvPr>
          <p:cNvPicPr>
            <a:picLocks noChangeAspect="1"/>
          </p:cNvPicPr>
          <p:nvPr/>
        </p:nvPicPr>
        <p:blipFill>
          <a:blip r:embed="rId3"/>
          <a:stretch>
            <a:fillRect/>
          </a:stretch>
        </p:blipFill>
        <p:spPr>
          <a:xfrm>
            <a:off x="9249509" y="1379437"/>
            <a:ext cx="2678332" cy="4251018"/>
          </a:xfrm>
          <a:prstGeom prst="rect">
            <a:avLst/>
          </a:prstGeom>
        </p:spPr>
      </p:pic>
    </p:spTree>
    <p:extLst>
      <p:ext uri="{BB962C8B-B14F-4D97-AF65-F5344CB8AC3E}">
        <p14:creationId xmlns:p14="http://schemas.microsoft.com/office/powerpoint/2010/main" val="319701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C35BE-602B-3C70-89F6-B670D6954C24}"/>
              </a:ext>
            </a:extLst>
          </p:cNvPr>
          <p:cNvSpPr>
            <a:spLocks noGrp="1"/>
          </p:cNvSpPr>
          <p:nvPr>
            <p:ph sz="quarter" idx="13"/>
          </p:nvPr>
        </p:nvSpPr>
        <p:spPr>
          <a:xfrm>
            <a:off x="658812" y="1092200"/>
            <a:ext cx="10837863" cy="5360988"/>
          </a:xfrm>
        </p:spPr>
        <p:txBody>
          <a:bodyPr>
            <a:normAutofit/>
          </a:bodyPr>
          <a:lstStyle/>
          <a:p>
            <a:pPr marL="285750" indent="-285750">
              <a:lnSpc>
                <a:spcPct val="250000"/>
              </a:lnSpc>
              <a:buFont typeface="Courier New" panose="02070309020205020404" pitchFamily="49" charset="0"/>
              <a:buChar char="o"/>
            </a:pPr>
            <a:r>
              <a:rPr lang="en-US" dirty="0">
                <a:solidFill>
                  <a:schemeClr val="bg1">
                    <a:lumMod val="85000"/>
                  </a:schemeClr>
                </a:solidFill>
              </a:rPr>
              <a:t>Introduction &amp; Model.</a:t>
            </a:r>
          </a:p>
          <a:p>
            <a:pPr marL="285750" indent="-285750">
              <a:lnSpc>
                <a:spcPct val="250000"/>
              </a:lnSpc>
              <a:buFont typeface="Courier New" panose="02070309020205020404" pitchFamily="49" charset="0"/>
              <a:buChar char="o"/>
            </a:pPr>
            <a:r>
              <a:rPr lang="en-US" dirty="0"/>
              <a:t>Scenario &amp; Equilibrium</a:t>
            </a:r>
            <a:endParaRPr lang="en-DE" dirty="0"/>
          </a:p>
          <a:p>
            <a:pPr marL="342900" indent="-342900">
              <a:lnSpc>
                <a:spcPct val="250000"/>
              </a:lnSpc>
              <a:buFont typeface="Courier New" panose="02070309020205020404" pitchFamily="49" charset="0"/>
              <a:buChar char="o"/>
            </a:pPr>
            <a:r>
              <a:rPr lang="en-US" dirty="0">
                <a:solidFill>
                  <a:schemeClr val="bg1">
                    <a:lumMod val="85000"/>
                  </a:schemeClr>
                </a:solidFill>
              </a:rPr>
              <a:t>Study and prediction of the RE impact on the sacrificial limiter.</a:t>
            </a:r>
          </a:p>
          <a:p>
            <a:pPr lvl="2" indent="0">
              <a:buNone/>
            </a:pPr>
            <a:endParaRPr lang="en-DE" dirty="0"/>
          </a:p>
        </p:txBody>
      </p:sp>
      <p:sp>
        <p:nvSpPr>
          <p:cNvPr id="3" name="Footer Placeholder 2">
            <a:extLst>
              <a:ext uri="{FF2B5EF4-FFF2-40B4-BE49-F238E27FC236}">
                <a16:creationId xmlns:a16="http://schemas.microsoft.com/office/drawing/2014/main" id="{4130AFA2-2996-5D52-9E00-3A05F106EB60}"/>
              </a:ext>
            </a:extLst>
          </p:cNvPr>
          <p:cNvSpPr>
            <a:spLocks noGrp="1"/>
          </p:cNvSpPr>
          <p:nvPr>
            <p:ph type="ftr" sz="quarter" idx="15"/>
          </p:nvPr>
        </p:nvSpPr>
        <p:spPr/>
        <p:txBody>
          <a:bodyPr/>
          <a:lstStyle/>
          <a:p>
            <a:r>
              <a:rPr lang="de-DE"/>
              <a:t>Max-Planck-Institut für Plasmaphysik | F. Vannini | 14.06.2024</a:t>
            </a:r>
            <a:endParaRPr lang="de-DE" dirty="0"/>
          </a:p>
        </p:txBody>
      </p:sp>
      <p:sp>
        <p:nvSpPr>
          <p:cNvPr id="4" name="Slide Number Placeholder 3">
            <a:extLst>
              <a:ext uri="{FF2B5EF4-FFF2-40B4-BE49-F238E27FC236}">
                <a16:creationId xmlns:a16="http://schemas.microsoft.com/office/drawing/2014/main" id="{11C9CB29-A739-902B-B278-2726C6932377}"/>
              </a:ext>
            </a:extLst>
          </p:cNvPr>
          <p:cNvSpPr>
            <a:spLocks noGrp="1"/>
          </p:cNvSpPr>
          <p:nvPr>
            <p:ph type="sldNum" sz="quarter" idx="16"/>
          </p:nvPr>
        </p:nvSpPr>
        <p:spPr/>
        <p:txBody>
          <a:bodyPr/>
          <a:lstStyle/>
          <a:p>
            <a:fld id="{ECE691D0-CC49-4FC7-9C4D-6112B0CB3A76}" type="slidenum">
              <a:rPr lang="de-DE" smtClean="0"/>
              <a:pPr/>
              <a:t>6</a:t>
            </a:fld>
            <a:endParaRPr lang="de-DE"/>
          </a:p>
        </p:txBody>
      </p:sp>
      <p:sp>
        <p:nvSpPr>
          <p:cNvPr id="5" name="Title 4">
            <a:extLst>
              <a:ext uri="{FF2B5EF4-FFF2-40B4-BE49-F238E27FC236}">
                <a16:creationId xmlns:a16="http://schemas.microsoft.com/office/drawing/2014/main" id="{D76AE7A6-9C1F-D1BE-F009-684B281F3445}"/>
              </a:ext>
            </a:extLst>
          </p:cNvPr>
          <p:cNvSpPr>
            <a:spLocks noGrp="1"/>
          </p:cNvSpPr>
          <p:nvPr>
            <p:ph type="title"/>
          </p:nvPr>
        </p:nvSpPr>
        <p:spPr/>
        <p:txBody>
          <a:bodyPr/>
          <a:lstStyle/>
          <a:p>
            <a:r>
              <a:rPr lang="en-DE"/>
              <a:t>Table of contents</a:t>
            </a:r>
          </a:p>
        </p:txBody>
      </p:sp>
    </p:spTree>
    <p:extLst>
      <p:ext uri="{BB962C8B-B14F-4D97-AF65-F5344CB8AC3E}">
        <p14:creationId xmlns:p14="http://schemas.microsoft.com/office/powerpoint/2010/main" val="326476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1598DB2-2A78-7584-626C-F92C2A98E955}"/>
              </a:ext>
            </a:extLst>
          </p:cNvPr>
          <p:cNvSpPr>
            <a:spLocks noGrp="1"/>
          </p:cNvSpPr>
          <p:nvPr>
            <p:ph type="ftr" sz="quarter" idx="15"/>
          </p:nvPr>
        </p:nvSpPr>
        <p:spPr/>
        <p:txBody>
          <a:bodyPr/>
          <a:lstStyle/>
          <a:p>
            <a:r>
              <a:rPr lang="de-DE"/>
              <a:t>Max-Planck-Institut für Plasmaphysik | F. Vannini | 14.06.2024</a:t>
            </a:r>
          </a:p>
        </p:txBody>
      </p:sp>
      <p:sp>
        <p:nvSpPr>
          <p:cNvPr id="4" name="Slide Number Placeholder 3">
            <a:extLst>
              <a:ext uri="{FF2B5EF4-FFF2-40B4-BE49-F238E27FC236}">
                <a16:creationId xmlns:a16="http://schemas.microsoft.com/office/drawing/2014/main" id="{85AE0C96-EAEF-FE93-2EED-80461FBF517F}"/>
              </a:ext>
            </a:extLst>
          </p:cNvPr>
          <p:cNvSpPr>
            <a:spLocks noGrp="1"/>
          </p:cNvSpPr>
          <p:nvPr>
            <p:ph type="sldNum" sz="quarter" idx="16"/>
          </p:nvPr>
        </p:nvSpPr>
        <p:spPr/>
        <p:txBody>
          <a:bodyPr/>
          <a:lstStyle/>
          <a:p>
            <a:fld id="{ECE691D0-CC49-4FC7-9C4D-6112B0CB3A76}" type="slidenum">
              <a:rPr lang="de-DE" smtClean="0"/>
              <a:pPr/>
              <a:t>7</a:t>
            </a:fld>
            <a:endParaRPr lang="de-DE"/>
          </a:p>
        </p:txBody>
      </p:sp>
      <p:sp>
        <p:nvSpPr>
          <p:cNvPr id="5" name="Title 4">
            <a:extLst>
              <a:ext uri="{FF2B5EF4-FFF2-40B4-BE49-F238E27FC236}">
                <a16:creationId xmlns:a16="http://schemas.microsoft.com/office/drawing/2014/main" id="{E27CBBE0-2B15-DFB5-1588-09EF29EDFADE}"/>
              </a:ext>
            </a:extLst>
          </p:cNvPr>
          <p:cNvSpPr>
            <a:spLocks noGrp="1"/>
          </p:cNvSpPr>
          <p:nvPr>
            <p:ph type="title"/>
          </p:nvPr>
        </p:nvSpPr>
        <p:spPr>
          <a:xfrm>
            <a:off x="658813" y="258445"/>
            <a:ext cx="9612984" cy="782638"/>
          </a:xfrm>
        </p:spPr>
        <p:txBody>
          <a:bodyPr/>
          <a:lstStyle/>
          <a:p>
            <a:r>
              <a:rPr lang="en-DE"/>
              <a:t>SCENARIO</a:t>
            </a:r>
            <a:r>
              <a:rPr lang="it-IT" dirty="0"/>
              <a:t> &amp; EQUILIBRIUM</a:t>
            </a:r>
            <a:endParaRPr lang="en-DE"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D77C1881-04B9-7A56-E68B-CF7CB3A51972}"/>
                  </a:ext>
                </a:extLst>
              </p:cNvPr>
              <p:cNvSpPr txBox="1"/>
              <p:nvPr/>
            </p:nvSpPr>
            <p:spPr>
              <a:xfrm>
                <a:off x="111759" y="850516"/>
                <a:ext cx="11804469" cy="1116844"/>
              </a:xfrm>
              <a:prstGeom prst="rect">
                <a:avLst/>
              </a:prstGeom>
              <a:noFill/>
            </p:spPr>
            <p:txBody>
              <a:bodyPr wrap="square" lIns="0" tIns="0" rIns="0" bIns="0" rtlCol="0" anchor="t" anchorCtr="0">
                <a:spAutoFit/>
              </a:bodyPr>
              <a:lstStyle/>
              <a:p>
                <a:pPr marL="180000" indent="-180000">
                  <a:spcBef>
                    <a:spcPts val="1150"/>
                  </a:spcBef>
                  <a:buFont typeface="Arial" panose="020B0604020202020204" pitchFamily="34" charset="0"/>
                  <a:buChar char="•"/>
                </a:pPr>
                <a:r>
                  <a:rPr lang="en-DE" sz="1600" i="1" dirty="0"/>
                  <a:t>DEMO Single Null (SN) </a:t>
                </a:r>
                <a:r>
                  <a:rPr lang="en-DE" sz="1600" i="1"/>
                  <a:t>variant 2021</a:t>
                </a:r>
                <a:r>
                  <a:rPr lang="it-IT" sz="1600" i="1" dirty="0"/>
                  <a:t> </a:t>
                </a:r>
                <a:r>
                  <a:rPr lang="it-IT" sz="1600" dirty="0"/>
                  <a:t>[5]</a:t>
                </a:r>
                <a:r>
                  <a:rPr lang="en-DE" sz="1600" baseline="30000"/>
                  <a:t> </a:t>
                </a:r>
                <a:r>
                  <a:rPr lang="en-DE" sz="1600" dirty="0"/>
                  <a:t>,provided by the DEMO team. VV made </a:t>
                </a:r>
                <a:r>
                  <a:rPr lang="en-DE" sz="1600"/>
                  <a:t>of s</a:t>
                </a:r>
                <a:r>
                  <a:rPr lang="it-IT" sz="1600" dirty="0"/>
                  <a:t>t</a:t>
                </a:r>
                <a:r>
                  <a:rPr lang="en-DE" sz="1600"/>
                  <a:t>ainless </a:t>
                </a:r>
                <a:r>
                  <a:rPr lang="en-DE" sz="1600" dirty="0"/>
                  <a:t>steel, with: </a:t>
                </a:r>
                <a14:m>
                  <m:oMath xmlns:m="http://schemas.openxmlformats.org/officeDocument/2006/math">
                    <m:sSub>
                      <m:sSubPr>
                        <m:ctrlPr>
                          <a:rPr lang="en-DE" sz="1600" i="1" smtClean="0">
                            <a:latin typeface="Cambria Math" panose="02040503050406030204" pitchFamily="18" charset="0"/>
                          </a:rPr>
                        </m:ctrlPr>
                      </m:sSubPr>
                      <m:e>
                        <m:r>
                          <a:rPr lang="en-DE" sz="1600" i="1" smtClean="0">
                            <a:latin typeface="Cambria Math" panose="02040503050406030204" pitchFamily="18" charset="0"/>
                            <a:ea typeface="Cambria Math" panose="02040503050406030204" pitchFamily="18" charset="0"/>
                          </a:rPr>
                          <m:t>𝜂</m:t>
                        </m:r>
                      </m:e>
                      <m:sub>
                        <m:r>
                          <a:rPr lang="en-US" sz="1600" b="0" i="1" smtClean="0">
                            <a:latin typeface="Cambria Math" panose="02040503050406030204" pitchFamily="18" charset="0"/>
                          </a:rPr>
                          <m:t>𝑤</m:t>
                        </m:r>
                      </m:sub>
                    </m:sSub>
                    <m:r>
                      <a:rPr lang="en-US" sz="1600" b="0" i="1" smtClean="0">
                        <a:latin typeface="Cambria Math" panose="02040503050406030204" pitchFamily="18" charset="0"/>
                      </a:rPr>
                      <m:t>=0.76</m:t>
                    </m:r>
                    <m:r>
                      <a:rPr lang="en-US" sz="1600" b="0" i="1" smtClean="0">
                        <a:latin typeface="Cambria Math" panose="02040503050406030204" pitchFamily="18" charset="0"/>
                        <a:ea typeface="Cambria Math" panose="02040503050406030204" pitchFamily="18" charset="0"/>
                      </a:rPr>
                      <m:t>×</m:t>
                    </m:r>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10</m:t>
                        </m:r>
                      </m:e>
                      <m:sup>
                        <m:r>
                          <a:rPr lang="en-US" sz="1600" b="0" i="1" smtClean="0">
                            <a:latin typeface="Cambria Math" panose="02040503050406030204" pitchFamily="18" charset="0"/>
                            <a:ea typeface="Cambria Math" panose="02040503050406030204" pitchFamily="18" charset="0"/>
                          </a:rPr>
                          <m:t>−6</m:t>
                        </m:r>
                      </m:sup>
                    </m:sSup>
                    <m:r>
                      <m:rPr>
                        <m:sty m:val="p"/>
                      </m:rPr>
                      <a:rPr lang="el-GR" sz="1600" b="0" i="1" smtClean="0">
                        <a:latin typeface="Cambria Math" panose="02040503050406030204" pitchFamily="18" charset="0"/>
                        <a:ea typeface="Cambria Math" panose="02040503050406030204" pitchFamily="18" charset="0"/>
                      </a:rPr>
                      <m:t>Ω</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𝑚</m:t>
                    </m:r>
                  </m:oMath>
                </a14:m>
                <a:r>
                  <a:rPr lang="en-DE" sz="1600" dirty="0"/>
                  <a:t>.</a:t>
                </a:r>
              </a:p>
              <a:p>
                <a:pPr marL="180000" indent="-180000">
                  <a:lnSpc>
                    <a:spcPts val="2300"/>
                  </a:lnSpc>
                  <a:spcBef>
                    <a:spcPts val="1150"/>
                  </a:spcBef>
                  <a:buFont typeface="Arial" panose="020B0604020202020204" pitchFamily="34" charset="0"/>
                  <a:buChar char="•"/>
                </a:pPr>
                <a:endParaRPr lang="en-DE" sz="1600" dirty="0"/>
              </a:p>
              <a:p>
                <a:pPr marL="180000" indent="-180000" algn="l">
                  <a:lnSpc>
                    <a:spcPts val="2300"/>
                  </a:lnSpc>
                  <a:spcBef>
                    <a:spcPts val="1150"/>
                  </a:spcBef>
                  <a:buFont typeface="Arial" panose="020B0604020202020204" pitchFamily="34" charset="0"/>
                  <a:buChar char="•"/>
                </a:pPr>
                <a:endParaRPr lang="en-DE" sz="1600" dirty="0" err="1"/>
              </a:p>
            </p:txBody>
          </p:sp>
        </mc:Choice>
        <mc:Fallback>
          <p:sp>
            <p:nvSpPr>
              <p:cNvPr id="7" name="TextBox 6">
                <a:extLst>
                  <a:ext uri="{FF2B5EF4-FFF2-40B4-BE49-F238E27FC236}">
                    <a16:creationId xmlns:a16="http://schemas.microsoft.com/office/drawing/2014/main" id="{D77C1881-04B9-7A56-E68B-CF7CB3A51972}"/>
                  </a:ext>
                </a:extLst>
              </p:cNvPr>
              <p:cNvSpPr txBox="1">
                <a:spLocks noRot="1" noChangeAspect="1" noMove="1" noResize="1" noEditPoints="1" noAdjustHandles="1" noChangeArrowheads="1" noChangeShapeType="1" noTextEdit="1"/>
              </p:cNvSpPr>
              <p:nvPr/>
            </p:nvSpPr>
            <p:spPr>
              <a:xfrm>
                <a:off x="111759" y="850516"/>
                <a:ext cx="11804469" cy="1116844"/>
              </a:xfrm>
              <a:prstGeom prst="rect">
                <a:avLst/>
              </a:prstGeom>
              <a:blipFill>
                <a:blip r:embed="rId2"/>
                <a:stretch>
                  <a:fillRect l="-967" t="-6742"/>
                </a:stretch>
              </a:blipFill>
            </p:spPr>
            <p:txBody>
              <a:bodyPr/>
              <a:lstStyle/>
              <a:p>
                <a:r>
                  <a:rPr lang="en-IT">
                    <a:noFill/>
                  </a:rPr>
                  <a:t> </a:t>
                </a:r>
              </a:p>
            </p:txBody>
          </p:sp>
        </mc:Fallback>
      </mc:AlternateContent>
      <p:sp>
        <p:nvSpPr>
          <p:cNvPr id="10" name="TextBox 9">
            <a:extLst>
              <a:ext uri="{FF2B5EF4-FFF2-40B4-BE49-F238E27FC236}">
                <a16:creationId xmlns:a16="http://schemas.microsoft.com/office/drawing/2014/main" id="{65728152-71E9-3A82-F1C1-A32206068020}"/>
              </a:ext>
            </a:extLst>
          </p:cNvPr>
          <p:cNvSpPr txBox="1"/>
          <p:nvPr/>
        </p:nvSpPr>
        <p:spPr>
          <a:xfrm>
            <a:off x="1036357" y="6256291"/>
            <a:ext cx="9235440" cy="256224"/>
          </a:xfrm>
          <a:prstGeom prst="rect">
            <a:avLst/>
          </a:prstGeom>
          <a:noFill/>
        </p:spPr>
        <p:txBody>
          <a:bodyPr wrap="square" lIns="0" tIns="0" rIns="0" bIns="0" rtlCol="0" anchor="t" anchorCtr="0">
            <a:spAutoFit/>
          </a:bodyPr>
          <a:lstStyle/>
          <a:p>
            <a:pPr algn="l">
              <a:lnSpc>
                <a:spcPts val="2300"/>
              </a:lnSpc>
              <a:spcBef>
                <a:spcPts val="1150"/>
              </a:spcBef>
            </a:pPr>
            <a:r>
              <a:rPr lang="it-IT" sz="1200" dirty="0"/>
              <a:t>[5]</a:t>
            </a:r>
            <a:r>
              <a:rPr lang="en-DE" sz="1200" baseline="30000"/>
              <a:t> </a:t>
            </a:r>
            <a:r>
              <a:rPr lang="en-DE" sz="1200" b="1" dirty="0"/>
              <a:t>See report by:</a:t>
            </a:r>
            <a:r>
              <a:rPr lang="en-DE" sz="1200" b="1" baseline="30000" dirty="0"/>
              <a:t> </a:t>
            </a:r>
            <a:r>
              <a:rPr lang="en-DE" sz="1200" dirty="0"/>
              <a:t>R. Ambrosino, A. Castaldo and the CREATE TEAM, </a:t>
            </a:r>
            <a:r>
              <a:rPr lang="en-DE" sz="1200" i="1" dirty="0"/>
              <a:t>DEMO SN baseline 2021</a:t>
            </a:r>
            <a:r>
              <a:rPr lang="en-DE" sz="1200" dirty="0"/>
              <a:t>, 14th May 2021</a:t>
            </a:r>
          </a:p>
        </p:txBody>
      </p:sp>
      <p:pic>
        <p:nvPicPr>
          <p:cNvPr id="6" name="Picture 5" descr="A diagram of a graph&#10;&#10;Description automatically generated with medium confidence">
            <a:extLst>
              <a:ext uri="{FF2B5EF4-FFF2-40B4-BE49-F238E27FC236}">
                <a16:creationId xmlns:a16="http://schemas.microsoft.com/office/drawing/2014/main" id="{B9FB488C-302B-9B4C-B13C-3D176AADAE95}"/>
              </a:ext>
            </a:extLst>
          </p:cNvPr>
          <p:cNvPicPr>
            <a:picLocks noChangeAspect="1"/>
          </p:cNvPicPr>
          <p:nvPr/>
        </p:nvPicPr>
        <p:blipFill>
          <a:blip r:embed="rId3"/>
          <a:stretch>
            <a:fillRect/>
          </a:stretch>
        </p:blipFill>
        <p:spPr>
          <a:xfrm>
            <a:off x="363" y="1357745"/>
            <a:ext cx="4846111" cy="4846111"/>
          </a:xfrm>
          <a:prstGeom prst="rect">
            <a:avLst/>
          </a:prstGeom>
        </p:spPr>
      </p:pic>
      <p:pic>
        <p:nvPicPr>
          <p:cNvPr id="9" name="Picture 8" descr="A graph of a line&#10;&#10;Description automatically generated with medium confidence">
            <a:extLst>
              <a:ext uri="{FF2B5EF4-FFF2-40B4-BE49-F238E27FC236}">
                <a16:creationId xmlns:a16="http://schemas.microsoft.com/office/drawing/2014/main" id="{60E999E3-CF73-8544-87A0-CB511E0FD79A}"/>
              </a:ext>
            </a:extLst>
          </p:cNvPr>
          <p:cNvPicPr>
            <a:picLocks noChangeAspect="1"/>
          </p:cNvPicPr>
          <p:nvPr/>
        </p:nvPicPr>
        <p:blipFill>
          <a:blip r:embed="rId4"/>
          <a:stretch>
            <a:fillRect/>
          </a:stretch>
        </p:blipFill>
        <p:spPr>
          <a:xfrm>
            <a:off x="4704689" y="2712794"/>
            <a:ext cx="7487311" cy="3119713"/>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90E642E7-729B-1447-B553-65AFD5C53FFA}"/>
                  </a:ext>
                </a:extLst>
              </p:cNvPr>
              <p:cNvSpPr txBox="1"/>
              <p:nvPr/>
            </p:nvSpPr>
            <p:spPr>
              <a:xfrm>
                <a:off x="5043055" y="1652022"/>
                <a:ext cx="6873173" cy="1011687"/>
              </a:xfrm>
              <a:prstGeom prst="rect">
                <a:avLst/>
              </a:prstGeom>
              <a:noFill/>
            </p:spPr>
            <p:txBody>
              <a:bodyPr wrap="square" lIns="0" tIns="0" rIns="0" bIns="0" rtlCol="0" anchor="t" anchorCtr="0">
                <a:spAutoFit/>
              </a:bodyPr>
              <a:lstStyle/>
              <a:p>
                <a:pPr marL="180000" indent="-180000">
                  <a:lnSpc>
                    <a:spcPts val="2300"/>
                  </a:lnSpc>
                  <a:spcBef>
                    <a:spcPts val="1150"/>
                  </a:spcBef>
                  <a:buFont typeface="Arial" panose="020B0604020202020204" pitchFamily="34" charset="0"/>
                  <a:buChar char="•"/>
                </a:pPr>
                <a:r>
                  <a:rPr lang="en-DE" sz="1600" dirty="0"/>
                  <a:t>Limiter positions: </a:t>
                </a:r>
                <a:r>
                  <a:rPr lang="en-DE" sz="1600" i="1" dirty="0"/>
                  <a:t>courtesy of F. Maviglia and M. L. Richiusa</a:t>
                </a:r>
                <a:r>
                  <a:rPr lang="en-DE" sz="1600" dirty="0"/>
                  <a:t>. Protrusion of </a:t>
                </a:r>
                <a14:m>
                  <m:oMath xmlns:m="http://schemas.openxmlformats.org/officeDocument/2006/math">
                    <m:r>
                      <m:rPr>
                        <m:sty m:val="p"/>
                      </m:rPr>
                      <a:rPr lang="el-GR" sz="1600" i="1" smtClean="0">
                        <a:latin typeface="Cambria Math" panose="02040503050406030204" pitchFamily="18" charset="0"/>
                        <a:ea typeface="Cambria Math" panose="02040503050406030204" pitchFamily="18" charset="0"/>
                      </a:rPr>
                      <m:t>Δ</m:t>
                    </m:r>
                    <m:r>
                      <a:rPr lang="it-IT" sz="1600" b="0" i="1" smtClean="0">
                        <a:latin typeface="Cambria Math" panose="02040503050406030204" pitchFamily="18" charset="0"/>
                        <a:ea typeface="Cambria Math" panose="02040503050406030204" pitchFamily="18" charset="0"/>
                      </a:rPr>
                      <m:t>𝑅</m:t>
                    </m:r>
                    <m:r>
                      <a:rPr lang="en-US" sz="1600" b="0" i="1" smtClean="0">
                        <a:latin typeface="Cambria Math" panose="02040503050406030204" pitchFamily="18" charset="0"/>
                        <a:ea typeface="Cambria Math" panose="02040503050406030204" pitchFamily="18" charset="0"/>
                      </a:rPr>
                      <m:t>=70 </m:t>
                    </m:r>
                    <m:r>
                      <a:rPr lang="en-US" sz="1600" b="0" i="1" smtClean="0">
                        <a:latin typeface="Cambria Math" panose="02040503050406030204" pitchFamily="18" charset="0"/>
                        <a:ea typeface="Cambria Math" panose="02040503050406030204" pitchFamily="18" charset="0"/>
                      </a:rPr>
                      <m:t>𝑚𝑚</m:t>
                    </m:r>
                  </m:oMath>
                </a14:m>
                <a:r>
                  <a:rPr lang="en-DE" sz="1600" dirty="0"/>
                  <a:t>.</a:t>
                </a:r>
              </a:p>
              <a:p>
                <a:pPr marL="180000" indent="-180000" algn="l">
                  <a:lnSpc>
                    <a:spcPts val="2300"/>
                  </a:lnSpc>
                  <a:spcBef>
                    <a:spcPts val="1150"/>
                  </a:spcBef>
                  <a:buFont typeface="Arial" panose="020B0604020202020204" pitchFamily="34" charset="0"/>
                  <a:buChar char="•"/>
                </a:pPr>
                <a:endParaRPr lang="en-IT" sz="1600" dirty="0" err="1"/>
              </a:p>
            </p:txBody>
          </p:sp>
        </mc:Choice>
        <mc:Fallback>
          <p:sp>
            <p:nvSpPr>
              <p:cNvPr id="8" name="TextBox 7">
                <a:extLst>
                  <a:ext uri="{FF2B5EF4-FFF2-40B4-BE49-F238E27FC236}">
                    <a16:creationId xmlns:a16="http://schemas.microsoft.com/office/drawing/2014/main" id="{90E642E7-729B-1447-B553-65AFD5C53FFA}"/>
                  </a:ext>
                </a:extLst>
              </p:cNvPr>
              <p:cNvSpPr txBox="1">
                <a:spLocks noRot="1" noChangeAspect="1" noMove="1" noResize="1" noEditPoints="1" noAdjustHandles="1" noChangeArrowheads="1" noChangeShapeType="1" noTextEdit="1"/>
              </p:cNvSpPr>
              <p:nvPr/>
            </p:nvSpPr>
            <p:spPr>
              <a:xfrm>
                <a:off x="5043055" y="1652022"/>
                <a:ext cx="6873173" cy="1011687"/>
              </a:xfrm>
              <a:prstGeom prst="rect">
                <a:avLst/>
              </a:prstGeom>
              <a:blipFill>
                <a:blip r:embed="rId5"/>
                <a:stretch>
                  <a:fillRect l="-1657" t="-5000" r="-1105"/>
                </a:stretch>
              </a:blipFill>
            </p:spPr>
            <p:txBody>
              <a:bodyPr/>
              <a:lstStyle/>
              <a:p>
                <a:r>
                  <a:rPr lang="en-IT">
                    <a:noFill/>
                  </a:rPr>
                  <a:t> </a:t>
                </a:r>
              </a:p>
            </p:txBody>
          </p:sp>
        </mc:Fallback>
      </mc:AlternateContent>
    </p:spTree>
    <p:extLst>
      <p:ext uri="{BB962C8B-B14F-4D97-AF65-F5344CB8AC3E}">
        <p14:creationId xmlns:p14="http://schemas.microsoft.com/office/powerpoint/2010/main" val="1132466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C35BE-602B-3C70-89F6-B670D6954C24}"/>
              </a:ext>
            </a:extLst>
          </p:cNvPr>
          <p:cNvSpPr>
            <a:spLocks noGrp="1"/>
          </p:cNvSpPr>
          <p:nvPr>
            <p:ph sz="quarter" idx="13"/>
          </p:nvPr>
        </p:nvSpPr>
        <p:spPr>
          <a:xfrm>
            <a:off x="658812" y="1092200"/>
            <a:ext cx="10837863" cy="5360988"/>
          </a:xfrm>
        </p:spPr>
        <p:txBody>
          <a:bodyPr>
            <a:normAutofit/>
          </a:bodyPr>
          <a:lstStyle/>
          <a:p>
            <a:pPr marL="285750" indent="-285750">
              <a:lnSpc>
                <a:spcPct val="250000"/>
              </a:lnSpc>
              <a:buFont typeface="Courier New" panose="02070309020205020404" pitchFamily="49" charset="0"/>
              <a:buChar char="o"/>
            </a:pPr>
            <a:r>
              <a:rPr lang="en-US" dirty="0">
                <a:solidFill>
                  <a:schemeClr val="bg1">
                    <a:lumMod val="85000"/>
                  </a:schemeClr>
                </a:solidFill>
              </a:rPr>
              <a:t>Introduction &amp; Model.</a:t>
            </a:r>
          </a:p>
          <a:p>
            <a:pPr marL="285750" indent="-285750">
              <a:lnSpc>
                <a:spcPct val="250000"/>
              </a:lnSpc>
              <a:buFont typeface="Courier New" panose="02070309020205020404" pitchFamily="49" charset="0"/>
              <a:buChar char="o"/>
            </a:pPr>
            <a:r>
              <a:rPr lang="en-US" dirty="0">
                <a:solidFill>
                  <a:schemeClr val="bg1">
                    <a:lumMod val="85000"/>
                  </a:schemeClr>
                </a:solidFill>
              </a:rPr>
              <a:t>Scenario &amp; Equilibrium</a:t>
            </a:r>
            <a:endParaRPr lang="en-DE" dirty="0">
              <a:solidFill>
                <a:schemeClr val="bg1">
                  <a:lumMod val="85000"/>
                </a:schemeClr>
              </a:solidFill>
            </a:endParaRPr>
          </a:p>
          <a:p>
            <a:pPr marL="342900" indent="-342900">
              <a:lnSpc>
                <a:spcPct val="250000"/>
              </a:lnSpc>
              <a:buFont typeface="Courier New" panose="02070309020205020404" pitchFamily="49" charset="0"/>
              <a:buChar char="o"/>
            </a:pPr>
            <a:r>
              <a:rPr lang="en-US" dirty="0"/>
              <a:t>Study and prediction of the RE impact on the sacrificial limiter.</a:t>
            </a:r>
          </a:p>
          <a:p>
            <a:pPr lvl="2" indent="0">
              <a:buNone/>
            </a:pPr>
            <a:endParaRPr lang="en-DE" dirty="0"/>
          </a:p>
        </p:txBody>
      </p:sp>
      <p:sp>
        <p:nvSpPr>
          <p:cNvPr id="3" name="Footer Placeholder 2">
            <a:extLst>
              <a:ext uri="{FF2B5EF4-FFF2-40B4-BE49-F238E27FC236}">
                <a16:creationId xmlns:a16="http://schemas.microsoft.com/office/drawing/2014/main" id="{4130AFA2-2996-5D52-9E00-3A05F106EB60}"/>
              </a:ext>
            </a:extLst>
          </p:cNvPr>
          <p:cNvSpPr>
            <a:spLocks noGrp="1"/>
          </p:cNvSpPr>
          <p:nvPr>
            <p:ph type="ftr" sz="quarter" idx="15"/>
          </p:nvPr>
        </p:nvSpPr>
        <p:spPr/>
        <p:txBody>
          <a:bodyPr/>
          <a:lstStyle/>
          <a:p>
            <a:r>
              <a:rPr lang="de-DE"/>
              <a:t>Max-Planck-Institut für Plasmaphysik | F. Vannini | 14.06.2024</a:t>
            </a:r>
            <a:endParaRPr lang="de-DE" dirty="0"/>
          </a:p>
        </p:txBody>
      </p:sp>
      <p:sp>
        <p:nvSpPr>
          <p:cNvPr id="4" name="Slide Number Placeholder 3">
            <a:extLst>
              <a:ext uri="{FF2B5EF4-FFF2-40B4-BE49-F238E27FC236}">
                <a16:creationId xmlns:a16="http://schemas.microsoft.com/office/drawing/2014/main" id="{11C9CB29-A739-902B-B278-2726C6932377}"/>
              </a:ext>
            </a:extLst>
          </p:cNvPr>
          <p:cNvSpPr>
            <a:spLocks noGrp="1"/>
          </p:cNvSpPr>
          <p:nvPr>
            <p:ph type="sldNum" sz="quarter" idx="16"/>
          </p:nvPr>
        </p:nvSpPr>
        <p:spPr/>
        <p:txBody>
          <a:bodyPr/>
          <a:lstStyle/>
          <a:p>
            <a:fld id="{ECE691D0-CC49-4FC7-9C4D-6112B0CB3A76}" type="slidenum">
              <a:rPr lang="de-DE" smtClean="0"/>
              <a:pPr/>
              <a:t>8</a:t>
            </a:fld>
            <a:endParaRPr lang="de-DE"/>
          </a:p>
        </p:txBody>
      </p:sp>
      <p:sp>
        <p:nvSpPr>
          <p:cNvPr id="5" name="Title 4">
            <a:extLst>
              <a:ext uri="{FF2B5EF4-FFF2-40B4-BE49-F238E27FC236}">
                <a16:creationId xmlns:a16="http://schemas.microsoft.com/office/drawing/2014/main" id="{D76AE7A6-9C1F-D1BE-F009-684B281F3445}"/>
              </a:ext>
            </a:extLst>
          </p:cNvPr>
          <p:cNvSpPr>
            <a:spLocks noGrp="1"/>
          </p:cNvSpPr>
          <p:nvPr>
            <p:ph type="title"/>
          </p:nvPr>
        </p:nvSpPr>
        <p:spPr/>
        <p:txBody>
          <a:bodyPr/>
          <a:lstStyle/>
          <a:p>
            <a:r>
              <a:rPr lang="en-DE" dirty="0"/>
              <a:t>Table of contents</a:t>
            </a:r>
          </a:p>
        </p:txBody>
      </p:sp>
    </p:spTree>
    <p:extLst>
      <p:ext uri="{BB962C8B-B14F-4D97-AF65-F5344CB8AC3E}">
        <p14:creationId xmlns:p14="http://schemas.microsoft.com/office/powerpoint/2010/main" val="1512435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FF14CBF-A83D-61BD-4447-08D9EFDC8D9C}"/>
              </a:ext>
            </a:extLst>
          </p:cNvPr>
          <p:cNvSpPr>
            <a:spLocks noGrp="1"/>
          </p:cNvSpPr>
          <p:nvPr>
            <p:ph type="ftr" sz="quarter" idx="15"/>
          </p:nvPr>
        </p:nvSpPr>
        <p:spPr/>
        <p:txBody>
          <a:bodyPr/>
          <a:lstStyle/>
          <a:p>
            <a:r>
              <a:rPr lang="de-DE"/>
              <a:t>Max-Planck-Institut für Plasmaphysik | F. Vannini | 14.06.2024</a:t>
            </a:r>
          </a:p>
        </p:txBody>
      </p:sp>
      <p:sp>
        <p:nvSpPr>
          <p:cNvPr id="4" name="Slide Number Placeholder 3">
            <a:extLst>
              <a:ext uri="{FF2B5EF4-FFF2-40B4-BE49-F238E27FC236}">
                <a16:creationId xmlns:a16="http://schemas.microsoft.com/office/drawing/2014/main" id="{E330414F-7448-2D64-A0E9-36905DF564EF}"/>
              </a:ext>
            </a:extLst>
          </p:cNvPr>
          <p:cNvSpPr>
            <a:spLocks noGrp="1"/>
          </p:cNvSpPr>
          <p:nvPr>
            <p:ph type="sldNum" sz="quarter" idx="16"/>
          </p:nvPr>
        </p:nvSpPr>
        <p:spPr/>
        <p:txBody>
          <a:bodyPr/>
          <a:lstStyle/>
          <a:p>
            <a:fld id="{ECE691D0-CC49-4FC7-9C4D-6112B0CB3A76}" type="slidenum">
              <a:rPr lang="de-DE" smtClean="0"/>
              <a:pPr/>
              <a:t>9</a:t>
            </a:fld>
            <a:endParaRPr lang="de-DE"/>
          </a:p>
        </p:txBody>
      </p:sp>
      <p:sp>
        <p:nvSpPr>
          <p:cNvPr id="5" name="Title 4">
            <a:extLst>
              <a:ext uri="{FF2B5EF4-FFF2-40B4-BE49-F238E27FC236}">
                <a16:creationId xmlns:a16="http://schemas.microsoft.com/office/drawing/2014/main" id="{418B037F-46FE-5546-ED67-50FB7F06AF93}"/>
              </a:ext>
            </a:extLst>
          </p:cNvPr>
          <p:cNvSpPr>
            <a:spLocks noGrp="1"/>
          </p:cNvSpPr>
          <p:nvPr>
            <p:ph type="title"/>
          </p:nvPr>
        </p:nvSpPr>
        <p:spPr>
          <a:xfrm>
            <a:off x="658813" y="468506"/>
            <a:ext cx="10621961" cy="782638"/>
          </a:xfrm>
        </p:spPr>
        <p:txBody>
          <a:bodyPr/>
          <a:lstStyle/>
          <a:p>
            <a:r>
              <a:rPr lang="en-GB" sz="2800" cap="all" dirty="0">
                <a:solidFill>
                  <a:srgbClr val="006C66"/>
                </a:solidFill>
                <a:latin typeface="+mn-lt"/>
              </a:rPr>
              <a:t>MITIGATED</a:t>
            </a:r>
            <a:r>
              <a:rPr lang="en-GB" sz="2800" b="1" cap="all" dirty="0">
                <a:solidFill>
                  <a:srgbClr val="006C66"/>
                </a:solidFill>
              </a:rPr>
              <a:t> VDE</a:t>
            </a:r>
            <a:endParaRPr lang="en-DE"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4A9A4E8-AE59-1D68-AEC4-726E39323960}"/>
                  </a:ext>
                </a:extLst>
              </p:cNvPr>
              <p:cNvSpPr txBox="1"/>
              <p:nvPr/>
            </p:nvSpPr>
            <p:spPr>
              <a:xfrm>
                <a:off x="326957" y="905228"/>
                <a:ext cx="11206230" cy="892552"/>
              </a:xfrm>
              <a:prstGeom prst="rect">
                <a:avLst/>
              </a:prstGeom>
              <a:noFill/>
            </p:spPr>
            <p:txBody>
              <a:bodyPr wrap="square" lIns="0" tIns="0" rIns="0" bIns="0" rtlCol="0" anchor="t" anchorCtr="0">
                <a:spAutoFit/>
              </a:bodyPr>
              <a:lstStyle/>
              <a:p>
                <a:pPr indent="-180000" algn="l">
                  <a:spcBef>
                    <a:spcPts val="550"/>
                  </a:spcBef>
                  <a:buFont typeface="Arial" panose="020B0604020202020204" pitchFamily="34" charset="0"/>
                  <a:buChar char="•"/>
                </a:pPr>
                <a:r>
                  <a:rPr lang="en-GB" sz="1600" dirty="0"/>
                  <a:t>2D simulations: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ea typeface="Cambria Math" panose="02040503050406030204" pitchFamily="18" charset="0"/>
                      </a:rPr>
                      <m:t>∈[0]</m:t>
                    </m:r>
                  </m:oMath>
                </a14:m>
                <a:r>
                  <a:rPr lang="en-GB" sz="1600" dirty="0"/>
                  <a:t>-only retained for simplicity. VDE triggered with </a:t>
                </a:r>
                <a:r>
                  <a:rPr lang="en-GB" sz="1600" dirty="0">
                    <a:cs typeface="Arial" panose="020B0604020202020204" pitchFamily="34" charset="0"/>
                  </a:rPr>
                  <a:t>current perturbation into in-vessel coil </a:t>
                </a:r>
                <a14:m>
                  <m:oMath xmlns:m="http://schemas.openxmlformats.org/officeDocument/2006/math">
                    <m:r>
                      <a:rPr lang="en-GB" sz="1600" i="1" smtClean="0">
                        <a:latin typeface="Cambria Math" panose="02040503050406030204" pitchFamily="18" charset="0"/>
                        <a:ea typeface="Cambria Math" panose="02040503050406030204" pitchFamily="18" charset="0"/>
                      </a:rPr>
                      <m:t>𝛿</m:t>
                    </m:r>
                    <m:r>
                      <a:rPr lang="en-GB" sz="1600" b="0" i="1" smtClean="0">
                        <a:latin typeface="Cambria Math" panose="02040503050406030204" pitchFamily="18" charset="0"/>
                        <a:ea typeface="Cambria Math" panose="02040503050406030204" pitchFamily="18" charset="0"/>
                      </a:rPr>
                      <m:t>𝐼</m:t>
                    </m:r>
                    <m:r>
                      <a:rPr lang="en-GB" sz="1600" b="0" i="1" smtClean="0">
                        <a:latin typeface="Cambria Math" panose="02040503050406030204" pitchFamily="18" charset="0"/>
                        <a:ea typeface="Cambria Math" panose="02040503050406030204" pitchFamily="18" charset="0"/>
                      </a:rPr>
                      <m:t>=20 </m:t>
                    </m:r>
                    <m:r>
                      <a:rPr lang="en-GB" sz="1600" b="0" i="1" smtClean="0">
                        <a:latin typeface="Cambria Math" panose="02040503050406030204" pitchFamily="18" charset="0"/>
                        <a:ea typeface="Cambria Math" panose="02040503050406030204" pitchFamily="18" charset="0"/>
                      </a:rPr>
                      <m:t>𝑘𝐴</m:t>
                    </m:r>
                  </m:oMath>
                </a14:m>
                <a:r>
                  <a:rPr lang="en-GB" sz="1600" dirty="0"/>
                  <a:t>.</a:t>
                </a:r>
              </a:p>
              <a:p>
                <a:pPr indent="-180000">
                  <a:spcBef>
                    <a:spcPts val="550"/>
                  </a:spcBef>
                  <a:buFont typeface="Arial" panose="020B0604020202020204" pitchFamily="34" charset="0"/>
                  <a:buChar char="•"/>
                </a:pPr>
                <a:r>
                  <a:rPr lang="en-GB" sz="1600" dirty="0"/>
                  <a:t>Plasma drifts of </a:t>
                </a:r>
                <a14:m>
                  <m:oMath xmlns:m="http://schemas.openxmlformats.org/officeDocument/2006/math">
                    <m:r>
                      <a:rPr lang="en-GB" sz="1600" i="1" smtClean="0">
                        <a:latin typeface="Cambria Math" panose="02040503050406030204" pitchFamily="18" charset="0"/>
                        <a:ea typeface="Cambria Math" panose="02040503050406030204" pitchFamily="18" charset="0"/>
                      </a:rPr>
                      <m:t>𝛿</m:t>
                    </m:r>
                    <m:r>
                      <a:rPr lang="en-GB" sz="1600" b="0" i="1" smtClean="0">
                        <a:latin typeface="Cambria Math" panose="02040503050406030204" pitchFamily="18" charset="0"/>
                        <a:ea typeface="Cambria Math" panose="02040503050406030204" pitchFamily="18" charset="0"/>
                      </a:rPr>
                      <m:t>𝑍</m:t>
                    </m:r>
                    <m:r>
                      <a:rPr lang="en-GB" sz="1600" b="0" i="1" smtClean="0">
                        <a:latin typeface="Cambria Math" panose="02040503050406030204" pitchFamily="18" charset="0"/>
                        <a:ea typeface="Cambria Math" panose="02040503050406030204" pitchFamily="18" charset="0"/>
                      </a:rPr>
                      <m:t>≈0.7 </m:t>
                    </m:r>
                    <m:r>
                      <a:rPr lang="en-GB" sz="1600" b="0" i="1" smtClean="0">
                        <a:latin typeface="Cambria Math" panose="02040503050406030204" pitchFamily="18" charset="0"/>
                        <a:ea typeface="Cambria Math" panose="02040503050406030204" pitchFamily="18" charset="0"/>
                      </a:rPr>
                      <m:t>𝑚</m:t>
                    </m:r>
                  </m:oMath>
                </a14:m>
                <a:r>
                  <a:rPr lang="en-GB" sz="1600" dirty="0"/>
                  <a:t>. To mimic massive material injection:</a:t>
                </a:r>
              </a:p>
              <a:p>
                <a:pPr indent="-180000">
                  <a:spcBef>
                    <a:spcPts val="550"/>
                  </a:spcBef>
                  <a:buFont typeface="Arial" panose="020B0604020202020204" pitchFamily="34" charset="0"/>
                  <a:buChar char="•"/>
                </a:pPr>
                <a:endParaRPr lang="en-GB" sz="1600" dirty="0"/>
              </a:p>
            </p:txBody>
          </p:sp>
        </mc:Choice>
        <mc:Fallback>
          <p:sp>
            <p:nvSpPr>
              <p:cNvPr id="9" name="TextBox 8">
                <a:extLst>
                  <a:ext uri="{FF2B5EF4-FFF2-40B4-BE49-F238E27FC236}">
                    <a16:creationId xmlns:a16="http://schemas.microsoft.com/office/drawing/2014/main" id="{04A9A4E8-AE59-1D68-AEC4-726E39323960}"/>
                  </a:ext>
                </a:extLst>
              </p:cNvPr>
              <p:cNvSpPr txBox="1">
                <a:spLocks noRot="1" noChangeAspect="1" noMove="1" noResize="1" noEditPoints="1" noAdjustHandles="1" noChangeArrowheads="1" noChangeShapeType="1" noTextEdit="1"/>
              </p:cNvSpPr>
              <p:nvPr/>
            </p:nvSpPr>
            <p:spPr>
              <a:xfrm>
                <a:off x="326957" y="905228"/>
                <a:ext cx="11206230" cy="892552"/>
              </a:xfrm>
              <a:prstGeom prst="rect">
                <a:avLst/>
              </a:prstGeom>
              <a:blipFill>
                <a:blip r:embed="rId3"/>
                <a:stretch>
                  <a:fillRect l="-1018" t="-7042"/>
                </a:stretch>
              </a:blipFill>
            </p:spPr>
            <p:txBody>
              <a:bodyPr/>
              <a:lstStyle/>
              <a:p>
                <a:r>
                  <a:rPr lang="en-IT">
                    <a:noFill/>
                  </a:rPr>
                  <a:t> </a:t>
                </a:r>
              </a:p>
            </p:txBody>
          </p:sp>
        </mc:Fallback>
      </mc:AlternateContent>
      <p:sp>
        <p:nvSpPr>
          <p:cNvPr id="16" name="TextBox 15">
            <a:extLst>
              <a:ext uri="{FF2B5EF4-FFF2-40B4-BE49-F238E27FC236}">
                <a16:creationId xmlns:a16="http://schemas.microsoft.com/office/drawing/2014/main" id="{41ABE8F4-146D-1EA7-F7E0-709FD8BE75D2}"/>
              </a:ext>
            </a:extLst>
          </p:cNvPr>
          <p:cNvSpPr txBox="1"/>
          <p:nvPr/>
        </p:nvSpPr>
        <p:spPr>
          <a:xfrm>
            <a:off x="1764707" y="6176305"/>
            <a:ext cx="9733416" cy="276999"/>
          </a:xfrm>
          <a:prstGeom prst="rect">
            <a:avLst/>
          </a:prstGeom>
          <a:noFill/>
        </p:spPr>
        <p:txBody>
          <a:bodyPr wrap="square">
            <a:spAutoFit/>
          </a:bodyPr>
          <a:lstStyle/>
          <a:p>
            <a:pPr algn="just">
              <a:spcBef>
                <a:spcPts val="800"/>
              </a:spcBef>
            </a:pPr>
            <a:r>
              <a:rPr lang="de-DE" sz="1200" kern="400" dirty="0">
                <a:ea typeface="Roboto" panose="02000000000000000000" pitchFamily="2" charset="0"/>
                <a:cs typeface="Arial" panose="020B0604020202020204" pitchFamily="34" charset="0"/>
              </a:rPr>
              <a:t>[6] N. Schwarz et al, </a:t>
            </a:r>
            <a:r>
              <a:rPr lang="de-DE" sz="1200" kern="400" dirty="0" err="1">
                <a:ea typeface="Roboto" panose="02000000000000000000" pitchFamily="2" charset="0"/>
                <a:cs typeface="Arial" panose="020B0604020202020204" pitchFamily="34" charset="0"/>
              </a:rPr>
              <a:t>Nuclear</a:t>
            </a:r>
            <a:r>
              <a:rPr lang="de-DE" sz="1200" kern="400" dirty="0">
                <a:ea typeface="Roboto" panose="02000000000000000000" pitchFamily="2" charset="0"/>
                <a:cs typeface="Arial" panose="020B0604020202020204" pitchFamily="34" charset="0"/>
              </a:rPr>
              <a:t> Fusion 63, 126016 (2023);  </a:t>
            </a:r>
            <a:r>
              <a:rPr lang="en-US" altLang="en-US" sz="1200" dirty="0"/>
              <a:t>[7] </a:t>
            </a:r>
            <a:r>
              <a:rPr lang="en-GB" sz="1200" b="0" u="none" strike="noStrike" dirty="0">
                <a:solidFill>
                  <a:srgbClr val="333333"/>
                </a:solidFill>
                <a:effectLst/>
              </a:rPr>
              <a:t>O. Gruber et al</a:t>
            </a:r>
            <a:r>
              <a:rPr lang="en-GB" sz="1200" dirty="0">
                <a:solidFill>
                  <a:srgbClr val="333333"/>
                </a:solidFill>
              </a:rPr>
              <a:t>, </a:t>
            </a:r>
            <a:r>
              <a:rPr lang="en-GB" sz="1200" b="0" u="none" strike="noStrike" dirty="0">
                <a:solidFill>
                  <a:srgbClr val="333333"/>
                </a:solidFill>
                <a:effectLst/>
              </a:rPr>
              <a:t>Plasma Phys. Control. Fusion </a:t>
            </a:r>
            <a:r>
              <a:rPr lang="en-GB" sz="1200" u="none" strike="noStrike" dirty="0">
                <a:solidFill>
                  <a:srgbClr val="333333"/>
                </a:solidFill>
                <a:effectLst/>
              </a:rPr>
              <a:t>35,</a:t>
            </a:r>
            <a:r>
              <a:rPr lang="en-GB" sz="1200" b="0" u="none" strike="noStrike" dirty="0">
                <a:solidFill>
                  <a:srgbClr val="333333"/>
                </a:solidFill>
                <a:effectLst/>
              </a:rPr>
              <a:t> B191 (1993).</a:t>
            </a:r>
            <a:endParaRPr lang="en-US" altLang="en-US" sz="1200" dirty="0"/>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30255D3-49C2-D443-B051-734CA1D33EAD}"/>
                  </a:ext>
                </a:extLst>
              </p:cNvPr>
              <p:cNvSpPr txBox="1"/>
              <p:nvPr/>
            </p:nvSpPr>
            <p:spPr>
              <a:xfrm>
                <a:off x="326957" y="1650528"/>
                <a:ext cx="4867785" cy="3723070"/>
              </a:xfrm>
              <a:prstGeom prst="rect">
                <a:avLst/>
              </a:prstGeom>
              <a:noFill/>
            </p:spPr>
            <p:txBody>
              <a:bodyPr wrap="square" lIns="0" tIns="0" rIns="0" bIns="0" rtlCol="0" anchor="t" anchorCtr="0">
                <a:spAutoFit/>
              </a:bodyPr>
              <a:lstStyle/>
              <a:p>
                <a:pPr marL="720000" indent="-514350">
                  <a:spcBef>
                    <a:spcPts val="550"/>
                  </a:spcBef>
                  <a:spcAft>
                    <a:spcPts val="600"/>
                  </a:spcAft>
                  <a:buFont typeface="+mj-lt"/>
                  <a:buAutoNum type="arabicPeriod"/>
                </a:pPr>
                <a:r>
                  <a:rPr lang="en-GB" sz="1600" dirty="0"/>
                  <a:t>spatially uniform density of impurities (Ne) introduced.</a:t>
                </a:r>
              </a:p>
              <a:p>
                <a:pPr marL="720000" indent="-514350">
                  <a:spcBef>
                    <a:spcPts val="550"/>
                  </a:spcBef>
                  <a:spcAft>
                    <a:spcPts val="600"/>
                  </a:spcAft>
                  <a:buFont typeface="+mj-lt"/>
                  <a:buAutoNum type="arabicPeriod"/>
                </a:pPr>
                <a:r>
                  <a:rPr lang="en-GB" sz="1600" dirty="0"/>
                  <a:t> </a:t>
                </a:r>
                <a:r>
                  <a:rPr lang="en-GB" sz="1600" b="1" dirty="0">
                    <a:solidFill>
                      <a:srgbClr val="FFA6FD"/>
                    </a:solidFill>
                  </a:rPr>
                  <a:t>Artificial thermal quench</a:t>
                </a:r>
                <a:r>
                  <a:rPr lang="en-GB" sz="1600" dirty="0"/>
                  <a:t> (</a:t>
                </a:r>
                <a:r>
                  <a:rPr lang="en-GB" sz="1600" b="1" dirty="0">
                    <a:solidFill>
                      <a:srgbClr val="FFA6FD"/>
                    </a:solidFill>
                  </a:rPr>
                  <a:t>ATQ,</a:t>
                </a:r>
                <a:r>
                  <a:rPr lang="en-GB" sz="1600" b="1" dirty="0"/>
                  <a:t> </a:t>
                </a:r>
                <a14:m>
                  <m:oMath xmlns:m="http://schemas.openxmlformats.org/officeDocument/2006/math">
                    <m:r>
                      <a:rPr lang="en-GB"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GB" sz="1600" b="0" i="1">
                        <a:latin typeface="Cambria Math" panose="02040503050406030204" pitchFamily="18" charset="0"/>
                        <a:ea typeface="Cambria Math" panose="02040503050406030204" pitchFamily="18" charset="0"/>
                      </a:rPr>
                      <m:t>≈</m:t>
                    </m:r>
                    <m:r>
                      <a:rPr lang="en-US" sz="1600" b="0" i="1">
                        <a:latin typeface="Cambria Math" panose="02040503050406030204" pitchFamily="18" charset="0"/>
                        <a:ea typeface="Cambria Math" panose="02040503050406030204" pitchFamily="18" charset="0"/>
                      </a:rPr>
                      <m:t>4</m:t>
                    </m:r>
                    <m:r>
                      <a:rPr lang="en-GB" sz="1600" b="0" i="1">
                        <a:latin typeface="Cambria Math" panose="02040503050406030204" pitchFamily="18" charset="0"/>
                        <a:ea typeface="Cambria Math" panose="02040503050406030204" pitchFamily="18" charset="0"/>
                      </a:rPr>
                      <m:t> </m:t>
                    </m:r>
                    <m:r>
                      <a:rPr lang="en-GB" sz="1600" b="0" i="1">
                        <a:latin typeface="Cambria Math" panose="02040503050406030204" pitchFamily="18" charset="0"/>
                        <a:ea typeface="Cambria Math" panose="02040503050406030204" pitchFamily="18" charset="0"/>
                      </a:rPr>
                      <m:t>𝑚𝑠</m:t>
                    </m:r>
                  </m:oMath>
                </a14:m>
                <a:r>
                  <a:rPr lang="en-GB" sz="1600" dirty="0"/>
                  <a:t>).</a:t>
                </a:r>
              </a:p>
              <a:p>
                <a:pPr marL="285750" indent="-285750">
                  <a:spcBef>
                    <a:spcPts val="550"/>
                  </a:spcBef>
                  <a:spcAft>
                    <a:spcPts val="600"/>
                  </a:spcAft>
                  <a:buFont typeface="Arial" panose="020B0604020202020204" pitchFamily="34" charset="0"/>
                  <a:buChar char="•"/>
                </a:pPr>
                <a:r>
                  <a:rPr lang="en-GB" sz="1600" dirty="0"/>
                  <a:t>CQ with pre-ATQ physics plasma parameters.</a:t>
                </a:r>
              </a:p>
              <a:p>
                <a:pPr marL="285750" indent="-285750">
                  <a:spcBef>
                    <a:spcPts val="550"/>
                  </a:spcBef>
                  <a:spcAft>
                    <a:spcPts val="600"/>
                  </a:spcAft>
                  <a:buFont typeface="Arial" panose="020B0604020202020204" pitchFamily="34" charset="0"/>
                  <a:buChar char="•"/>
                </a:pPr>
                <a:r>
                  <a:rPr lang="en-GB" sz="1600" b="1" dirty="0"/>
                  <a:t>NO RE included.</a:t>
                </a:r>
              </a:p>
              <a:p>
                <a:pPr marL="285750" indent="-285750">
                  <a:spcBef>
                    <a:spcPts val="550"/>
                  </a:spcBef>
                  <a:spcAft>
                    <a:spcPts val="600"/>
                  </a:spcAft>
                  <a:buFont typeface="Arial" panose="020B0604020202020204" pitchFamily="34" charset="0"/>
                  <a:buChar char="•"/>
                </a:pPr>
                <a:r>
                  <a:rPr lang="en-GB" sz="1600" dirty="0"/>
                  <a:t>Consistently with studies presented in [6]:</a:t>
                </a:r>
              </a:p>
              <a:p>
                <a:pPr algn="ctr">
                  <a:spcBef>
                    <a:spcPts val="550"/>
                  </a:spcBef>
                  <a:spcAft>
                    <a:spcPts val="600"/>
                  </a:spcAft>
                </a:pPr>
                <a14:m>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𝑧</m:t>
                        </m:r>
                      </m:sub>
                    </m:sSub>
                    <m:r>
                      <a:rPr lang="en-GB" sz="1600" i="1" smtClean="0">
                        <a:latin typeface="Cambria Math" panose="02040503050406030204" pitchFamily="18" charset="0"/>
                        <a:ea typeface="Cambria Math" panose="02040503050406030204" pitchFamily="18" charset="0"/>
                      </a:rPr>
                      <m:t>∝</m:t>
                    </m:r>
                    <m:sSub>
                      <m:sSubPr>
                        <m:ctrlPr>
                          <a:rPr lang="en-GB"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𝐼</m:t>
                        </m:r>
                      </m:e>
                      <m:sub>
                        <m:r>
                          <a:rPr lang="en-US" sz="1600" b="0" i="1" smtClean="0">
                            <a:latin typeface="Cambria Math" panose="02040503050406030204" pitchFamily="18" charset="0"/>
                            <a:ea typeface="Cambria Math" panose="02040503050406030204" pitchFamily="18" charset="0"/>
                          </a:rPr>
                          <m:t>𝑃𝑙𝑎𝑠𝑚𝑎</m:t>
                        </m:r>
                      </m:sub>
                    </m:sSub>
                    <m:r>
                      <a:rPr lang="en-GB" sz="1600" i="1" smtClean="0">
                        <a:latin typeface="Cambria Math" panose="02040503050406030204" pitchFamily="18" charset="0"/>
                        <a:ea typeface="Cambria Math" panose="02040503050406030204" pitchFamily="18" charset="0"/>
                      </a:rPr>
                      <m:t>×∆</m:t>
                    </m:r>
                    <m:sSub>
                      <m:sSubPr>
                        <m:ctrlPr>
                          <a:rPr lang="en-GB"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𝑍</m:t>
                        </m:r>
                      </m:e>
                      <m:sub>
                        <m:r>
                          <a:rPr lang="en-US" sz="1600" b="0" i="1" smtClean="0">
                            <a:latin typeface="Cambria Math" panose="02040503050406030204" pitchFamily="18" charset="0"/>
                            <a:ea typeface="Cambria Math" panose="02040503050406030204" pitchFamily="18" charset="0"/>
                          </a:rPr>
                          <m:t>𝐶𝑢𝑟𝑟</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𝐶𝑒𝑛𝑡</m:t>
                        </m:r>
                      </m:sub>
                    </m:sSub>
                  </m:oMath>
                </a14:m>
                <a:r>
                  <a:rPr lang="en-GB" sz="1600" dirty="0"/>
                  <a:t> ([7]), </a:t>
                </a:r>
              </a:p>
              <a:p>
                <a:pPr algn="ctr">
                  <a:spcBef>
                    <a:spcPts val="550"/>
                  </a:spcBef>
                  <a:spcAft>
                    <a:spcPts val="600"/>
                  </a:spcAft>
                </a:pPr>
                <a:r>
                  <a:rPr lang="en-GB" sz="1600" dirty="0"/>
                  <a:t>with </a:t>
                </a:r>
                <a14:m>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𝑍</m:t>
                        </m:r>
                      </m:e>
                      <m:sub>
                        <m:r>
                          <a:rPr lang="en-US" sz="1600" b="0" i="1" smtClean="0">
                            <a:latin typeface="Cambria Math" panose="02040503050406030204" pitchFamily="18" charset="0"/>
                          </a:rPr>
                          <m:t>𝐶𝑢𝑟𝑟</m:t>
                        </m:r>
                        <m:r>
                          <a:rPr lang="en-US" sz="1600" b="0" i="1" smtClean="0">
                            <a:latin typeface="Cambria Math" panose="02040503050406030204" pitchFamily="18" charset="0"/>
                          </a:rPr>
                          <m:t>. </m:t>
                        </m:r>
                        <m:r>
                          <a:rPr lang="en-US" sz="1600" b="0" i="1" smtClean="0">
                            <a:latin typeface="Cambria Math" panose="02040503050406030204" pitchFamily="18" charset="0"/>
                          </a:rPr>
                          <m:t>𝐶𝑒𝑛𝑡</m:t>
                        </m:r>
                      </m:sub>
                    </m:sSub>
                    <m:r>
                      <a:rPr lang="it-IT" sz="1600" b="0" i="1" smtClean="0">
                        <a:latin typeface="Cambria Math" panose="02040503050406030204" pitchFamily="18" charset="0"/>
                      </a:rPr>
                      <m:t>=</m:t>
                    </m:r>
                    <m:f>
                      <m:fPr>
                        <m:ctrlPr>
                          <a:rPr lang="en-US" sz="1600" b="0" i="1" smtClean="0">
                            <a:latin typeface="Cambria Math" panose="02040503050406030204" pitchFamily="18" charset="0"/>
                          </a:rPr>
                        </m:ctrlPr>
                      </m:fPr>
                      <m:num>
                        <m:nary>
                          <m:naryPr>
                            <m:limLoc m:val="undOvr"/>
                            <m:subHide m:val="on"/>
                            <m:supHide m:val="on"/>
                            <m:ctrlPr>
                              <a:rPr lang="en-US" sz="1600" b="0" i="1" smtClean="0">
                                <a:latin typeface="Cambria Math" panose="02040503050406030204" pitchFamily="18" charset="0"/>
                              </a:rPr>
                            </m:ctrlPr>
                          </m:naryPr>
                          <m:sub/>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𝑗</m:t>
                                </m:r>
                              </m:e>
                              <m:sub>
                                <m:r>
                                  <a:rPr lang="en-US" sz="1600" b="0" i="1" smtClean="0">
                                    <a:latin typeface="Cambria Math" panose="02040503050406030204" pitchFamily="18" charset="0"/>
                                    <a:ea typeface="Cambria Math" panose="02040503050406030204" pitchFamily="18" charset="0"/>
                                  </a:rPr>
                                  <m:t>𝜑</m:t>
                                </m:r>
                              </m:sub>
                            </m:sSub>
                            <m:r>
                              <a:rPr lang="en-US" sz="1600" b="0" i="1" smtClean="0">
                                <a:latin typeface="Cambria Math" panose="02040503050406030204" pitchFamily="18" charset="0"/>
                              </a:rPr>
                              <m:t>𝑍</m:t>
                            </m:r>
                            <m:r>
                              <a:rPr lang="en-US" sz="1600" b="0" i="1" smtClean="0">
                                <a:latin typeface="Cambria Math" panose="02040503050406030204" pitchFamily="18" charset="0"/>
                              </a:rPr>
                              <m:t> </m:t>
                            </m:r>
                            <m:r>
                              <a:rPr lang="en-US" sz="1600" b="0" i="1" smtClean="0">
                                <a:latin typeface="Cambria Math" panose="02040503050406030204" pitchFamily="18" charset="0"/>
                              </a:rPr>
                              <m:t>𝑑𝑍</m:t>
                            </m:r>
                            <m:r>
                              <a:rPr lang="en-US" sz="1600" b="0" i="1" smtClean="0">
                                <a:latin typeface="Cambria Math" panose="02040503050406030204" pitchFamily="18" charset="0"/>
                              </a:rPr>
                              <m:t> </m:t>
                            </m:r>
                            <m:r>
                              <a:rPr lang="en-US" sz="1600" b="0" i="1" smtClean="0">
                                <a:latin typeface="Cambria Math" panose="02040503050406030204" pitchFamily="18" charset="0"/>
                              </a:rPr>
                              <m:t>𝑑𝑅</m:t>
                            </m:r>
                          </m:e>
                        </m:nary>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𝑃𝑙𝑎𝑚𝑠𝑎</m:t>
                            </m:r>
                          </m:sub>
                        </m:sSub>
                      </m:den>
                    </m:f>
                  </m:oMath>
                </a14:m>
                <a:r>
                  <a:rPr lang="en-GB" sz="1600" dirty="0"/>
                  <a:t>.</a:t>
                </a:r>
              </a:p>
              <a:p>
                <a:pPr indent="-180000">
                  <a:spcBef>
                    <a:spcPts val="550"/>
                  </a:spcBef>
                  <a:spcAft>
                    <a:spcPts val="600"/>
                  </a:spcAft>
                  <a:buFont typeface="Arial" panose="020B0604020202020204" pitchFamily="34" charset="0"/>
                  <a:buChar char="•"/>
                </a:pPr>
                <a:r>
                  <a:rPr lang="en-GB" sz="1600" dirty="0"/>
                  <a:t>Current centroid (</a:t>
                </a:r>
                <a14:m>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𝑍</m:t>
                        </m:r>
                      </m:e>
                      <m:sub>
                        <m:r>
                          <a:rPr lang="en-US" sz="1600" b="0" i="1" smtClean="0">
                            <a:latin typeface="Cambria Math" panose="02040503050406030204" pitchFamily="18" charset="0"/>
                          </a:rPr>
                          <m:t>𝐶𝑢𝑟𝑟</m:t>
                        </m:r>
                        <m:r>
                          <a:rPr lang="en-US" sz="1600" b="0" i="1" smtClean="0">
                            <a:latin typeface="Cambria Math" panose="02040503050406030204" pitchFamily="18" charset="0"/>
                          </a:rPr>
                          <m:t>. </m:t>
                        </m:r>
                        <m:r>
                          <a:rPr lang="en-US" sz="1600" b="0" i="1" smtClean="0">
                            <a:latin typeface="Cambria Math" panose="02040503050406030204" pitchFamily="18" charset="0"/>
                          </a:rPr>
                          <m:t>𝐶𝑒𝑛𝑡</m:t>
                        </m:r>
                        <m:r>
                          <a:rPr lang="en-US" sz="1600" b="0" i="1" smtClean="0">
                            <a:latin typeface="Cambria Math" panose="02040503050406030204" pitchFamily="18" charset="0"/>
                          </a:rPr>
                          <m:t>.</m:t>
                        </m:r>
                      </m:sub>
                    </m:sSub>
                  </m:oMath>
                </a14:m>
                <a:r>
                  <a:rPr lang="en-GB" sz="1600" dirty="0"/>
                  <a:t>) stagnates: large portion of </a:t>
                </a:r>
                <a14:m>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𝑃𝑙𝑎𝑠𝑚𝑎</m:t>
                        </m:r>
                      </m:sub>
                    </m:sSub>
                  </m:oMath>
                </a14:m>
                <a:r>
                  <a:rPr lang="en-GB" sz="1600" dirty="0"/>
                  <a:t> is induced in the Halo region.</a:t>
                </a:r>
              </a:p>
            </p:txBody>
          </p:sp>
        </mc:Choice>
        <mc:Fallback>
          <p:sp>
            <p:nvSpPr>
              <p:cNvPr id="8" name="TextBox 7">
                <a:extLst>
                  <a:ext uri="{FF2B5EF4-FFF2-40B4-BE49-F238E27FC236}">
                    <a16:creationId xmlns:a16="http://schemas.microsoft.com/office/drawing/2014/main" id="{630255D3-49C2-D443-B051-734CA1D33EAD}"/>
                  </a:ext>
                </a:extLst>
              </p:cNvPr>
              <p:cNvSpPr txBox="1">
                <a:spLocks noRot="1" noChangeAspect="1" noMove="1" noResize="1" noEditPoints="1" noAdjustHandles="1" noChangeArrowheads="1" noChangeShapeType="1" noTextEdit="1"/>
              </p:cNvSpPr>
              <p:nvPr/>
            </p:nvSpPr>
            <p:spPr>
              <a:xfrm>
                <a:off x="326957" y="1650528"/>
                <a:ext cx="4867785" cy="3723070"/>
              </a:xfrm>
              <a:prstGeom prst="rect">
                <a:avLst/>
              </a:prstGeom>
              <a:blipFill>
                <a:blip r:embed="rId4"/>
                <a:stretch>
                  <a:fillRect l="-2604" t="-2048" r="-2083" b="-2730"/>
                </a:stretch>
              </a:blipFill>
            </p:spPr>
            <p:txBody>
              <a:bodyPr/>
              <a:lstStyle/>
              <a:p>
                <a:r>
                  <a:rPr lang="en-IT">
                    <a:noFill/>
                  </a:rPr>
                  <a:t> </a:t>
                </a:r>
              </a:p>
            </p:txBody>
          </p:sp>
        </mc:Fallback>
      </mc:AlternateContent>
      <p:pic>
        <p:nvPicPr>
          <p:cNvPr id="10" name="Picture 9" descr="A group of graphs showing different types of data&#10;&#10;Description automatically generated with medium confidence">
            <a:extLst>
              <a:ext uri="{FF2B5EF4-FFF2-40B4-BE49-F238E27FC236}">
                <a16:creationId xmlns:a16="http://schemas.microsoft.com/office/drawing/2014/main" id="{8520682D-2806-5D43-A02C-3028B100D0B1}"/>
              </a:ext>
            </a:extLst>
          </p:cNvPr>
          <p:cNvPicPr>
            <a:picLocks noChangeAspect="1"/>
          </p:cNvPicPr>
          <p:nvPr/>
        </p:nvPicPr>
        <p:blipFill>
          <a:blip r:embed="rId5"/>
          <a:stretch>
            <a:fillRect/>
          </a:stretch>
        </p:blipFill>
        <p:spPr>
          <a:xfrm>
            <a:off x="5194742" y="1681561"/>
            <a:ext cx="6997258" cy="3445242"/>
          </a:xfrm>
          <a:prstGeom prst="rect">
            <a:avLst/>
          </a:prstGeom>
        </p:spPr>
      </p:pic>
    </p:spTree>
    <p:extLst>
      <p:ext uri="{BB962C8B-B14F-4D97-AF65-F5344CB8AC3E}">
        <p14:creationId xmlns:p14="http://schemas.microsoft.com/office/powerpoint/2010/main" val="935730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IPP 2022_Final_v20.potx" id="{82F7FB6F-CED7-48D8-B2D7-CE590BD9F0F7}" vid="{EFD4C0C3-9C16-4188-8AA9-EB152123ADE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IPP</Template>
  <TotalTime>19353</TotalTime>
  <Words>1628</Words>
  <Application>Microsoft Macintosh PowerPoint</Application>
  <PresentationFormat>Widescreen</PresentationFormat>
  <Paragraphs>148</Paragraphs>
  <Slides>19</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.SF NS Symbols Regular</vt:lpstr>
      <vt:lpstr>Arial</vt:lpstr>
      <vt:lpstr>Arial Narrow</vt:lpstr>
      <vt:lpstr>Calibri</vt:lpstr>
      <vt:lpstr>Cambria Math</vt:lpstr>
      <vt:lpstr>Courier New</vt:lpstr>
      <vt:lpstr>Symbol</vt:lpstr>
      <vt:lpstr>Wingdings</vt:lpstr>
      <vt:lpstr>Wingdings 3</vt:lpstr>
      <vt:lpstr>IPP</vt:lpstr>
      <vt:lpstr>think-cell Folie</vt:lpstr>
      <vt:lpstr>Runaway electron beam termination and wall loads in DEMO </vt:lpstr>
      <vt:lpstr>Table of contents</vt:lpstr>
      <vt:lpstr>Table of contents</vt:lpstr>
      <vt:lpstr>INTRODUCTION &amp; MOTIVATION</vt:lpstr>
      <vt:lpstr>MODEL</vt:lpstr>
      <vt:lpstr>Table of contents</vt:lpstr>
      <vt:lpstr>SCENARIO &amp; EQUILIBRIUM</vt:lpstr>
      <vt:lpstr>Table of contents</vt:lpstr>
      <vt:lpstr>MITIGATED VDE</vt:lpstr>
      <vt:lpstr>MITIGATED VDE</vt:lpstr>
      <vt:lpstr>MITIGATED VDE &amp; RE beam formation</vt:lpstr>
      <vt:lpstr>3D restart @q_95≈2</vt:lpstr>
      <vt:lpstr>RE beam termination </vt:lpstr>
      <vt:lpstr>RE beam termination </vt:lpstr>
      <vt:lpstr>POWER DEPOSITION</vt:lpstr>
      <vt:lpstr>heat loads on first wall – NO Upper limiter</vt:lpstr>
      <vt:lpstr>heat loads on first wall – Original Upper limiter</vt:lpstr>
      <vt:lpstr>heat loads on first wall – Moved Upper limiter</vt:lpstr>
      <vt:lpstr>Future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(1/3) </dc:title>
  <dc:creator>Francesco Vannini</dc:creator>
  <cp:lastModifiedBy>Francesco Vannini</cp:lastModifiedBy>
  <cp:revision>48</cp:revision>
  <dcterms:created xsi:type="dcterms:W3CDTF">2023-04-18T13:00:35Z</dcterms:created>
  <dcterms:modified xsi:type="dcterms:W3CDTF">2024-06-13T17:07:17Z</dcterms:modified>
</cp:coreProperties>
</file>