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notesMasterIdLst>
    <p:notesMasterId r:id="rId21"/>
  </p:notesMasterIdLst>
  <p:handoutMasterIdLst>
    <p:handoutMasterId r:id="rId22"/>
  </p:handoutMasterIdLst>
  <p:sldIdLst>
    <p:sldId id="257" r:id="rId2"/>
    <p:sldId id="278" r:id="rId3"/>
    <p:sldId id="289" r:id="rId4"/>
    <p:sldId id="282" r:id="rId5"/>
    <p:sldId id="283" r:id="rId6"/>
    <p:sldId id="290" r:id="rId7"/>
    <p:sldId id="284" r:id="rId8"/>
    <p:sldId id="291" r:id="rId9"/>
    <p:sldId id="311" r:id="rId10"/>
    <p:sldId id="316" r:id="rId11"/>
    <p:sldId id="317" r:id="rId12"/>
    <p:sldId id="302" r:id="rId13"/>
    <p:sldId id="318" r:id="rId14"/>
    <p:sldId id="319" r:id="rId15"/>
    <p:sldId id="294" r:id="rId16"/>
    <p:sldId id="305" r:id="rId17"/>
    <p:sldId id="308" r:id="rId18"/>
    <p:sldId id="310" r:id="rId19"/>
    <p:sldId id="28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6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77" autoAdjust="0"/>
    <p:restoredTop sz="94678"/>
  </p:normalViewPr>
  <p:slideViewPr>
    <p:cSldViewPr snapToGrid="0">
      <p:cViewPr>
        <p:scale>
          <a:sx n="93" d="100"/>
          <a:sy n="93" d="100"/>
        </p:scale>
        <p:origin x="968" y="544"/>
      </p:cViewPr>
      <p:guideLst>
        <p:guide orient="horz" pos="2160"/>
        <p:guide pos="3840"/>
      </p:guideLst>
    </p:cSldViewPr>
  </p:slideViewPr>
  <p:notesTextViewPr>
    <p:cViewPr>
      <p:scale>
        <a:sx n="1" d="1"/>
        <a:sy n="1" d="1"/>
      </p:scale>
      <p:origin x="0" y="0"/>
    </p:cViewPr>
  </p:notesTextViewPr>
  <p:notesViewPr>
    <p:cSldViewPr snapToGrid="0">
      <p:cViewPr varScale="1">
        <p:scale>
          <a:sx n="95" d="100"/>
          <a:sy n="95" d="100"/>
        </p:scale>
        <p:origin x="358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3DD4E49-6879-1440-A30D-3C073F180A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T"/>
          </a:p>
        </p:txBody>
      </p:sp>
      <p:sp>
        <p:nvSpPr>
          <p:cNvPr id="3" name="Date Placeholder 2">
            <a:extLst>
              <a:ext uri="{FF2B5EF4-FFF2-40B4-BE49-F238E27FC236}">
                <a16:creationId xmlns:a16="http://schemas.microsoft.com/office/drawing/2014/main" id="{10AEEB43-C3B7-AD4D-B95F-B8F1121321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FE6F05-9B64-7E47-94D6-94C271E36569}" type="datetimeFigureOut">
              <a:rPr lang="en-IT" smtClean="0"/>
              <a:t>12/06/24</a:t>
            </a:fld>
            <a:endParaRPr lang="en-IT"/>
          </a:p>
        </p:txBody>
      </p:sp>
      <p:sp>
        <p:nvSpPr>
          <p:cNvPr id="4" name="Footer Placeholder 3">
            <a:extLst>
              <a:ext uri="{FF2B5EF4-FFF2-40B4-BE49-F238E27FC236}">
                <a16:creationId xmlns:a16="http://schemas.microsoft.com/office/drawing/2014/main" id="{026A4B5C-D5B5-CD46-BF08-99E16246C7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Joint Runaway Electron Modelling (REM) and JET SPI Analysis meeting</a:t>
            </a:r>
            <a:endParaRPr lang="en-IT"/>
          </a:p>
        </p:txBody>
      </p:sp>
      <p:sp>
        <p:nvSpPr>
          <p:cNvPr id="5" name="Slide Number Placeholder 4">
            <a:extLst>
              <a:ext uri="{FF2B5EF4-FFF2-40B4-BE49-F238E27FC236}">
                <a16:creationId xmlns:a16="http://schemas.microsoft.com/office/drawing/2014/main" id="{13817077-47E0-7446-A16B-610DEA9A8BD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F77759-7B6F-5D40-A06B-0A359EF4C299}" type="slidenum">
              <a:rPr lang="en-IT" smtClean="0"/>
              <a:t>‹#›</a:t>
            </a:fld>
            <a:endParaRPr lang="en-IT"/>
          </a:p>
        </p:txBody>
      </p:sp>
    </p:spTree>
    <p:extLst>
      <p:ext uri="{BB962C8B-B14F-4D97-AF65-F5344CB8AC3E}">
        <p14:creationId xmlns:p14="http://schemas.microsoft.com/office/powerpoint/2010/main" val="117911721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E7EAE9-CD22-4919-B9F6-1A82D6CE1B33}" type="datetimeFigureOut">
              <a:rPr lang="de-DE" smtClean="0"/>
              <a:t>12.06.24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de-DE"/>
              <a:t>Joint Runaway Electron Modelling (REM) and JET SPI Analysis meeting</a:t>
            </a:r>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85E968-FCE0-431C-99B4-EC8EA971DFFE}" type="slidenum">
              <a:rPr lang="de-DE" smtClean="0"/>
              <a:t>‹#›</a:t>
            </a:fld>
            <a:endParaRPr lang="de-DE"/>
          </a:p>
        </p:txBody>
      </p:sp>
    </p:spTree>
    <p:extLst>
      <p:ext uri="{BB962C8B-B14F-4D97-AF65-F5344CB8AC3E}">
        <p14:creationId xmlns:p14="http://schemas.microsoft.com/office/powerpoint/2010/main" val="247365909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Tree>
    <p:extLst>
      <p:ext uri="{BB962C8B-B14F-4D97-AF65-F5344CB8AC3E}">
        <p14:creationId xmlns:p14="http://schemas.microsoft.com/office/powerpoint/2010/main" val="569266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Tree>
    <p:extLst>
      <p:ext uri="{BB962C8B-B14F-4D97-AF65-F5344CB8AC3E}">
        <p14:creationId xmlns:p14="http://schemas.microsoft.com/office/powerpoint/2010/main" val="1740867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T" dirty="0"/>
          </a:p>
        </p:txBody>
      </p:sp>
    </p:spTree>
    <p:extLst>
      <p:ext uri="{BB962C8B-B14F-4D97-AF65-F5344CB8AC3E}">
        <p14:creationId xmlns:p14="http://schemas.microsoft.com/office/powerpoint/2010/main" val="4768606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1.emf"/><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oleObject" Target="../embeddings/oleObject2.bin"/><Relationship Id="rId5" Type="http://schemas.openxmlformats.org/officeDocument/2006/relationships/image" Target="../media/image8.jpg"/><Relationship Id="rId4"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1.emf"/><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oleObject" Target="../embeddings/oleObject2.bin"/><Relationship Id="rId5" Type="http://schemas.openxmlformats.org/officeDocument/2006/relationships/image" Target="../media/image8.jp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2.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IPP EUROf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uppieren 25"/>
          <p:cNvGrpSpPr/>
          <p:nvPr userDrawn="1"/>
        </p:nvGrpSpPr>
        <p:grpSpPr>
          <a:xfrm>
            <a:off x="2643187" y="5991266"/>
            <a:ext cx="3952871" cy="566770"/>
            <a:chOff x="2016531" y="5875547"/>
            <a:chExt cx="3698065" cy="566770"/>
          </a:xfrm>
        </p:grpSpPr>
        <p:pic>
          <p:nvPicPr>
            <p:cNvPr id="27" name="Grafik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531" y="5906941"/>
              <a:ext cx="514611" cy="366882"/>
            </a:xfrm>
            <a:prstGeom prst="rect">
              <a:avLst/>
            </a:prstGeom>
          </p:spPr>
        </p:pic>
        <p:sp>
          <p:nvSpPr>
            <p:cNvPr id="28" name="Subtitle 2"/>
            <p:cNvSpPr txBox="1">
              <a:spLocks/>
            </p:cNvSpPr>
            <p:nvPr userDrawn="1"/>
          </p:nvSpPr>
          <p:spPr>
            <a:xfrm>
              <a:off x="2588318" y="5875547"/>
              <a:ext cx="3126278" cy="566770"/>
            </a:xfrm>
            <a:prstGeom prst="rect">
              <a:avLst/>
            </a:prstGeom>
          </p:spPr>
          <p:txBody>
            <a:bodyPr lIns="0" r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600" i="1">
                  <a:latin typeface="Arial Narrow" panose="020B0606020202030204" pitchFamily="34" charset="0"/>
                </a:rPr>
                <a:t>This work has been carried out within the framework of the EUROfusion Consortium, funded by the European Union via the </a:t>
              </a:r>
              <a:r>
                <a:rPr lang="en-US" sz="600" i="1" err="1">
                  <a:latin typeface="Arial Narrow" panose="020B0606020202030204" pitchFamily="34" charset="0"/>
                </a:rPr>
                <a:t>Euratom</a:t>
              </a:r>
              <a:r>
                <a:rPr lang="en-US" sz="600" i="1">
                  <a:latin typeface="Arial Narrow" panose="020B0606020202030204" pitchFamily="34" charset="0"/>
                </a:rPr>
                <a:t> Research and Training </a:t>
              </a:r>
              <a:r>
                <a:rPr lang="en-US" sz="600" i="1" err="1">
                  <a:latin typeface="Arial Narrow" panose="020B0606020202030204" pitchFamily="34" charset="0"/>
                </a:rPr>
                <a:t>Programme</a:t>
              </a:r>
              <a:r>
                <a:rPr lang="en-US" sz="600" i="1">
                  <a:latin typeface="Arial Narrow" panose="020B0606020202030204" pitchFamily="34" charset="0"/>
                </a:rPr>
                <a:t>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sp>
        <p:nvSpPr>
          <p:cNvPr id="15" name="Subtitle 2"/>
          <p:cNvSpPr>
            <a:spLocks noGrp="1"/>
          </p:cNvSpPr>
          <p:nvPr>
            <p:ph type="subTitle" idx="1"/>
          </p:nvPr>
        </p:nvSpPr>
        <p:spPr>
          <a:xfrm>
            <a:off x="1036638" y="3762375"/>
            <a:ext cx="8497886" cy="1964837"/>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pic>
        <p:nvPicPr>
          <p:cNvPr id="3" name="Grafik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06463" y="6022660"/>
            <a:ext cx="1563683" cy="371450"/>
          </a:xfrm>
          <a:prstGeom prst="rect">
            <a:avLst/>
          </a:prstGeom>
        </p:spPr>
      </p:pic>
      <p:sp>
        <p:nvSpPr>
          <p:cNvPr id="5" name="Datumsplatzhalter 4"/>
          <p:cNvSpPr>
            <a:spLocks noGrp="1"/>
          </p:cNvSpPr>
          <p:nvPr>
            <p:ph type="dt" sz="half" idx="10"/>
          </p:nvPr>
        </p:nvSpPr>
        <p:spPr/>
        <p:txBody>
          <a:bodyPr/>
          <a:lstStyle/>
          <a:p>
            <a:fld id="{DFC1CD07-DFE7-CF4C-8AD6-2FA8D5074D98}" type="datetime1">
              <a:rPr lang="it-IT" smtClean="0"/>
              <a:t>12/06/24</a:t>
            </a:fld>
            <a:endParaRPr lang="de-DE"/>
          </a:p>
        </p:txBody>
      </p:sp>
      <p:sp>
        <p:nvSpPr>
          <p:cNvPr id="6" name="Fußzeilenplatzhalter 5"/>
          <p:cNvSpPr>
            <a:spLocks noGrp="1"/>
          </p:cNvSpPr>
          <p:nvPr>
            <p:ph type="ftr" sz="quarter" idx="11"/>
          </p:nvPr>
        </p:nvSpPr>
        <p:spPr/>
        <p:txBody>
          <a:bodyPr/>
          <a:lstStyle/>
          <a:p>
            <a:r>
              <a:rPr lang="de-DE"/>
              <a:t>Max-Planck-Institut für Plasmaphysik | F. Vannini | 14.06.2024</a:t>
            </a:r>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2860045517"/>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bg>
      <p:bgPr>
        <a:solidFill>
          <a:schemeClr val="bg1"/>
        </a:solid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2"/>
            </p:custDataLst>
            <p:extLst>
              <p:ext uri="{D42A27DB-BD31-4B8C-83A1-F6EECF244321}">
                <p14:modId xmlns:p14="http://schemas.microsoft.com/office/powerpoint/2010/main" val="32535874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4" name="think-cell Folie" r:id="rId5" imgW="384" imgH="385" progId="TCLayout.ActiveDocument.1">
                  <p:embed/>
                </p:oleObj>
              </mc:Choice>
              <mc:Fallback>
                <p:oleObj name="think-cell Folie" r:id="rId5"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a:latin typeface="Arial" panose="020B0604020202020204" pitchFamily="34" charset="0"/>
              <a:ea typeface="+mj-ea"/>
              <a:cs typeface="+mj-cs"/>
              <a:sym typeface="Arial" panose="020B0604020202020204" pitchFamily="34" charset="0"/>
            </a:endParaRPr>
          </a:p>
        </p:txBody>
      </p:sp>
      <p:sp>
        <p:nvSpPr>
          <p:cNvPr id="9" name="Title 8">
            <a:extLst>
              <a:ext uri="{FF2B5EF4-FFF2-40B4-BE49-F238E27FC236}">
                <a16:creationId xmlns:a16="http://schemas.microsoft.com/office/drawing/2014/main" id="{F207ED94-DB68-4986-A95E-F302E26D3A38}"/>
              </a:ext>
            </a:extLst>
          </p:cNvPr>
          <p:cNvSpPr>
            <a:spLocks noGrp="1"/>
          </p:cNvSpPr>
          <p:nvPr>
            <p:ph type="title"/>
          </p:nvPr>
        </p:nvSpPr>
        <p:spPr/>
        <p:txBody>
          <a:bodyPr/>
          <a:lstStyle/>
          <a:p>
            <a:r>
              <a:rPr lang="en-GB"/>
              <a:t>Click to edit Master title style</a:t>
            </a:r>
            <a:endParaRPr lang="de-DE"/>
          </a:p>
        </p:txBody>
      </p:sp>
      <p:sp>
        <p:nvSpPr>
          <p:cNvPr id="11" name="Datumsplatzhalter 10"/>
          <p:cNvSpPr>
            <a:spLocks noGrp="1"/>
          </p:cNvSpPr>
          <p:nvPr>
            <p:ph type="dt" sz="half" idx="10"/>
          </p:nvPr>
        </p:nvSpPr>
        <p:spPr/>
        <p:txBody>
          <a:bodyPr/>
          <a:lstStyle/>
          <a:p>
            <a:fld id="{38C80EAE-66AC-7046-B328-ED544AAD36A0}" type="datetime1">
              <a:rPr lang="it-IT" smtClean="0"/>
              <a:t>12/06/24</a:t>
            </a:fld>
            <a:endParaRPr lang="de-DE"/>
          </a:p>
        </p:txBody>
      </p:sp>
      <p:sp>
        <p:nvSpPr>
          <p:cNvPr id="12" name="Fußzeilenplatzhalter 11"/>
          <p:cNvSpPr>
            <a:spLocks noGrp="1"/>
          </p:cNvSpPr>
          <p:nvPr>
            <p:ph type="ftr" sz="quarter" idx="11"/>
          </p:nvPr>
        </p:nvSpPr>
        <p:spPr/>
        <p:txBody>
          <a:bodyPr/>
          <a:lstStyle/>
          <a:p>
            <a:r>
              <a:rPr lang="de-DE"/>
              <a:t>Max-Planck-Institut für Plasmaphysik | F. Vannini | 14.06.2024</a:t>
            </a:r>
          </a:p>
        </p:txBody>
      </p:sp>
      <p:sp>
        <p:nvSpPr>
          <p:cNvPr id="13" name="Foliennummernplatzhalter 12"/>
          <p:cNvSpPr>
            <a:spLocks noGrp="1"/>
          </p:cNvSpPr>
          <p:nvPr>
            <p:ph type="sldNum" sz="quarter" idx="12"/>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3868678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trenner">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2"/>
            </p:custDataLst>
            <p:extLst>
              <p:ext uri="{D42A27DB-BD31-4B8C-83A1-F6EECF244321}">
                <p14:modId xmlns:p14="http://schemas.microsoft.com/office/powerpoint/2010/main" val="33582351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58" name="think-cell Folie" r:id="rId6" imgW="384" imgH="385" progId="TCLayout.ActiveDocument.1">
                  <p:embed/>
                </p:oleObj>
              </mc:Choice>
              <mc:Fallback>
                <p:oleObj name="think-cell Folie" r:id="rId6"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a:latin typeface="Arial" panose="020B0604020202020204" pitchFamily="34" charset="0"/>
              <a:ea typeface="+mj-ea"/>
              <a:cs typeface="+mj-cs"/>
              <a:sym typeface="Arial" panose="020B0604020202020204" pitchFamily="34" charset="0"/>
            </a:endParaRPr>
          </a:p>
        </p:txBody>
      </p:sp>
      <p:sp>
        <p:nvSpPr>
          <p:cNvPr id="11" name="Titel 10"/>
          <p:cNvSpPr>
            <a:spLocks noGrp="1"/>
          </p:cNvSpPr>
          <p:nvPr>
            <p:ph type="title"/>
          </p:nvPr>
        </p:nvSpPr>
        <p:spPr>
          <a:xfrm>
            <a:off x="658813" y="3714698"/>
            <a:ext cx="10837862" cy="2667051"/>
          </a:xfrm>
        </p:spPr>
        <p:txBody>
          <a:bodyPr/>
          <a:lstStyle/>
          <a:p>
            <a:r>
              <a:rPr lang="en-GB"/>
              <a:t>Click to edit Master title style</a:t>
            </a:r>
            <a:endParaRPr lang="de-DE" dirty="0"/>
          </a:p>
        </p:txBody>
      </p:sp>
      <p:sp>
        <p:nvSpPr>
          <p:cNvPr id="10" name="Datumsplatzhalter 9"/>
          <p:cNvSpPr>
            <a:spLocks noGrp="1"/>
          </p:cNvSpPr>
          <p:nvPr>
            <p:ph type="dt" sz="half" idx="10"/>
          </p:nvPr>
        </p:nvSpPr>
        <p:spPr/>
        <p:txBody>
          <a:bodyPr/>
          <a:lstStyle/>
          <a:p>
            <a:fld id="{CFA30E53-8D5E-8A4A-9FB0-0B463126ECF2}" type="datetime1">
              <a:rPr lang="it-IT" smtClean="0"/>
              <a:t>12/06/24</a:t>
            </a:fld>
            <a:endParaRPr lang="de-DE"/>
          </a:p>
        </p:txBody>
      </p:sp>
      <p:sp>
        <p:nvSpPr>
          <p:cNvPr id="12" name="Fußzeilenplatzhalter 11"/>
          <p:cNvSpPr>
            <a:spLocks noGrp="1"/>
          </p:cNvSpPr>
          <p:nvPr>
            <p:ph type="ftr" sz="quarter" idx="11"/>
          </p:nvPr>
        </p:nvSpPr>
        <p:spPr/>
        <p:txBody>
          <a:bodyPr/>
          <a:lstStyle/>
          <a:p>
            <a:r>
              <a:rPr lang="de-DE"/>
              <a:t>Max-Planck-Institut für Plasmaphysik | F. Vannini | 14.06.2024</a:t>
            </a:r>
          </a:p>
        </p:txBody>
      </p:sp>
      <p:sp>
        <p:nvSpPr>
          <p:cNvPr id="13" name="Foliennummernplatzhalter 12"/>
          <p:cNvSpPr>
            <a:spLocks noGrp="1"/>
          </p:cNvSpPr>
          <p:nvPr>
            <p:ph type="sldNum" sz="quarter" idx="12"/>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13034337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chlussfolie">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2"/>
            </p:custDataLst>
            <p:extLst>
              <p:ext uri="{D42A27DB-BD31-4B8C-83A1-F6EECF244321}">
                <p14:modId xmlns:p14="http://schemas.microsoft.com/office/powerpoint/2010/main" val="23753552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82" name="think-cell Folie" r:id="rId6" imgW="384" imgH="385" progId="TCLayout.ActiveDocument.1">
                  <p:embed/>
                </p:oleObj>
              </mc:Choice>
              <mc:Fallback>
                <p:oleObj name="think-cell Folie" r:id="rId6"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a:latin typeface="Arial" panose="020B0604020202020204" pitchFamily="34" charset="0"/>
              <a:ea typeface="+mj-ea"/>
              <a:cs typeface="+mj-cs"/>
              <a:sym typeface="Arial" panose="020B0604020202020204" pitchFamily="34" charset="0"/>
            </a:endParaRPr>
          </a:p>
        </p:txBody>
      </p:sp>
      <p:sp>
        <p:nvSpPr>
          <p:cNvPr id="4" name="Inhaltsplatzhalter 3"/>
          <p:cNvSpPr>
            <a:spLocks noGrp="1"/>
          </p:cNvSpPr>
          <p:nvPr>
            <p:ph sz="quarter" idx="13"/>
          </p:nvPr>
        </p:nvSpPr>
        <p:spPr>
          <a:xfrm>
            <a:off x="658813" y="1609725"/>
            <a:ext cx="10508614" cy="4843463"/>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dirty="0"/>
          </a:p>
        </p:txBody>
      </p:sp>
      <p:sp>
        <p:nvSpPr>
          <p:cNvPr id="11" name="Titel 10"/>
          <p:cNvSpPr>
            <a:spLocks noGrp="1"/>
          </p:cNvSpPr>
          <p:nvPr>
            <p:ph type="title"/>
          </p:nvPr>
        </p:nvSpPr>
        <p:spPr/>
        <p:txBody>
          <a:bodyPr/>
          <a:lstStyle/>
          <a:p>
            <a:r>
              <a:rPr lang="en-GB"/>
              <a:t>Click to edit Master title style</a:t>
            </a:r>
            <a:endParaRPr lang="de-DE" dirty="0"/>
          </a:p>
        </p:txBody>
      </p:sp>
      <p:sp>
        <p:nvSpPr>
          <p:cNvPr id="12" name="Datumsplatzhalter 11"/>
          <p:cNvSpPr>
            <a:spLocks noGrp="1"/>
          </p:cNvSpPr>
          <p:nvPr>
            <p:ph type="dt" sz="half" idx="14"/>
          </p:nvPr>
        </p:nvSpPr>
        <p:spPr/>
        <p:txBody>
          <a:bodyPr/>
          <a:lstStyle/>
          <a:p>
            <a:fld id="{18149AA8-D955-034E-A669-431DD27D595A}" type="datetime1">
              <a:rPr lang="it-IT" smtClean="0"/>
              <a:t>12/06/24</a:t>
            </a:fld>
            <a:endParaRPr lang="de-DE"/>
          </a:p>
        </p:txBody>
      </p:sp>
      <p:sp>
        <p:nvSpPr>
          <p:cNvPr id="13" name="Fußzeilenplatzhalter 12"/>
          <p:cNvSpPr>
            <a:spLocks noGrp="1"/>
          </p:cNvSpPr>
          <p:nvPr>
            <p:ph type="ftr" sz="quarter" idx="15"/>
          </p:nvPr>
        </p:nvSpPr>
        <p:spPr/>
        <p:txBody>
          <a:bodyPr/>
          <a:lstStyle/>
          <a:p>
            <a:r>
              <a:rPr lang="de-DE"/>
              <a:t>Max-Planck-Institut für Plasmaphysik | F. Vannini | 14.06.2024</a:t>
            </a:r>
          </a:p>
        </p:txBody>
      </p:sp>
      <p:sp>
        <p:nvSpPr>
          <p:cNvPr id="14" name="Foliennummernplatzhalter 13"/>
          <p:cNvSpPr>
            <a:spLocks noGrp="1"/>
          </p:cNvSpPr>
          <p:nvPr>
            <p:ph type="sldNum" sz="quarter" idx="16"/>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363893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IPP">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ubtitle 2"/>
          <p:cNvSpPr>
            <a:spLocks noGrp="1"/>
          </p:cNvSpPr>
          <p:nvPr>
            <p:ph type="subTitle" idx="1"/>
          </p:nvPr>
        </p:nvSpPr>
        <p:spPr>
          <a:xfrm>
            <a:off x="1036638" y="3762375"/>
            <a:ext cx="8497886" cy="1964837"/>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sp>
        <p:nvSpPr>
          <p:cNvPr id="5" name="Datumsplatzhalter 4"/>
          <p:cNvSpPr>
            <a:spLocks noGrp="1"/>
          </p:cNvSpPr>
          <p:nvPr>
            <p:ph type="dt" sz="half" idx="10"/>
          </p:nvPr>
        </p:nvSpPr>
        <p:spPr/>
        <p:txBody>
          <a:bodyPr/>
          <a:lstStyle/>
          <a:p>
            <a:fld id="{66B29143-FFB5-2147-85E2-245CBB135419}" type="datetime1">
              <a:rPr lang="it-IT" smtClean="0"/>
              <a:t>12/06/24</a:t>
            </a:fld>
            <a:endParaRPr lang="de-DE"/>
          </a:p>
        </p:txBody>
      </p:sp>
      <p:sp>
        <p:nvSpPr>
          <p:cNvPr id="6" name="Fußzeilenplatzhalter 5"/>
          <p:cNvSpPr>
            <a:spLocks noGrp="1"/>
          </p:cNvSpPr>
          <p:nvPr>
            <p:ph type="ftr" sz="quarter" idx="11"/>
          </p:nvPr>
        </p:nvSpPr>
        <p:spPr/>
        <p:txBody>
          <a:bodyPr/>
          <a:lstStyle/>
          <a:p>
            <a:r>
              <a:rPr lang="de-DE"/>
              <a:t>Max-Planck-Institut für Plasmaphysik | F. Vannini | 14.06.2024</a:t>
            </a:r>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386396730"/>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IPP Image EUROfus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6" name="Gruppieren 25"/>
          <p:cNvGrpSpPr/>
          <p:nvPr userDrawn="1"/>
        </p:nvGrpSpPr>
        <p:grpSpPr>
          <a:xfrm>
            <a:off x="2643187" y="5825531"/>
            <a:ext cx="3952871" cy="566770"/>
            <a:chOff x="2016531" y="5875547"/>
            <a:chExt cx="3698065" cy="566770"/>
          </a:xfrm>
        </p:grpSpPr>
        <p:pic>
          <p:nvPicPr>
            <p:cNvPr id="27" name="Grafik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016531" y="5906941"/>
              <a:ext cx="514611" cy="366882"/>
            </a:xfrm>
            <a:prstGeom prst="rect">
              <a:avLst/>
            </a:prstGeom>
          </p:spPr>
        </p:pic>
        <p:sp>
          <p:nvSpPr>
            <p:cNvPr id="28" name="Subtitle 2"/>
            <p:cNvSpPr txBox="1">
              <a:spLocks/>
            </p:cNvSpPr>
            <p:nvPr userDrawn="1"/>
          </p:nvSpPr>
          <p:spPr>
            <a:xfrm>
              <a:off x="2588318" y="5875547"/>
              <a:ext cx="3126278" cy="566770"/>
            </a:xfrm>
            <a:prstGeom prst="rect">
              <a:avLst/>
            </a:prstGeom>
          </p:spPr>
          <p:txBody>
            <a:bodyPr lIns="0" r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600" i="1">
                  <a:latin typeface="Arial Narrow" panose="020B0606020202030204" pitchFamily="34" charset="0"/>
                </a:rPr>
                <a:t>This work has been carried out within the framework of the EUROfusion Consortium, funded by the European Union via the </a:t>
              </a:r>
              <a:r>
                <a:rPr lang="en-US" sz="600" i="1" err="1">
                  <a:latin typeface="Arial Narrow" panose="020B0606020202030204" pitchFamily="34" charset="0"/>
                </a:rPr>
                <a:t>Euratom</a:t>
              </a:r>
              <a:r>
                <a:rPr lang="en-US" sz="600" i="1">
                  <a:latin typeface="Arial Narrow" panose="020B0606020202030204" pitchFamily="34" charset="0"/>
                </a:rPr>
                <a:t> Research and Training </a:t>
              </a:r>
              <a:r>
                <a:rPr lang="en-US" sz="600" i="1" err="1">
                  <a:latin typeface="Arial Narrow" panose="020B0606020202030204" pitchFamily="34" charset="0"/>
                </a:rPr>
                <a:t>Programme</a:t>
              </a:r>
              <a:r>
                <a:rPr lang="en-US" sz="600" i="1">
                  <a:latin typeface="Arial Narrow" panose="020B0606020202030204" pitchFamily="34" charset="0"/>
                </a:rPr>
                <a:t> (Grant Agreement No 101052200 — EUROfusion). Views and opinions expressed are however those of the author(s) only and do not necessarily reflect those of the European Union or the European Commission. Neither the European Union nor the European Commission can be held responsible for them.</a:t>
              </a:r>
            </a:p>
          </p:txBody>
        </p:sp>
      </p:grpSp>
      <p:sp>
        <p:nvSpPr>
          <p:cNvPr id="15" name="Subtitle 2"/>
          <p:cNvSpPr>
            <a:spLocks noGrp="1"/>
          </p:cNvSpPr>
          <p:nvPr>
            <p:ph type="subTitle" idx="1"/>
          </p:nvPr>
        </p:nvSpPr>
        <p:spPr>
          <a:xfrm>
            <a:off x="1036638" y="3762375"/>
            <a:ext cx="8497886" cy="1586865"/>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pic>
        <p:nvPicPr>
          <p:cNvPr id="3" name="Grafik 2"/>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06463" y="5856925"/>
            <a:ext cx="1563683" cy="371450"/>
          </a:xfrm>
          <a:prstGeom prst="rect">
            <a:avLst/>
          </a:prstGeom>
        </p:spPr>
      </p:pic>
      <p:sp>
        <p:nvSpPr>
          <p:cNvPr id="5" name="Datumsplatzhalter 4"/>
          <p:cNvSpPr>
            <a:spLocks noGrp="1"/>
          </p:cNvSpPr>
          <p:nvPr>
            <p:ph type="dt" sz="half" idx="10"/>
          </p:nvPr>
        </p:nvSpPr>
        <p:spPr/>
        <p:txBody>
          <a:bodyPr/>
          <a:lstStyle/>
          <a:p>
            <a:fld id="{8A56FE02-7D32-9341-A1AB-51B42521B182}" type="datetime1">
              <a:rPr lang="it-IT" smtClean="0"/>
              <a:t>12/06/24</a:t>
            </a:fld>
            <a:endParaRPr lang="de-DE"/>
          </a:p>
        </p:txBody>
      </p:sp>
      <p:sp>
        <p:nvSpPr>
          <p:cNvPr id="6" name="Fußzeilenplatzhalter 5"/>
          <p:cNvSpPr>
            <a:spLocks noGrp="1"/>
          </p:cNvSpPr>
          <p:nvPr>
            <p:ph type="ftr" sz="quarter" idx="11"/>
          </p:nvPr>
        </p:nvSpPr>
        <p:spPr/>
        <p:txBody>
          <a:bodyPr/>
          <a:lstStyle/>
          <a:p>
            <a:r>
              <a:rPr lang="de-DE"/>
              <a:t>Max-Planck-Institut für Plasmaphysik | F. Vannini | 14.06.2024</a:t>
            </a:r>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a:p>
        </p:txBody>
      </p:sp>
      <p:sp>
        <p:nvSpPr>
          <p:cNvPr id="9" name="Bildplatzhalter 8"/>
          <p:cNvSpPr>
            <a:spLocks noGrp="1"/>
          </p:cNvSpPr>
          <p:nvPr>
            <p:ph type="pic" sz="quarter" idx="13" hasCustomPrompt="1"/>
          </p:nvPr>
        </p:nvSpPr>
        <p:spPr>
          <a:xfrm>
            <a:off x="6705602" y="3662363"/>
            <a:ext cx="4864608" cy="2128266"/>
          </a:xfrm>
          <a:noFill/>
        </p:spPr>
        <p:txBody>
          <a:bodyPr/>
          <a:lstStyle>
            <a:lvl1pPr>
              <a:defRPr sz="4800" b="1" baseline="0">
                <a:solidFill>
                  <a:schemeClr val="bg1"/>
                </a:solidFill>
              </a:defRPr>
            </a:lvl1pPr>
          </a:lstStyle>
          <a:p>
            <a:r>
              <a:rPr lang="de-DE"/>
              <a:t>Insert </a:t>
            </a:r>
            <a:r>
              <a:rPr lang="de-DE" err="1"/>
              <a:t>your</a:t>
            </a:r>
            <a:r>
              <a:rPr lang="de-DE"/>
              <a:t> </a:t>
            </a:r>
            <a:r>
              <a:rPr lang="de-DE" err="1"/>
              <a:t>own</a:t>
            </a:r>
            <a:r>
              <a:rPr lang="de-DE"/>
              <a:t> title </a:t>
            </a:r>
            <a:r>
              <a:rPr lang="de-DE" err="1"/>
              <a:t>image</a:t>
            </a:r>
            <a:endParaRPr lang="de-DE"/>
          </a:p>
        </p:txBody>
      </p:sp>
    </p:spTree>
    <p:extLst>
      <p:ext uri="{BB962C8B-B14F-4D97-AF65-F5344CB8AC3E}">
        <p14:creationId xmlns:p14="http://schemas.microsoft.com/office/powerpoint/2010/main" val="1919195500"/>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IPP Image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Subtitle 2"/>
          <p:cNvSpPr>
            <a:spLocks noGrp="1"/>
          </p:cNvSpPr>
          <p:nvPr>
            <p:ph type="subTitle" idx="1"/>
          </p:nvPr>
        </p:nvSpPr>
        <p:spPr>
          <a:xfrm>
            <a:off x="1036638" y="3762375"/>
            <a:ext cx="8497886" cy="1586865"/>
          </a:xfrm>
        </p:spPr>
        <p:txBody>
          <a:bodyPr anchor="b" anchorCtr="0"/>
          <a:lstStyle>
            <a:lvl1pPr marL="0" indent="0" algn="l">
              <a:spcBef>
                <a:spcPts val="2300"/>
              </a:spcBef>
              <a:buNone/>
              <a:defRPr sz="1900" b="0" spc="0" baseline="0">
                <a:solidFill>
                  <a:schemeClr val="bg1"/>
                </a:solidFill>
              </a:defRPr>
            </a:lvl1pPr>
            <a:lvl2pPr marL="0" indent="252000" algn="l">
              <a:lnSpc>
                <a:spcPts val="1600"/>
              </a:lnSpc>
              <a:spcBef>
                <a:spcPts val="300"/>
              </a:spcBef>
              <a:buSzPct val="110000"/>
              <a:buFont typeface=".SF NS Symbols Regular"/>
              <a:buChar char="↘"/>
              <a:defRPr sz="1300" i="1" baseline="0">
                <a:solidFill>
                  <a:schemeClr val="bg1"/>
                </a:solidFill>
              </a:defRPr>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2" name="Titel 1"/>
          <p:cNvSpPr>
            <a:spLocks noGrp="1"/>
          </p:cNvSpPr>
          <p:nvPr>
            <p:ph type="title" hasCustomPrompt="1"/>
          </p:nvPr>
        </p:nvSpPr>
        <p:spPr>
          <a:xfrm>
            <a:off x="1036637" y="1956206"/>
            <a:ext cx="8497887" cy="2055725"/>
          </a:xfrm>
        </p:spPr>
        <p:txBody>
          <a:bodyPr/>
          <a:lstStyle>
            <a:lvl1pPr>
              <a:lnSpc>
                <a:spcPct val="100000"/>
              </a:lnSpc>
              <a:defRPr sz="3200">
                <a:solidFill>
                  <a:schemeClr val="bg1"/>
                </a:solidFill>
              </a:defRPr>
            </a:lvl1pPr>
          </a:lstStyle>
          <a:p>
            <a:r>
              <a:rPr lang="de-DE" dirty="0"/>
              <a:t>Mastertitelformat bearbeiten</a:t>
            </a:r>
          </a:p>
        </p:txBody>
      </p:sp>
      <p:pic>
        <p:nvPicPr>
          <p:cNvPr id="22" name="Grafik 2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22217" y="473535"/>
            <a:ext cx="3217976" cy="744484"/>
          </a:xfrm>
          <a:prstGeom prst="rect">
            <a:avLst/>
          </a:prstGeom>
        </p:spPr>
      </p:pic>
      <p:sp>
        <p:nvSpPr>
          <p:cNvPr id="5" name="Datumsplatzhalter 4"/>
          <p:cNvSpPr>
            <a:spLocks noGrp="1"/>
          </p:cNvSpPr>
          <p:nvPr>
            <p:ph type="dt" sz="half" idx="10"/>
          </p:nvPr>
        </p:nvSpPr>
        <p:spPr/>
        <p:txBody>
          <a:bodyPr/>
          <a:lstStyle/>
          <a:p>
            <a:fld id="{78F1DA8B-0BCF-5F4D-BD5B-C2D7234CEE1D}" type="datetime1">
              <a:rPr lang="it-IT" smtClean="0"/>
              <a:t>12/06/24</a:t>
            </a:fld>
            <a:endParaRPr lang="de-DE"/>
          </a:p>
        </p:txBody>
      </p:sp>
      <p:sp>
        <p:nvSpPr>
          <p:cNvPr id="6" name="Fußzeilenplatzhalter 5"/>
          <p:cNvSpPr>
            <a:spLocks noGrp="1"/>
          </p:cNvSpPr>
          <p:nvPr>
            <p:ph type="ftr" sz="quarter" idx="11"/>
          </p:nvPr>
        </p:nvSpPr>
        <p:spPr/>
        <p:txBody>
          <a:bodyPr/>
          <a:lstStyle/>
          <a:p>
            <a:r>
              <a:rPr lang="de-DE"/>
              <a:t>Max-Planck-Institut für Plasmaphysik | F. Vannini | 14.06.2024</a:t>
            </a:r>
          </a:p>
        </p:txBody>
      </p:sp>
      <p:sp>
        <p:nvSpPr>
          <p:cNvPr id="7" name="Foliennummernplatzhalter 6"/>
          <p:cNvSpPr>
            <a:spLocks noGrp="1"/>
          </p:cNvSpPr>
          <p:nvPr>
            <p:ph type="sldNum" sz="quarter" idx="12"/>
          </p:nvPr>
        </p:nvSpPr>
        <p:spPr/>
        <p:txBody>
          <a:bodyPr/>
          <a:lstStyle/>
          <a:p>
            <a:fld id="{ECE691D0-CC49-4FC7-9C4D-6112B0CB3A76}" type="slidenum">
              <a:rPr lang="de-DE" smtClean="0"/>
              <a:pPr/>
              <a:t>‹#›</a:t>
            </a:fld>
            <a:endParaRPr lang="de-DE"/>
          </a:p>
        </p:txBody>
      </p:sp>
      <p:sp>
        <p:nvSpPr>
          <p:cNvPr id="8" name="Bildplatzhalter 7"/>
          <p:cNvSpPr>
            <a:spLocks noGrp="1"/>
          </p:cNvSpPr>
          <p:nvPr>
            <p:ph type="pic" sz="quarter" idx="13" hasCustomPrompt="1"/>
          </p:nvPr>
        </p:nvSpPr>
        <p:spPr>
          <a:xfrm>
            <a:off x="6705600" y="3662363"/>
            <a:ext cx="4864100" cy="2128837"/>
          </a:xfrm>
        </p:spPr>
        <p:txBody>
          <a:bodyPr>
            <a:noAutofit/>
          </a:bodyPr>
          <a:lstStyle>
            <a:lvl1pPr>
              <a:defRPr sz="4800" b="1" baseline="0">
                <a:solidFill>
                  <a:schemeClr val="bg1"/>
                </a:solidFill>
              </a:defRPr>
            </a:lvl1pPr>
          </a:lstStyle>
          <a:p>
            <a:r>
              <a:rPr lang="de-DE"/>
              <a:t>Insert </a:t>
            </a:r>
            <a:r>
              <a:rPr lang="de-DE" err="1"/>
              <a:t>your</a:t>
            </a:r>
            <a:r>
              <a:rPr lang="de-DE"/>
              <a:t> </a:t>
            </a:r>
            <a:r>
              <a:rPr lang="de-DE" err="1"/>
              <a:t>own</a:t>
            </a:r>
            <a:r>
              <a:rPr lang="de-DE"/>
              <a:t> title </a:t>
            </a:r>
            <a:r>
              <a:rPr lang="de-DE" err="1"/>
              <a:t>image</a:t>
            </a:r>
            <a:endParaRPr lang="de-DE"/>
          </a:p>
        </p:txBody>
      </p:sp>
    </p:spTree>
    <p:extLst>
      <p:ext uri="{BB962C8B-B14F-4D97-AF65-F5344CB8AC3E}">
        <p14:creationId xmlns:p14="http://schemas.microsoft.com/office/powerpoint/2010/main" val="3668073366"/>
      </p:ext>
    </p:extLst>
  </p:cSld>
  <p:clrMapOvr>
    <a:masterClrMapping/>
  </p:clrMapOvr>
  <p:extLst>
    <p:ext uri="{DCECCB84-F9BA-43D5-87BE-67443E8EF086}">
      <p15:sldGuideLst xmlns:p15="http://schemas.microsoft.com/office/powerpoint/2012/main">
        <p15:guide id="1" pos="653">
          <p15:clr>
            <a:srgbClr val="FBAE40"/>
          </p15:clr>
        </p15:guide>
        <p15:guide id="3"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2"/>
            </p:custDataLst>
            <p:extLst>
              <p:ext uri="{D42A27DB-BD31-4B8C-83A1-F6EECF244321}">
                <p14:modId xmlns:p14="http://schemas.microsoft.com/office/powerpoint/2010/main" val="24977669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62" name="think-cell Folie" r:id="rId5" imgW="384" imgH="385" progId="TCLayout.ActiveDocument.1">
                  <p:embed/>
                </p:oleObj>
              </mc:Choice>
              <mc:Fallback>
                <p:oleObj name="think-cell Folie" r:id="rId5"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a:latin typeface="Arial" panose="020B0604020202020204" pitchFamily="34" charset="0"/>
              <a:ea typeface="+mj-ea"/>
              <a:cs typeface="+mj-cs"/>
              <a:sym typeface="Arial" panose="020B0604020202020204" pitchFamily="34" charset="0"/>
            </a:endParaRPr>
          </a:p>
        </p:txBody>
      </p:sp>
      <p:sp>
        <p:nvSpPr>
          <p:cNvPr id="4" name="Inhaltsplatzhalter 3"/>
          <p:cNvSpPr>
            <a:spLocks noGrp="1"/>
          </p:cNvSpPr>
          <p:nvPr>
            <p:ph sz="quarter" idx="13"/>
          </p:nvPr>
        </p:nvSpPr>
        <p:spPr>
          <a:xfrm>
            <a:off x="658812" y="1609726"/>
            <a:ext cx="10837863" cy="484346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dirty="0"/>
          </a:p>
        </p:txBody>
      </p:sp>
      <p:sp>
        <p:nvSpPr>
          <p:cNvPr id="8" name="Datumsplatzhalter 7"/>
          <p:cNvSpPr>
            <a:spLocks noGrp="1"/>
          </p:cNvSpPr>
          <p:nvPr>
            <p:ph type="dt" sz="half" idx="14"/>
          </p:nvPr>
        </p:nvSpPr>
        <p:spPr/>
        <p:txBody>
          <a:bodyPr/>
          <a:lstStyle/>
          <a:p>
            <a:fld id="{D48612D9-FACE-AE45-B028-A560660D8FAD}" type="datetime1">
              <a:rPr lang="it-IT" smtClean="0"/>
              <a:t>12/06/24</a:t>
            </a:fld>
            <a:endParaRPr lang="de-DE"/>
          </a:p>
        </p:txBody>
      </p:sp>
      <p:sp>
        <p:nvSpPr>
          <p:cNvPr id="9" name="Fußzeilenplatzhalter 8"/>
          <p:cNvSpPr>
            <a:spLocks noGrp="1"/>
          </p:cNvSpPr>
          <p:nvPr>
            <p:ph type="ftr" sz="quarter" idx="15"/>
          </p:nvPr>
        </p:nvSpPr>
        <p:spPr/>
        <p:txBody>
          <a:bodyPr/>
          <a:lstStyle/>
          <a:p>
            <a:r>
              <a:rPr lang="de-DE"/>
              <a:t>Max-Planck-Institut für Plasmaphysik | F. Vannini | 14.06.2024</a:t>
            </a:r>
          </a:p>
        </p:txBody>
      </p:sp>
      <p:sp>
        <p:nvSpPr>
          <p:cNvPr id="10" name="Foliennummernplatzhalter 9"/>
          <p:cNvSpPr>
            <a:spLocks noGrp="1"/>
          </p:cNvSpPr>
          <p:nvPr>
            <p:ph type="sldNum" sz="quarter" idx="16"/>
          </p:nvPr>
        </p:nvSpPr>
        <p:spPr/>
        <p:txBody>
          <a:bodyPr/>
          <a:lstStyle/>
          <a:p>
            <a:fld id="{ECE691D0-CC49-4FC7-9C4D-6112B0CB3A76}" type="slidenum">
              <a:rPr lang="de-DE" smtClean="0"/>
              <a:pPr/>
              <a:t>‹#›</a:t>
            </a:fld>
            <a:endParaRPr lang="de-DE"/>
          </a:p>
        </p:txBody>
      </p:sp>
      <p:sp>
        <p:nvSpPr>
          <p:cNvPr id="12" name="Titel 11"/>
          <p:cNvSpPr>
            <a:spLocks noGrp="1"/>
          </p:cNvSpPr>
          <p:nvPr>
            <p:ph type="title"/>
          </p:nvPr>
        </p:nvSpPr>
        <p:spPr/>
        <p:txBody>
          <a:bodyPr/>
          <a:lstStyle/>
          <a:p>
            <a:r>
              <a:rPr lang="en-GB"/>
              <a:t>Click to edit Master title style</a:t>
            </a:r>
            <a:endParaRPr lang="de-DE"/>
          </a:p>
        </p:txBody>
      </p:sp>
    </p:spTree>
    <p:extLst>
      <p:ext uri="{BB962C8B-B14F-4D97-AF65-F5344CB8AC3E}">
        <p14:creationId xmlns:p14="http://schemas.microsoft.com/office/powerpoint/2010/main" val="3627371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3E053EA-A9E0-4FC3-87BC-5CADB14D4D06}"/>
              </a:ext>
            </a:extLst>
          </p:cNvPr>
          <p:cNvGraphicFramePr>
            <a:graphicFrameLocks noChangeAspect="1"/>
          </p:cNvGraphicFramePr>
          <p:nvPr>
            <p:custDataLst>
              <p:tags r:id="rId2"/>
            </p:custDataLst>
            <p:extLst>
              <p:ext uri="{D42A27DB-BD31-4B8C-83A1-F6EECF244321}">
                <p14:modId xmlns:p14="http://schemas.microsoft.com/office/powerpoint/2010/main" val="23417710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86" name="think-cell Folie" r:id="rId5" imgW="384" imgH="385" progId="TCLayout.ActiveDocument.1">
                  <p:embed/>
                </p:oleObj>
              </mc:Choice>
              <mc:Fallback>
                <p:oleObj name="think-cell Folie" r:id="rId5" imgW="384" imgH="385" progId="TCLayout.ActiveDocument.1">
                  <p:embed/>
                  <p:pic>
                    <p:nvPicPr>
                      <p:cNvPr id="6" name="Object 5" hidden="1">
                        <a:extLst>
                          <a:ext uri="{FF2B5EF4-FFF2-40B4-BE49-F238E27FC236}">
                            <a16:creationId xmlns:a16="http://schemas.microsoft.com/office/drawing/2014/main" id="{E3E053EA-A9E0-4FC3-87BC-5CADB14D4D0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0336F15A-9D0F-40C1-A205-2471F1ECE4E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a:latin typeface="Arial" panose="020B0604020202020204" pitchFamily="34" charset="0"/>
              <a:ea typeface="+mj-ea"/>
              <a:cs typeface="+mj-cs"/>
              <a:sym typeface="Arial" panose="020B0604020202020204" pitchFamily="34" charset="0"/>
            </a:endParaRPr>
          </a:p>
        </p:txBody>
      </p:sp>
      <p:sp>
        <p:nvSpPr>
          <p:cNvPr id="15" name="Datumsplatzhalter 14"/>
          <p:cNvSpPr>
            <a:spLocks noGrp="1"/>
          </p:cNvSpPr>
          <p:nvPr>
            <p:ph type="dt" sz="half" idx="14"/>
          </p:nvPr>
        </p:nvSpPr>
        <p:spPr/>
        <p:txBody>
          <a:bodyPr/>
          <a:lstStyle/>
          <a:p>
            <a:fld id="{7D9B3A1C-9969-6D4D-8282-29283490CE3F}" type="datetime1">
              <a:rPr lang="it-IT" smtClean="0"/>
              <a:t>12/06/24</a:t>
            </a:fld>
            <a:endParaRPr lang="de-DE"/>
          </a:p>
        </p:txBody>
      </p:sp>
      <p:sp>
        <p:nvSpPr>
          <p:cNvPr id="16" name="Fußzeilenplatzhalter 15"/>
          <p:cNvSpPr>
            <a:spLocks noGrp="1"/>
          </p:cNvSpPr>
          <p:nvPr>
            <p:ph type="ftr" sz="quarter" idx="15"/>
          </p:nvPr>
        </p:nvSpPr>
        <p:spPr/>
        <p:txBody>
          <a:bodyPr/>
          <a:lstStyle/>
          <a:p>
            <a:r>
              <a:rPr lang="de-DE"/>
              <a:t>Max-Planck-Institut für Plasmaphysik | F. Vannini | 14.06.2024</a:t>
            </a:r>
          </a:p>
        </p:txBody>
      </p:sp>
      <p:sp>
        <p:nvSpPr>
          <p:cNvPr id="17" name="Foliennummernplatzhalter 16"/>
          <p:cNvSpPr>
            <a:spLocks noGrp="1"/>
          </p:cNvSpPr>
          <p:nvPr>
            <p:ph type="sldNum" sz="quarter" idx="16"/>
          </p:nvPr>
        </p:nvSpPr>
        <p:spPr/>
        <p:txBody>
          <a:bodyPr/>
          <a:lstStyle/>
          <a:p>
            <a:fld id="{ECE691D0-CC49-4FC7-9C4D-6112B0CB3A76}" type="slidenum">
              <a:rPr lang="de-DE" smtClean="0"/>
              <a:pPr/>
              <a:t>‹#›</a:t>
            </a:fld>
            <a:endParaRPr lang="de-DE"/>
          </a:p>
        </p:txBody>
      </p:sp>
      <p:sp>
        <p:nvSpPr>
          <p:cNvPr id="3" name="Textplatzhalter 2"/>
          <p:cNvSpPr>
            <a:spLocks noGrp="1"/>
          </p:cNvSpPr>
          <p:nvPr>
            <p:ph type="body" sz="quarter" idx="17"/>
          </p:nvPr>
        </p:nvSpPr>
        <p:spPr>
          <a:xfrm>
            <a:off x="658813" y="1609725"/>
            <a:ext cx="10514012" cy="48434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de-DE" dirty="0"/>
          </a:p>
        </p:txBody>
      </p:sp>
      <p:sp>
        <p:nvSpPr>
          <p:cNvPr id="2" name="Titel 1"/>
          <p:cNvSpPr>
            <a:spLocks noGrp="1"/>
          </p:cNvSpPr>
          <p:nvPr>
            <p:ph type="title"/>
          </p:nvPr>
        </p:nvSpPr>
        <p:spPr/>
        <p:txBody>
          <a:bodyPr/>
          <a:lstStyle/>
          <a:p>
            <a:r>
              <a:rPr lang="en-GB"/>
              <a:t>Click to edit Master title style</a:t>
            </a:r>
            <a:endParaRPr lang="de-DE"/>
          </a:p>
        </p:txBody>
      </p:sp>
    </p:spTree>
    <p:extLst>
      <p:ext uri="{BB962C8B-B14F-4D97-AF65-F5344CB8AC3E}">
        <p14:creationId xmlns:p14="http://schemas.microsoft.com/office/powerpoint/2010/main" val="3176147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Felder (Text/Bi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34D6FFE-C346-403E-A982-395E5408109F}"/>
              </a:ext>
            </a:extLst>
          </p:cNvPr>
          <p:cNvGraphicFramePr>
            <a:graphicFrameLocks noChangeAspect="1"/>
          </p:cNvGraphicFramePr>
          <p:nvPr>
            <p:custDataLst>
              <p:tags r:id="rId2"/>
            </p:custDataLst>
            <p:extLst>
              <p:ext uri="{D42A27DB-BD31-4B8C-83A1-F6EECF244321}">
                <p14:modId xmlns:p14="http://schemas.microsoft.com/office/powerpoint/2010/main" val="14496989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10" name="think-cell Folie" r:id="rId5" imgW="384" imgH="385" progId="TCLayout.ActiveDocument.1">
                  <p:embed/>
                </p:oleObj>
              </mc:Choice>
              <mc:Fallback>
                <p:oleObj name="think-cell Folie" r:id="rId5" imgW="384" imgH="385" progId="TCLayout.ActiveDocument.1">
                  <p:embed/>
                  <p:pic>
                    <p:nvPicPr>
                      <p:cNvPr id="7" name="Object 6" hidden="1">
                        <a:extLst>
                          <a:ext uri="{FF2B5EF4-FFF2-40B4-BE49-F238E27FC236}">
                            <a16:creationId xmlns:a16="http://schemas.microsoft.com/office/drawing/2014/main" id="{434D6FFE-C346-403E-A982-395E5408109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8FC65B91-E784-4354-A701-802A4C59DD92}"/>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en-US" sz="2300" b="1" i="0" baseline="0">
              <a:latin typeface="Arial" panose="020B0604020202020204" pitchFamily="34" charset="0"/>
              <a:ea typeface="+mj-ea"/>
              <a:cs typeface="+mj-cs"/>
              <a:sym typeface="Arial" panose="020B0604020202020204" pitchFamily="34" charset="0"/>
            </a:endParaRPr>
          </a:p>
        </p:txBody>
      </p:sp>
      <p:sp>
        <p:nvSpPr>
          <p:cNvPr id="3" name="Content Placeholder 2"/>
          <p:cNvSpPr>
            <a:spLocks noGrp="1"/>
          </p:cNvSpPr>
          <p:nvPr>
            <p:ph sz="half" idx="1"/>
          </p:nvPr>
        </p:nvSpPr>
        <p:spPr>
          <a:xfrm>
            <a:off x="658812" y="1881188"/>
            <a:ext cx="5265737" cy="4572000"/>
          </a:xfrm>
          <a:prstGeom prst="rect">
            <a:avLst/>
          </a:prstGeom>
        </p:spPr>
        <p:txBody>
          <a:bodyPr/>
          <a:lstStyle>
            <a:lvl3pPr>
              <a:defRPr b="0">
                <a:solidFill>
                  <a:schemeClr val="tx1"/>
                </a:solidFill>
              </a:defRPr>
            </a:lvl3pPr>
            <a:lvl4pPr>
              <a:defRPr b="1">
                <a:solidFill>
                  <a:schemeClr val="tx2"/>
                </a:solidFill>
              </a:defRPr>
            </a:lvl4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296025" y="1881188"/>
            <a:ext cx="5200650" cy="4572000"/>
          </a:xfrm>
          <a:prstGeom prst="rect">
            <a:avLst/>
          </a:prstGeom>
        </p:spPr>
        <p:txBody>
          <a:bodyPr/>
          <a:lstStyle>
            <a:lvl3pPr>
              <a:defRPr b="0">
                <a:solidFill>
                  <a:schemeClr val="tx1"/>
                </a:solidFill>
              </a:defRPr>
            </a:lvl3pPr>
            <a:lvl4pPr>
              <a:defRPr b="1">
                <a:solidFill>
                  <a:schemeClr val="tx2"/>
                </a:solidFill>
              </a:defRPr>
            </a:lvl4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itel 13"/>
          <p:cNvSpPr>
            <a:spLocks noGrp="1"/>
          </p:cNvSpPr>
          <p:nvPr>
            <p:ph type="title"/>
          </p:nvPr>
        </p:nvSpPr>
        <p:spPr/>
        <p:txBody>
          <a:bodyPr/>
          <a:lstStyle/>
          <a:p>
            <a:r>
              <a:rPr lang="en-GB"/>
              <a:t>Click to edit Master title style</a:t>
            </a:r>
            <a:endParaRPr lang="de-DE"/>
          </a:p>
        </p:txBody>
      </p:sp>
      <p:sp>
        <p:nvSpPr>
          <p:cNvPr id="12" name="Datumsplatzhalter 11"/>
          <p:cNvSpPr>
            <a:spLocks noGrp="1"/>
          </p:cNvSpPr>
          <p:nvPr>
            <p:ph type="dt" sz="half" idx="10"/>
          </p:nvPr>
        </p:nvSpPr>
        <p:spPr/>
        <p:txBody>
          <a:bodyPr/>
          <a:lstStyle/>
          <a:p>
            <a:fld id="{7E561A7F-592A-4848-96F7-AE4871AD653C}" type="datetime1">
              <a:rPr lang="it-IT" smtClean="0"/>
              <a:t>12/06/24</a:t>
            </a:fld>
            <a:endParaRPr lang="de-DE"/>
          </a:p>
        </p:txBody>
      </p:sp>
      <p:sp>
        <p:nvSpPr>
          <p:cNvPr id="13" name="Fußzeilenplatzhalter 12"/>
          <p:cNvSpPr>
            <a:spLocks noGrp="1"/>
          </p:cNvSpPr>
          <p:nvPr>
            <p:ph type="ftr" sz="quarter" idx="11"/>
          </p:nvPr>
        </p:nvSpPr>
        <p:spPr/>
        <p:txBody>
          <a:bodyPr/>
          <a:lstStyle/>
          <a:p>
            <a:r>
              <a:rPr lang="de-DE"/>
              <a:t>Max-Planck-Institut für Plasmaphysik | F. Vannini | 14.06.2024</a:t>
            </a:r>
          </a:p>
        </p:txBody>
      </p:sp>
      <p:sp>
        <p:nvSpPr>
          <p:cNvPr id="15" name="Foliennummernplatzhalter 14"/>
          <p:cNvSpPr>
            <a:spLocks noGrp="1"/>
          </p:cNvSpPr>
          <p:nvPr>
            <p:ph type="sldNum" sz="quarter" idx="12"/>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331267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nur Text ohne Titel)">
    <p:spTree>
      <p:nvGrpSpPr>
        <p:cNvPr id="1" name=""/>
        <p:cNvGrpSpPr/>
        <p:nvPr/>
      </p:nvGrpSpPr>
      <p:grpSpPr>
        <a:xfrm>
          <a:off x="0" y="0"/>
          <a:ext cx="0" cy="0"/>
          <a:chOff x="0" y="0"/>
          <a:chExt cx="0" cy="0"/>
        </a:xfrm>
      </p:grpSpPr>
      <p:sp>
        <p:nvSpPr>
          <p:cNvPr id="7" name="Inhaltsplatzhalter 6"/>
          <p:cNvSpPr>
            <a:spLocks noGrp="1"/>
          </p:cNvSpPr>
          <p:nvPr>
            <p:ph sz="quarter" idx="13" hasCustomPrompt="1"/>
          </p:nvPr>
        </p:nvSpPr>
        <p:spPr>
          <a:xfrm>
            <a:off x="658813" y="1233488"/>
            <a:ext cx="10837862" cy="5219699"/>
          </a:xfrm>
        </p:spPr>
        <p:txBody>
          <a:bodyPr/>
          <a:lstStyle>
            <a:lvl1pPr>
              <a:defRPr baseline="0"/>
            </a:lvl1pPr>
          </a:lstStyle>
          <a:p>
            <a:pPr lvl="0"/>
            <a:r>
              <a:rPr lang="de-DE" dirty="0"/>
              <a:t>Slide </a:t>
            </a:r>
            <a:r>
              <a:rPr lang="de-DE" dirty="0" err="1"/>
              <a:t>without</a:t>
            </a:r>
            <a:r>
              <a:rPr lang="de-DE" dirty="0"/>
              <a:t> title (</a:t>
            </a:r>
            <a:r>
              <a:rPr lang="de-DE" dirty="0" err="1"/>
              <a:t>exception</a:t>
            </a:r>
            <a:r>
              <a:rPr lang="de-DE" dirty="0"/>
              <a:t>)</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5" name="Datumsplatzhalter 4"/>
          <p:cNvSpPr>
            <a:spLocks noGrp="1"/>
          </p:cNvSpPr>
          <p:nvPr>
            <p:ph type="dt" sz="half" idx="14"/>
          </p:nvPr>
        </p:nvSpPr>
        <p:spPr/>
        <p:txBody>
          <a:bodyPr/>
          <a:lstStyle/>
          <a:p>
            <a:fld id="{7F6B66E5-E89B-844D-8067-40D4925D0B6F}" type="datetime1">
              <a:rPr lang="it-IT" smtClean="0"/>
              <a:t>12/06/24</a:t>
            </a:fld>
            <a:endParaRPr lang="de-DE"/>
          </a:p>
        </p:txBody>
      </p:sp>
      <p:sp>
        <p:nvSpPr>
          <p:cNvPr id="6" name="Fußzeilenplatzhalter 5"/>
          <p:cNvSpPr>
            <a:spLocks noGrp="1"/>
          </p:cNvSpPr>
          <p:nvPr>
            <p:ph type="ftr" sz="quarter" idx="15"/>
          </p:nvPr>
        </p:nvSpPr>
        <p:spPr/>
        <p:txBody>
          <a:bodyPr/>
          <a:lstStyle/>
          <a:p>
            <a:r>
              <a:rPr lang="de-DE"/>
              <a:t>Max-Planck-Institut für Plasmaphysik | F. Vannini | 14.06.2024</a:t>
            </a:r>
          </a:p>
        </p:txBody>
      </p:sp>
      <p:sp>
        <p:nvSpPr>
          <p:cNvPr id="8" name="Foliennummernplatzhalter 7"/>
          <p:cNvSpPr>
            <a:spLocks noGrp="1"/>
          </p:cNvSpPr>
          <p:nvPr>
            <p:ph type="sldNum" sz="quarter" idx="16"/>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1579246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8" name="Datumsplatzhalter 7"/>
          <p:cNvSpPr>
            <a:spLocks noGrp="1"/>
          </p:cNvSpPr>
          <p:nvPr>
            <p:ph type="dt" sz="half" idx="10"/>
          </p:nvPr>
        </p:nvSpPr>
        <p:spPr/>
        <p:txBody>
          <a:bodyPr/>
          <a:lstStyle/>
          <a:p>
            <a:fld id="{B2953C98-677F-6B48-868E-927805A36357}" type="datetime1">
              <a:rPr lang="it-IT" smtClean="0"/>
              <a:t>12/06/24</a:t>
            </a:fld>
            <a:endParaRPr lang="de-DE"/>
          </a:p>
        </p:txBody>
      </p:sp>
      <p:sp>
        <p:nvSpPr>
          <p:cNvPr id="9" name="Fußzeilenplatzhalter 8"/>
          <p:cNvSpPr>
            <a:spLocks noGrp="1"/>
          </p:cNvSpPr>
          <p:nvPr>
            <p:ph type="ftr" sz="quarter" idx="11"/>
          </p:nvPr>
        </p:nvSpPr>
        <p:spPr/>
        <p:txBody>
          <a:bodyPr/>
          <a:lstStyle/>
          <a:p>
            <a:r>
              <a:rPr lang="de-DE"/>
              <a:t>Max-Planck-Institut für Plasmaphysik | F. Vannini | 14.06.2024</a:t>
            </a:r>
          </a:p>
        </p:txBody>
      </p:sp>
      <p:sp>
        <p:nvSpPr>
          <p:cNvPr id="10" name="Foliennummernplatzhalter 9"/>
          <p:cNvSpPr>
            <a:spLocks noGrp="1"/>
          </p:cNvSpPr>
          <p:nvPr>
            <p:ph type="sldNum" sz="quarter" idx="12"/>
          </p:nvPr>
        </p:nvSpPr>
        <p:spPr/>
        <p:txBody>
          <a:bodyPr/>
          <a:lstStyle/>
          <a:p>
            <a:fld id="{ECE691D0-CC49-4FC7-9C4D-6112B0CB3A76}" type="slidenum">
              <a:rPr lang="de-DE" smtClean="0"/>
              <a:pPr/>
              <a:t>‹#›</a:t>
            </a:fld>
            <a:endParaRPr lang="de-DE"/>
          </a:p>
        </p:txBody>
      </p:sp>
    </p:spTree>
    <p:extLst>
      <p:ext uri="{BB962C8B-B14F-4D97-AF65-F5344CB8AC3E}">
        <p14:creationId xmlns:p14="http://schemas.microsoft.com/office/powerpoint/2010/main" val="281265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oleObject" Target="../embeddings/oleObject1.bin"/><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emf"/><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19"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Grafik 10"/>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11437325" y="195902"/>
            <a:ext cx="597849" cy="597849"/>
          </a:xfrm>
          <a:prstGeom prst="rect">
            <a:avLst/>
          </a:prstGeom>
        </p:spPr>
      </p:pic>
      <p:graphicFrame>
        <p:nvGraphicFramePr>
          <p:cNvPr id="6" name="Object 5" hidden="1">
            <a:extLst>
              <a:ext uri="{FF2B5EF4-FFF2-40B4-BE49-F238E27FC236}">
                <a16:creationId xmlns:a16="http://schemas.microsoft.com/office/drawing/2014/main" id="{E3FBFD33-14B0-4B26-8D25-D9E05002D480}"/>
              </a:ext>
            </a:extLst>
          </p:cNvPr>
          <p:cNvGraphicFramePr>
            <a:graphicFrameLocks noChangeAspect="1"/>
          </p:cNvGraphicFramePr>
          <p:nvPr>
            <p:custDataLst>
              <p:tags r:id="rId15"/>
            </p:custDataLst>
            <p:extLst>
              <p:ext uri="{D42A27DB-BD31-4B8C-83A1-F6EECF244321}">
                <p14:modId xmlns:p14="http://schemas.microsoft.com/office/powerpoint/2010/main" val="145823685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38" name="think-cell Folie" r:id="rId18" imgW="384" imgH="385" progId="TCLayout.ActiveDocument.1">
                  <p:embed/>
                </p:oleObj>
              </mc:Choice>
              <mc:Fallback>
                <p:oleObj name="think-cell Folie" r:id="rId18" imgW="384" imgH="385" progId="TCLayout.ActiveDocument.1">
                  <p:embed/>
                  <p:pic>
                    <p:nvPicPr>
                      <p:cNvPr id="6" name="Object 5" hidden="1">
                        <a:extLst>
                          <a:ext uri="{FF2B5EF4-FFF2-40B4-BE49-F238E27FC236}">
                            <a16:creationId xmlns:a16="http://schemas.microsoft.com/office/drawing/2014/main" id="{E3FBFD33-14B0-4B26-8D25-D9E05002D480}"/>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658354E6-9E0E-44B9-83E8-1963A1EC88F1}"/>
              </a:ext>
            </a:extLst>
          </p:cNvPr>
          <p:cNvSpPr/>
          <p:nvPr>
            <p:custDataLst>
              <p:tags r:id="rId16"/>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lvl="0" indent="0" algn="ctr"/>
            <a:endParaRPr lang="de-DE" sz="2300" b="1" i="0" baseline="0">
              <a:latin typeface="Arial" panose="020B0604020202020204" pitchFamily="34" charset="0"/>
              <a:ea typeface="+mj-ea"/>
              <a:cs typeface="+mj-cs"/>
              <a:sym typeface="Arial" panose="020B0604020202020204" pitchFamily="34" charset="0"/>
            </a:endParaRPr>
          </a:p>
        </p:txBody>
      </p:sp>
      <p:sp>
        <p:nvSpPr>
          <p:cNvPr id="2" name="Title Placeholder 1"/>
          <p:cNvSpPr>
            <a:spLocks noGrp="1"/>
          </p:cNvSpPr>
          <p:nvPr>
            <p:ph type="title"/>
          </p:nvPr>
        </p:nvSpPr>
        <p:spPr>
          <a:xfrm>
            <a:off x="658813" y="441325"/>
            <a:ext cx="9612984" cy="782638"/>
          </a:xfrm>
          <a:prstGeom prst="rect">
            <a:avLst/>
          </a:prstGeom>
        </p:spPr>
        <p:txBody>
          <a:bodyPr vert="horz" lIns="0" tIns="0" rIns="0" bIns="0" rtlCol="0" anchor="t" anchorCtr="0">
            <a:noAutofit/>
          </a:bodyPr>
          <a:lstStyle/>
          <a:p>
            <a:r>
              <a:rPr lang="de-DE" dirty="0"/>
              <a:t>Headline Arial </a:t>
            </a:r>
            <a:r>
              <a:rPr lang="de-DE" dirty="0" err="1"/>
              <a:t>MPG_green_dark</a:t>
            </a:r>
            <a:r>
              <a:rPr lang="de-DE" dirty="0"/>
              <a:t>, 25 </a:t>
            </a:r>
            <a:r>
              <a:rPr lang="de-DE" dirty="0" err="1"/>
              <a:t>pt</a:t>
            </a:r>
            <a:r>
              <a:rPr lang="de-DE" dirty="0"/>
              <a:t>, ZAB 28 </a:t>
            </a:r>
            <a:r>
              <a:rPr lang="de-DE" dirty="0" err="1"/>
              <a:t>pt</a:t>
            </a:r>
            <a:br>
              <a:rPr lang="de-DE" dirty="0"/>
            </a:br>
            <a:endParaRPr lang="en-US" dirty="0"/>
          </a:p>
        </p:txBody>
      </p:sp>
      <p:sp>
        <p:nvSpPr>
          <p:cNvPr id="7" name="Textplatzhalter 6"/>
          <p:cNvSpPr>
            <a:spLocks noGrp="1"/>
          </p:cNvSpPr>
          <p:nvPr>
            <p:ph type="body" idx="1"/>
          </p:nvPr>
        </p:nvSpPr>
        <p:spPr>
          <a:xfrm>
            <a:off x="658813" y="1609725"/>
            <a:ext cx="10837861" cy="4843463"/>
          </a:xfrm>
          <a:prstGeom prst="rect">
            <a:avLst/>
          </a:prstGeom>
        </p:spPr>
        <p:txBody>
          <a:bodyPr vert="horz" lIns="0" tIns="45720" rIns="0" bIns="45720" rtlCol="0">
            <a:normAutofit/>
          </a:bodyPr>
          <a:lstStyle/>
          <a:p>
            <a:pPr marL="0" marR="0" lvl="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a:pPr>
            <a:r>
              <a:rPr lang="de-DE" dirty="0"/>
              <a:t>Ebene 1: Fließtext</a:t>
            </a:r>
          </a:p>
          <a:p>
            <a:pPr lvl="1"/>
            <a:r>
              <a:rPr lang="de-DE" dirty="0"/>
              <a:t>Ebene 2: Headlines</a:t>
            </a:r>
          </a:p>
          <a:p>
            <a:pPr lvl="2"/>
            <a:r>
              <a:rPr lang="de-DE" dirty="0"/>
              <a:t>Ebene 3: Stichpunkte</a:t>
            </a:r>
          </a:p>
          <a:p>
            <a:pPr lvl="3"/>
            <a:r>
              <a:rPr lang="de-DE" dirty="0"/>
              <a:t>Ebene 4: Stichpunkte hervorgehoben</a:t>
            </a:r>
          </a:p>
          <a:p>
            <a:pPr lvl="4"/>
            <a:r>
              <a:rPr lang="de-DE" dirty="0"/>
              <a:t>Ebene 5: Stichpunkte eingerückt</a:t>
            </a:r>
          </a:p>
          <a:p>
            <a:pPr lvl="5"/>
            <a:r>
              <a:rPr lang="de-DE" dirty="0"/>
              <a:t>Ebene 6: Stichpunkte weiter eingerückt</a:t>
            </a:r>
          </a:p>
          <a:p>
            <a:pPr lvl="6"/>
            <a:r>
              <a:rPr lang="de-DE" dirty="0"/>
              <a:t>Ebene 7: Zusatzinfo</a:t>
            </a:r>
          </a:p>
          <a:p>
            <a:pPr lvl="7"/>
            <a:r>
              <a:rPr lang="de-DE" dirty="0"/>
              <a:t>Ebene 8: Bildunterschrift</a:t>
            </a:r>
          </a:p>
        </p:txBody>
      </p:sp>
      <p:sp>
        <p:nvSpPr>
          <p:cNvPr id="3" name="Datumsplatzhalter 2"/>
          <p:cNvSpPr>
            <a:spLocks noGrp="1"/>
          </p:cNvSpPr>
          <p:nvPr>
            <p:ph type="dt" sz="half" idx="2"/>
          </p:nvPr>
        </p:nvSpPr>
        <p:spPr>
          <a:xfrm>
            <a:off x="4053455" y="6561600"/>
            <a:ext cx="7227319" cy="144000"/>
          </a:xfrm>
          <a:prstGeom prst="rect">
            <a:avLst/>
          </a:prstGeom>
        </p:spPr>
        <p:txBody>
          <a:bodyPr vert="horz" wrap="none" lIns="0" tIns="0" rIns="0" bIns="0" rtlCol="0" anchor="b" anchorCtr="0"/>
          <a:lstStyle>
            <a:lvl1pPr algn="r">
              <a:defRPr lang="de-DE" sz="600" kern="600" cap="all" spc="90" baseline="0" smtClean="0">
                <a:solidFill>
                  <a:schemeClr val="tx1">
                    <a:tint val="75000"/>
                  </a:schemeClr>
                </a:solidFill>
                <a:latin typeface="+mn-lt"/>
                <a:ea typeface="+mn-ea"/>
                <a:cs typeface="+mn-cs"/>
              </a:defRPr>
            </a:lvl1pPr>
          </a:lstStyle>
          <a:p>
            <a:fld id="{DD006477-0C2C-3846-B9DE-74A268797852}" type="datetime1">
              <a:rPr lang="it-IT" smtClean="0"/>
              <a:t>12/06/24</a:t>
            </a:fld>
            <a:endParaRPr lang="de-DE"/>
          </a:p>
        </p:txBody>
      </p:sp>
      <p:sp>
        <p:nvSpPr>
          <p:cNvPr id="9" name="Fußzeilenplatzhalter 8"/>
          <p:cNvSpPr>
            <a:spLocks noGrp="1"/>
          </p:cNvSpPr>
          <p:nvPr>
            <p:ph type="ftr" sz="quarter" idx="3"/>
          </p:nvPr>
        </p:nvSpPr>
        <p:spPr>
          <a:xfrm>
            <a:off x="658813" y="6561600"/>
            <a:ext cx="6115051" cy="144000"/>
          </a:xfrm>
          <a:prstGeom prst="rect">
            <a:avLst/>
          </a:prstGeom>
        </p:spPr>
        <p:txBody>
          <a:bodyPr vert="horz" wrap="none" lIns="0" tIns="0" rIns="0" bIns="0" rtlCol="0" anchor="b" anchorCtr="0"/>
          <a:lstStyle>
            <a:lvl1pPr algn="l">
              <a:defRPr lang="de-DE" sz="600" kern="600" cap="all" spc="90" baseline="0">
                <a:solidFill>
                  <a:schemeClr val="tx1">
                    <a:tint val="75000"/>
                  </a:schemeClr>
                </a:solidFill>
                <a:latin typeface="+mn-lt"/>
                <a:ea typeface="+mn-ea"/>
                <a:cs typeface="+mn-cs"/>
              </a:defRPr>
            </a:lvl1pPr>
          </a:lstStyle>
          <a:p>
            <a:r>
              <a:rPr lang="de-DE"/>
              <a:t>Max-Planck-Institut für Plasmaphysik | F. Vannini | 14.06.2024</a:t>
            </a:r>
          </a:p>
        </p:txBody>
      </p:sp>
      <p:sp>
        <p:nvSpPr>
          <p:cNvPr id="10" name="Foliennummernplatzhalter 9"/>
          <p:cNvSpPr>
            <a:spLocks noGrp="1"/>
          </p:cNvSpPr>
          <p:nvPr>
            <p:ph type="sldNum" sz="quarter" idx="4"/>
          </p:nvPr>
        </p:nvSpPr>
        <p:spPr>
          <a:xfrm>
            <a:off x="11280774" y="6561601"/>
            <a:ext cx="217349" cy="144000"/>
          </a:xfrm>
          <a:prstGeom prst="rect">
            <a:avLst/>
          </a:prstGeom>
        </p:spPr>
        <p:txBody>
          <a:bodyPr vert="horz" wrap="none" lIns="0" tIns="0" rIns="0" bIns="0" rtlCol="0" anchor="b" anchorCtr="0"/>
          <a:lstStyle>
            <a:lvl1pPr algn="r">
              <a:defRPr lang="de-DE" sz="600" kern="600" cap="all" spc="90" baseline="0" smtClean="0">
                <a:solidFill>
                  <a:schemeClr val="tx1">
                    <a:tint val="75000"/>
                  </a:schemeClr>
                </a:solidFill>
                <a:latin typeface="+mn-lt"/>
                <a:ea typeface="+mn-ea"/>
                <a:cs typeface="+mn-cs"/>
              </a:defRPr>
            </a:lvl1pPr>
          </a:lstStyle>
          <a:p>
            <a:fld id="{ECE691D0-CC49-4FC7-9C4D-6112B0CB3A76}" type="slidenum">
              <a:rPr lang="de-DE" smtClean="0"/>
              <a:pPr/>
              <a:t>‹#›</a:t>
            </a:fld>
            <a:endParaRPr lang="de-DE"/>
          </a:p>
        </p:txBody>
      </p:sp>
    </p:spTree>
    <p:extLst>
      <p:ext uri="{BB962C8B-B14F-4D97-AF65-F5344CB8AC3E}">
        <p14:creationId xmlns:p14="http://schemas.microsoft.com/office/powerpoint/2010/main" val="1677389971"/>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hf hdr="0" dt="0"/>
  <p:txStyles>
    <p:titleStyle>
      <a:lvl1pPr algn="l" defTabSz="914400" rtl="0" eaLnBrk="1" latinLnBrk="0" hangingPunct="1">
        <a:lnSpc>
          <a:spcPts val="2800"/>
        </a:lnSpc>
        <a:spcBef>
          <a:spcPct val="0"/>
        </a:spcBef>
        <a:spcAft>
          <a:spcPts val="1800"/>
        </a:spcAft>
        <a:buNone/>
        <a:defRPr sz="2500" b="1" kern="600" cap="none" spc="0" baseline="0">
          <a:solidFill>
            <a:srgbClr val="005555"/>
          </a:solidFill>
          <a:latin typeface="+mj-lt"/>
          <a:ea typeface="+mj-ea"/>
          <a:cs typeface="+mj-cs"/>
        </a:defRPr>
      </a:lvl1pPr>
    </p:titleStyle>
    <p:bodyStyle>
      <a:lvl1pPr marL="0" marR="0" indent="0" algn="l" defTabSz="914400" rtl="0" eaLnBrk="1" fontAlgn="auto" latinLnBrk="0" hangingPunct="1">
        <a:lnSpc>
          <a:spcPct val="120000"/>
        </a:lnSpc>
        <a:spcBef>
          <a:spcPts val="600"/>
        </a:spcBef>
        <a:spcAft>
          <a:spcPts val="0"/>
        </a:spcAft>
        <a:buClrTx/>
        <a:buSzTx/>
        <a:buFont typeface="Arial" panose="020B0604020202020204" pitchFamily="34" charset="0"/>
        <a:buNone/>
        <a:tabLst/>
        <a:defRPr lang="de-DE" sz="1800" b="0" i="0" kern="600" spc="40" baseline="0" dirty="0" smtClean="0">
          <a:solidFill>
            <a:schemeClr val="tx1"/>
          </a:solidFill>
          <a:latin typeface="+mn-lt"/>
          <a:ea typeface="+mn-ea"/>
          <a:cs typeface="+mn-cs"/>
        </a:defRPr>
      </a:lvl1pPr>
      <a:lvl2pPr marL="0" indent="0" algn="l" defTabSz="914400" rtl="0" eaLnBrk="1" latinLnBrk="0" hangingPunct="1">
        <a:lnSpc>
          <a:spcPct val="120000"/>
        </a:lnSpc>
        <a:spcBef>
          <a:spcPts val="600"/>
        </a:spcBef>
        <a:spcAft>
          <a:spcPts val="0"/>
        </a:spcAft>
        <a:buFont typeface="Arial" panose="020B0604020202020204" pitchFamily="34" charset="0"/>
        <a:buNone/>
        <a:defRPr sz="1800" b="1" kern="600" spc="40" baseline="0">
          <a:solidFill>
            <a:schemeClr val="tx2"/>
          </a:solidFill>
          <a:latin typeface="+mn-lt"/>
          <a:ea typeface="+mn-ea"/>
          <a:cs typeface="+mn-cs"/>
        </a:defRPr>
      </a:lvl2pPr>
      <a:lvl3pPr marL="179388" indent="-179388" algn="l" defTabSz="914400" rtl="0" eaLnBrk="1" latinLnBrk="0" hangingPunct="1">
        <a:lnSpc>
          <a:spcPct val="120000"/>
        </a:lnSpc>
        <a:spcBef>
          <a:spcPts val="600"/>
        </a:spcBef>
        <a:buFont typeface="Arial" panose="020B0604020202020204" pitchFamily="34" charset="0"/>
        <a:buChar char="•"/>
        <a:defRPr sz="1800" b="1" kern="400" spc="40" baseline="0">
          <a:solidFill>
            <a:schemeClr val="accent3"/>
          </a:solidFill>
          <a:latin typeface="+mn-lt"/>
          <a:ea typeface="+mn-ea"/>
          <a:cs typeface="+mn-cs"/>
        </a:defRPr>
      </a:lvl3pPr>
      <a:lvl4pPr marL="179388" indent="-179388" algn="l" defTabSz="914400" rtl="0" eaLnBrk="1" latinLnBrk="0" hangingPunct="1">
        <a:lnSpc>
          <a:spcPct val="120000"/>
        </a:lnSpc>
        <a:spcBef>
          <a:spcPts val="600"/>
        </a:spcBef>
        <a:buFont typeface="Arial" panose="020B0604020202020204" pitchFamily="34" charset="0"/>
        <a:buChar char="•"/>
        <a:defRPr sz="1800" kern="600" spc="40" baseline="0">
          <a:solidFill>
            <a:schemeClr val="tx1"/>
          </a:solidFill>
          <a:latin typeface="+mn-lt"/>
          <a:ea typeface="+mn-ea"/>
          <a:cs typeface="+mn-cs"/>
        </a:defRPr>
      </a:lvl4pPr>
      <a:lvl5pPr marL="357188" indent="-179388" algn="l" defTabSz="914400" rtl="0" eaLnBrk="1" latinLnBrk="0" hangingPunct="1">
        <a:lnSpc>
          <a:spcPct val="120000"/>
        </a:lnSpc>
        <a:spcBef>
          <a:spcPts val="600"/>
        </a:spcBef>
        <a:buFont typeface="Arial" panose="020B0604020202020204" pitchFamily="34" charset="0"/>
        <a:buChar char="•"/>
        <a:defRPr lang="de-DE" sz="1800" b="0" i="0" kern="600" spc="40" baseline="0" dirty="0" smtClean="0">
          <a:solidFill>
            <a:schemeClr val="tx1"/>
          </a:solidFill>
          <a:latin typeface="+mn-lt"/>
          <a:ea typeface="+mn-ea"/>
          <a:cs typeface="+mn-cs"/>
        </a:defRPr>
      </a:lvl5pPr>
      <a:lvl6pPr marL="645750" indent="-285750" algn="l" defTabSz="914400" rtl="0" eaLnBrk="1" latinLnBrk="0" hangingPunct="1">
        <a:lnSpc>
          <a:spcPct val="100000"/>
        </a:lnSpc>
        <a:spcBef>
          <a:spcPts val="300"/>
        </a:spcBef>
        <a:spcAft>
          <a:spcPts val="0"/>
        </a:spcAft>
        <a:buClr>
          <a:schemeClr val="tx1"/>
        </a:buClr>
        <a:buSzPct val="110000"/>
        <a:buFont typeface="Symbol" panose="05050102010706020507" pitchFamily="18" charset="2"/>
        <a:buChar char=""/>
        <a:defRPr sz="1800" b="0" i="0" kern="600" spc="40" baseline="0">
          <a:solidFill>
            <a:schemeClr val="tx1"/>
          </a:solidFill>
          <a:latin typeface="+mn-lt"/>
          <a:ea typeface="+mn-ea"/>
          <a:cs typeface="+mn-cs"/>
        </a:defRPr>
      </a:lvl6pPr>
      <a:lvl7pPr marL="0" indent="215900" algn="l" defTabSz="914400" rtl="0" eaLnBrk="1" latinLnBrk="0" hangingPunct="1">
        <a:lnSpc>
          <a:spcPct val="100000"/>
        </a:lnSpc>
        <a:spcBef>
          <a:spcPts val="600"/>
        </a:spcBef>
        <a:spcAft>
          <a:spcPts val="0"/>
        </a:spcAft>
        <a:buClr>
          <a:schemeClr val="tx2"/>
        </a:buClr>
        <a:buFont typeface="Wingdings 3" panose="05040102010807070707" pitchFamily="18" charset="2"/>
        <a:buChar char=""/>
        <a:defRPr sz="1500" b="0" i="1" kern="600" spc="40" baseline="0">
          <a:solidFill>
            <a:schemeClr val="tx2"/>
          </a:solidFill>
          <a:latin typeface="+mn-lt"/>
          <a:ea typeface="+mn-ea"/>
          <a:cs typeface="+mn-cs"/>
        </a:defRPr>
      </a:lvl7pPr>
      <a:lvl8pPr marL="0" indent="0" algn="l" defTabSz="914400" rtl="0" eaLnBrk="1" latinLnBrk="0" hangingPunct="1">
        <a:lnSpc>
          <a:spcPct val="100000"/>
        </a:lnSpc>
        <a:spcBef>
          <a:spcPts val="525"/>
        </a:spcBef>
        <a:spcAft>
          <a:spcPts val="0"/>
        </a:spcAft>
        <a:buSzPct val="110000"/>
        <a:buFont typeface=".SF NS Symbols Regular"/>
        <a:buNone/>
        <a:defRPr sz="1000" b="0" i="1" kern="600" spc="120" baseline="0">
          <a:solidFill>
            <a:schemeClr val="tx1">
              <a:lumMod val="50000"/>
              <a:lumOff val="50000"/>
            </a:schemeClr>
          </a:solidFill>
          <a:latin typeface="+mn-lt"/>
          <a:ea typeface="+mn-ea"/>
          <a:cs typeface="+mn-cs"/>
        </a:defRPr>
      </a:lvl8pPr>
      <a:lvl9pPr marL="0" indent="0" algn="l" defTabSz="914400" rtl="0" eaLnBrk="1" latinLnBrk="0" hangingPunct="1">
        <a:lnSpc>
          <a:spcPts val="1100"/>
        </a:lnSpc>
        <a:spcBef>
          <a:spcPts val="525"/>
        </a:spcBef>
        <a:buFont typeface="Arial" panose="020B0604020202020204" pitchFamily="34" charset="0"/>
        <a:buNone/>
        <a:defRPr sz="800" b="0" i="1" kern="600" spc="120" baseline="0">
          <a:solidFill>
            <a:schemeClr val="tx1">
              <a:lumMod val="50000"/>
              <a:lumOff val="50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777">
          <p15:clr>
            <a:srgbClr val="F26B43"/>
          </p15:clr>
        </p15:guide>
        <p15:guide id="4" orient="horz" pos="4065" userDrawn="1">
          <p15:clr>
            <a:srgbClr val="F26B43"/>
          </p15:clr>
        </p15:guide>
        <p15:guide id="6" orient="horz" pos="1014">
          <p15:clr>
            <a:srgbClr val="F26B43"/>
          </p15:clr>
        </p15:guide>
        <p15:guide id="7" orient="horz" pos="4133" userDrawn="1">
          <p15:clr>
            <a:srgbClr val="F26B43"/>
          </p15:clr>
        </p15:guide>
        <p15:guide id="8" orient="horz" pos="4224">
          <p15:clr>
            <a:srgbClr val="F26B43"/>
          </p15:clr>
        </p15:guide>
        <p15:guide id="11" orient="horz" pos="459">
          <p15:clr>
            <a:srgbClr val="F26B43"/>
          </p15:clr>
        </p15:guide>
        <p15:guide id="15" orient="horz" pos="142">
          <p15:clr>
            <a:srgbClr val="F26B43"/>
          </p15:clr>
        </p15:guide>
        <p15:guide id="16" orient="horz" pos="278">
          <p15:clr>
            <a:srgbClr val="F26B43"/>
          </p15:clr>
        </p15:guide>
        <p15:guide id="18" pos="7242">
          <p15:clr>
            <a:srgbClr val="F26B43"/>
          </p15:clr>
        </p15:guide>
        <p15:guide id="19" pos="415">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tertitel 7"/>
          <p:cNvSpPr>
            <a:spLocks noGrp="1"/>
          </p:cNvSpPr>
          <p:nvPr>
            <p:ph type="subTitle" idx="1"/>
          </p:nvPr>
        </p:nvSpPr>
        <p:spPr>
          <a:xfrm>
            <a:off x="1066799" y="3046933"/>
            <a:ext cx="10088563" cy="1711555"/>
          </a:xfrm>
        </p:spPr>
        <p:txBody>
          <a:bodyPr>
            <a:normAutofit/>
          </a:bodyPr>
          <a:lstStyle/>
          <a:p>
            <a:pPr>
              <a:lnSpc>
                <a:spcPct val="100000"/>
              </a:lnSpc>
            </a:pPr>
            <a:r>
              <a:rPr lang="en-GB" u="sng" dirty="0"/>
              <a:t>F. Vannini</a:t>
            </a:r>
            <a:r>
              <a:rPr lang="en-GB" baseline="30000" dirty="0"/>
              <a:t>1</a:t>
            </a:r>
            <a:r>
              <a:rPr lang="en-GB" dirty="0"/>
              <a:t>, </a:t>
            </a:r>
            <a:r>
              <a:rPr lang="en-US" dirty="0">
                <a:ea typeface="Open Sans" pitchFamily="2" charset="0"/>
                <a:cs typeface="Arial" panose="020B0604020202020204" pitchFamily="34" charset="0"/>
              </a:rPr>
              <a:t>V. Bandaru</a:t>
            </a:r>
            <a:r>
              <a:rPr lang="en-US" baseline="30000" dirty="0">
                <a:ea typeface="Open Sans" pitchFamily="2" charset="0"/>
                <a:cs typeface="Arial" panose="020B0604020202020204" pitchFamily="34" charset="0"/>
              </a:rPr>
              <a:t>2</a:t>
            </a:r>
            <a:r>
              <a:rPr lang="en-US" dirty="0">
                <a:ea typeface="Open Sans" pitchFamily="2" charset="0"/>
                <a:cs typeface="Arial" panose="020B0604020202020204" pitchFamily="34" charset="0"/>
              </a:rPr>
              <a:t>, H. Bergstroem</a:t>
            </a:r>
            <a:r>
              <a:rPr lang="en-US" baseline="30000" dirty="0">
                <a:ea typeface="Open Sans" pitchFamily="2" charset="0"/>
                <a:cs typeface="Arial" panose="020B0604020202020204" pitchFamily="34" charset="0"/>
              </a:rPr>
              <a:t>1</a:t>
            </a:r>
            <a:r>
              <a:rPr lang="en-US" dirty="0">
                <a:ea typeface="Open Sans" pitchFamily="2" charset="0"/>
                <a:cs typeface="Arial" panose="020B0604020202020204" pitchFamily="34" charset="0"/>
              </a:rPr>
              <a:t>, N. Schwarz</a:t>
            </a:r>
            <a:r>
              <a:rPr lang="en-US" baseline="30000" dirty="0">
                <a:ea typeface="Open Sans" pitchFamily="2" charset="0"/>
                <a:cs typeface="Arial" panose="020B0604020202020204" pitchFamily="34" charset="0"/>
              </a:rPr>
              <a:t>1</a:t>
            </a:r>
            <a:r>
              <a:rPr lang="en-US" dirty="0">
                <a:ea typeface="Open Sans" pitchFamily="2" charset="0"/>
                <a:cs typeface="Arial" panose="020B0604020202020204" pitchFamily="34" charset="0"/>
              </a:rPr>
              <a:t>, F.J. Artola</a:t>
            </a:r>
            <a:r>
              <a:rPr lang="en-US" baseline="30000" dirty="0">
                <a:ea typeface="Open Sans" pitchFamily="2" charset="0"/>
                <a:cs typeface="Arial" panose="020B0604020202020204" pitchFamily="34" charset="0"/>
              </a:rPr>
              <a:t>3</a:t>
            </a:r>
            <a:r>
              <a:rPr lang="en-US" dirty="0">
                <a:ea typeface="Open Sans" pitchFamily="2" charset="0"/>
                <a:cs typeface="Arial" panose="020B0604020202020204" pitchFamily="34" charset="0"/>
              </a:rPr>
              <a:t>, </a:t>
            </a:r>
            <a:r>
              <a:rPr lang="en-GB" dirty="0"/>
              <a:t>M . Hoelzl</a:t>
            </a:r>
            <a:r>
              <a:rPr lang="en-GB" baseline="30000" dirty="0"/>
              <a:t>1</a:t>
            </a:r>
            <a:r>
              <a:rPr lang="en-GB" dirty="0"/>
              <a:t>, G. Pautasso</a:t>
            </a:r>
            <a:r>
              <a:rPr lang="en-GB" baseline="30000" dirty="0"/>
              <a:t>1</a:t>
            </a:r>
            <a:r>
              <a:rPr lang="en-GB" dirty="0"/>
              <a:t>, E. Nardon</a:t>
            </a:r>
            <a:r>
              <a:rPr lang="en-GB" baseline="30000" dirty="0"/>
              <a:t>4</a:t>
            </a:r>
            <a:r>
              <a:rPr lang="en-GB" dirty="0"/>
              <a:t>, F. Maviglia</a:t>
            </a:r>
            <a:r>
              <a:rPr lang="en-GB" baseline="30000" dirty="0"/>
              <a:t>5</a:t>
            </a:r>
            <a:r>
              <a:rPr lang="en-GB" dirty="0"/>
              <a:t>, M. L. Richiusa</a:t>
            </a:r>
            <a:r>
              <a:rPr lang="en-GB" baseline="30000" dirty="0"/>
              <a:t>7 </a:t>
            </a:r>
            <a:r>
              <a:rPr lang="en-GB" dirty="0"/>
              <a:t>,E. Emanuelli</a:t>
            </a:r>
            <a:r>
              <a:rPr lang="en-GB" baseline="30000" dirty="0"/>
              <a:t>4</a:t>
            </a:r>
            <a:r>
              <a:rPr lang="en-GB" dirty="0"/>
              <a:t> and the JOREK team</a:t>
            </a:r>
            <a:r>
              <a:rPr lang="en-GB" baseline="30000" dirty="0"/>
              <a:t>8</a:t>
            </a:r>
            <a:r>
              <a:rPr lang="en-GB" dirty="0"/>
              <a:t>.</a:t>
            </a:r>
          </a:p>
          <a:p>
            <a:endParaRPr lang="en-GB" dirty="0"/>
          </a:p>
        </p:txBody>
      </p:sp>
      <p:sp>
        <p:nvSpPr>
          <p:cNvPr id="7" name="Titel 6"/>
          <p:cNvSpPr>
            <a:spLocks noGrp="1"/>
          </p:cNvSpPr>
          <p:nvPr>
            <p:ph type="title"/>
          </p:nvPr>
        </p:nvSpPr>
        <p:spPr>
          <a:xfrm>
            <a:off x="1036637" y="1956207"/>
            <a:ext cx="10088563" cy="1315314"/>
          </a:xfrm>
        </p:spPr>
        <p:txBody>
          <a:bodyPr/>
          <a:lstStyle/>
          <a:p>
            <a:r>
              <a:rPr lang="en-GB" dirty="0"/>
              <a:t>Runaway electron beam termination and wall loads in DEMO</a:t>
            </a:r>
            <a:br>
              <a:rPr lang="en-GB" dirty="0"/>
            </a:br>
            <a:endParaRPr lang="en-GB" dirty="0"/>
          </a:p>
        </p:txBody>
      </p:sp>
      <p:sp>
        <p:nvSpPr>
          <p:cNvPr id="2" name="Fußzeilenplatzhalter 1"/>
          <p:cNvSpPr>
            <a:spLocks noGrp="1"/>
          </p:cNvSpPr>
          <p:nvPr>
            <p:ph type="ftr" sz="quarter" idx="11"/>
          </p:nvPr>
        </p:nvSpPr>
        <p:spPr/>
        <p:txBody>
          <a:bodyPr/>
          <a:lstStyle/>
          <a:p>
            <a:r>
              <a:rPr lang="de-DE"/>
              <a:t>Max-Planck-Institut für Plasmaphysik | F. Vannini | 14.06.2024</a:t>
            </a:r>
            <a:endParaRPr lang="de-DE" dirty="0"/>
          </a:p>
        </p:txBody>
      </p:sp>
      <p:sp>
        <p:nvSpPr>
          <p:cNvPr id="4" name="Foliennummernplatzhalter 3"/>
          <p:cNvSpPr>
            <a:spLocks noGrp="1"/>
          </p:cNvSpPr>
          <p:nvPr>
            <p:ph type="sldNum" sz="quarter" idx="12"/>
          </p:nvPr>
        </p:nvSpPr>
        <p:spPr/>
        <p:txBody>
          <a:bodyPr/>
          <a:lstStyle/>
          <a:p>
            <a:fld id="{3B1A4699-952B-42DA-8DC4-38A59B49610C}" type="slidenum">
              <a:rPr lang="de-DE" smtClean="0"/>
              <a:pPr/>
              <a:t>1</a:t>
            </a:fld>
            <a:endParaRPr lang="de-DE"/>
          </a:p>
        </p:txBody>
      </p:sp>
      <p:sp>
        <p:nvSpPr>
          <p:cNvPr id="3" name="TextBox 2">
            <a:extLst>
              <a:ext uri="{FF2B5EF4-FFF2-40B4-BE49-F238E27FC236}">
                <a16:creationId xmlns:a16="http://schemas.microsoft.com/office/drawing/2014/main" id="{5233046B-7690-D64B-B18B-9B142803FD0A}"/>
              </a:ext>
            </a:extLst>
          </p:cNvPr>
          <p:cNvSpPr txBox="1"/>
          <p:nvPr/>
        </p:nvSpPr>
        <p:spPr>
          <a:xfrm>
            <a:off x="1036637" y="4533900"/>
            <a:ext cx="9682775" cy="1062342"/>
          </a:xfrm>
          <a:prstGeom prst="rect">
            <a:avLst/>
          </a:prstGeom>
          <a:noFill/>
        </p:spPr>
        <p:txBody>
          <a:bodyPr wrap="square" lIns="0" tIns="0" rIns="0" bIns="0" rtlCol="0" anchor="t" anchorCtr="0">
            <a:spAutoFit/>
          </a:bodyPr>
          <a:lstStyle/>
          <a:p>
            <a:pPr>
              <a:lnSpc>
                <a:spcPct val="150000"/>
              </a:lnSpc>
            </a:pPr>
            <a:r>
              <a:rPr lang="en-US" sz="1600" baseline="30000" dirty="0">
                <a:solidFill>
                  <a:schemeClr val="bg1"/>
                </a:solidFill>
                <a:ea typeface="Open Sans" pitchFamily="2" charset="0"/>
                <a:cs typeface="Arial" panose="020B0604020202020204" pitchFamily="34" charset="0"/>
              </a:rPr>
              <a:t>1</a:t>
            </a:r>
            <a:r>
              <a:rPr lang="en-US" sz="1600" dirty="0">
                <a:solidFill>
                  <a:schemeClr val="bg1"/>
                </a:solidFill>
                <a:ea typeface="Open Sans" pitchFamily="2" charset="0"/>
                <a:cs typeface="Arial" panose="020B0604020202020204" pitchFamily="34" charset="0"/>
              </a:rPr>
              <a:t>Max Planck Institute for Plasma physics, </a:t>
            </a:r>
            <a:r>
              <a:rPr lang="en-US" sz="1600" baseline="30000" dirty="0">
                <a:solidFill>
                  <a:schemeClr val="bg1"/>
                </a:solidFill>
                <a:ea typeface="Open Sans" pitchFamily="2" charset="0"/>
                <a:cs typeface="Arial" panose="020B0604020202020204" pitchFamily="34" charset="0"/>
              </a:rPr>
              <a:t>2</a:t>
            </a:r>
            <a:r>
              <a:rPr lang="en-US" sz="1600" dirty="0">
                <a:solidFill>
                  <a:schemeClr val="bg1"/>
                </a:solidFill>
                <a:ea typeface="Open Sans" pitchFamily="2" charset="0"/>
                <a:cs typeface="Arial" panose="020B0604020202020204" pitchFamily="34" charset="0"/>
              </a:rPr>
              <a:t>IIT Guwahati, </a:t>
            </a:r>
            <a:r>
              <a:rPr lang="en-US" sz="1600" baseline="30000" dirty="0">
                <a:solidFill>
                  <a:schemeClr val="bg1"/>
                </a:solidFill>
                <a:ea typeface="Open Sans" pitchFamily="2" charset="0"/>
                <a:cs typeface="Arial" panose="020B0604020202020204" pitchFamily="34" charset="0"/>
              </a:rPr>
              <a:t>3</a:t>
            </a:r>
            <a:r>
              <a:rPr lang="en-US" sz="1600" dirty="0">
                <a:solidFill>
                  <a:schemeClr val="bg1"/>
                </a:solidFill>
                <a:ea typeface="Open Sans" pitchFamily="2" charset="0"/>
                <a:cs typeface="Arial" panose="020B0604020202020204" pitchFamily="34" charset="0"/>
              </a:rPr>
              <a:t>ITER Organization, </a:t>
            </a:r>
            <a:r>
              <a:rPr lang="en-US" sz="1600" baseline="30000" dirty="0">
                <a:solidFill>
                  <a:schemeClr val="bg1"/>
                </a:solidFill>
                <a:latin typeface="Arial" panose="020B0604020202020204" pitchFamily="34" charset="0"/>
                <a:ea typeface="Open Sans" pitchFamily="2" charset="0"/>
                <a:cs typeface="Arial" panose="020B0604020202020204" pitchFamily="34" charset="0"/>
              </a:rPr>
              <a:t>4</a:t>
            </a:r>
            <a:r>
              <a:rPr lang="en-US" sz="1600" dirty="0">
                <a:solidFill>
                  <a:schemeClr val="bg1"/>
                </a:solidFill>
                <a:latin typeface="Arial" panose="020B0604020202020204" pitchFamily="34" charset="0"/>
                <a:ea typeface="Open Sans" pitchFamily="2" charset="0"/>
                <a:cs typeface="Arial" panose="020B0604020202020204" pitchFamily="34" charset="0"/>
              </a:rPr>
              <a:t>CEA/IRFM,</a:t>
            </a:r>
            <a:r>
              <a:rPr lang="en-US" sz="1600" dirty="0">
                <a:solidFill>
                  <a:schemeClr val="bg1"/>
                </a:solidFill>
                <a:ea typeface="Open Sans" pitchFamily="2" charset="0"/>
                <a:cs typeface="Arial" panose="020B0604020202020204" pitchFamily="34" charset="0"/>
              </a:rPr>
              <a:t> </a:t>
            </a:r>
            <a:r>
              <a:rPr lang="en-US" sz="1600" baseline="30000" dirty="0">
                <a:solidFill>
                  <a:schemeClr val="bg1"/>
                </a:solidFill>
                <a:ea typeface="Open Sans" pitchFamily="2" charset="0"/>
                <a:cs typeface="Arial" panose="020B0604020202020204" pitchFamily="34" charset="0"/>
              </a:rPr>
              <a:t>5</a:t>
            </a:r>
            <a:r>
              <a:rPr lang="en-US" sz="1600" dirty="0">
                <a:solidFill>
                  <a:schemeClr val="bg1"/>
                </a:solidFill>
                <a:ea typeface="Open Sans" pitchFamily="2" charset="0"/>
                <a:cs typeface="Arial" panose="020B0604020202020204" pitchFamily="34" charset="0"/>
              </a:rPr>
              <a:t>EUROFusion Consortium, </a:t>
            </a:r>
            <a:r>
              <a:rPr lang="en-US" sz="1600" baseline="30000" dirty="0">
                <a:solidFill>
                  <a:schemeClr val="bg1"/>
                </a:solidFill>
                <a:latin typeface="Arial" panose="020B0604020202020204" pitchFamily="34" charset="0"/>
                <a:ea typeface="Open Sans" pitchFamily="2" charset="0"/>
                <a:cs typeface="Arial" panose="020B0604020202020204" pitchFamily="34" charset="0"/>
              </a:rPr>
              <a:t>6</a:t>
            </a:r>
            <a:r>
              <a:rPr lang="en-US" sz="1600" dirty="0">
                <a:solidFill>
                  <a:schemeClr val="bg1"/>
                </a:solidFill>
                <a:latin typeface="Arial" panose="020B0604020202020204" pitchFamily="34" charset="0"/>
                <a:ea typeface="Open Sans" pitchFamily="2" charset="0"/>
                <a:cs typeface="Arial" panose="020B0604020202020204" pitchFamily="34" charset="0"/>
              </a:rPr>
              <a:t>UK </a:t>
            </a:r>
            <a:r>
              <a:rPr lang="en-US" sz="1600" dirty="0" err="1">
                <a:solidFill>
                  <a:schemeClr val="bg1"/>
                </a:solidFill>
                <a:latin typeface="Arial" panose="020B0604020202020204" pitchFamily="34" charset="0"/>
                <a:ea typeface="Open Sans" pitchFamily="2" charset="0"/>
                <a:cs typeface="Arial" panose="020B0604020202020204" pitchFamily="34" charset="0"/>
              </a:rPr>
              <a:t>Athomic</a:t>
            </a:r>
            <a:r>
              <a:rPr lang="en-US" sz="1600" dirty="0">
                <a:solidFill>
                  <a:schemeClr val="bg1"/>
                </a:solidFill>
                <a:latin typeface="Arial" panose="020B0604020202020204" pitchFamily="34" charset="0"/>
                <a:ea typeface="Open Sans" pitchFamily="2" charset="0"/>
                <a:cs typeface="Arial" panose="020B0604020202020204" pitchFamily="34" charset="0"/>
              </a:rPr>
              <a:t> Energy Authority, </a:t>
            </a:r>
            <a:r>
              <a:rPr lang="en-US" sz="1600" baseline="30000" dirty="0">
                <a:solidFill>
                  <a:schemeClr val="bg1"/>
                </a:solidFill>
                <a:latin typeface="Arial" panose="020B0604020202020204" pitchFamily="34" charset="0"/>
                <a:ea typeface="Open Sans" pitchFamily="2" charset="0"/>
                <a:cs typeface="Arial" panose="020B0604020202020204" pitchFamily="34" charset="0"/>
              </a:rPr>
              <a:t>7</a:t>
            </a:r>
            <a:r>
              <a:rPr lang="en-US" sz="1600" dirty="0">
                <a:solidFill>
                  <a:schemeClr val="bg1"/>
                </a:solidFill>
                <a:ea typeface="Open Sans" pitchFamily="2" charset="0"/>
                <a:cs typeface="Arial" panose="020B0604020202020204" pitchFamily="34" charset="0"/>
              </a:rPr>
              <a:t>Politecnico di Torino, </a:t>
            </a:r>
            <a:r>
              <a:rPr lang="en-US" sz="1600" baseline="30000" dirty="0">
                <a:solidFill>
                  <a:schemeClr val="bg1"/>
                </a:solidFill>
                <a:latin typeface="Arial" panose="020B0604020202020204" pitchFamily="34" charset="0"/>
                <a:ea typeface="Open Sans" pitchFamily="2" charset="0"/>
                <a:cs typeface="Arial" panose="020B0604020202020204" pitchFamily="34" charset="0"/>
              </a:rPr>
              <a:t>8</a:t>
            </a:r>
            <a:r>
              <a:rPr lang="en-US" sz="1600" dirty="0">
                <a:solidFill>
                  <a:schemeClr val="bg1"/>
                </a:solidFill>
                <a:latin typeface="Arial" panose="020B0604020202020204" pitchFamily="34" charset="0"/>
                <a:ea typeface="Open Sans" pitchFamily="2" charset="0"/>
                <a:cs typeface="Arial" panose="020B0604020202020204" pitchFamily="34" charset="0"/>
              </a:rPr>
              <a:t>Please refer to [M. </a:t>
            </a:r>
            <a:r>
              <a:rPr lang="en-US" sz="1600" dirty="0" err="1">
                <a:solidFill>
                  <a:schemeClr val="bg1"/>
                </a:solidFill>
                <a:latin typeface="Arial" panose="020B0604020202020204" pitchFamily="34" charset="0"/>
                <a:ea typeface="Open Sans" pitchFamily="2" charset="0"/>
                <a:cs typeface="Arial" panose="020B0604020202020204" pitchFamily="34" charset="0"/>
              </a:rPr>
              <a:t>Hoelzl</a:t>
            </a:r>
            <a:r>
              <a:rPr lang="en-US" sz="1600" dirty="0">
                <a:solidFill>
                  <a:schemeClr val="bg1"/>
                </a:solidFill>
                <a:latin typeface="Arial" panose="020B0604020202020204" pitchFamily="34" charset="0"/>
                <a:ea typeface="Open Sans" pitchFamily="2" charset="0"/>
                <a:cs typeface="Arial" panose="020B0604020202020204" pitchFamily="34" charset="0"/>
              </a:rPr>
              <a:t> et al, Nuclear Fusion 61, 065001 (2021)]</a:t>
            </a:r>
          </a:p>
        </p:txBody>
      </p:sp>
    </p:spTree>
    <p:extLst>
      <p:ext uri="{BB962C8B-B14F-4D97-AF65-F5344CB8AC3E}">
        <p14:creationId xmlns:p14="http://schemas.microsoft.com/office/powerpoint/2010/main" val="4935005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FF14CBF-A83D-61BD-4447-08D9EFDC8D9C}"/>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E330414F-7448-2D64-A0E9-36905DF564EF}"/>
              </a:ext>
            </a:extLst>
          </p:cNvPr>
          <p:cNvSpPr>
            <a:spLocks noGrp="1"/>
          </p:cNvSpPr>
          <p:nvPr>
            <p:ph type="sldNum" sz="quarter" idx="16"/>
          </p:nvPr>
        </p:nvSpPr>
        <p:spPr/>
        <p:txBody>
          <a:bodyPr/>
          <a:lstStyle/>
          <a:p>
            <a:fld id="{ECE691D0-CC49-4FC7-9C4D-6112B0CB3A76}" type="slidenum">
              <a:rPr lang="de-DE" smtClean="0"/>
              <a:pPr/>
              <a:t>10</a:t>
            </a:fld>
            <a:endParaRPr lang="de-DE"/>
          </a:p>
        </p:txBody>
      </p:sp>
      <p:sp>
        <p:nvSpPr>
          <p:cNvPr id="5" name="Title 4">
            <a:extLst>
              <a:ext uri="{FF2B5EF4-FFF2-40B4-BE49-F238E27FC236}">
                <a16:creationId xmlns:a16="http://schemas.microsoft.com/office/drawing/2014/main" id="{418B037F-46FE-5546-ED67-50FB7F06AF93}"/>
              </a:ext>
            </a:extLst>
          </p:cNvPr>
          <p:cNvSpPr>
            <a:spLocks noGrp="1"/>
          </p:cNvSpPr>
          <p:nvPr>
            <p:ph type="title"/>
          </p:nvPr>
        </p:nvSpPr>
        <p:spPr>
          <a:xfrm>
            <a:off x="658813" y="468506"/>
            <a:ext cx="10621961" cy="782638"/>
          </a:xfrm>
        </p:spPr>
        <p:txBody>
          <a:bodyPr/>
          <a:lstStyle/>
          <a:p>
            <a:r>
              <a:rPr lang="en-GB" sz="2800" cap="all" dirty="0">
                <a:solidFill>
                  <a:srgbClr val="006C66"/>
                </a:solidFill>
                <a:latin typeface="+mn-lt"/>
              </a:rPr>
              <a:t>MITIGATED</a:t>
            </a:r>
            <a:r>
              <a:rPr lang="en-GB" sz="2800" b="1" cap="all" dirty="0">
                <a:solidFill>
                  <a:srgbClr val="006C66"/>
                </a:solidFill>
              </a:rPr>
              <a:t> VDE</a:t>
            </a:r>
            <a:endParaRPr lang="en-DE" dirty="0"/>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04A9A4E8-AE59-1D68-AEC4-726E39323960}"/>
                  </a:ext>
                </a:extLst>
              </p:cNvPr>
              <p:cNvSpPr txBox="1"/>
              <p:nvPr/>
            </p:nvSpPr>
            <p:spPr>
              <a:xfrm>
                <a:off x="326957" y="905228"/>
                <a:ext cx="11206230" cy="892552"/>
              </a:xfrm>
              <a:prstGeom prst="rect">
                <a:avLst/>
              </a:prstGeom>
              <a:noFill/>
            </p:spPr>
            <p:txBody>
              <a:bodyPr wrap="square" lIns="0" tIns="0" rIns="0" bIns="0" rtlCol="0" anchor="t" anchorCtr="0">
                <a:spAutoFit/>
              </a:bodyPr>
              <a:lstStyle/>
              <a:p>
                <a:pPr indent="-180000" algn="l">
                  <a:spcBef>
                    <a:spcPts val="550"/>
                  </a:spcBef>
                  <a:buFont typeface="Arial" panose="020B0604020202020204" pitchFamily="34" charset="0"/>
                  <a:buChar char="•"/>
                </a:pPr>
                <a:r>
                  <a:rPr lang="en-GB" sz="1600" dirty="0"/>
                  <a:t>2D simulations: </a:t>
                </a:r>
                <a14:m>
                  <m:oMath xmlns:m="http://schemas.openxmlformats.org/officeDocument/2006/math">
                    <m:r>
                      <a:rPr lang="en-GB" sz="1600" b="0" i="1" smtClean="0">
                        <a:latin typeface="Cambria Math" panose="02040503050406030204" pitchFamily="18" charset="0"/>
                      </a:rPr>
                      <m:t>𝑛</m:t>
                    </m:r>
                    <m:r>
                      <a:rPr lang="en-GB" sz="1600" b="0" i="1" smtClean="0">
                        <a:latin typeface="Cambria Math" panose="02040503050406030204" pitchFamily="18" charset="0"/>
                        <a:ea typeface="Cambria Math" panose="02040503050406030204" pitchFamily="18" charset="0"/>
                      </a:rPr>
                      <m:t>∈[0]</m:t>
                    </m:r>
                  </m:oMath>
                </a14:m>
                <a:r>
                  <a:rPr lang="en-GB" sz="1600" dirty="0"/>
                  <a:t>-only retained for simplicity. VDE triggered with </a:t>
                </a:r>
                <a:r>
                  <a:rPr lang="en-GB" sz="1600" dirty="0">
                    <a:cs typeface="Arial" panose="020B0604020202020204" pitchFamily="34" charset="0"/>
                  </a:rPr>
                  <a:t>current perturbation into in-vessel coil </a:t>
                </a:r>
                <a14:m>
                  <m:oMath xmlns:m="http://schemas.openxmlformats.org/officeDocument/2006/math">
                    <m:r>
                      <a:rPr lang="en-GB" sz="1600" i="1" smtClean="0">
                        <a:latin typeface="Cambria Math" panose="02040503050406030204" pitchFamily="18" charset="0"/>
                        <a:ea typeface="Cambria Math" panose="02040503050406030204" pitchFamily="18" charset="0"/>
                      </a:rPr>
                      <m:t>𝛿</m:t>
                    </m:r>
                    <m:r>
                      <a:rPr lang="en-GB" sz="1600" b="0" i="1" smtClean="0">
                        <a:latin typeface="Cambria Math" panose="02040503050406030204" pitchFamily="18" charset="0"/>
                        <a:ea typeface="Cambria Math" panose="02040503050406030204" pitchFamily="18" charset="0"/>
                      </a:rPr>
                      <m:t>𝐼</m:t>
                    </m:r>
                    <m:r>
                      <a:rPr lang="en-GB" sz="1600" b="0" i="1" smtClean="0">
                        <a:latin typeface="Cambria Math" panose="02040503050406030204" pitchFamily="18" charset="0"/>
                        <a:ea typeface="Cambria Math" panose="02040503050406030204" pitchFamily="18" charset="0"/>
                      </a:rPr>
                      <m:t>=20 </m:t>
                    </m:r>
                    <m:r>
                      <a:rPr lang="en-GB" sz="1600" b="0" i="1" smtClean="0">
                        <a:latin typeface="Cambria Math" panose="02040503050406030204" pitchFamily="18" charset="0"/>
                        <a:ea typeface="Cambria Math" panose="02040503050406030204" pitchFamily="18" charset="0"/>
                      </a:rPr>
                      <m:t>𝑘𝐴</m:t>
                    </m:r>
                  </m:oMath>
                </a14:m>
                <a:r>
                  <a:rPr lang="en-GB" sz="1600" dirty="0"/>
                  <a:t>.</a:t>
                </a:r>
              </a:p>
              <a:p>
                <a:pPr indent="-180000">
                  <a:spcBef>
                    <a:spcPts val="550"/>
                  </a:spcBef>
                  <a:buFont typeface="Arial" panose="020B0604020202020204" pitchFamily="34" charset="0"/>
                  <a:buChar char="•"/>
                </a:pPr>
                <a:r>
                  <a:rPr lang="en-GB" sz="1600" dirty="0"/>
                  <a:t>Plasma drifts of </a:t>
                </a:r>
                <a14:m>
                  <m:oMath xmlns:m="http://schemas.openxmlformats.org/officeDocument/2006/math">
                    <m:r>
                      <a:rPr lang="en-GB" sz="1600" i="1" smtClean="0">
                        <a:latin typeface="Cambria Math" panose="02040503050406030204" pitchFamily="18" charset="0"/>
                        <a:ea typeface="Cambria Math" panose="02040503050406030204" pitchFamily="18" charset="0"/>
                      </a:rPr>
                      <m:t>𝛿</m:t>
                    </m:r>
                    <m:r>
                      <a:rPr lang="en-GB" sz="1600" b="0" i="1" smtClean="0">
                        <a:latin typeface="Cambria Math" panose="02040503050406030204" pitchFamily="18" charset="0"/>
                        <a:ea typeface="Cambria Math" panose="02040503050406030204" pitchFamily="18" charset="0"/>
                      </a:rPr>
                      <m:t>𝑍</m:t>
                    </m:r>
                    <m:r>
                      <a:rPr lang="en-GB" sz="1600" b="0" i="1" smtClean="0">
                        <a:latin typeface="Cambria Math" panose="02040503050406030204" pitchFamily="18" charset="0"/>
                        <a:ea typeface="Cambria Math" panose="02040503050406030204" pitchFamily="18" charset="0"/>
                      </a:rPr>
                      <m:t>≈0.7 </m:t>
                    </m:r>
                    <m:r>
                      <a:rPr lang="en-GB" sz="1600" b="0" i="1" smtClean="0">
                        <a:latin typeface="Cambria Math" panose="02040503050406030204" pitchFamily="18" charset="0"/>
                        <a:ea typeface="Cambria Math" panose="02040503050406030204" pitchFamily="18" charset="0"/>
                      </a:rPr>
                      <m:t>𝑚</m:t>
                    </m:r>
                  </m:oMath>
                </a14:m>
                <a:r>
                  <a:rPr lang="en-GB" sz="1600" dirty="0"/>
                  <a:t>. To mimic massive material injection:</a:t>
                </a:r>
              </a:p>
              <a:p>
                <a:pPr indent="-180000">
                  <a:spcBef>
                    <a:spcPts val="550"/>
                  </a:spcBef>
                  <a:buFont typeface="Arial" panose="020B0604020202020204" pitchFamily="34" charset="0"/>
                  <a:buChar char="•"/>
                </a:pPr>
                <a:endParaRPr lang="en-GB" sz="1600" dirty="0"/>
              </a:p>
            </p:txBody>
          </p:sp>
        </mc:Choice>
        <mc:Fallback>
          <p:sp>
            <p:nvSpPr>
              <p:cNvPr id="9" name="TextBox 8">
                <a:extLst>
                  <a:ext uri="{FF2B5EF4-FFF2-40B4-BE49-F238E27FC236}">
                    <a16:creationId xmlns:a16="http://schemas.microsoft.com/office/drawing/2014/main" id="{04A9A4E8-AE59-1D68-AEC4-726E39323960}"/>
                  </a:ext>
                </a:extLst>
              </p:cNvPr>
              <p:cNvSpPr txBox="1">
                <a:spLocks noRot="1" noChangeAspect="1" noMove="1" noResize="1" noEditPoints="1" noAdjustHandles="1" noChangeArrowheads="1" noChangeShapeType="1" noTextEdit="1"/>
              </p:cNvSpPr>
              <p:nvPr/>
            </p:nvSpPr>
            <p:spPr>
              <a:xfrm>
                <a:off x="326957" y="905228"/>
                <a:ext cx="11206230" cy="892552"/>
              </a:xfrm>
              <a:prstGeom prst="rect">
                <a:avLst/>
              </a:prstGeom>
              <a:blipFill>
                <a:blip r:embed="rId3"/>
                <a:stretch>
                  <a:fillRect l="-1018" t="-7042"/>
                </a:stretch>
              </a:blipFill>
            </p:spPr>
            <p:txBody>
              <a:bodyPr/>
              <a:lstStyle/>
              <a:p>
                <a:r>
                  <a:rPr lang="en-IT">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630255D3-49C2-D443-B051-734CA1D33EAD}"/>
                  </a:ext>
                </a:extLst>
              </p:cNvPr>
              <p:cNvSpPr txBox="1"/>
              <p:nvPr/>
            </p:nvSpPr>
            <p:spPr>
              <a:xfrm>
                <a:off x="326957" y="1650528"/>
                <a:ext cx="4867785" cy="1692771"/>
              </a:xfrm>
              <a:prstGeom prst="rect">
                <a:avLst/>
              </a:prstGeom>
              <a:noFill/>
            </p:spPr>
            <p:txBody>
              <a:bodyPr wrap="square" lIns="0" tIns="0" rIns="0" bIns="0" rtlCol="0" anchor="t" anchorCtr="0">
                <a:spAutoFit/>
              </a:bodyPr>
              <a:lstStyle/>
              <a:p>
                <a:pPr marL="720000" indent="-514350">
                  <a:spcBef>
                    <a:spcPts val="550"/>
                  </a:spcBef>
                  <a:spcAft>
                    <a:spcPts val="600"/>
                  </a:spcAft>
                  <a:buFont typeface="+mj-lt"/>
                  <a:buAutoNum type="arabicPeriod"/>
                </a:pPr>
                <a:r>
                  <a:rPr lang="en-GB" sz="1600" dirty="0"/>
                  <a:t>spatially uniform density of impurities (Ne) introduced.</a:t>
                </a:r>
              </a:p>
              <a:p>
                <a:pPr marL="720000" indent="-514350">
                  <a:spcBef>
                    <a:spcPts val="550"/>
                  </a:spcBef>
                  <a:spcAft>
                    <a:spcPts val="600"/>
                  </a:spcAft>
                  <a:buFont typeface="+mj-lt"/>
                  <a:buAutoNum type="arabicPeriod"/>
                </a:pPr>
                <a:r>
                  <a:rPr lang="en-GB" sz="1600" dirty="0"/>
                  <a:t> </a:t>
                </a:r>
                <a:r>
                  <a:rPr lang="en-GB" sz="1600" b="1" dirty="0">
                    <a:solidFill>
                      <a:srgbClr val="FFA6FD"/>
                    </a:solidFill>
                  </a:rPr>
                  <a:t>Artificial thermal quench</a:t>
                </a:r>
                <a:r>
                  <a:rPr lang="en-GB" sz="1600" dirty="0"/>
                  <a:t> (</a:t>
                </a:r>
                <a:r>
                  <a:rPr lang="en-GB" sz="1600" b="1" dirty="0">
                    <a:solidFill>
                      <a:srgbClr val="FFA6FD"/>
                    </a:solidFill>
                  </a:rPr>
                  <a:t>ATQ,</a:t>
                </a:r>
                <a:r>
                  <a:rPr lang="en-GB" sz="1600" b="1" dirty="0"/>
                  <a:t> </a:t>
                </a:r>
                <a14:m>
                  <m:oMath xmlns:m="http://schemas.openxmlformats.org/officeDocument/2006/math">
                    <m:r>
                      <a:rPr lang="en-GB"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𝑡</m:t>
                    </m:r>
                    <m:r>
                      <a:rPr lang="en-GB" sz="1600" b="0" i="1">
                        <a:latin typeface="Cambria Math" panose="02040503050406030204" pitchFamily="18" charset="0"/>
                        <a:ea typeface="Cambria Math" panose="02040503050406030204" pitchFamily="18" charset="0"/>
                      </a:rPr>
                      <m:t>≈</m:t>
                    </m:r>
                    <m:r>
                      <a:rPr lang="en-US" sz="1600" b="0" i="1">
                        <a:latin typeface="Cambria Math" panose="02040503050406030204" pitchFamily="18" charset="0"/>
                        <a:ea typeface="Cambria Math" panose="02040503050406030204" pitchFamily="18" charset="0"/>
                      </a:rPr>
                      <m:t>4</m:t>
                    </m:r>
                    <m:r>
                      <a:rPr lang="en-GB" sz="1600" b="0" i="1">
                        <a:latin typeface="Cambria Math" panose="02040503050406030204" pitchFamily="18" charset="0"/>
                        <a:ea typeface="Cambria Math" panose="02040503050406030204" pitchFamily="18" charset="0"/>
                      </a:rPr>
                      <m:t> </m:t>
                    </m:r>
                    <m:r>
                      <a:rPr lang="en-GB" sz="1600" b="0" i="1">
                        <a:latin typeface="Cambria Math" panose="02040503050406030204" pitchFamily="18" charset="0"/>
                        <a:ea typeface="Cambria Math" panose="02040503050406030204" pitchFamily="18" charset="0"/>
                      </a:rPr>
                      <m:t>𝑚𝑠</m:t>
                    </m:r>
                  </m:oMath>
                </a14:m>
                <a:r>
                  <a:rPr lang="en-GB" sz="1600" dirty="0"/>
                  <a:t>).</a:t>
                </a:r>
              </a:p>
              <a:p>
                <a:pPr marL="285750" indent="-285750">
                  <a:spcBef>
                    <a:spcPts val="550"/>
                  </a:spcBef>
                  <a:spcAft>
                    <a:spcPts val="600"/>
                  </a:spcAft>
                  <a:buFont typeface="Arial" panose="020B0604020202020204" pitchFamily="34" charset="0"/>
                  <a:buChar char="•"/>
                </a:pPr>
                <a:r>
                  <a:rPr lang="en-GB" sz="1600" dirty="0"/>
                  <a:t>CQ with pre-ATQ physics plasma parameters.</a:t>
                </a:r>
              </a:p>
              <a:p>
                <a:pPr marL="285750" indent="-285750">
                  <a:spcBef>
                    <a:spcPts val="550"/>
                  </a:spcBef>
                  <a:spcAft>
                    <a:spcPts val="600"/>
                  </a:spcAft>
                  <a:buFont typeface="Arial" panose="020B0604020202020204" pitchFamily="34" charset="0"/>
                  <a:buChar char="•"/>
                </a:pPr>
                <a:r>
                  <a:rPr lang="en-GB" sz="1600" b="1" dirty="0">
                    <a:solidFill>
                      <a:srgbClr val="F29633"/>
                    </a:solidFill>
                  </a:rPr>
                  <a:t>RE included through current seed.</a:t>
                </a:r>
              </a:p>
            </p:txBody>
          </p:sp>
        </mc:Choice>
        <mc:Fallback>
          <p:sp>
            <p:nvSpPr>
              <p:cNvPr id="8" name="TextBox 7">
                <a:extLst>
                  <a:ext uri="{FF2B5EF4-FFF2-40B4-BE49-F238E27FC236}">
                    <a16:creationId xmlns:a16="http://schemas.microsoft.com/office/drawing/2014/main" id="{630255D3-49C2-D443-B051-734CA1D33EAD}"/>
                  </a:ext>
                </a:extLst>
              </p:cNvPr>
              <p:cNvSpPr txBox="1">
                <a:spLocks noRot="1" noChangeAspect="1" noMove="1" noResize="1" noEditPoints="1" noAdjustHandles="1" noChangeArrowheads="1" noChangeShapeType="1" noTextEdit="1"/>
              </p:cNvSpPr>
              <p:nvPr/>
            </p:nvSpPr>
            <p:spPr>
              <a:xfrm>
                <a:off x="326957" y="1650528"/>
                <a:ext cx="4867785" cy="1692771"/>
              </a:xfrm>
              <a:prstGeom prst="rect">
                <a:avLst/>
              </a:prstGeom>
              <a:blipFill>
                <a:blip r:embed="rId4"/>
                <a:stretch>
                  <a:fillRect l="-2344" t="-4478" r="-2083" b="-5970"/>
                </a:stretch>
              </a:blipFill>
            </p:spPr>
            <p:txBody>
              <a:bodyPr/>
              <a:lstStyle/>
              <a:p>
                <a:r>
                  <a:rPr lang="en-IT">
                    <a:noFill/>
                  </a:rPr>
                  <a:t> </a:t>
                </a:r>
              </a:p>
            </p:txBody>
          </p:sp>
        </mc:Fallback>
      </mc:AlternateContent>
      <p:pic>
        <p:nvPicPr>
          <p:cNvPr id="10" name="Picture 9">
            <a:extLst>
              <a:ext uri="{FF2B5EF4-FFF2-40B4-BE49-F238E27FC236}">
                <a16:creationId xmlns:a16="http://schemas.microsoft.com/office/drawing/2014/main" id="{8520682D-2806-5D43-A02C-3028B100D0B1}"/>
              </a:ext>
            </a:extLst>
          </p:cNvPr>
          <p:cNvPicPr>
            <a:picLocks noChangeAspect="1"/>
          </p:cNvPicPr>
          <p:nvPr/>
        </p:nvPicPr>
        <p:blipFill>
          <a:blip r:embed="rId5"/>
          <a:srcRect/>
          <a:stretch/>
        </p:blipFill>
        <p:spPr>
          <a:xfrm>
            <a:off x="5194742" y="1681561"/>
            <a:ext cx="6997258" cy="3445241"/>
          </a:xfrm>
          <a:prstGeom prst="rect">
            <a:avLst/>
          </a:prstGeom>
        </p:spPr>
      </p:pic>
    </p:spTree>
    <p:extLst>
      <p:ext uri="{BB962C8B-B14F-4D97-AF65-F5344CB8AC3E}">
        <p14:creationId xmlns:p14="http://schemas.microsoft.com/office/powerpoint/2010/main" val="3767659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FF14CBF-A83D-61BD-4447-08D9EFDC8D9C}"/>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E330414F-7448-2D64-A0E9-36905DF564EF}"/>
              </a:ext>
            </a:extLst>
          </p:cNvPr>
          <p:cNvSpPr>
            <a:spLocks noGrp="1"/>
          </p:cNvSpPr>
          <p:nvPr>
            <p:ph type="sldNum" sz="quarter" idx="16"/>
          </p:nvPr>
        </p:nvSpPr>
        <p:spPr/>
        <p:txBody>
          <a:bodyPr/>
          <a:lstStyle/>
          <a:p>
            <a:fld id="{ECE691D0-CC49-4FC7-9C4D-6112B0CB3A76}" type="slidenum">
              <a:rPr lang="de-DE" smtClean="0"/>
              <a:pPr/>
              <a:t>11</a:t>
            </a:fld>
            <a:endParaRPr lang="de-DE"/>
          </a:p>
        </p:txBody>
      </p:sp>
      <p:sp>
        <p:nvSpPr>
          <p:cNvPr id="5" name="Title 4">
            <a:extLst>
              <a:ext uri="{FF2B5EF4-FFF2-40B4-BE49-F238E27FC236}">
                <a16:creationId xmlns:a16="http://schemas.microsoft.com/office/drawing/2014/main" id="{418B037F-46FE-5546-ED67-50FB7F06AF93}"/>
              </a:ext>
            </a:extLst>
          </p:cNvPr>
          <p:cNvSpPr>
            <a:spLocks noGrp="1"/>
          </p:cNvSpPr>
          <p:nvPr>
            <p:ph type="title"/>
          </p:nvPr>
        </p:nvSpPr>
        <p:spPr>
          <a:xfrm>
            <a:off x="658813" y="468506"/>
            <a:ext cx="10621961" cy="782638"/>
          </a:xfrm>
        </p:spPr>
        <p:txBody>
          <a:bodyPr/>
          <a:lstStyle/>
          <a:p>
            <a:r>
              <a:rPr lang="en-GB" sz="2800" cap="all" dirty="0">
                <a:solidFill>
                  <a:srgbClr val="006C66"/>
                </a:solidFill>
                <a:latin typeface="+mn-lt"/>
              </a:rPr>
              <a:t>MITIGATED</a:t>
            </a:r>
            <a:r>
              <a:rPr lang="en-GB" sz="2800" b="1" cap="all" dirty="0">
                <a:solidFill>
                  <a:srgbClr val="006C66"/>
                </a:solidFill>
              </a:rPr>
              <a:t> VDE &amp; RE beam formation</a:t>
            </a:r>
            <a:endParaRPr lang="en-DE" sz="2800" dirty="0"/>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04A9A4E8-AE59-1D68-AEC4-726E39323960}"/>
                  </a:ext>
                </a:extLst>
              </p:cNvPr>
              <p:cNvSpPr txBox="1"/>
              <p:nvPr/>
            </p:nvSpPr>
            <p:spPr>
              <a:xfrm>
                <a:off x="326957" y="905228"/>
                <a:ext cx="11206230" cy="892552"/>
              </a:xfrm>
              <a:prstGeom prst="rect">
                <a:avLst/>
              </a:prstGeom>
              <a:noFill/>
            </p:spPr>
            <p:txBody>
              <a:bodyPr wrap="square" lIns="0" tIns="0" rIns="0" bIns="0" rtlCol="0" anchor="t" anchorCtr="0">
                <a:spAutoFit/>
              </a:bodyPr>
              <a:lstStyle/>
              <a:p>
                <a:pPr indent="-180000" algn="l">
                  <a:spcBef>
                    <a:spcPts val="550"/>
                  </a:spcBef>
                  <a:buFont typeface="Arial" panose="020B0604020202020204" pitchFamily="34" charset="0"/>
                  <a:buChar char="•"/>
                </a:pPr>
                <a:r>
                  <a:rPr lang="en-GB" sz="1600" dirty="0"/>
                  <a:t>2D simulations: </a:t>
                </a:r>
                <a14:m>
                  <m:oMath xmlns:m="http://schemas.openxmlformats.org/officeDocument/2006/math">
                    <m:r>
                      <a:rPr lang="en-GB" sz="1600" b="0" i="1" smtClean="0">
                        <a:latin typeface="Cambria Math" panose="02040503050406030204" pitchFamily="18" charset="0"/>
                      </a:rPr>
                      <m:t>𝑛</m:t>
                    </m:r>
                    <m:r>
                      <a:rPr lang="en-GB" sz="1600" b="0" i="1" smtClean="0">
                        <a:latin typeface="Cambria Math" panose="02040503050406030204" pitchFamily="18" charset="0"/>
                        <a:ea typeface="Cambria Math" panose="02040503050406030204" pitchFamily="18" charset="0"/>
                      </a:rPr>
                      <m:t>∈[0]</m:t>
                    </m:r>
                  </m:oMath>
                </a14:m>
                <a:r>
                  <a:rPr lang="en-GB" sz="1600" dirty="0"/>
                  <a:t>-only retained for simplicity. VDE triggered with </a:t>
                </a:r>
                <a:r>
                  <a:rPr lang="en-GB" sz="1600" dirty="0">
                    <a:cs typeface="Arial" panose="020B0604020202020204" pitchFamily="34" charset="0"/>
                  </a:rPr>
                  <a:t>current perturbation into in-vessel coil </a:t>
                </a:r>
                <a14:m>
                  <m:oMath xmlns:m="http://schemas.openxmlformats.org/officeDocument/2006/math">
                    <m:r>
                      <a:rPr lang="en-GB" sz="1600" i="1" smtClean="0">
                        <a:latin typeface="Cambria Math" panose="02040503050406030204" pitchFamily="18" charset="0"/>
                        <a:ea typeface="Cambria Math" panose="02040503050406030204" pitchFamily="18" charset="0"/>
                      </a:rPr>
                      <m:t>𝛿</m:t>
                    </m:r>
                    <m:r>
                      <a:rPr lang="en-GB" sz="1600" b="0" i="1" smtClean="0">
                        <a:latin typeface="Cambria Math" panose="02040503050406030204" pitchFamily="18" charset="0"/>
                        <a:ea typeface="Cambria Math" panose="02040503050406030204" pitchFamily="18" charset="0"/>
                      </a:rPr>
                      <m:t>𝐼</m:t>
                    </m:r>
                    <m:r>
                      <a:rPr lang="en-GB" sz="1600" b="0" i="1" smtClean="0">
                        <a:latin typeface="Cambria Math" panose="02040503050406030204" pitchFamily="18" charset="0"/>
                        <a:ea typeface="Cambria Math" panose="02040503050406030204" pitchFamily="18" charset="0"/>
                      </a:rPr>
                      <m:t>=20 </m:t>
                    </m:r>
                    <m:r>
                      <a:rPr lang="en-GB" sz="1600" b="0" i="1" smtClean="0">
                        <a:latin typeface="Cambria Math" panose="02040503050406030204" pitchFamily="18" charset="0"/>
                        <a:ea typeface="Cambria Math" panose="02040503050406030204" pitchFamily="18" charset="0"/>
                      </a:rPr>
                      <m:t>𝑘𝐴</m:t>
                    </m:r>
                  </m:oMath>
                </a14:m>
                <a:r>
                  <a:rPr lang="en-GB" sz="1600" dirty="0"/>
                  <a:t>.</a:t>
                </a:r>
              </a:p>
              <a:p>
                <a:pPr indent="-180000">
                  <a:spcBef>
                    <a:spcPts val="550"/>
                  </a:spcBef>
                  <a:buFont typeface="Arial" panose="020B0604020202020204" pitchFamily="34" charset="0"/>
                  <a:buChar char="•"/>
                </a:pPr>
                <a:r>
                  <a:rPr lang="en-GB" sz="1600" dirty="0"/>
                  <a:t>Plasma drifts of </a:t>
                </a:r>
                <a14:m>
                  <m:oMath xmlns:m="http://schemas.openxmlformats.org/officeDocument/2006/math">
                    <m:r>
                      <a:rPr lang="en-GB" sz="1600" i="1" smtClean="0">
                        <a:latin typeface="Cambria Math" panose="02040503050406030204" pitchFamily="18" charset="0"/>
                        <a:ea typeface="Cambria Math" panose="02040503050406030204" pitchFamily="18" charset="0"/>
                      </a:rPr>
                      <m:t>𝛿</m:t>
                    </m:r>
                    <m:r>
                      <a:rPr lang="en-GB" sz="1600" b="0" i="1" smtClean="0">
                        <a:latin typeface="Cambria Math" panose="02040503050406030204" pitchFamily="18" charset="0"/>
                        <a:ea typeface="Cambria Math" panose="02040503050406030204" pitchFamily="18" charset="0"/>
                      </a:rPr>
                      <m:t>𝑍</m:t>
                    </m:r>
                    <m:r>
                      <a:rPr lang="en-GB" sz="1600" b="0" i="1" smtClean="0">
                        <a:latin typeface="Cambria Math" panose="02040503050406030204" pitchFamily="18" charset="0"/>
                        <a:ea typeface="Cambria Math" panose="02040503050406030204" pitchFamily="18" charset="0"/>
                      </a:rPr>
                      <m:t>≈0.7 </m:t>
                    </m:r>
                    <m:r>
                      <a:rPr lang="en-GB" sz="1600" b="0" i="1" smtClean="0">
                        <a:latin typeface="Cambria Math" panose="02040503050406030204" pitchFamily="18" charset="0"/>
                        <a:ea typeface="Cambria Math" panose="02040503050406030204" pitchFamily="18" charset="0"/>
                      </a:rPr>
                      <m:t>𝑚</m:t>
                    </m:r>
                  </m:oMath>
                </a14:m>
                <a:r>
                  <a:rPr lang="en-GB" sz="1600" dirty="0"/>
                  <a:t>. To mimic massive material injection:</a:t>
                </a:r>
              </a:p>
              <a:p>
                <a:pPr indent="-180000">
                  <a:spcBef>
                    <a:spcPts val="550"/>
                  </a:spcBef>
                  <a:buFont typeface="Arial" panose="020B0604020202020204" pitchFamily="34" charset="0"/>
                  <a:buChar char="•"/>
                </a:pPr>
                <a:endParaRPr lang="en-GB" sz="1600" dirty="0"/>
              </a:p>
            </p:txBody>
          </p:sp>
        </mc:Choice>
        <mc:Fallback>
          <p:sp>
            <p:nvSpPr>
              <p:cNvPr id="9" name="TextBox 8">
                <a:extLst>
                  <a:ext uri="{FF2B5EF4-FFF2-40B4-BE49-F238E27FC236}">
                    <a16:creationId xmlns:a16="http://schemas.microsoft.com/office/drawing/2014/main" id="{04A9A4E8-AE59-1D68-AEC4-726E39323960}"/>
                  </a:ext>
                </a:extLst>
              </p:cNvPr>
              <p:cNvSpPr txBox="1">
                <a:spLocks noRot="1" noChangeAspect="1" noMove="1" noResize="1" noEditPoints="1" noAdjustHandles="1" noChangeArrowheads="1" noChangeShapeType="1" noTextEdit="1"/>
              </p:cNvSpPr>
              <p:nvPr/>
            </p:nvSpPr>
            <p:spPr>
              <a:xfrm>
                <a:off x="326957" y="905228"/>
                <a:ext cx="11206230" cy="892552"/>
              </a:xfrm>
              <a:prstGeom prst="rect">
                <a:avLst/>
              </a:prstGeom>
              <a:blipFill>
                <a:blip r:embed="rId3"/>
                <a:stretch>
                  <a:fillRect l="-1018" t="-7042"/>
                </a:stretch>
              </a:blipFill>
            </p:spPr>
            <p:txBody>
              <a:bodyPr/>
              <a:lstStyle/>
              <a:p>
                <a:r>
                  <a:rPr lang="en-IT">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630255D3-49C2-D443-B051-734CA1D33EAD}"/>
                  </a:ext>
                </a:extLst>
              </p:cNvPr>
              <p:cNvSpPr txBox="1"/>
              <p:nvPr/>
            </p:nvSpPr>
            <p:spPr>
              <a:xfrm>
                <a:off x="326957" y="1650528"/>
                <a:ext cx="4867785" cy="1692771"/>
              </a:xfrm>
              <a:prstGeom prst="rect">
                <a:avLst/>
              </a:prstGeom>
              <a:noFill/>
            </p:spPr>
            <p:txBody>
              <a:bodyPr wrap="square" lIns="0" tIns="0" rIns="0" bIns="0" rtlCol="0" anchor="t" anchorCtr="0">
                <a:spAutoFit/>
              </a:bodyPr>
              <a:lstStyle/>
              <a:p>
                <a:pPr marL="720000" indent="-514350">
                  <a:spcBef>
                    <a:spcPts val="550"/>
                  </a:spcBef>
                  <a:spcAft>
                    <a:spcPts val="600"/>
                  </a:spcAft>
                  <a:buFont typeface="+mj-lt"/>
                  <a:buAutoNum type="arabicPeriod"/>
                </a:pPr>
                <a:r>
                  <a:rPr lang="en-GB" sz="1600" dirty="0"/>
                  <a:t>spatially uniform density of impurities (Ne) introduced.</a:t>
                </a:r>
              </a:p>
              <a:p>
                <a:pPr marL="720000" indent="-514350">
                  <a:spcBef>
                    <a:spcPts val="550"/>
                  </a:spcBef>
                  <a:spcAft>
                    <a:spcPts val="600"/>
                  </a:spcAft>
                  <a:buFont typeface="+mj-lt"/>
                  <a:buAutoNum type="arabicPeriod"/>
                </a:pPr>
                <a:r>
                  <a:rPr lang="en-GB" sz="1600" dirty="0"/>
                  <a:t> </a:t>
                </a:r>
                <a:r>
                  <a:rPr lang="en-GB" sz="1600" b="1" dirty="0">
                    <a:solidFill>
                      <a:srgbClr val="FFA6FD"/>
                    </a:solidFill>
                  </a:rPr>
                  <a:t>Artificial thermal quench</a:t>
                </a:r>
                <a:r>
                  <a:rPr lang="en-GB" sz="1600" dirty="0"/>
                  <a:t> (</a:t>
                </a:r>
                <a:r>
                  <a:rPr lang="en-GB" sz="1600" b="1" dirty="0">
                    <a:solidFill>
                      <a:srgbClr val="FFA6FD"/>
                    </a:solidFill>
                  </a:rPr>
                  <a:t>ATQ,</a:t>
                </a:r>
                <a:r>
                  <a:rPr lang="en-GB" sz="1600" b="1" dirty="0"/>
                  <a:t> </a:t>
                </a:r>
                <a14:m>
                  <m:oMath xmlns:m="http://schemas.openxmlformats.org/officeDocument/2006/math">
                    <m:r>
                      <a:rPr lang="en-GB"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𝑡</m:t>
                    </m:r>
                    <m:r>
                      <a:rPr lang="en-GB" sz="1600" b="0" i="1">
                        <a:latin typeface="Cambria Math" panose="02040503050406030204" pitchFamily="18" charset="0"/>
                        <a:ea typeface="Cambria Math" panose="02040503050406030204" pitchFamily="18" charset="0"/>
                      </a:rPr>
                      <m:t>≈</m:t>
                    </m:r>
                    <m:r>
                      <a:rPr lang="en-US" sz="1600" b="0" i="1">
                        <a:latin typeface="Cambria Math" panose="02040503050406030204" pitchFamily="18" charset="0"/>
                        <a:ea typeface="Cambria Math" panose="02040503050406030204" pitchFamily="18" charset="0"/>
                      </a:rPr>
                      <m:t>4</m:t>
                    </m:r>
                    <m:r>
                      <a:rPr lang="en-GB" sz="1600" b="0" i="1">
                        <a:latin typeface="Cambria Math" panose="02040503050406030204" pitchFamily="18" charset="0"/>
                        <a:ea typeface="Cambria Math" panose="02040503050406030204" pitchFamily="18" charset="0"/>
                      </a:rPr>
                      <m:t> </m:t>
                    </m:r>
                    <m:r>
                      <a:rPr lang="en-GB" sz="1600" b="0" i="1">
                        <a:latin typeface="Cambria Math" panose="02040503050406030204" pitchFamily="18" charset="0"/>
                        <a:ea typeface="Cambria Math" panose="02040503050406030204" pitchFamily="18" charset="0"/>
                      </a:rPr>
                      <m:t>𝑚𝑠</m:t>
                    </m:r>
                  </m:oMath>
                </a14:m>
                <a:r>
                  <a:rPr lang="en-GB" sz="1600" dirty="0"/>
                  <a:t>).</a:t>
                </a:r>
              </a:p>
              <a:p>
                <a:pPr marL="285750" indent="-285750">
                  <a:spcBef>
                    <a:spcPts val="550"/>
                  </a:spcBef>
                  <a:spcAft>
                    <a:spcPts val="600"/>
                  </a:spcAft>
                  <a:buFont typeface="Arial" panose="020B0604020202020204" pitchFamily="34" charset="0"/>
                  <a:buChar char="•"/>
                </a:pPr>
                <a:r>
                  <a:rPr lang="en-GB" sz="1600" dirty="0"/>
                  <a:t>CQ with pre-ATQ physics plasma parameters.</a:t>
                </a:r>
              </a:p>
              <a:p>
                <a:pPr marL="285750" indent="-285750">
                  <a:spcBef>
                    <a:spcPts val="550"/>
                  </a:spcBef>
                  <a:spcAft>
                    <a:spcPts val="600"/>
                  </a:spcAft>
                  <a:buFont typeface="Arial" panose="020B0604020202020204" pitchFamily="34" charset="0"/>
                  <a:buChar char="•"/>
                </a:pPr>
                <a:r>
                  <a:rPr lang="en-GB" sz="1600" b="1" dirty="0">
                    <a:solidFill>
                      <a:srgbClr val="F29633"/>
                    </a:solidFill>
                  </a:rPr>
                  <a:t>RE included through current seed.</a:t>
                </a:r>
              </a:p>
            </p:txBody>
          </p:sp>
        </mc:Choice>
        <mc:Fallback>
          <p:sp>
            <p:nvSpPr>
              <p:cNvPr id="8" name="TextBox 7">
                <a:extLst>
                  <a:ext uri="{FF2B5EF4-FFF2-40B4-BE49-F238E27FC236}">
                    <a16:creationId xmlns:a16="http://schemas.microsoft.com/office/drawing/2014/main" id="{630255D3-49C2-D443-B051-734CA1D33EAD}"/>
                  </a:ext>
                </a:extLst>
              </p:cNvPr>
              <p:cNvSpPr txBox="1">
                <a:spLocks noRot="1" noChangeAspect="1" noMove="1" noResize="1" noEditPoints="1" noAdjustHandles="1" noChangeArrowheads="1" noChangeShapeType="1" noTextEdit="1"/>
              </p:cNvSpPr>
              <p:nvPr/>
            </p:nvSpPr>
            <p:spPr>
              <a:xfrm>
                <a:off x="326957" y="1650528"/>
                <a:ext cx="4867785" cy="1692771"/>
              </a:xfrm>
              <a:prstGeom prst="rect">
                <a:avLst/>
              </a:prstGeom>
              <a:blipFill>
                <a:blip r:embed="rId4"/>
                <a:stretch>
                  <a:fillRect l="-2344" t="-4478" r="-2083" b="-5970"/>
                </a:stretch>
              </a:blipFill>
            </p:spPr>
            <p:txBody>
              <a:bodyPr/>
              <a:lstStyle/>
              <a:p>
                <a:r>
                  <a:rPr lang="en-IT">
                    <a:noFill/>
                  </a:rPr>
                  <a:t> </a:t>
                </a:r>
              </a:p>
            </p:txBody>
          </p:sp>
        </mc:Fallback>
      </mc:AlternateContent>
      <p:pic>
        <p:nvPicPr>
          <p:cNvPr id="10" name="Picture 9">
            <a:extLst>
              <a:ext uri="{FF2B5EF4-FFF2-40B4-BE49-F238E27FC236}">
                <a16:creationId xmlns:a16="http://schemas.microsoft.com/office/drawing/2014/main" id="{8520682D-2806-5D43-A02C-3028B100D0B1}"/>
              </a:ext>
            </a:extLst>
          </p:cNvPr>
          <p:cNvPicPr>
            <a:picLocks noChangeAspect="1"/>
          </p:cNvPicPr>
          <p:nvPr/>
        </p:nvPicPr>
        <p:blipFill>
          <a:blip r:embed="rId5"/>
          <a:srcRect/>
          <a:stretch/>
        </p:blipFill>
        <p:spPr>
          <a:xfrm>
            <a:off x="5194742" y="1681561"/>
            <a:ext cx="6997258" cy="3445241"/>
          </a:xfrm>
          <a:prstGeom prst="rect">
            <a:avLst/>
          </a:prstGeom>
        </p:spPr>
      </p:pic>
      <p:pic>
        <p:nvPicPr>
          <p:cNvPr id="6" name="Picture 5" descr="A graph of a line&#10;&#10;Description automatically generated with medium confidence">
            <a:extLst>
              <a:ext uri="{FF2B5EF4-FFF2-40B4-BE49-F238E27FC236}">
                <a16:creationId xmlns:a16="http://schemas.microsoft.com/office/drawing/2014/main" id="{C04F6AA2-BF13-5D48-9D90-E5797C694D6E}"/>
              </a:ext>
            </a:extLst>
          </p:cNvPr>
          <p:cNvPicPr>
            <a:picLocks noChangeAspect="1"/>
          </p:cNvPicPr>
          <p:nvPr/>
        </p:nvPicPr>
        <p:blipFill>
          <a:blip r:embed="rId6"/>
          <a:stretch>
            <a:fillRect/>
          </a:stretch>
        </p:blipFill>
        <p:spPr>
          <a:xfrm>
            <a:off x="326957" y="3436471"/>
            <a:ext cx="4166839" cy="3125129"/>
          </a:xfrm>
          <a:prstGeom prst="rect">
            <a:avLst/>
          </a:prstGeom>
        </p:spPr>
      </p:pic>
      <p:sp>
        <p:nvSpPr>
          <p:cNvPr id="11" name="TextBox 10">
            <a:extLst>
              <a:ext uri="{FF2B5EF4-FFF2-40B4-BE49-F238E27FC236}">
                <a16:creationId xmlns:a16="http://schemas.microsoft.com/office/drawing/2014/main" id="{A022C223-DAB0-1347-B7A1-A5BC40124C33}"/>
              </a:ext>
            </a:extLst>
          </p:cNvPr>
          <p:cNvSpPr txBox="1"/>
          <p:nvPr/>
        </p:nvSpPr>
        <p:spPr>
          <a:xfrm>
            <a:off x="5194742" y="5389926"/>
            <a:ext cx="6880717" cy="1011687"/>
          </a:xfrm>
          <a:prstGeom prst="rect">
            <a:avLst/>
          </a:prstGeom>
          <a:noFill/>
        </p:spPr>
        <p:txBody>
          <a:bodyPr wrap="square" lIns="0" tIns="0" rIns="0" bIns="0" rtlCol="0" anchor="t" anchorCtr="0">
            <a:spAutoFit/>
          </a:bodyPr>
          <a:lstStyle/>
          <a:p>
            <a:pPr marL="180000" indent="-180000" algn="l">
              <a:lnSpc>
                <a:spcPts val="2300"/>
              </a:lnSpc>
              <a:spcBef>
                <a:spcPts val="1150"/>
              </a:spcBef>
              <a:buFont typeface="Arial" panose="020B0604020202020204" pitchFamily="34" charset="0"/>
              <a:buChar char="•"/>
            </a:pPr>
            <a:r>
              <a:rPr lang="en-IT" sz="1600" dirty="0"/>
              <a:t>Scan against the introduced impurity density.</a:t>
            </a:r>
          </a:p>
          <a:p>
            <a:pPr marL="180000" indent="-180000" algn="l">
              <a:lnSpc>
                <a:spcPts val="2300"/>
              </a:lnSpc>
              <a:spcBef>
                <a:spcPts val="1150"/>
              </a:spcBef>
              <a:buFont typeface="Arial" panose="020B0604020202020204" pitchFamily="34" charset="0"/>
              <a:buChar char="•"/>
            </a:pPr>
            <a:r>
              <a:rPr lang="en-IT" sz="1600" dirty="0"/>
              <a:t>We focus here on the case at highest impurity injection: </a:t>
            </a:r>
            <a:r>
              <a:rPr lang="en-IT" sz="1600" b="1" dirty="0"/>
              <a:t>worst case scenario</a:t>
            </a:r>
            <a:r>
              <a:rPr lang="en-IT" sz="1600" dirty="0"/>
              <a:t> with highest produced RE current beam.</a:t>
            </a:r>
          </a:p>
        </p:txBody>
      </p:sp>
    </p:spTree>
    <p:extLst>
      <p:ext uri="{BB962C8B-B14F-4D97-AF65-F5344CB8AC3E}">
        <p14:creationId xmlns:p14="http://schemas.microsoft.com/office/powerpoint/2010/main" val="3095119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4070BD5-9493-5EE1-60CB-86E71ABA518A}"/>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F2A4A536-B137-99EE-9500-2D1C7DD36085}"/>
              </a:ext>
            </a:extLst>
          </p:cNvPr>
          <p:cNvSpPr>
            <a:spLocks noGrp="1"/>
          </p:cNvSpPr>
          <p:nvPr>
            <p:ph type="sldNum" sz="quarter" idx="16"/>
          </p:nvPr>
        </p:nvSpPr>
        <p:spPr/>
        <p:txBody>
          <a:bodyPr/>
          <a:lstStyle/>
          <a:p>
            <a:fld id="{ECE691D0-CC49-4FC7-9C4D-6112B0CB3A76}" type="slidenum">
              <a:rPr lang="de-DE" smtClean="0"/>
              <a:pPr/>
              <a:t>12</a:t>
            </a:fld>
            <a:endParaRPr lang="de-DE"/>
          </a:p>
        </p:txBody>
      </p:sp>
      <mc:AlternateContent xmlns:mc="http://schemas.openxmlformats.org/markup-compatibility/2006">
        <mc:Choice xmlns:a14="http://schemas.microsoft.com/office/drawing/2010/main" Requires="a14">
          <p:sp>
            <p:nvSpPr>
              <p:cNvPr id="5" name="Title 4">
                <a:extLst>
                  <a:ext uri="{FF2B5EF4-FFF2-40B4-BE49-F238E27FC236}">
                    <a16:creationId xmlns:a16="http://schemas.microsoft.com/office/drawing/2014/main" id="{D05AC601-EB8B-1E09-AAED-089A270D9D6F}"/>
                  </a:ext>
                </a:extLst>
              </p:cNvPr>
              <p:cNvSpPr>
                <a:spLocks noGrp="1"/>
              </p:cNvSpPr>
              <p:nvPr>
                <p:ph type="title"/>
              </p:nvPr>
            </p:nvSpPr>
            <p:spPr/>
            <p:txBody>
              <a:bodyPr/>
              <a:lstStyle/>
              <a:p>
                <a:r>
                  <a:rPr lang="it-IT" dirty="0"/>
                  <a:t>3D </a:t>
                </a:r>
                <a:r>
                  <a:rPr lang="en-DE"/>
                  <a:t>restart </a:t>
                </a:r>
                <a:r>
                  <a:rPr lang="en-DE" dirty="0"/>
                  <a:t>@</a:t>
                </a:r>
                <a14:m>
                  <m:oMath xmlns:m="http://schemas.openxmlformats.org/officeDocument/2006/math">
                    <m:sSub>
                      <m:sSubPr>
                        <m:ctrlPr>
                          <a:rPr lang="en-DE" i="1" smtClean="0">
                            <a:latin typeface="Cambria Math" panose="02040503050406030204" pitchFamily="18" charset="0"/>
                          </a:rPr>
                        </m:ctrlPr>
                      </m:sSubPr>
                      <m:e>
                        <m:r>
                          <a:rPr lang="en-US" b="1" i="1" smtClean="0">
                            <a:latin typeface="Cambria Math" panose="02040503050406030204" pitchFamily="18" charset="0"/>
                          </a:rPr>
                          <m:t>𝒒</m:t>
                        </m:r>
                      </m:e>
                      <m:sub>
                        <m:r>
                          <a:rPr lang="en-US" b="1" i="1" smtClean="0">
                            <a:latin typeface="Cambria Math" panose="02040503050406030204" pitchFamily="18" charset="0"/>
                          </a:rPr>
                          <m:t>𝟗𝟓</m:t>
                        </m:r>
                      </m:sub>
                    </m:sSub>
                    <m:r>
                      <a:rPr lang="en-DE" i="1" smtClean="0">
                        <a:latin typeface="Cambria Math" panose="02040503050406030204" pitchFamily="18" charset="0"/>
                        <a:ea typeface="Cambria Math" panose="02040503050406030204" pitchFamily="18" charset="0"/>
                      </a:rPr>
                      <m:t>≈</m:t>
                    </m:r>
                    <m:r>
                      <a:rPr lang="en-US" b="1" i="1" smtClean="0">
                        <a:latin typeface="Cambria Math" panose="02040503050406030204" pitchFamily="18" charset="0"/>
                        <a:ea typeface="Cambria Math" panose="02040503050406030204" pitchFamily="18" charset="0"/>
                      </a:rPr>
                      <m:t>𝟐</m:t>
                    </m:r>
                  </m:oMath>
                </a14:m>
                <a:endParaRPr lang="en-DE" dirty="0"/>
              </a:p>
            </p:txBody>
          </p:sp>
        </mc:Choice>
        <mc:Fallback>
          <p:sp>
            <p:nvSpPr>
              <p:cNvPr id="5" name="Title 4">
                <a:extLst>
                  <a:ext uri="{FF2B5EF4-FFF2-40B4-BE49-F238E27FC236}">
                    <a16:creationId xmlns:a16="http://schemas.microsoft.com/office/drawing/2014/main" id="{D05AC601-EB8B-1E09-AAED-089A270D9D6F}"/>
                  </a:ext>
                </a:extLst>
              </p:cNvPr>
              <p:cNvSpPr>
                <a:spLocks noGrp="1" noRot="1" noChangeAspect="1" noMove="1" noResize="1" noEditPoints="1" noAdjustHandles="1" noChangeArrowheads="1" noChangeShapeType="1" noTextEdit="1"/>
              </p:cNvSpPr>
              <p:nvPr>
                <p:ph type="title"/>
              </p:nvPr>
            </p:nvSpPr>
            <p:spPr>
              <a:blipFill>
                <a:blip r:embed="rId2"/>
                <a:stretch>
                  <a:fillRect l="-1979" t="-15873"/>
                </a:stretch>
              </a:blipFill>
            </p:spPr>
            <p:txBody>
              <a:bodyPr/>
              <a:lstStyle/>
              <a:p>
                <a:r>
                  <a:rPr lang="en-IT">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6917D014-EA63-DBA7-D129-BE776EE9EAA5}"/>
                  </a:ext>
                </a:extLst>
              </p:cNvPr>
              <p:cNvSpPr txBox="1"/>
              <p:nvPr/>
            </p:nvSpPr>
            <p:spPr>
              <a:xfrm>
                <a:off x="658813" y="915116"/>
                <a:ext cx="11096204" cy="267894"/>
              </a:xfrm>
              <a:prstGeom prst="rect">
                <a:avLst/>
              </a:prstGeom>
              <a:noFill/>
            </p:spPr>
            <p:txBody>
              <a:bodyPr wrap="square" lIns="0" tIns="0" rIns="0" bIns="0" rtlCol="0" anchor="t" anchorCtr="0">
                <a:spAutoFit/>
              </a:bodyPr>
              <a:lstStyle/>
              <a:p>
                <a:pPr marL="180000" indent="-180000">
                  <a:lnSpc>
                    <a:spcPts val="2300"/>
                  </a:lnSpc>
                  <a:spcBef>
                    <a:spcPts val="1150"/>
                  </a:spcBef>
                  <a:buFont typeface="Arial" panose="020B0604020202020204" pitchFamily="34" charset="0"/>
                  <a:buChar char="•"/>
                </a:pPr>
                <a:r>
                  <a:rPr lang="en-IT" sz="1600" dirty="0"/>
                  <a:t>2D simulation restarted with higher toroidal harmonics when </a:t>
                </a:r>
                <a14:m>
                  <m:oMath xmlns:m="http://schemas.openxmlformats.org/officeDocument/2006/math">
                    <m:sSub>
                      <m:sSubPr>
                        <m:ctrlPr>
                          <a:rPr lang="en-IT" sz="1600" i="1">
                            <a:latin typeface="Cambria Math" panose="02040503050406030204" pitchFamily="18" charset="0"/>
                          </a:rPr>
                        </m:ctrlPr>
                      </m:sSubPr>
                      <m:e>
                        <m:r>
                          <a:rPr lang="it-IT" sz="1600" i="1">
                            <a:latin typeface="Cambria Math" panose="02040503050406030204" pitchFamily="18" charset="0"/>
                          </a:rPr>
                          <m:t>𝑞</m:t>
                        </m:r>
                      </m:e>
                      <m:sub>
                        <m:r>
                          <a:rPr lang="it-IT" sz="1600" i="1">
                            <a:latin typeface="Cambria Math" panose="02040503050406030204" pitchFamily="18" charset="0"/>
                          </a:rPr>
                          <m:t>95</m:t>
                        </m:r>
                      </m:sub>
                    </m:sSub>
                    <m:r>
                      <a:rPr lang="en-IT" sz="1600" i="1">
                        <a:latin typeface="Cambria Math" panose="02040503050406030204" pitchFamily="18" charset="0"/>
                        <a:ea typeface="Cambria Math" panose="02040503050406030204" pitchFamily="18" charset="0"/>
                      </a:rPr>
                      <m:t>≈</m:t>
                    </m:r>
                    <m:r>
                      <a:rPr lang="it-IT" sz="1600" i="1">
                        <a:latin typeface="Cambria Math" panose="02040503050406030204" pitchFamily="18" charset="0"/>
                        <a:ea typeface="Cambria Math" panose="02040503050406030204" pitchFamily="18" charset="0"/>
                      </a:rPr>
                      <m:t>2</m:t>
                    </m:r>
                  </m:oMath>
                </a14:m>
                <a:r>
                  <a:rPr lang="en-IT" sz="1600" dirty="0"/>
                  <a:t>. </a:t>
                </a:r>
              </a:p>
            </p:txBody>
          </p:sp>
        </mc:Choice>
        <mc:Fallback>
          <p:sp>
            <p:nvSpPr>
              <p:cNvPr id="12" name="TextBox 11">
                <a:extLst>
                  <a:ext uri="{FF2B5EF4-FFF2-40B4-BE49-F238E27FC236}">
                    <a16:creationId xmlns:a16="http://schemas.microsoft.com/office/drawing/2014/main" id="{6917D014-EA63-DBA7-D129-BE776EE9EAA5}"/>
                  </a:ext>
                </a:extLst>
              </p:cNvPr>
              <p:cNvSpPr txBox="1">
                <a:spLocks noRot="1" noChangeAspect="1" noMove="1" noResize="1" noEditPoints="1" noAdjustHandles="1" noChangeArrowheads="1" noChangeShapeType="1" noTextEdit="1"/>
              </p:cNvSpPr>
              <p:nvPr/>
            </p:nvSpPr>
            <p:spPr>
              <a:xfrm>
                <a:off x="658813" y="915116"/>
                <a:ext cx="11096204" cy="267894"/>
              </a:xfrm>
              <a:prstGeom prst="rect">
                <a:avLst/>
              </a:prstGeom>
              <a:blipFill>
                <a:blip r:embed="rId3"/>
                <a:stretch>
                  <a:fillRect l="-1029" t="-18182" b="-40909"/>
                </a:stretch>
              </a:blipFill>
            </p:spPr>
            <p:txBody>
              <a:bodyPr/>
              <a:lstStyle/>
              <a:p>
                <a:r>
                  <a:rPr lang="en-IT">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48001E14-5FB2-304E-AE7C-70F946A63F72}"/>
                  </a:ext>
                </a:extLst>
              </p:cNvPr>
              <p:cNvSpPr txBox="1"/>
              <p:nvPr/>
            </p:nvSpPr>
            <p:spPr>
              <a:xfrm>
                <a:off x="579846" y="4922277"/>
                <a:ext cx="11479882" cy="1935723"/>
              </a:xfrm>
              <a:prstGeom prst="rect">
                <a:avLst/>
              </a:prstGeom>
              <a:noFill/>
            </p:spPr>
            <p:txBody>
              <a:bodyPr wrap="square">
                <a:spAutoFit/>
              </a:bodyPr>
              <a:lstStyle/>
              <a:p>
                <a:pPr marL="180000" indent="-180000">
                  <a:spcBef>
                    <a:spcPts val="1150"/>
                  </a:spcBef>
                  <a:buFont typeface="Arial" panose="020B0604020202020204" pitchFamily="34" charset="0"/>
                  <a:buChar char="•"/>
                </a:pPr>
                <a:r>
                  <a:rPr lang="en-GB" sz="1800" u="sng" dirty="0"/>
                  <a:t>However</a:t>
                </a:r>
                <a:r>
                  <a:rPr lang="en-GB" sz="1800" dirty="0"/>
                  <a:t>, the more </a:t>
                </a:r>
                <a14:m>
                  <m:oMath xmlns:m="http://schemas.openxmlformats.org/officeDocument/2006/math">
                    <m:r>
                      <a:rPr lang="en-GB" sz="1800" b="0" i="1" smtClean="0">
                        <a:latin typeface="Cambria Math" panose="02040503050406030204" pitchFamily="18" charset="0"/>
                      </a:rPr>
                      <m:t>𝑛</m:t>
                    </m:r>
                  </m:oMath>
                </a14:m>
                <a:r>
                  <a:rPr lang="en-GB" sz="1800" dirty="0"/>
                  <a:t> one chooses to keep and the earlier the simulation is switched to 3D, the more computationally expensive the simulation becomes.</a:t>
                </a:r>
              </a:p>
              <a:p>
                <a:pPr marL="180000" indent="-180000">
                  <a:spcBef>
                    <a:spcPts val="1150"/>
                  </a:spcBef>
                  <a:buFont typeface="Arial" panose="020B0604020202020204" pitchFamily="34" charset="0"/>
                  <a:buChar char="•"/>
                </a:pPr>
                <a:r>
                  <a:rPr lang="en-GB" dirty="0"/>
                  <a:t>Here I present the results for:</a:t>
                </a:r>
              </a:p>
              <a:p>
                <a:pPr marL="742950" lvl="1" indent="-285750">
                  <a:spcBef>
                    <a:spcPts val="1150"/>
                  </a:spcBef>
                  <a:buFont typeface="Arial" panose="020B0604020202020204" pitchFamily="34" charset="0"/>
                  <a:buChar char="•"/>
                </a:pPr>
                <a:r>
                  <a:rPr lang="en-GB" dirty="0"/>
                  <a:t>3D simulation restarted at </a:t>
                </a:r>
                <a14:m>
                  <m:oMath xmlns:m="http://schemas.openxmlformats.org/officeDocument/2006/math">
                    <m:sSub>
                      <m:sSubPr>
                        <m:ctrlPr>
                          <a:rPr lang="en-GB" b="1" i="1" smtClean="0">
                            <a:latin typeface="Cambria Math" panose="02040503050406030204" pitchFamily="18" charset="0"/>
                          </a:rPr>
                        </m:ctrlPr>
                      </m:sSubPr>
                      <m:e>
                        <m:r>
                          <a:rPr lang="it-IT" b="1" i="1" smtClean="0">
                            <a:latin typeface="Cambria Math" panose="02040503050406030204" pitchFamily="18" charset="0"/>
                          </a:rPr>
                          <m:t>𝒒</m:t>
                        </m:r>
                      </m:e>
                      <m:sub>
                        <m:r>
                          <a:rPr lang="it-IT" b="1" i="1" smtClean="0">
                            <a:latin typeface="Cambria Math" panose="02040503050406030204" pitchFamily="18" charset="0"/>
                          </a:rPr>
                          <m:t>𝟗𝟓</m:t>
                        </m:r>
                      </m:sub>
                    </m:sSub>
                    <m:r>
                      <a:rPr lang="it-IT" b="1" i="1" smtClean="0">
                        <a:latin typeface="Cambria Math" panose="02040503050406030204" pitchFamily="18" charset="0"/>
                      </a:rPr>
                      <m:t>=</m:t>
                    </m:r>
                    <m:r>
                      <a:rPr lang="it-IT" b="1" i="1" smtClean="0">
                        <a:latin typeface="Cambria Math" panose="02040503050406030204" pitchFamily="18" charset="0"/>
                      </a:rPr>
                      <m:t>𝟐</m:t>
                    </m:r>
                    <m:r>
                      <a:rPr lang="it-IT" b="1" i="1" smtClean="0">
                        <a:latin typeface="Cambria Math" panose="02040503050406030204" pitchFamily="18" charset="0"/>
                      </a:rPr>
                      <m:t>.</m:t>
                    </m:r>
                    <m:r>
                      <a:rPr lang="it-IT" b="1" i="1" smtClean="0">
                        <a:latin typeface="Cambria Math" panose="02040503050406030204" pitchFamily="18" charset="0"/>
                      </a:rPr>
                      <m:t>𝟐𝟗</m:t>
                    </m:r>
                  </m:oMath>
                </a14:m>
                <a:r>
                  <a:rPr lang="en-GB" dirty="0"/>
                  <a:t>, with </a:t>
                </a:r>
                <a14:m>
                  <m:oMath xmlns:m="http://schemas.openxmlformats.org/officeDocument/2006/math">
                    <m:r>
                      <a:rPr lang="en-GB" sz="1800" b="1" i="1" smtClean="0">
                        <a:latin typeface="Cambria Math" panose="02040503050406030204" pitchFamily="18" charset="0"/>
                      </a:rPr>
                      <m:t>𝒏</m:t>
                    </m:r>
                    <m:r>
                      <a:rPr lang="en-GB" sz="1800" b="1" i="1">
                        <a:latin typeface="Cambria Math" panose="02040503050406030204" pitchFamily="18" charset="0"/>
                        <a:ea typeface="Cambria Math" panose="02040503050406030204" pitchFamily="18" charset="0"/>
                      </a:rPr>
                      <m:t>∈</m:t>
                    </m:r>
                    <m:d>
                      <m:dPr>
                        <m:begChr m:val="["/>
                        <m:endChr m:val="]"/>
                        <m:ctrlPr>
                          <a:rPr lang="en-GB" sz="1800" b="1" i="1">
                            <a:latin typeface="Cambria Math" panose="02040503050406030204" pitchFamily="18" charset="0"/>
                            <a:ea typeface="Cambria Math" panose="02040503050406030204" pitchFamily="18" charset="0"/>
                          </a:rPr>
                        </m:ctrlPr>
                      </m:dPr>
                      <m:e>
                        <m:r>
                          <a:rPr lang="en-GB" sz="1800" b="1" i="1">
                            <a:latin typeface="Cambria Math" panose="02040503050406030204" pitchFamily="18" charset="0"/>
                            <a:ea typeface="Cambria Math" panose="02040503050406030204" pitchFamily="18" charset="0"/>
                          </a:rPr>
                          <m:t>𝟎</m:t>
                        </m:r>
                        <m:r>
                          <a:rPr lang="en-GB" sz="1800" b="1" i="1">
                            <a:latin typeface="Cambria Math" panose="02040503050406030204" pitchFamily="18" charset="0"/>
                            <a:ea typeface="Cambria Math" panose="02040503050406030204" pitchFamily="18" charset="0"/>
                          </a:rPr>
                          <m:t>;</m:t>
                        </m:r>
                        <m:r>
                          <a:rPr lang="en-GB" sz="1800" b="1" i="1" smtClean="0">
                            <a:latin typeface="Cambria Math" panose="02040503050406030204" pitchFamily="18" charset="0"/>
                            <a:ea typeface="Cambria Math" panose="02040503050406030204" pitchFamily="18" charset="0"/>
                          </a:rPr>
                          <m:t>𝟕</m:t>
                        </m:r>
                      </m:e>
                    </m:d>
                  </m:oMath>
                </a14:m>
                <a:r>
                  <a:rPr lang="en-GB" dirty="0"/>
                  <a:t>.</a:t>
                </a:r>
              </a:p>
              <a:p>
                <a:pPr marL="180000" indent="-180000">
                  <a:lnSpc>
                    <a:spcPts val="2300"/>
                  </a:lnSpc>
                  <a:spcBef>
                    <a:spcPts val="1150"/>
                  </a:spcBef>
                  <a:buFont typeface="Arial" panose="020B0604020202020204" pitchFamily="34" charset="0"/>
                  <a:buChar char="•"/>
                </a:pPr>
                <a:endParaRPr lang="en-GB" sz="1800" dirty="0"/>
              </a:p>
            </p:txBody>
          </p:sp>
        </mc:Choice>
        <mc:Fallback>
          <p:sp>
            <p:nvSpPr>
              <p:cNvPr id="13" name="TextBox 12">
                <a:extLst>
                  <a:ext uri="{FF2B5EF4-FFF2-40B4-BE49-F238E27FC236}">
                    <a16:creationId xmlns:a16="http://schemas.microsoft.com/office/drawing/2014/main" id="{48001E14-5FB2-304E-AE7C-70F946A63F72}"/>
                  </a:ext>
                </a:extLst>
              </p:cNvPr>
              <p:cNvSpPr txBox="1">
                <a:spLocks noRot="1" noChangeAspect="1" noMove="1" noResize="1" noEditPoints="1" noAdjustHandles="1" noChangeArrowheads="1" noChangeShapeType="1" noTextEdit="1"/>
              </p:cNvSpPr>
              <p:nvPr/>
            </p:nvSpPr>
            <p:spPr>
              <a:xfrm>
                <a:off x="579846" y="4922277"/>
                <a:ext cx="11479882" cy="1935723"/>
              </a:xfrm>
              <a:prstGeom prst="rect">
                <a:avLst/>
              </a:prstGeom>
              <a:blipFill>
                <a:blip r:embed="rId4"/>
                <a:stretch>
                  <a:fillRect l="-331" t="-1307"/>
                </a:stretch>
              </a:blipFill>
            </p:spPr>
            <p:txBody>
              <a:bodyPr/>
              <a:lstStyle/>
              <a:p>
                <a:r>
                  <a:rPr lang="en-IT">
                    <a:noFill/>
                  </a:rPr>
                  <a:t> </a:t>
                </a:r>
              </a:p>
            </p:txBody>
          </p:sp>
        </mc:Fallback>
      </mc:AlternateContent>
      <p:pic>
        <p:nvPicPr>
          <p:cNvPr id="7" name="Picture 6" descr="A graph of a function&#10;&#10;Description automatically generated with medium confidence">
            <a:extLst>
              <a:ext uri="{FF2B5EF4-FFF2-40B4-BE49-F238E27FC236}">
                <a16:creationId xmlns:a16="http://schemas.microsoft.com/office/drawing/2014/main" id="{E27CE714-75D6-7041-80C5-996A5235FCDC}"/>
              </a:ext>
            </a:extLst>
          </p:cNvPr>
          <p:cNvPicPr>
            <a:picLocks noChangeAspect="1"/>
          </p:cNvPicPr>
          <p:nvPr/>
        </p:nvPicPr>
        <p:blipFill>
          <a:blip r:embed="rId5"/>
          <a:stretch>
            <a:fillRect/>
          </a:stretch>
        </p:blipFill>
        <p:spPr>
          <a:xfrm>
            <a:off x="437008" y="1223963"/>
            <a:ext cx="7205995" cy="3548018"/>
          </a:xfrm>
          <a:prstGeom prst="rect">
            <a:avLst/>
          </a:prstGeom>
        </p:spPr>
      </p:pic>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7BB96F49-8982-4641-A5C4-8FD730127370}"/>
                  </a:ext>
                </a:extLst>
              </p:cNvPr>
              <p:cNvSpPr txBox="1"/>
              <p:nvPr/>
            </p:nvSpPr>
            <p:spPr>
              <a:xfrm>
                <a:off x="7811834" y="1187848"/>
                <a:ext cx="4247894" cy="3396956"/>
              </a:xfrm>
              <a:prstGeom prst="rect">
                <a:avLst/>
              </a:prstGeom>
              <a:noFill/>
            </p:spPr>
            <p:txBody>
              <a:bodyPr wrap="square" lIns="0" tIns="0" rIns="0" bIns="0" rtlCol="0" anchor="t" anchorCtr="0">
                <a:spAutoFit/>
              </a:bodyPr>
              <a:lstStyle/>
              <a:p>
                <a:pPr marL="180000" indent="-180000">
                  <a:lnSpc>
                    <a:spcPts val="2300"/>
                  </a:lnSpc>
                  <a:spcBef>
                    <a:spcPts val="1150"/>
                  </a:spcBef>
                  <a:buFont typeface="Arial" panose="020B0604020202020204" pitchFamily="34" charset="0"/>
                  <a:buChar char="•"/>
                </a:pPr>
                <a:r>
                  <a:rPr lang="en-IT" sz="1600" dirty="0"/>
                  <a:t>Several 3D simluations performed. </a:t>
                </a:r>
              </a:p>
              <a:p>
                <a:pPr marL="180000" indent="-180000">
                  <a:lnSpc>
                    <a:spcPts val="2300"/>
                  </a:lnSpc>
                  <a:spcBef>
                    <a:spcPts val="1150"/>
                  </a:spcBef>
                  <a:buFont typeface="Arial" panose="020B0604020202020204" pitchFamily="34" charset="0"/>
                  <a:buChar char="•"/>
                </a:pPr>
                <a:r>
                  <a:rPr lang="en-GB" sz="1600" dirty="0"/>
                  <a:t>Restart of the 2D simulation at 3 different times, corresponding to different values of </a:t>
                </a:r>
                <a14:m>
                  <m:oMath xmlns:m="http://schemas.openxmlformats.org/officeDocument/2006/math">
                    <m:sSub>
                      <m:sSubPr>
                        <m:ctrlPr>
                          <a:rPr lang="en-GB" sz="1600" i="1" smtClean="0">
                            <a:latin typeface="Cambria Math" panose="02040503050406030204" pitchFamily="18" charset="0"/>
                          </a:rPr>
                        </m:ctrlPr>
                      </m:sSubPr>
                      <m:e>
                        <m:r>
                          <a:rPr lang="en-GB" sz="1600" b="0" i="1" smtClean="0">
                            <a:latin typeface="Cambria Math" panose="02040503050406030204" pitchFamily="18" charset="0"/>
                          </a:rPr>
                          <m:t>𝑞</m:t>
                        </m:r>
                      </m:e>
                      <m:sub>
                        <m:r>
                          <a:rPr lang="en-GB" sz="1600" b="0" i="1" smtClean="0">
                            <a:latin typeface="Cambria Math" panose="02040503050406030204" pitchFamily="18" charset="0"/>
                          </a:rPr>
                          <m:t>95</m:t>
                        </m:r>
                      </m:sub>
                    </m:sSub>
                    <m:r>
                      <a:rPr lang="en-GB" sz="1600" b="0" i="1" smtClean="0">
                        <a:latin typeface="Cambria Math" panose="02040503050406030204" pitchFamily="18" charset="0"/>
                      </a:rPr>
                      <m:t>:</m:t>
                    </m:r>
                    <m:r>
                      <a:rPr lang="it-IT" sz="1600" b="0" i="1" smtClean="0">
                        <a:latin typeface="Cambria Math" panose="02040503050406030204" pitchFamily="18" charset="0"/>
                      </a:rPr>
                      <m:t> </m:t>
                    </m:r>
                    <m:r>
                      <a:rPr lang="en-GB" sz="1600" b="0" i="1" smtClean="0">
                        <a:latin typeface="Cambria Math" panose="02040503050406030204" pitchFamily="18" charset="0"/>
                      </a:rPr>
                      <m:t>2.05, 2.29 , 2.7</m:t>
                    </m:r>
                  </m:oMath>
                </a14:m>
                <a:r>
                  <a:rPr lang="en-GB" sz="1600" dirty="0"/>
                  <a:t>.</a:t>
                </a:r>
              </a:p>
              <a:p>
                <a:pPr marL="180000" indent="-180000">
                  <a:lnSpc>
                    <a:spcPts val="2300"/>
                  </a:lnSpc>
                  <a:spcBef>
                    <a:spcPts val="1150"/>
                  </a:spcBef>
                  <a:buFont typeface="Arial" panose="020B0604020202020204" pitchFamily="34" charset="0"/>
                  <a:buChar char="•"/>
                </a:pPr>
                <a:r>
                  <a:rPr lang="en-GB" sz="1600" dirty="0"/>
                  <a:t>3D restart with different toroidal harmonics retained:</a:t>
                </a:r>
              </a:p>
              <a:p>
                <a:pPr marL="800100" lvl="1" indent="-342900">
                  <a:lnSpc>
                    <a:spcPts val="2300"/>
                  </a:lnSpc>
                  <a:spcBef>
                    <a:spcPts val="1150"/>
                  </a:spcBef>
                  <a:buFont typeface="+mj-lt"/>
                  <a:buAutoNum type="arabicPeriod"/>
                </a:pPr>
                <a:r>
                  <a:rPr lang="en-GB" sz="1600" dirty="0"/>
                  <a:t> </a:t>
                </a:r>
                <a14:m>
                  <m:oMath xmlns:m="http://schemas.openxmlformats.org/officeDocument/2006/math">
                    <m:r>
                      <a:rPr lang="en-GB" sz="1600" b="0" i="1" smtClean="0">
                        <a:latin typeface="Cambria Math" panose="02040503050406030204" pitchFamily="18" charset="0"/>
                      </a:rPr>
                      <m:t>𝑛</m:t>
                    </m:r>
                    <m:r>
                      <a:rPr lang="en-GB" sz="1600" b="0" i="1" smtClean="0">
                        <a:latin typeface="Cambria Math" panose="02040503050406030204" pitchFamily="18" charset="0"/>
                        <a:ea typeface="Cambria Math" panose="02040503050406030204" pitchFamily="18" charset="0"/>
                      </a:rPr>
                      <m:t>∈</m:t>
                    </m:r>
                    <m:d>
                      <m:dPr>
                        <m:begChr m:val="["/>
                        <m:endChr m:val="]"/>
                        <m:ctrlPr>
                          <a:rPr lang="en-GB" sz="1600" b="0" i="1" smtClean="0">
                            <a:latin typeface="Cambria Math" panose="02040503050406030204" pitchFamily="18" charset="0"/>
                            <a:ea typeface="Cambria Math" panose="02040503050406030204" pitchFamily="18" charset="0"/>
                          </a:rPr>
                        </m:ctrlPr>
                      </m:dPr>
                      <m:e>
                        <m:r>
                          <a:rPr lang="en-GB" sz="1600" b="0" i="1" smtClean="0">
                            <a:latin typeface="Cambria Math" panose="02040503050406030204" pitchFamily="18" charset="0"/>
                            <a:ea typeface="Cambria Math" panose="02040503050406030204" pitchFamily="18" charset="0"/>
                          </a:rPr>
                          <m:t>0;3</m:t>
                        </m:r>
                      </m:e>
                    </m:d>
                    <m:r>
                      <a:rPr lang="en-GB" sz="1600" b="0" i="1" smtClean="0">
                        <a:latin typeface="Cambria Math" panose="02040503050406030204" pitchFamily="18" charset="0"/>
                        <a:ea typeface="Cambria Math" panose="02040503050406030204" pitchFamily="18" charset="0"/>
                      </a:rPr>
                      <m:t>,</m:t>
                    </m:r>
                  </m:oMath>
                </a14:m>
                <a:endParaRPr lang="it-IT" sz="1600" b="0" i="1" dirty="0">
                  <a:latin typeface="Cambria Math" panose="02040503050406030204" pitchFamily="18" charset="0"/>
                  <a:ea typeface="Cambria Math" panose="02040503050406030204" pitchFamily="18" charset="0"/>
                </a:endParaRPr>
              </a:p>
              <a:p>
                <a:pPr marL="800100" lvl="1" indent="-342900">
                  <a:lnSpc>
                    <a:spcPts val="2300"/>
                  </a:lnSpc>
                  <a:spcBef>
                    <a:spcPts val="1150"/>
                  </a:spcBef>
                  <a:buFont typeface="+mj-lt"/>
                  <a:buAutoNum type="arabicPeriod"/>
                </a:pPr>
                <a14:m>
                  <m:oMath xmlns:m="http://schemas.openxmlformats.org/officeDocument/2006/math">
                    <m:r>
                      <a:rPr lang="en-GB" sz="1600" i="1">
                        <a:latin typeface="Cambria Math" panose="02040503050406030204" pitchFamily="18" charset="0"/>
                      </a:rPr>
                      <m:t>𝑛</m:t>
                    </m:r>
                    <m:r>
                      <a:rPr lang="en-GB" sz="1600" i="1">
                        <a:latin typeface="Cambria Math" panose="02040503050406030204" pitchFamily="18" charset="0"/>
                        <a:ea typeface="Cambria Math" panose="02040503050406030204" pitchFamily="18" charset="0"/>
                      </a:rPr>
                      <m:t>∈</m:t>
                    </m:r>
                    <m:d>
                      <m:dPr>
                        <m:begChr m:val="["/>
                        <m:endChr m:val="]"/>
                        <m:ctrlPr>
                          <a:rPr lang="en-GB" sz="1600" i="1">
                            <a:latin typeface="Cambria Math" panose="02040503050406030204" pitchFamily="18" charset="0"/>
                            <a:ea typeface="Cambria Math" panose="02040503050406030204" pitchFamily="18" charset="0"/>
                          </a:rPr>
                        </m:ctrlPr>
                      </m:dPr>
                      <m:e>
                        <m:r>
                          <a:rPr lang="en-GB" sz="1600" i="1">
                            <a:latin typeface="Cambria Math" panose="02040503050406030204" pitchFamily="18" charset="0"/>
                            <a:ea typeface="Cambria Math" panose="02040503050406030204" pitchFamily="18" charset="0"/>
                          </a:rPr>
                          <m:t>0;</m:t>
                        </m:r>
                        <m:r>
                          <a:rPr lang="en-GB" sz="1600" b="0" i="1" smtClean="0">
                            <a:latin typeface="Cambria Math" panose="02040503050406030204" pitchFamily="18" charset="0"/>
                            <a:ea typeface="Cambria Math" panose="02040503050406030204" pitchFamily="18" charset="0"/>
                          </a:rPr>
                          <m:t>5</m:t>
                        </m:r>
                      </m:e>
                    </m:d>
                    <m:r>
                      <a:rPr lang="en-GB" sz="1600" b="0" i="1" smtClean="0">
                        <a:latin typeface="Cambria Math" panose="02040503050406030204" pitchFamily="18" charset="0"/>
                        <a:ea typeface="Cambria Math" panose="02040503050406030204" pitchFamily="18" charset="0"/>
                      </a:rPr>
                      <m:t>,</m:t>
                    </m:r>
                  </m:oMath>
                </a14:m>
                <a:r>
                  <a:rPr lang="en-GB" sz="1600" dirty="0"/>
                  <a:t> </a:t>
                </a:r>
              </a:p>
              <a:p>
                <a:pPr marL="800100" lvl="1" indent="-342900">
                  <a:lnSpc>
                    <a:spcPts val="2300"/>
                  </a:lnSpc>
                  <a:spcBef>
                    <a:spcPts val="1150"/>
                  </a:spcBef>
                  <a:buFont typeface="+mj-lt"/>
                  <a:buAutoNum type="arabicPeriod"/>
                </a:pPr>
                <a:r>
                  <a:rPr lang="en-GB" sz="1600" dirty="0"/>
                  <a:t> </a:t>
                </a:r>
                <a14:m>
                  <m:oMath xmlns:m="http://schemas.openxmlformats.org/officeDocument/2006/math">
                    <m:r>
                      <a:rPr lang="en-GB" sz="1600" i="1">
                        <a:latin typeface="Cambria Math" panose="02040503050406030204" pitchFamily="18" charset="0"/>
                      </a:rPr>
                      <m:t>𝑛</m:t>
                    </m:r>
                    <m:r>
                      <a:rPr lang="en-GB" sz="1600" i="1">
                        <a:latin typeface="Cambria Math" panose="02040503050406030204" pitchFamily="18" charset="0"/>
                        <a:ea typeface="Cambria Math" panose="02040503050406030204" pitchFamily="18" charset="0"/>
                      </a:rPr>
                      <m:t>∈</m:t>
                    </m:r>
                    <m:d>
                      <m:dPr>
                        <m:begChr m:val="["/>
                        <m:endChr m:val="]"/>
                        <m:ctrlPr>
                          <a:rPr lang="en-GB" sz="1600" i="1">
                            <a:latin typeface="Cambria Math" panose="02040503050406030204" pitchFamily="18" charset="0"/>
                            <a:ea typeface="Cambria Math" panose="02040503050406030204" pitchFamily="18" charset="0"/>
                          </a:rPr>
                        </m:ctrlPr>
                      </m:dPr>
                      <m:e>
                        <m:r>
                          <a:rPr lang="en-GB" sz="1600" i="1">
                            <a:latin typeface="Cambria Math" panose="02040503050406030204" pitchFamily="18" charset="0"/>
                            <a:ea typeface="Cambria Math" panose="02040503050406030204" pitchFamily="18" charset="0"/>
                          </a:rPr>
                          <m:t>0;</m:t>
                        </m:r>
                        <m:r>
                          <a:rPr lang="en-GB" sz="1600" b="0" i="1" smtClean="0">
                            <a:latin typeface="Cambria Math" panose="02040503050406030204" pitchFamily="18" charset="0"/>
                            <a:ea typeface="Cambria Math" panose="02040503050406030204" pitchFamily="18" charset="0"/>
                          </a:rPr>
                          <m:t>7</m:t>
                        </m:r>
                      </m:e>
                    </m:d>
                  </m:oMath>
                </a14:m>
                <a:r>
                  <a:rPr lang="en-GB" sz="1600" dirty="0"/>
                  <a:t>. </a:t>
                </a:r>
              </a:p>
            </p:txBody>
          </p:sp>
        </mc:Choice>
        <mc:Fallback>
          <p:sp>
            <p:nvSpPr>
              <p:cNvPr id="9" name="TextBox 8">
                <a:extLst>
                  <a:ext uri="{FF2B5EF4-FFF2-40B4-BE49-F238E27FC236}">
                    <a16:creationId xmlns:a16="http://schemas.microsoft.com/office/drawing/2014/main" id="{7BB96F49-8982-4641-A5C4-8FD730127370}"/>
                  </a:ext>
                </a:extLst>
              </p:cNvPr>
              <p:cNvSpPr txBox="1">
                <a:spLocks noRot="1" noChangeAspect="1" noMove="1" noResize="1" noEditPoints="1" noAdjustHandles="1" noChangeArrowheads="1" noChangeShapeType="1" noTextEdit="1"/>
              </p:cNvSpPr>
              <p:nvPr/>
            </p:nvSpPr>
            <p:spPr>
              <a:xfrm>
                <a:off x="7811834" y="1187848"/>
                <a:ext cx="4247894" cy="3396956"/>
              </a:xfrm>
              <a:prstGeom prst="rect">
                <a:avLst/>
              </a:prstGeom>
              <a:blipFill>
                <a:blip r:embed="rId6"/>
                <a:stretch>
                  <a:fillRect l="-2679" t="-1493" b="-2985"/>
                </a:stretch>
              </a:blipFill>
            </p:spPr>
            <p:txBody>
              <a:bodyPr/>
              <a:lstStyle/>
              <a:p>
                <a:r>
                  <a:rPr lang="en-IT">
                    <a:noFill/>
                  </a:rPr>
                  <a:t> </a:t>
                </a:r>
              </a:p>
            </p:txBody>
          </p:sp>
        </mc:Fallback>
      </mc:AlternateContent>
    </p:spTree>
    <p:extLst>
      <p:ext uri="{BB962C8B-B14F-4D97-AF65-F5344CB8AC3E}">
        <p14:creationId xmlns:p14="http://schemas.microsoft.com/office/powerpoint/2010/main" val="516436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66C98E3-C5A7-DA67-9E22-AD940B08CA89}"/>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71D7086D-FFD3-2966-0E6B-D3698894CD67}"/>
              </a:ext>
            </a:extLst>
          </p:cNvPr>
          <p:cNvSpPr>
            <a:spLocks noGrp="1"/>
          </p:cNvSpPr>
          <p:nvPr>
            <p:ph type="sldNum" sz="quarter" idx="16"/>
          </p:nvPr>
        </p:nvSpPr>
        <p:spPr/>
        <p:txBody>
          <a:bodyPr/>
          <a:lstStyle/>
          <a:p>
            <a:fld id="{ECE691D0-CC49-4FC7-9C4D-6112B0CB3A76}" type="slidenum">
              <a:rPr lang="de-DE" smtClean="0"/>
              <a:pPr/>
              <a:t>13</a:t>
            </a:fld>
            <a:endParaRPr lang="de-DE"/>
          </a:p>
        </p:txBody>
      </p:sp>
      <p:sp>
        <p:nvSpPr>
          <p:cNvPr id="5" name="Title 4">
            <a:extLst>
              <a:ext uri="{FF2B5EF4-FFF2-40B4-BE49-F238E27FC236}">
                <a16:creationId xmlns:a16="http://schemas.microsoft.com/office/drawing/2014/main" id="{DA8DF46D-195B-8400-619D-8CC9904CB8E0}"/>
              </a:ext>
            </a:extLst>
          </p:cNvPr>
          <p:cNvSpPr>
            <a:spLocks noGrp="1"/>
          </p:cNvSpPr>
          <p:nvPr>
            <p:ph type="title"/>
          </p:nvPr>
        </p:nvSpPr>
        <p:spPr>
          <a:xfrm>
            <a:off x="667315" y="289938"/>
            <a:ext cx="9612984" cy="782638"/>
          </a:xfrm>
        </p:spPr>
        <p:txBody>
          <a:bodyPr/>
          <a:lstStyle/>
          <a:p>
            <a:r>
              <a:rPr lang="en-GB" sz="2800" b="1" cap="all" dirty="0">
                <a:solidFill>
                  <a:srgbClr val="006C66"/>
                </a:solidFill>
              </a:rPr>
              <a:t>RE beam termination</a:t>
            </a:r>
            <a:br>
              <a:rPr lang="en-GB" sz="2800" b="1" cap="all" dirty="0">
                <a:solidFill>
                  <a:srgbClr val="006C66"/>
                </a:solidFill>
              </a:rPr>
            </a:br>
            <a:endParaRPr lang="en-DE" dirty="0"/>
          </a:p>
        </p:txBody>
      </p:sp>
      <p:pic>
        <p:nvPicPr>
          <p:cNvPr id="12" name="Picture 11" descr="A group of graphs showing different types of lines&#10;&#10;Description automatically generated with medium confidence">
            <a:extLst>
              <a:ext uri="{FF2B5EF4-FFF2-40B4-BE49-F238E27FC236}">
                <a16:creationId xmlns:a16="http://schemas.microsoft.com/office/drawing/2014/main" id="{A492AA72-0F1C-014C-B724-A03FA3C22C89}"/>
              </a:ext>
            </a:extLst>
          </p:cNvPr>
          <p:cNvPicPr>
            <a:picLocks noChangeAspect="1"/>
          </p:cNvPicPr>
          <p:nvPr/>
        </p:nvPicPr>
        <p:blipFill>
          <a:blip r:embed="rId2"/>
          <a:stretch>
            <a:fillRect/>
          </a:stretch>
        </p:blipFill>
        <p:spPr>
          <a:xfrm>
            <a:off x="0" y="831878"/>
            <a:ext cx="5296433" cy="3666762"/>
          </a:xfrm>
          <a:prstGeom prst="rect">
            <a:avLst/>
          </a:prstGeom>
        </p:spPr>
      </p:pic>
      <p:pic>
        <p:nvPicPr>
          <p:cNvPr id="14" name="Picture 13" descr="A group of graphs showing different colors&#10;&#10;Description automatically generated with medium confidence">
            <a:extLst>
              <a:ext uri="{FF2B5EF4-FFF2-40B4-BE49-F238E27FC236}">
                <a16:creationId xmlns:a16="http://schemas.microsoft.com/office/drawing/2014/main" id="{FCB90D78-17EE-984F-B717-9810B2022560}"/>
              </a:ext>
            </a:extLst>
          </p:cNvPr>
          <p:cNvPicPr>
            <a:picLocks noChangeAspect="1"/>
          </p:cNvPicPr>
          <p:nvPr/>
        </p:nvPicPr>
        <p:blipFill>
          <a:blip r:embed="rId3"/>
          <a:stretch>
            <a:fillRect/>
          </a:stretch>
        </p:blipFill>
        <p:spPr>
          <a:xfrm>
            <a:off x="6055221" y="152399"/>
            <a:ext cx="5442902" cy="3265742"/>
          </a:xfrm>
          <a:prstGeom prst="rect">
            <a:avLst/>
          </a:prstGeom>
        </p:spPr>
      </p:pic>
      <p:sp>
        <p:nvSpPr>
          <p:cNvPr id="17" name="TextBox 16">
            <a:extLst>
              <a:ext uri="{FF2B5EF4-FFF2-40B4-BE49-F238E27FC236}">
                <a16:creationId xmlns:a16="http://schemas.microsoft.com/office/drawing/2014/main" id="{B6FB0655-F6A3-F64F-84CC-0BC4E19D795A}"/>
              </a:ext>
            </a:extLst>
          </p:cNvPr>
          <p:cNvSpPr txBox="1"/>
          <p:nvPr/>
        </p:nvSpPr>
        <p:spPr>
          <a:xfrm>
            <a:off x="391886" y="4876800"/>
            <a:ext cx="5457371" cy="1306640"/>
          </a:xfrm>
          <a:prstGeom prst="rect">
            <a:avLst/>
          </a:prstGeom>
          <a:noFill/>
        </p:spPr>
        <p:txBody>
          <a:bodyPr wrap="square" lIns="0" tIns="0" rIns="0" bIns="0" rtlCol="0" anchor="t" anchorCtr="0">
            <a:spAutoFit/>
          </a:bodyPr>
          <a:lstStyle/>
          <a:p>
            <a:pPr marL="180000" indent="-180000" algn="l">
              <a:lnSpc>
                <a:spcPts val="2300"/>
              </a:lnSpc>
              <a:spcBef>
                <a:spcPts val="1150"/>
              </a:spcBef>
              <a:buFont typeface="Arial" panose="020B0604020202020204" pitchFamily="34" charset="0"/>
              <a:buChar char="•"/>
            </a:pPr>
            <a:r>
              <a:rPr lang="en-IT" sz="1600" dirty="0"/>
              <a:t>At six chosen times, the Fourier decomposition and poincaré plots are presented.</a:t>
            </a:r>
          </a:p>
          <a:p>
            <a:pPr marL="180000" indent="-180000" algn="l">
              <a:lnSpc>
                <a:spcPts val="2300"/>
              </a:lnSpc>
              <a:spcBef>
                <a:spcPts val="1150"/>
              </a:spcBef>
              <a:buFont typeface="Arial" panose="020B0604020202020204" pitchFamily="34" charset="0"/>
              <a:buChar char="•"/>
            </a:pPr>
            <a:r>
              <a:rPr lang="en-IT" sz="1600" dirty="0"/>
              <a:t>The initial three chosen times fall inside the termination phase (</a:t>
            </a:r>
            <a:r>
              <a:rPr lang="en-IT" sz="1600" dirty="0">
                <a:solidFill>
                  <a:srgbClr val="00B050"/>
                </a:solidFill>
              </a:rPr>
              <a:t>green time window</a:t>
            </a:r>
            <a:r>
              <a:rPr lang="en-IT" sz="1600" dirty="0"/>
              <a:t>).</a:t>
            </a:r>
          </a:p>
        </p:txBody>
      </p:sp>
      <p:pic>
        <p:nvPicPr>
          <p:cNvPr id="6" name="Picture 5" descr="A group of images of different colors&#10;&#10;Description automatically generated">
            <a:extLst>
              <a:ext uri="{FF2B5EF4-FFF2-40B4-BE49-F238E27FC236}">
                <a16:creationId xmlns:a16="http://schemas.microsoft.com/office/drawing/2014/main" id="{DD49522C-D9AC-564F-99DD-1E8FB58BB7EA}"/>
              </a:ext>
            </a:extLst>
          </p:cNvPr>
          <p:cNvPicPr>
            <a:picLocks noChangeAspect="1"/>
          </p:cNvPicPr>
          <p:nvPr/>
        </p:nvPicPr>
        <p:blipFill>
          <a:blip r:embed="rId4"/>
          <a:stretch>
            <a:fillRect/>
          </a:stretch>
        </p:blipFill>
        <p:spPr>
          <a:xfrm>
            <a:off x="5849257" y="3555680"/>
            <a:ext cx="5788561" cy="3242666"/>
          </a:xfrm>
          <a:prstGeom prst="rect">
            <a:avLst/>
          </a:prstGeom>
        </p:spPr>
      </p:pic>
    </p:spTree>
    <p:extLst>
      <p:ext uri="{BB962C8B-B14F-4D97-AF65-F5344CB8AC3E}">
        <p14:creationId xmlns:p14="http://schemas.microsoft.com/office/powerpoint/2010/main" val="3192363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66C98E3-C5A7-DA67-9E22-AD940B08CA89}"/>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71D7086D-FFD3-2966-0E6B-D3698894CD67}"/>
              </a:ext>
            </a:extLst>
          </p:cNvPr>
          <p:cNvSpPr>
            <a:spLocks noGrp="1"/>
          </p:cNvSpPr>
          <p:nvPr>
            <p:ph type="sldNum" sz="quarter" idx="16"/>
          </p:nvPr>
        </p:nvSpPr>
        <p:spPr/>
        <p:txBody>
          <a:bodyPr/>
          <a:lstStyle/>
          <a:p>
            <a:fld id="{ECE691D0-CC49-4FC7-9C4D-6112B0CB3A76}" type="slidenum">
              <a:rPr lang="de-DE" smtClean="0"/>
              <a:pPr/>
              <a:t>14</a:t>
            </a:fld>
            <a:endParaRPr lang="de-DE"/>
          </a:p>
        </p:txBody>
      </p:sp>
      <p:sp>
        <p:nvSpPr>
          <p:cNvPr id="5" name="Title 4">
            <a:extLst>
              <a:ext uri="{FF2B5EF4-FFF2-40B4-BE49-F238E27FC236}">
                <a16:creationId xmlns:a16="http://schemas.microsoft.com/office/drawing/2014/main" id="{DA8DF46D-195B-8400-619D-8CC9904CB8E0}"/>
              </a:ext>
            </a:extLst>
          </p:cNvPr>
          <p:cNvSpPr>
            <a:spLocks noGrp="1"/>
          </p:cNvSpPr>
          <p:nvPr>
            <p:ph type="title"/>
          </p:nvPr>
        </p:nvSpPr>
        <p:spPr>
          <a:xfrm>
            <a:off x="667315" y="289938"/>
            <a:ext cx="9612984" cy="782638"/>
          </a:xfrm>
        </p:spPr>
        <p:txBody>
          <a:bodyPr/>
          <a:lstStyle/>
          <a:p>
            <a:r>
              <a:rPr lang="en-GB" sz="2800" b="1" cap="all" dirty="0">
                <a:solidFill>
                  <a:srgbClr val="006C66"/>
                </a:solidFill>
              </a:rPr>
              <a:t>RE beam termination</a:t>
            </a:r>
            <a:br>
              <a:rPr lang="en-GB" sz="2800" b="1" cap="all" dirty="0">
                <a:solidFill>
                  <a:srgbClr val="006C66"/>
                </a:solidFill>
              </a:rPr>
            </a:br>
            <a:endParaRPr lang="en-DE" dirty="0"/>
          </a:p>
        </p:txBody>
      </p:sp>
      <p:pic>
        <p:nvPicPr>
          <p:cNvPr id="12" name="Picture 11" descr="A group of graphs showing different types of lines&#10;&#10;Description automatically generated with medium confidence">
            <a:extLst>
              <a:ext uri="{FF2B5EF4-FFF2-40B4-BE49-F238E27FC236}">
                <a16:creationId xmlns:a16="http://schemas.microsoft.com/office/drawing/2014/main" id="{A492AA72-0F1C-014C-B724-A03FA3C22C89}"/>
              </a:ext>
            </a:extLst>
          </p:cNvPr>
          <p:cNvPicPr>
            <a:picLocks noChangeAspect="1"/>
          </p:cNvPicPr>
          <p:nvPr/>
        </p:nvPicPr>
        <p:blipFill>
          <a:blip r:embed="rId2"/>
          <a:stretch>
            <a:fillRect/>
          </a:stretch>
        </p:blipFill>
        <p:spPr>
          <a:xfrm>
            <a:off x="0" y="831878"/>
            <a:ext cx="5296433" cy="3666762"/>
          </a:xfrm>
          <a:prstGeom prst="rect">
            <a:avLst/>
          </a:prstGeom>
        </p:spPr>
      </p:pic>
      <p:pic>
        <p:nvPicPr>
          <p:cNvPr id="14" name="Picture 13" descr="A group of graphs showing different colors&#10;&#10;Description automatically generated with medium confidence">
            <a:extLst>
              <a:ext uri="{FF2B5EF4-FFF2-40B4-BE49-F238E27FC236}">
                <a16:creationId xmlns:a16="http://schemas.microsoft.com/office/drawing/2014/main" id="{FCB90D78-17EE-984F-B717-9810B2022560}"/>
              </a:ext>
            </a:extLst>
          </p:cNvPr>
          <p:cNvPicPr>
            <a:picLocks noChangeAspect="1"/>
          </p:cNvPicPr>
          <p:nvPr/>
        </p:nvPicPr>
        <p:blipFill>
          <a:blip r:embed="rId3"/>
          <a:stretch>
            <a:fillRect/>
          </a:stretch>
        </p:blipFill>
        <p:spPr>
          <a:xfrm>
            <a:off x="6055221" y="152399"/>
            <a:ext cx="5442902" cy="3265742"/>
          </a:xfrm>
          <a:prstGeom prst="rect">
            <a:avLst/>
          </a:prstGeom>
        </p:spPr>
      </p:pic>
      <p:sp>
        <p:nvSpPr>
          <p:cNvPr id="17" name="TextBox 16">
            <a:extLst>
              <a:ext uri="{FF2B5EF4-FFF2-40B4-BE49-F238E27FC236}">
                <a16:creationId xmlns:a16="http://schemas.microsoft.com/office/drawing/2014/main" id="{B6FB0655-F6A3-F64F-84CC-0BC4E19D795A}"/>
              </a:ext>
            </a:extLst>
          </p:cNvPr>
          <p:cNvSpPr txBox="1"/>
          <p:nvPr/>
        </p:nvSpPr>
        <p:spPr>
          <a:xfrm>
            <a:off x="391886" y="4876800"/>
            <a:ext cx="5457371" cy="1306640"/>
          </a:xfrm>
          <a:prstGeom prst="rect">
            <a:avLst/>
          </a:prstGeom>
          <a:noFill/>
        </p:spPr>
        <p:txBody>
          <a:bodyPr wrap="square" lIns="0" tIns="0" rIns="0" bIns="0" rtlCol="0" anchor="t" anchorCtr="0">
            <a:spAutoFit/>
          </a:bodyPr>
          <a:lstStyle/>
          <a:p>
            <a:pPr marL="180000" indent="-180000" algn="l">
              <a:lnSpc>
                <a:spcPts val="2300"/>
              </a:lnSpc>
              <a:spcBef>
                <a:spcPts val="1150"/>
              </a:spcBef>
              <a:buFont typeface="Arial" panose="020B0604020202020204" pitchFamily="34" charset="0"/>
              <a:buChar char="•"/>
            </a:pPr>
            <a:r>
              <a:rPr lang="en-IT" sz="1600" dirty="0"/>
              <a:t>At six chosen times, the Fourier decomposition and poincaré plots are presented.</a:t>
            </a:r>
          </a:p>
          <a:p>
            <a:pPr marL="180000" indent="-180000" algn="l">
              <a:lnSpc>
                <a:spcPts val="2300"/>
              </a:lnSpc>
              <a:spcBef>
                <a:spcPts val="1150"/>
              </a:spcBef>
              <a:buFont typeface="Arial" panose="020B0604020202020204" pitchFamily="34" charset="0"/>
              <a:buChar char="•"/>
            </a:pPr>
            <a:r>
              <a:rPr lang="en-IT" sz="1600" dirty="0"/>
              <a:t>The initial three chosen times fall inside the termination phase (</a:t>
            </a:r>
            <a:r>
              <a:rPr lang="en-IT" sz="1600" dirty="0">
                <a:solidFill>
                  <a:srgbClr val="00B050"/>
                </a:solidFill>
              </a:rPr>
              <a:t>green time window</a:t>
            </a:r>
            <a:r>
              <a:rPr lang="en-IT" sz="1600" dirty="0"/>
              <a:t>).</a:t>
            </a:r>
          </a:p>
        </p:txBody>
      </p:sp>
      <p:pic>
        <p:nvPicPr>
          <p:cNvPr id="6" name="Picture 5">
            <a:extLst>
              <a:ext uri="{FF2B5EF4-FFF2-40B4-BE49-F238E27FC236}">
                <a16:creationId xmlns:a16="http://schemas.microsoft.com/office/drawing/2014/main" id="{DD49522C-D9AC-564F-99DD-1E8FB58BB7EA}"/>
              </a:ext>
            </a:extLst>
          </p:cNvPr>
          <p:cNvPicPr>
            <a:picLocks noChangeAspect="1"/>
          </p:cNvPicPr>
          <p:nvPr/>
        </p:nvPicPr>
        <p:blipFill>
          <a:blip r:embed="rId4"/>
          <a:srcRect/>
          <a:stretch/>
        </p:blipFill>
        <p:spPr>
          <a:xfrm>
            <a:off x="6007183" y="3555680"/>
            <a:ext cx="5472709" cy="3242666"/>
          </a:xfrm>
          <a:prstGeom prst="rect">
            <a:avLst/>
          </a:prstGeom>
        </p:spPr>
      </p:pic>
    </p:spTree>
    <p:extLst>
      <p:ext uri="{BB962C8B-B14F-4D97-AF65-F5344CB8AC3E}">
        <p14:creationId xmlns:p14="http://schemas.microsoft.com/office/powerpoint/2010/main" val="1832944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0A72B99-9E55-7624-0ABE-F8532B8B4DBD}"/>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F4B3DF07-7048-7958-50EC-23BEFF8E56F0}"/>
              </a:ext>
            </a:extLst>
          </p:cNvPr>
          <p:cNvSpPr>
            <a:spLocks noGrp="1"/>
          </p:cNvSpPr>
          <p:nvPr>
            <p:ph type="sldNum" sz="quarter" idx="16"/>
          </p:nvPr>
        </p:nvSpPr>
        <p:spPr/>
        <p:txBody>
          <a:bodyPr/>
          <a:lstStyle/>
          <a:p>
            <a:fld id="{ECE691D0-CC49-4FC7-9C4D-6112B0CB3A76}" type="slidenum">
              <a:rPr lang="de-DE" smtClean="0"/>
              <a:pPr/>
              <a:t>15</a:t>
            </a:fld>
            <a:endParaRPr lang="de-DE"/>
          </a:p>
        </p:txBody>
      </p:sp>
      <p:sp>
        <p:nvSpPr>
          <p:cNvPr id="5" name="Title 4">
            <a:extLst>
              <a:ext uri="{FF2B5EF4-FFF2-40B4-BE49-F238E27FC236}">
                <a16:creationId xmlns:a16="http://schemas.microsoft.com/office/drawing/2014/main" id="{6D26A839-794D-09B8-00DD-F00A8AAFAFC6}"/>
              </a:ext>
            </a:extLst>
          </p:cNvPr>
          <p:cNvSpPr>
            <a:spLocks noGrp="1"/>
          </p:cNvSpPr>
          <p:nvPr>
            <p:ph type="title"/>
          </p:nvPr>
        </p:nvSpPr>
        <p:spPr/>
        <p:txBody>
          <a:bodyPr/>
          <a:lstStyle/>
          <a:p>
            <a:r>
              <a:rPr lang="en-DE" dirty="0"/>
              <a:t>POWER DEPOSITION</a:t>
            </a:r>
          </a:p>
        </p:txBody>
      </p:sp>
      <p:sp>
        <p:nvSpPr>
          <p:cNvPr id="7" name="TextBox 6">
            <a:extLst>
              <a:ext uri="{FF2B5EF4-FFF2-40B4-BE49-F238E27FC236}">
                <a16:creationId xmlns:a16="http://schemas.microsoft.com/office/drawing/2014/main" id="{BAD8A5EC-CC27-03AB-8B75-CE9771DFD4C8}"/>
              </a:ext>
            </a:extLst>
          </p:cNvPr>
          <p:cNvSpPr txBox="1"/>
          <p:nvPr/>
        </p:nvSpPr>
        <p:spPr>
          <a:xfrm>
            <a:off x="7271950" y="2639509"/>
            <a:ext cx="4360213" cy="2769989"/>
          </a:xfrm>
          <a:prstGeom prst="rect">
            <a:avLst/>
          </a:prstGeom>
          <a:noFill/>
        </p:spPr>
        <p:txBody>
          <a:bodyPr wrap="square" lIns="0" tIns="0" rIns="0" bIns="0" rtlCol="0" anchor="t" anchorCtr="0">
            <a:spAutoFit/>
          </a:bodyPr>
          <a:lstStyle/>
          <a:p>
            <a:pPr marL="457200" indent="-457200" algn="just">
              <a:spcBef>
                <a:spcPts val="1150"/>
              </a:spcBef>
              <a:buFont typeface="Arial" panose="020B0604020202020204" pitchFamily="34" charset="0"/>
              <a:buChar char="•"/>
            </a:pPr>
            <a:r>
              <a:rPr lang="en-GB" sz="1600" dirty="0"/>
              <a:t>Markers follow the magnetic field lines calculated through the previous 3D simulation.</a:t>
            </a:r>
          </a:p>
          <a:p>
            <a:pPr marL="457200" indent="-457200" algn="just">
              <a:spcBef>
                <a:spcPts val="1150"/>
              </a:spcBef>
              <a:buFont typeface="Arial" panose="020B0604020202020204" pitchFamily="34" charset="0"/>
              <a:buChar char="•"/>
            </a:pPr>
            <a:r>
              <a:rPr lang="en-GB" sz="1600" dirty="0"/>
              <a:t>Markers evolve in the temporal domain where the RE current decays (</a:t>
            </a:r>
            <a:r>
              <a:rPr lang="en-GB" sz="1600" i="1" dirty="0"/>
              <a:t>markers dynamics stopped before RE current reformation</a:t>
            </a:r>
            <a:r>
              <a:rPr lang="en-GB" sz="1600" dirty="0"/>
              <a:t>).</a:t>
            </a:r>
          </a:p>
          <a:p>
            <a:pPr marL="457200" indent="-457200" algn="just">
              <a:spcBef>
                <a:spcPts val="1150"/>
              </a:spcBef>
              <a:buFont typeface="Arial" panose="020B0604020202020204" pitchFamily="34" charset="0"/>
              <a:buChar char="•"/>
            </a:pPr>
            <a:r>
              <a:rPr lang="en-GB" sz="1600" dirty="0"/>
              <a:t>Power deposition of the markers in absence/presence of the upper sacrificial limiter (UL ) evaluated</a:t>
            </a:r>
            <a:endParaRPr lang="en-DE" sz="1600" dirty="0" err="1"/>
          </a:p>
        </p:txBody>
      </p: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65A9FD7F-3029-DA45-93BD-1D67869EF210}"/>
                  </a:ext>
                </a:extLst>
              </p:cNvPr>
              <p:cNvSpPr txBox="1"/>
              <p:nvPr/>
            </p:nvSpPr>
            <p:spPr>
              <a:xfrm>
                <a:off x="493486" y="832644"/>
                <a:ext cx="11567885" cy="1460464"/>
              </a:xfrm>
              <a:prstGeom prst="rect">
                <a:avLst/>
              </a:prstGeom>
              <a:noFill/>
            </p:spPr>
            <p:txBody>
              <a:bodyPr wrap="square" lIns="0" tIns="0" rIns="0" bIns="0" rtlCol="0" anchor="t" anchorCtr="0">
                <a:spAutoFit/>
              </a:bodyPr>
              <a:lstStyle/>
              <a:p>
                <a:pPr marL="180000" indent="-180000" algn="l">
                  <a:lnSpc>
                    <a:spcPts val="2300"/>
                  </a:lnSpc>
                  <a:spcBef>
                    <a:spcPts val="1150"/>
                  </a:spcBef>
                  <a:buFont typeface="Arial" panose="020B0604020202020204" pitchFamily="34" charset="0"/>
                  <a:buChar char="•"/>
                </a:pPr>
                <a14:m>
                  <m:oMath xmlns:m="http://schemas.openxmlformats.org/officeDocument/2006/math">
                    <m:sSub>
                      <m:sSubPr>
                        <m:ctrlPr>
                          <a:rPr lang="en-IT" sz="1600" i="1" smtClean="0">
                            <a:latin typeface="Cambria Math" panose="02040503050406030204" pitchFamily="18" charset="0"/>
                          </a:rPr>
                        </m:ctrlPr>
                      </m:sSubPr>
                      <m:e>
                        <m:r>
                          <a:rPr lang="it-IT" sz="1600" b="0" i="1" smtClean="0">
                            <a:latin typeface="Cambria Math" panose="02040503050406030204" pitchFamily="18" charset="0"/>
                          </a:rPr>
                          <m:t>𝐼</m:t>
                        </m:r>
                      </m:e>
                      <m:sub>
                        <m:r>
                          <a:rPr lang="it-IT" sz="1600" b="0" i="1" smtClean="0">
                            <a:latin typeface="Cambria Math" panose="02040503050406030204" pitchFamily="18" charset="0"/>
                          </a:rPr>
                          <m:t>𝑅𝐸</m:t>
                        </m:r>
                      </m:sub>
                    </m:sSub>
                    <m:r>
                      <a:rPr lang="it-IT" sz="1600" b="0" i="1" smtClean="0">
                        <a:latin typeface="Cambria Math" panose="02040503050406030204" pitchFamily="18" charset="0"/>
                      </a:rPr>
                      <m:t>=12.3 </m:t>
                    </m:r>
                    <m:r>
                      <a:rPr lang="it-IT" sz="1600" b="0" i="1" smtClean="0">
                        <a:latin typeface="Cambria Math" panose="02040503050406030204" pitchFamily="18" charset="0"/>
                      </a:rPr>
                      <m:t>𝑀𝐴</m:t>
                    </m:r>
                  </m:oMath>
                </a14:m>
                <a:r>
                  <a:rPr lang="en-IT" sz="1600" dirty="0"/>
                  <a:t> at the beginning of the termination phase. </a:t>
                </a:r>
              </a:p>
              <a:p>
                <a:pPr marL="180000" indent="-180000" algn="l">
                  <a:lnSpc>
                    <a:spcPts val="2300"/>
                  </a:lnSpc>
                  <a:spcBef>
                    <a:spcPts val="1150"/>
                  </a:spcBef>
                  <a:buFont typeface="Arial" panose="020B0604020202020204" pitchFamily="34" charset="0"/>
                  <a:buChar char="•"/>
                </a:pPr>
                <a:r>
                  <a:rPr lang="en-GB" sz="1600" dirty="0"/>
                  <a:t>The kinetic energy of all the RE particles equals the total magnetic energy (</a:t>
                </a:r>
                <a14:m>
                  <m:oMath xmlns:m="http://schemas.openxmlformats.org/officeDocument/2006/math">
                    <m:sSub>
                      <m:sSubPr>
                        <m:ctrlPr>
                          <a:rPr lang="en-GB" sz="1600" i="1" smtClean="0">
                            <a:latin typeface="Cambria Math" panose="02040503050406030204" pitchFamily="18" charset="0"/>
                          </a:rPr>
                        </m:ctrlPr>
                      </m:sSubPr>
                      <m:e>
                        <m:r>
                          <a:rPr lang="it-IT" sz="1600" b="0" i="1" smtClean="0">
                            <a:latin typeface="Cambria Math" panose="02040503050406030204" pitchFamily="18" charset="0"/>
                          </a:rPr>
                          <m:t>𝑊</m:t>
                        </m:r>
                      </m:e>
                      <m:sub>
                        <m:r>
                          <a:rPr lang="it-IT" sz="1600" b="0" i="1" smtClean="0">
                            <a:latin typeface="Cambria Math" panose="02040503050406030204" pitchFamily="18" charset="0"/>
                          </a:rPr>
                          <m:t>𝑡𝑜𝑡</m:t>
                        </m:r>
                      </m:sub>
                    </m:sSub>
                    <m:r>
                      <a:rPr lang="it-IT" sz="1600" b="0" i="1" smtClean="0">
                        <a:latin typeface="Cambria Math" panose="02040503050406030204" pitchFamily="18" charset="0"/>
                      </a:rPr>
                      <m:t>=35</m:t>
                    </m:r>
                  </m:oMath>
                </a14:m>
                <a:r>
                  <a:rPr lang="en-GB" sz="1600" dirty="0"/>
                  <a:t> MJ) </a:t>
                </a:r>
                <a:r>
                  <a:rPr lang="en-GB" sz="1600" dirty="0" err="1"/>
                  <a:t>channeled</a:t>
                </a:r>
                <a:r>
                  <a:rPr lang="en-GB" sz="1600" dirty="0"/>
                  <a:t> to the RE from the poloidal magnetic field. Here, </a:t>
                </a:r>
                <a14:m>
                  <m:oMath xmlns:m="http://schemas.openxmlformats.org/officeDocument/2006/math">
                    <m:sSub>
                      <m:sSubPr>
                        <m:ctrlPr>
                          <a:rPr lang="en-GB" sz="1600" i="1" smtClean="0">
                            <a:latin typeface="Cambria Math" panose="02040503050406030204" pitchFamily="18" charset="0"/>
                          </a:rPr>
                        </m:ctrlPr>
                      </m:sSubPr>
                      <m:e>
                        <m:r>
                          <a:rPr lang="it-IT" sz="1600" b="0" i="1" smtClean="0">
                            <a:latin typeface="Cambria Math" panose="02040503050406030204" pitchFamily="18" charset="0"/>
                          </a:rPr>
                          <m:t>𝑊</m:t>
                        </m:r>
                      </m:e>
                      <m:sub>
                        <m:r>
                          <a:rPr lang="it-IT" sz="1600" b="0" i="1" smtClean="0">
                            <a:latin typeface="Cambria Math" panose="02040503050406030204" pitchFamily="18" charset="0"/>
                          </a:rPr>
                          <m:t>𝑡𝑜𝑡</m:t>
                        </m:r>
                      </m:sub>
                    </m:sSub>
                    <m:r>
                      <a:rPr lang="it-IT" sz="1600" b="0" i="1" smtClean="0">
                        <a:latin typeface="Cambria Math" panose="02040503050406030204" pitchFamily="18" charset="0"/>
                      </a:rPr>
                      <m:t>=35</m:t>
                    </m:r>
                  </m:oMath>
                </a14:m>
                <a:r>
                  <a:rPr lang="en-GB" sz="1600" dirty="0"/>
                  <a:t> MJ.</a:t>
                </a:r>
              </a:p>
              <a:p>
                <a:pPr marL="180000" indent="-180000" algn="l">
                  <a:lnSpc>
                    <a:spcPts val="2300"/>
                  </a:lnSpc>
                  <a:spcBef>
                    <a:spcPts val="1150"/>
                  </a:spcBef>
                  <a:buFont typeface="Arial" panose="020B0604020202020204" pitchFamily="34" charset="0"/>
                  <a:buChar char="•"/>
                </a:pPr>
                <a:r>
                  <a:rPr lang="en-IT" sz="1600" dirty="0"/>
                  <a:t>Every RE particle has </a:t>
                </a:r>
                <a14:m>
                  <m:oMath xmlns:m="http://schemas.openxmlformats.org/officeDocument/2006/math">
                    <m:r>
                      <a:rPr lang="it-IT" sz="1600" b="0" i="1" smtClean="0">
                        <a:latin typeface="Cambria Math" panose="02040503050406030204" pitchFamily="18" charset="0"/>
                        <a:ea typeface="Cambria Math" panose="02040503050406030204" pitchFamily="18" charset="0"/>
                      </a:rPr>
                      <m:t>ℰ</m:t>
                    </m:r>
                    <m:r>
                      <a:rPr lang="it-IT" sz="1600" b="0" i="1" smtClean="0">
                        <a:latin typeface="Cambria Math" panose="02040503050406030204" pitchFamily="18" charset="0"/>
                        <a:ea typeface="Cambria Math" panose="02040503050406030204" pitchFamily="18" charset="0"/>
                      </a:rPr>
                      <m:t>=17.6 </m:t>
                    </m:r>
                    <m:r>
                      <a:rPr lang="it-IT" sz="1600" b="0" i="1" smtClean="0">
                        <a:latin typeface="Cambria Math" panose="02040503050406030204" pitchFamily="18" charset="0"/>
                        <a:ea typeface="Cambria Math" panose="02040503050406030204" pitchFamily="18" charset="0"/>
                      </a:rPr>
                      <m:t>𝑀𝑒𝑉</m:t>
                    </m:r>
                  </m:oMath>
                </a14:m>
                <a:r>
                  <a:rPr lang="en-IT" sz="1600" dirty="0"/>
                  <a:t>. Reference case: </a:t>
                </a:r>
                <a14:m>
                  <m:oMath xmlns:m="http://schemas.openxmlformats.org/officeDocument/2006/math">
                    <m:sSup>
                      <m:sSupPr>
                        <m:ctrlPr>
                          <a:rPr lang="en-IT" sz="1600" i="1" smtClean="0">
                            <a:latin typeface="Cambria Math" panose="02040503050406030204" pitchFamily="18" charset="0"/>
                          </a:rPr>
                        </m:ctrlPr>
                      </m:sSupPr>
                      <m:e>
                        <m:r>
                          <a:rPr lang="it-IT" sz="1600" b="0" i="1" smtClean="0">
                            <a:latin typeface="Cambria Math" panose="02040503050406030204" pitchFamily="18" charset="0"/>
                          </a:rPr>
                          <m:t>10</m:t>
                        </m:r>
                      </m:e>
                      <m:sup>
                        <m:r>
                          <a:rPr lang="it-IT" sz="1600" b="0" i="1" smtClean="0">
                            <a:latin typeface="Cambria Math" panose="02040503050406030204" pitchFamily="18" charset="0"/>
                          </a:rPr>
                          <m:t>6</m:t>
                        </m:r>
                      </m:sup>
                    </m:sSup>
                  </m:oMath>
                </a14:m>
                <a:r>
                  <a:rPr lang="en-IT" sz="1600" dirty="0"/>
                  <a:t> markers initialized inside the computational domain.</a:t>
                </a:r>
              </a:p>
            </p:txBody>
          </p:sp>
        </mc:Choice>
        <mc:Fallback>
          <p:sp>
            <p:nvSpPr>
              <p:cNvPr id="2" name="TextBox 1">
                <a:extLst>
                  <a:ext uri="{FF2B5EF4-FFF2-40B4-BE49-F238E27FC236}">
                    <a16:creationId xmlns:a16="http://schemas.microsoft.com/office/drawing/2014/main" id="{65A9FD7F-3029-DA45-93BD-1D67869EF210}"/>
                  </a:ext>
                </a:extLst>
              </p:cNvPr>
              <p:cNvSpPr txBox="1">
                <a:spLocks noRot="1" noChangeAspect="1" noMove="1" noResize="1" noEditPoints="1" noAdjustHandles="1" noChangeArrowheads="1" noChangeShapeType="1" noTextEdit="1"/>
              </p:cNvSpPr>
              <p:nvPr/>
            </p:nvSpPr>
            <p:spPr>
              <a:xfrm>
                <a:off x="493486" y="832644"/>
                <a:ext cx="11567885" cy="1460464"/>
              </a:xfrm>
              <a:prstGeom prst="rect">
                <a:avLst/>
              </a:prstGeom>
              <a:blipFill>
                <a:blip r:embed="rId2"/>
                <a:stretch>
                  <a:fillRect l="-987" t="-3448" b="-7759"/>
                </a:stretch>
              </a:blipFill>
            </p:spPr>
            <p:txBody>
              <a:bodyPr/>
              <a:lstStyle/>
              <a:p>
                <a:r>
                  <a:rPr lang="en-IT">
                    <a:noFill/>
                  </a:rPr>
                  <a:t> </a:t>
                </a:r>
              </a:p>
            </p:txBody>
          </p:sp>
        </mc:Fallback>
      </mc:AlternateContent>
      <p:pic>
        <p:nvPicPr>
          <p:cNvPr id="9" name="Picture 8" descr="A graph of a graph of a graph&#10;&#10;Description automatically generated with medium confidence">
            <a:extLst>
              <a:ext uri="{FF2B5EF4-FFF2-40B4-BE49-F238E27FC236}">
                <a16:creationId xmlns:a16="http://schemas.microsoft.com/office/drawing/2014/main" id="{F0E66A1E-C505-E843-A92C-8B67447845B8}"/>
              </a:ext>
            </a:extLst>
          </p:cNvPr>
          <p:cNvPicPr>
            <a:picLocks noChangeAspect="1"/>
          </p:cNvPicPr>
          <p:nvPr/>
        </p:nvPicPr>
        <p:blipFill>
          <a:blip r:embed="rId3"/>
          <a:stretch>
            <a:fillRect/>
          </a:stretch>
        </p:blipFill>
        <p:spPr>
          <a:xfrm>
            <a:off x="0" y="2347708"/>
            <a:ext cx="7271950" cy="3760282"/>
          </a:xfrm>
          <a:prstGeom prst="rect">
            <a:avLst/>
          </a:prstGeom>
        </p:spPr>
      </p:pic>
    </p:spTree>
    <p:extLst>
      <p:ext uri="{BB962C8B-B14F-4D97-AF65-F5344CB8AC3E}">
        <p14:creationId xmlns:p14="http://schemas.microsoft.com/office/powerpoint/2010/main" val="2524983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D387BF-B1F3-3E30-A56F-4841C9CC2D71}"/>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F094ACEE-E4A4-7797-AC69-97454724F6B5}"/>
              </a:ext>
            </a:extLst>
          </p:cNvPr>
          <p:cNvSpPr>
            <a:spLocks noGrp="1"/>
          </p:cNvSpPr>
          <p:nvPr>
            <p:ph type="sldNum" sz="quarter" idx="16"/>
          </p:nvPr>
        </p:nvSpPr>
        <p:spPr/>
        <p:txBody>
          <a:bodyPr/>
          <a:lstStyle/>
          <a:p>
            <a:fld id="{ECE691D0-CC49-4FC7-9C4D-6112B0CB3A76}" type="slidenum">
              <a:rPr lang="de-DE" smtClean="0"/>
              <a:pPr/>
              <a:t>16</a:t>
            </a:fld>
            <a:endParaRPr lang="de-DE"/>
          </a:p>
        </p:txBody>
      </p:sp>
      <p:sp>
        <p:nvSpPr>
          <p:cNvPr id="5" name="Title 4">
            <a:extLst>
              <a:ext uri="{FF2B5EF4-FFF2-40B4-BE49-F238E27FC236}">
                <a16:creationId xmlns:a16="http://schemas.microsoft.com/office/drawing/2014/main" id="{1D475406-7DDB-E63B-75D4-0A103AAB69D9}"/>
              </a:ext>
            </a:extLst>
          </p:cNvPr>
          <p:cNvSpPr>
            <a:spLocks noGrp="1"/>
          </p:cNvSpPr>
          <p:nvPr>
            <p:ph type="title"/>
          </p:nvPr>
        </p:nvSpPr>
        <p:spPr>
          <a:xfrm>
            <a:off x="658812" y="441325"/>
            <a:ext cx="10720387" cy="782638"/>
          </a:xfrm>
        </p:spPr>
        <p:txBody>
          <a:bodyPr/>
          <a:lstStyle/>
          <a:p>
            <a:r>
              <a:rPr lang="en-GB" sz="2800" b="1" cap="all" dirty="0">
                <a:solidFill>
                  <a:srgbClr val="006C66"/>
                </a:solidFill>
              </a:rPr>
              <a:t>heat loads on first wall – NO Upper limiter</a:t>
            </a:r>
          </a:p>
        </p:txBody>
      </p:sp>
      <p:pic>
        <p:nvPicPr>
          <p:cNvPr id="6" name="Picture 5" descr="A screenshot of a graph&#10;&#10;Description automatically generated">
            <a:extLst>
              <a:ext uri="{FF2B5EF4-FFF2-40B4-BE49-F238E27FC236}">
                <a16:creationId xmlns:a16="http://schemas.microsoft.com/office/drawing/2014/main" id="{C5A1E66E-4166-5943-B71B-78DB6C76A686}"/>
              </a:ext>
            </a:extLst>
          </p:cNvPr>
          <p:cNvPicPr>
            <a:picLocks noChangeAspect="1"/>
          </p:cNvPicPr>
          <p:nvPr/>
        </p:nvPicPr>
        <p:blipFill>
          <a:blip r:embed="rId2"/>
          <a:stretch>
            <a:fillRect/>
          </a:stretch>
        </p:blipFill>
        <p:spPr>
          <a:xfrm>
            <a:off x="29029" y="919163"/>
            <a:ext cx="7895771" cy="3684693"/>
          </a:xfrm>
          <a:prstGeom prst="rect">
            <a:avLst/>
          </a:prstGeom>
        </p:spPr>
      </p:pic>
      <p:pic>
        <p:nvPicPr>
          <p:cNvPr id="8" name="Picture 7" descr="A white circle with red and yellow paint&#10;&#10;Description automatically generated">
            <a:extLst>
              <a:ext uri="{FF2B5EF4-FFF2-40B4-BE49-F238E27FC236}">
                <a16:creationId xmlns:a16="http://schemas.microsoft.com/office/drawing/2014/main" id="{4E0D6BBB-FC0C-054A-915F-2FC69DCC49C2}"/>
              </a:ext>
            </a:extLst>
          </p:cNvPr>
          <p:cNvPicPr>
            <a:picLocks noChangeAspect="1"/>
          </p:cNvPicPr>
          <p:nvPr/>
        </p:nvPicPr>
        <p:blipFill>
          <a:blip r:embed="rId3"/>
          <a:stretch>
            <a:fillRect/>
          </a:stretch>
        </p:blipFill>
        <p:spPr>
          <a:xfrm>
            <a:off x="7906877" y="812453"/>
            <a:ext cx="4285123" cy="3962747"/>
          </a:xfrm>
          <a:prstGeom prst="rect">
            <a:avLst/>
          </a:prstGeom>
        </p:spPr>
      </p:pic>
      <p:pic>
        <p:nvPicPr>
          <p:cNvPr id="10" name="Picture 9" descr="A graph of energy with a line&#10;&#10;Description automatically generated">
            <a:extLst>
              <a:ext uri="{FF2B5EF4-FFF2-40B4-BE49-F238E27FC236}">
                <a16:creationId xmlns:a16="http://schemas.microsoft.com/office/drawing/2014/main" id="{456F0787-1B76-FA4A-A184-C123292F5ACE}"/>
              </a:ext>
            </a:extLst>
          </p:cNvPr>
          <p:cNvPicPr>
            <a:picLocks noChangeAspect="1"/>
          </p:cNvPicPr>
          <p:nvPr/>
        </p:nvPicPr>
        <p:blipFill>
          <a:blip r:embed="rId4"/>
          <a:stretch>
            <a:fillRect/>
          </a:stretch>
        </p:blipFill>
        <p:spPr>
          <a:xfrm>
            <a:off x="6096000" y="4603856"/>
            <a:ext cx="5409946" cy="2254144"/>
          </a:xfrm>
          <a:prstGeom prst="rect">
            <a:avLst/>
          </a:prstGeom>
        </p:spPr>
      </p:pic>
    </p:spTree>
    <p:extLst>
      <p:ext uri="{BB962C8B-B14F-4D97-AF65-F5344CB8AC3E}">
        <p14:creationId xmlns:p14="http://schemas.microsoft.com/office/powerpoint/2010/main" val="4012486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D387BF-B1F3-3E30-A56F-4841C9CC2D71}"/>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F094ACEE-E4A4-7797-AC69-97454724F6B5}"/>
              </a:ext>
            </a:extLst>
          </p:cNvPr>
          <p:cNvSpPr>
            <a:spLocks noGrp="1"/>
          </p:cNvSpPr>
          <p:nvPr>
            <p:ph type="sldNum" sz="quarter" idx="16"/>
          </p:nvPr>
        </p:nvSpPr>
        <p:spPr/>
        <p:txBody>
          <a:bodyPr/>
          <a:lstStyle/>
          <a:p>
            <a:fld id="{ECE691D0-CC49-4FC7-9C4D-6112B0CB3A76}" type="slidenum">
              <a:rPr lang="de-DE" smtClean="0"/>
              <a:pPr/>
              <a:t>17</a:t>
            </a:fld>
            <a:endParaRPr lang="de-DE"/>
          </a:p>
        </p:txBody>
      </p:sp>
      <p:sp>
        <p:nvSpPr>
          <p:cNvPr id="5" name="Title 4">
            <a:extLst>
              <a:ext uri="{FF2B5EF4-FFF2-40B4-BE49-F238E27FC236}">
                <a16:creationId xmlns:a16="http://schemas.microsoft.com/office/drawing/2014/main" id="{1D475406-7DDB-E63B-75D4-0A103AAB69D9}"/>
              </a:ext>
            </a:extLst>
          </p:cNvPr>
          <p:cNvSpPr>
            <a:spLocks noGrp="1"/>
          </p:cNvSpPr>
          <p:nvPr>
            <p:ph type="title"/>
          </p:nvPr>
        </p:nvSpPr>
        <p:spPr>
          <a:xfrm>
            <a:off x="658812" y="441325"/>
            <a:ext cx="10720387" cy="782638"/>
          </a:xfrm>
        </p:spPr>
        <p:txBody>
          <a:bodyPr/>
          <a:lstStyle/>
          <a:p>
            <a:r>
              <a:rPr lang="en-GB" sz="2800" b="1" cap="all" dirty="0">
                <a:solidFill>
                  <a:srgbClr val="006C66"/>
                </a:solidFill>
              </a:rPr>
              <a:t>heat loads on first wall – Original Upper limiter</a:t>
            </a:r>
          </a:p>
        </p:txBody>
      </p:sp>
      <p:pic>
        <p:nvPicPr>
          <p:cNvPr id="6" name="Picture 5">
            <a:extLst>
              <a:ext uri="{FF2B5EF4-FFF2-40B4-BE49-F238E27FC236}">
                <a16:creationId xmlns:a16="http://schemas.microsoft.com/office/drawing/2014/main" id="{C5A1E66E-4166-5943-B71B-78DB6C76A686}"/>
              </a:ext>
            </a:extLst>
          </p:cNvPr>
          <p:cNvPicPr>
            <a:picLocks noChangeAspect="1"/>
          </p:cNvPicPr>
          <p:nvPr/>
        </p:nvPicPr>
        <p:blipFill>
          <a:blip r:embed="rId2"/>
          <a:srcRect/>
          <a:stretch/>
        </p:blipFill>
        <p:spPr>
          <a:xfrm>
            <a:off x="29029" y="919163"/>
            <a:ext cx="7895770" cy="3684693"/>
          </a:xfrm>
          <a:prstGeom prst="rect">
            <a:avLst/>
          </a:prstGeom>
        </p:spPr>
      </p:pic>
      <p:pic>
        <p:nvPicPr>
          <p:cNvPr id="8" name="Picture 7">
            <a:extLst>
              <a:ext uri="{FF2B5EF4-FFF2-40B4-BE49-F238E27FC236}">
                <a16:creationId xmlns:a16="http://schemas.microsoft.com/office/drawing/2014/main" id="{4E0D6BBB-FC0C-054A-915F-2FC69DCC49C2}"/>
              </a:ext>
            </a:extLst>
          </p:cNvPr>
          <p:cNvPicPr>
            <a:picLocks noChangeAspect="1"/>
          </p:cNvPicPr>
          <p:nvPr/>
        </p:nvPicPr>
        <p:blipFill>
          <a:blip r:embed="rId3"/>
          <a:srcRect/>
          <a:stretch/>
        </p:blipFill>
        <p:spPr>
          <a:xfrm>
            <a:off x="7906877" y="812453"/>
            <a:ext cx="4285123" cy="3962746"/>
          </a:xfrm>
          <a:prstGeom prst="rect">
            <a:avLst/>
          </a:prstGeom>
        </p:spPr>
      </p:pic>
      <p:pic>
        <p:nvPicPr>
          <p:cNvPr id="10" name="Picture 9">
            <a:extLst>
              <a:ext uri="{FF2B5EF4-FFF2-40B4-BE49-F238E27FC236}">
                <a16:creationId xmlns:a16="http://schemas.microsoft.com/office/drawing/2014/main" id="{456F0787-1B76-FA4A-A184-C123292F5ACE}"/>
              </a:ext>
            </a:extLst>
          </p:cNvPr>
          <p:cNvPicPr>
            <a:picLocks noChangeAspect="1"/>
          </p:cNvPicPr>
          <p:nvPr/>
        </p:nvPicPr>
        <p:blipFill>
          <a:blip r:embed="rId4"/>
          <a:srcRect/>
          <a:stretch/>
        </p:blipFill>
        <p:spPr>
          <a:xfrm>
            <a:off x="6096000" y="4603856"/>
            <a:ext cx="5409945" cy="2254144"/>
          </a:xfrm>
          <a:prstGeom prst="rect">
            <a:avLst/>
          </a:prstGeom>
        </p:spPr>
      </p:pic>
    </p:spTree>
    <p:extLst>
      <p:ext uri="{BB962C8B-B14F-4D97-AF65-F5344CB8AC3E}">
        <p14:creationId xmlns:p14="http://schemas.microsoft.com/office/powerpoint/2010/main" val="3872505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BD387BF-B1F3-3E30-A56F-4841C9CC2D71}"/>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F094ACEE-E4A4-7797-AC69-97454724F6B5}"/>
              </a:ext>
            </a:extLst>
          </p:cNvPr>
          <p:cNvSpPr>
            <a:spLocks noGrp="1"/>
          </p:cNvSpPr>
          <p:nvPr>
            <p:ph type="sldNum" sz="quarter" idx="16"/>
          </p:nvPr>
        </p:nvSpPr>
        <p:spPr/>
        <p:txBody>
          <a:bodyPr/>
          <a:lstStyle/>
          <a:p>
            <a:fld id="{ECE691D0-CC49-4FC7-9C4D-6112B0CB3A76}" type="slidenum">
              <a:rPr lang="de-DE" smtClean="0"/>
              <a:pPr/>
              <a:t>18</a:t>
            </a:fld>
            <a:endParaRPr lang="de-DE"/>
          </a:p>
        </p:txBody>
      </p:sp>
      <p:sp>
        <p:nvSpPr>
          <p:cNvPr id="5" name="Title 4">
            <a:extLst>
              <a:ext uri="{FF2B5EF4-FFF2-40B4-BE49-F238E27FC236}">
                <a16:creationId xmlns:a16="http://schemas.microsoft.com/office/drawing/2014/main" id="{1D475406-7DDB-E63B-75D4-0A103AAB69D9}"/>
              </a:ext>
            </a:extLst>
          </p:cNvPr>
          <p:cNvSpPr>
            <a:spLocks noGrp="1"/>
          </p:cNvSpPr>
          <p:nvPr>
            <p:ph type="title"/>
          </p:nvPr>
        </p:nvSpPr>
        <p:spPr>
          <a:xfrm>
            <a:off x="658812" y="441325"/>
            <a:ext cx="10720387" cy="782638"/>
          </a:xfrm>
        </p:spPr>
        <p:txBody>
          <a:bodyPr/>
          <a:lstStyle/>
          <a:p>
            <a:r>
              <a:rPr lang="en-GB" sz="2800" b="1" cap="all" dirty="0">
                <a:solidFill>
                  <a:srgbClr val="006C66"/>
                </a:solidFill>
              </a:rPr>
              <a:t>heat loads on first wall – Moved Upper limiter</a:t>
            </a:r>
          </a:p>
        </p:txBody>
      </p:sp>
      <p:pic>
        <p:nvPicPr>
          <p:cNvPr id="6" name="Picture 5">
            <a:extLst>
              <a:ext uri="{FF2B5EF4-FFF2-40B4-BE49-F238E27FC236}">
                <a16:creationId xmlns:a16="http://schemas.microsoft.com/office/drawing/2014/main" id="{C5A1E66E-4166-5943-B71B-78DB6C76A686}"/>
              </a:ext>
            </a:extLst>
          </p:cNvPr>
          <p:cNvPicPr>
            <a:picLocks noChangeAspect="1"/>
          </p:cNvPicPr>
          <p:nvPr/>
        </p:nvPicPr>
        <p:blipFill>
          <a:blip r:embed="rId2"/>
          <a:srcRect/>
          <a:stretch/>
        </p:blipFill>
        <p:spPr>
          <a:xfrm>
            <a:off x="29029" y="919163"/>
            <a:ext cx="7895770" cy="3684692"/>
          </a:xfrm>
          <a:prstGeom prst="rect">
            <a:avLst/>
          </a:prstGeom>
        </p:spPr>
      </p:pic>
      <p:pic>
        <p:nvPicPr>
          <p:cNvPr id="8" name="Picture 7">
            <a:extLst>
              <a:ext uri="{FF2B5EF4-FFF2-40B4-BE49-F238E27FC236}">
                <a16:creationId xmlns:a16="http://schemas.microsoft.com/office/drawing/2014/main" id="{4E0D6BBB-FC0C-054A-915F-2FC69DCC49C2}"/>
              </a:ext>
            </a:extLst>
          </p:cNvPr>
          <p:cNvPicPr>
            <a:picLocks noChangeAspect="1"/>
          </p:cNvPicPr>
          <p:nvPr/>
        </p:nvPicPr>
        <p:blipFill>
          <a:blip r:embed="rId3"/>
          <a:srcRect/>
          <a:stretch/>
        </p:blipFill>
        <p:spPr>
          <a:xfrm>
            <a:off x="7906877" y="812453"/>
            <a:ext cx="4285122" cy="3962746"/>
          </a:xfrm>
          <a:prstGeom prst="rect">
            <a:avLst/>
          </a:prstGeom>
        </p:spPr>
      </p:pic>
      <p:pic>
        <p:nvPicPr>
          <p:cNvPr id="10" name="Picture 9">
            <a:extLst>
              <a:ext uri="{FF2B5EF4-FFF2-40B4-BE49-F238E27FC236}">
                <a16:creationId xmlns:a16="http://schemas.microsoft.com/office/drawing/2014/main" id="{456F0787-1B76-FA4A-A184-C123292F5ACE}"/>
              </a:ext>
            </a:extLst>
          </p:cNvPr>
          <p:cNvPicPr>
            <a:picLocks noChangeAspect="1"/>
          </p:cNvPicPr>
          <p:nvPr/>
        </p:nvPicPr>
        <p:blipFill>
          <a:blip r:embed="rId4"/>
          <a:srcRect/>
          <a:stretch/>
        </p:blipFill>
        <p:spPr>
          <a:xfrm>
            <a:off x="6096000" y="4603856"/>
            <a:ext cx="5409945" cy="2254143"/>
          </a:xfrm>
          <a:prstGeom prst="rect">
            <a:avLst/>
          </a:prstGeom>
        </p:spPr>
      </p:pic>
      <p:sp>
        <p:nvSpPr>
          <p:cNvPr id="9" name="TextBox 8">
            <a:extLst>
              <a:ext uri="{FF2B5EF4-FFF2-40B4-BE49-F238E27FC236}">
                <a16:creationId xmlns:a16="http://schemas.microsoft.com/office/drawing/2014/main" id="{198BD4C6-2F06-DD46-A822-B5BC63721F4E}"/>
              </a:ext>
            </a:extLst>
          </p:cNvPr>
          <p:cNvSpPr txBox="1"/>
          <p:nvPr/>
        </p:nvSpPr>
        <p:spPr>
          <a:xfrm>
            <a:off x="272505" y="4563139"/>
            <a:ext cx="5380917" cy="2499274"/>
          </a:xfrm>
          <a:prstGeom prst="rect">
            <a:avLst/>
          </a:prstGeom>
          <a:noFill/>
        </p:spPr>
        <p:txBody>
          <a:bodyPr wrap="square" lIns="0" tIns="0" rIns="0" bIns="0" rtlCol="0" anchor="t" anchorCtr="0">
            <a:spAutoFit/>
          </a:bodyPr>
          <a:lstStyle/>
          <a:p>
            <a:pPr marL="285750" indent="-285750" algn="l">
              <a:lnSpc>
                <a:spcPts val="2300"/>
              </a:lnSpc>
              <a:spcBef>
                <a:spcPts val="1150"/>
              </a:spcBef>
              <a:buFont typeface="Arial" panose="020B0604020202020204" pitchFamily="34" charset="0"/>
              <a:buChar char="•"/>
            </a:pPr>
            <a:r>
              <a:rPr lang="en-IT" sz="1600" dirty="0"/>
              <a:t>Thanks to the presence of the UL, a smaller area of the first wall is affected by the R</a:t>
            </a:r>
            <a:r>
              <a:rPr lang="en-GB" sz="1600" dirty="0"/>
              <a:t>Es.</a:t>
            </a:r>
          </a:p>
          <a:p>
            <a:pPr marL="285750" indent="-285750" algn="l">
              <a:lnSpc>
                <a:spcPts val="2300"/>
              </a:lnSpc>
              <a:spcBef>
                <a:spcPts val="1150"/>
              </a:spcBef>
              <a:buFont typeface="Arial" panose="020B0604020202020204" pitchFamily="34" charset="0"/>
              <a:buChar char="•"/>
            </a:pPr>
            <a:r>
              <a:rPr lang="en-GB" sz="1600" dirty="0"/>
              <a:t>The power deposited by the REs in presence of UL </a:t>
            </a:r>
            <a:r>
              <a:rPr lang="en-GB" sz="1600" u="sng" dirty="0">
                <a:solidFill>
                  <a:srgbClr val="FF0000"/>
                </a:solidFill>
              </a:rPr>
              <a:t>is consistently increased</a:t>
            </a:r>
            <a:r>
              <a:rPr lang="en-GB" sz="1600" dirty="0"/>
              <a:t>.</a:t>
            </a:r>
          </a:p>
          <a:p>
            <a:pPr marL="285750" indent="-285750" algn="l">
              <a:lnSpc>
                <a:spcPts val="2300"/>
              </a:lnSpc>
              <a:spcBef>
                <a:spcPts val="1150"/>
              </a:spcBef>
              <a:buFont typeface="Arial" panose="020B0604020202020204" pitchFamily="34" charset="0"/>
              <a:buChar char="•"/>
            </a:pPr>
            <a:r>
              <a:rPr lang="en-IT" sz="1600" dirty="0"/>
              <a:t>Qualitative similar results using different plasma-wall configurations.</a:t>
            </a:r>
          </a:p>
          <a:p>
            <a:pPr algn="l">
              <a:lnSpc>
                <a:spcPts val="2300"/>
              </a:lnSpc>
              <a:spcBef>
                <a:spcPts val="1150"/>
              </a:spcBef>
            </a:pPr>
            <a:endParaRPr lang="en-IT" sz="1600" dirty="0"/>
          </a:p>
        </p:txBody>
      </p:sp>
    </p:spTree>
    <p:extLst>
      <p:ext uri="{BB962C8B-B14F-4D97-AF65-F5344CB8AC3E}">
        <p14:creationId xmlns:p14="http://schemas.microsoft.com/office/powerpoint/2010/main" val="3573166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F03FA6F-DA46-C544-8368-0FE151F1F2EA}"/>
              </a:ext>
            </a:extLst>
          </p:cNvPr>
          <p:cNvSpPr>
            <a:spLocks noGrp="1"/>
          </p:cNvSpPr>
          <p:nvPr>
            <p:ph sz="quarter" idx="13"/>
          </p:nvPr>
        </p:nvSpPr>
        <p:spPr>
          <a:xfrm>
            <a:off x="677068" y="814388"/>
            <a:ext cx="10837863" cy="5229224"/>
          </a:xfrm>
        </p:spPr>
        <p:txBody>
          <a:bodyPr>
            <a:normAutofit/>
          </a:bodyPr>
          <a:lstStyle/>
          <a:p>
            <a:pPr>
              <a:lnSpc>
                <a:spcPct val="300000"/>
              </a:lnSpc>
            </a:pPr>
            <a:endParaRPr lang="en-GB" b="0" i="0" u="none" strike="noStrike" dirty="0">
              <a:solidFill>
                <a:srgbClr val="222222"/>
              </a:solidFill>
              <a:effectLst/>
              <a:latin typeface="Arial" panose="020B0604020202020204" pitchFamily="34" charset="0"/>
            </a:endParaRPr>
          </a:p>
          <a:p>
            <a:pPr marL="342900" indent="-342900">
              <a:lnSpc>
                <a:spcPct val="200000"/>
              </a:lnSpc>
              <a:buFont typeface="Wingdings" pitchFamily="2" charset="2"/>
              <a:buChar char="v"/>
            </a:pPr>
            <a:r>
              <a:rPr lang="en-GB" sz="1800" dirty="0"/>
              <a:t>REs heat load on the UL limiter of EU-DEMO estimated in 3D simulations, with markers initialized in postprocessing</a:t>
            </a:r>
            <a:r>
              <a:rPr lang="en-GB" dirty="0"/>
              <a:t>. </a:t>
            </a:r>
            <a:r>
              <a:rPr lang="en-GB" b="1" dirty="0">
                <a:solidFill>
                  <a:srgbClr val="FF0000"/>
                </a:solidFill>
              </a:rPr>
              <a:t>Many REs hit the UL, but the power deposition is excessively increased</a:t>
            </a:r>
            <a:r>
              <a:rPr lang="en-GB" dirty="0"/>
              <a:t>. </a:t>
            </a:r>
          </a:p>
          <a:p>
            <a:pPr marL="342900" indent="-342900">
              <a:lnSpc>
                <a:spcPct val="200000"/>
              </a:lnSpc>
              <a:buFont typeface="Wingdings" pitchFamily="2" charset="2"/>
              <a:buChar char="v"/>
            </a:pPr>
            <a:r>
              <a:rPr lang="en-GB" dirty="0"/>
              <a:t>Further studies can be found in our paper recently put on </a:t>
            </a:r>
            <a:r>
              <a:rPr lang="en-GB" dirty="0" err="1"/>
              <a:t>Eurofusion</a:t>
            </a:r>
            <a:r>
              <a:rPr lang="en-GB" dirty="0"/>
              <a:t> pinboard. </a:t>
            </a:r>
          </a:p>
          <a:p>
            <a:pPr marL="342900" indent="-342900">
              <a:lnSpc>
                <a:spcPct val="200000"/>
              </a:lnSpc>
              <a:buFont typeface="Wingdings" pitchFamily="2" charset="2"/>
              <a:buChar char="v"/>
            </a:pPr>
            <a:r>
              <a:rPr lang="en-GB" dirty="0"/>
              <a:t>In progress:</a:t>
            </a:r>
          </a:p>
          <a:p>
            <a:pPr marL="988650" lvl="5" indent="-342900">
              <a:lnSpc>
                <a:spcPct val="200000"/>
              </a:lnSpc>
              <a:buFont typeface="Wingdings" pitchFamily="2" charset="2"/>
              <a:buChar char="v"/>
            </a:pPr>
            <a:r>
              <a:rPr lang="en-GB" sz="1800" dirty="0"/>
              <a:t>Study of the RE reformation current phase.  </a:t>
            </a:r>
          </a:p>
          <a:p>
            <a:pPr marL="988650" lvl="5" indent="-342900">
              <a:lnSpc>
                <a:spcPct val="200000"/>
              </a:lnSpc>
              <a:buFont typeface="Wingdings" pitchFamily="2" charset="2"/>
              <a:buChar char="v"/>
            </a:pPr>
            <a:r>
              <a:rPr lang="en-GB" sz="1800" dirty="0"/>
              <a:t>T</a:t>
            </a:r>
            <a:r>
              <a:rPr lang="en-GB" sz="1800" b="0" i="0" u="none" strike="noStrike" dirty="0">
                <a:effectLst/>
              </a:rPr>
              <a:t>ests with detailed CAD model for UL and FW are planned.</a:t>
            </a:r>
            <a:endParaRPr lang="en-GB" b="0" i="0" u="none" strike="noStrike" dirty="0">
              <a:solidFill>
                <a:srgbClr val="222222"/>
              </a:solidFill>
              <a:effectLst/>
              <a:latin typeface="Arial" panose="020B0604020202020204" pitchFamily="34" charset="0"/>
            </a:endParaRPr>
          </a:p>
          <a:p>
            <a:pPr marL="342900" indent="-342900">
              <a:lnSpc>
                <a:spcPct val="200000"/>
              </a:lnSpc>
              <a:buFont typeface="Wingdings" pitchFamily="2" charset="2"/>
              <a:buChar char="v"/>
            </a:pPr>
            <a:r>
              <a:rPr lang="en-GB" b="0" i="0" u="none" strike="noStrike" dirty="0">
                <a:solidFill>
                  <a:srgbClr val="222222"/>
                </a:solidFill>
                <a:effectLst/>
                <a:latin typeface="Arial" panose="020B0604020202020204" pitchFamily="34" charset="0"/>
              </a:rPr>
              <a:t>Simulation of 3D natural thermal quench.</a:t>
            </a:r>
          </a:p>
        </p:txBody>
      </p:sp>
      <p:sp>
        <p:nvSpPr>
          <p:cNvPr id="4" name="Footer Placeholder 3">
            <a:extLst>
              <a:ext uri="{FF2B5EF4-FFF2-40B4-BE49-F238E27FC236}">
                <a16:creationId xmlns:a16="http://schemas.microsoft.com/office/drawing/2014/main" id="{64274DD2-7AD8-3C4C-A889-A1E9F07483E1}"/>
              </a:ext>
            </a:extLst>
          </p:cNvPr>
          <p:cNvSpPr>
            <a:spLocks noGrp="1"/>
          </p:cNvSpPr>
          <p:nvPr>
            <p:ph type="ftr" sz="quarter" idx="15"/>
          </p:nvPr>
        </p:nvSpPr>
        <p:spPr/>
        <p:txBody>
          <a:bodyPr/>
          <a:lstStyle/>
          <a:p>
            <a:r>
              <a:rPr lang="de-DE"/>
              <a:t>Max-Planck-Institut für Plasmaphysik | F. Vannini | 14.06.2024</a:t>
            </a:r>
          </a:p>
        </p:txBody>
      </p:sp>
      <p:sp>
        <p:nvSpPr>
          <p:cNvPr id="5" name="Slide Number Placeholder 4">
            <a:extLst>
              <a:ext uri="{FF2B5EF4-FFF2-40B4-BE49-F238E27FC236}">
                <a16:creationId xmlns:a16="http://schemas.microsoft.com/office/drawing/2014/main" id="{837DC145-161B-8C4E-81A9-DCF9DA8CACC0}"/>
              </a:ext>
            </a:extLst>
          </p:cNvPr>
          <p:cNvSpPr>
            <a:spLocks noGrp="1"/>
          </p:cNvSpPr>
          <p:nvPr>
            <p:ph type="sldNum" sz="quarter" idx="16"/>
          </p:nvPr>
        </p:nvSpPr>
        <p:spPr/>
        <p:txBody>
          <a:bodyPr/>
          <a:lstStyle/>
          <a:p>
            <a:fld id="{ECE691D0-CC49-4FC7-9C4D-6112B0CB3A76}" type="slidenum">
              <a:rPr lang="de-DE" smtClean="0"/>
              <a:pPr/>
              <a:t>19</a:t>
            </a:fld>
            <a:endParaRPr lang="de-DE"/>
          </a:p>
        </p:txBody>
      </p:sp>
      <p:sp>
        <p:nvSpPr>
          <p:cNvPr id="6" name="Title 5">
            <a:extLst>
              <a:ext uri="{FF2B5EF4-FFF2-40B4-BE49-F238E27FC236}">
                <a16:creationId xmlns:a16="http://schemas.microsoft.com/office/drawing/2014/main" id="{B176F86C-25CB-584C-BE03-5C0945ACC8DE}"/>
              </a:ext>
            </a:extLst>
          </p:cNvPr>
          <p:cNvSpPr>
            <a:spLocks noGrp="1"/>
          </p:cNvSpPr>
          <p:nvPr>
            <p:ph type="title"/>
          </p:nvPr>
        </p:nvSpPr>
        <p:spPr/>
        <p:txBody>
          <a:bodyPr/>
          <a:lstStyle/>
          <a:p>
            <a:r>
              <a:rPr lang="en-IT"/>
              <a:t>Future steps</a:t>
            </a:r>
          </a:p>
        </p:txBody>
      </p:sp>
    </p:spTree>
    <p:extLst>
      <p:ext uri="{BB962C8B-B14F-4D97-AF65-F5344CB8AC3E}">
        <p14:creationId xmlns:p14="http://schemas.microsoft.com/office/powerpoint/2010/main" val="1047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C35BE-602B-3C70-89F6-B670D6954C24}"/>
              </a:ext>
            </a:extLst>
          </p:cNvPr>
          <p:cNvSpPr>
            <a:spLocks noGrp="1"/>
          </p:cNvSpPr>
          <p:nvPr>
            <p:ph sz="quarter" idx="13"/>
          </p:nvPr>
        </p:nvSpPr>
        <p:spPr>
          <a:xfrm>
            <a:off x="658812" y="1092200"/>
            <a:ext cx="10837863" cy="5360988"/>
          </a:xfrm>
        </p:spPr>
        <p:txBody>
          <a:bodyPr>
            <a:normAutofit/>
          </a:bodyPr>
          <a:lstStyle/>
          <a:p>
            <a:pPr marL="285750" indent="-285750">
              <a:lnSpc>
                <a:spcPct val="250000"/>
              </a:lnSpc>
              <a:buFont typeface="Courier New" panose="02070309020205020404" pitchFamily="49" charset="0"/>
              <a:buChar char="o"/>
            </a:pPr>
            <a:r>
              <a:rPr lang="en-US" dirty="0"/>
              <a:t>Introduction &amp; Model.</a:t>
            </a:r>
          </a:p>
          <a:p>
            <a:pPr marL="285750" indent="-285750">
              <a:lnSpc>
                <a:spcPct val="250000"/>
              </a:lnSpc>
              <a:buFont typeface="Courier New" panose="02070309020205020404" pitchFamily="49" charset="0"/>
              <a:buChar char="o"/>
            </a:pPr>
            <a:r>
              <a:rPr lang="en-US" dirty="0"/>
              <a:t>Scenario &amp; Equilibrium</a:t>
            </a:r>
            <a:endParaRPr lang="en-DE" dirty="0"/>
          </a:p>
          <a:p>
            <a:pPr marL="342900" indent="-342900">
              <a:lnSpc>
                <a:spcPct val="250000"/>
              </a:lnSpc>
              <a:buFont typeface="Courier New" panose="02070309020205020404" pitchFamily="49" charset="0"/>
              <a:buChar char="o"/>
            </a:pPr>
            <a:r>
              <a:rPr lang="en-US" dirty="0"/>
              <a:t>Study and prediction of the RE impact on the sacrificial limiter.</a:t>
            </a:r>
          </a:p>
          <a:p>
            <a:pPr lvl="2" indent="0">
              <a:buNone/>
            </a:pPr>
            <a:endParaRPr lang="en-DE" dirty="0"/>
          </a:p>
        </p:txBody>
      </p:sp>
      <p:sp>
        <p:nvSpPr>
          <p:cNvPr id="3" name="Footer Placeholder 2">
            <a:extLst>
              <a:ext uri="{FF2B5EF4-FFF2-40B4-BE49-F238E27FC236}">
                <a16:creationId xmlns:a16="http://schemas.microsoft.com/office/drawing/2014/main" id="{4130AFA2-2996-5D52-9E00-3A05F106EB60}"/>
              </a:ext>
            </a:extLst>
          </p:cNvPr>
          <p:cNvSpPr>
            <a:spLocks noGrp="1"/>
          </p:cNvSpPr>
          <p:nvPr>
            <p:ph type="ftr" sz="quarter" idx="15"/>
          </p:nvPr>
        </p:nvSpPr>
        <p:spPr/>
        <p:txBody>
          <a:bodyPr/>
          <a:lstStyle/>
          <a:p>
            <a:r>
              <a:rPr lang="de-DE"/>
              <a:t>Max-Planck-Institut für Plasmaphysik | F. Vannini | 14.06.2024</a:t>
            </a:r>
            <a:endParaRPr lang="de-DE" dirty="0"/>
          </a:p>
        </p:txBody>
      </p:sp>
      <p:sp>
        <p:nvSpPr>
          <p:cNvPr id="4" name="Slide Number Placeholder 3">
            <a:extLst>
              <a:ext uri="{FF2B5EF4-FFF2-40B4-BE49-F238E27FC236}">
                <a16:creationId xmlns:a16="http://schemas.microsoft.com/office/drawing/2014/main" id="{11C9CB29-A739-902B-B278-2726C6932377}"/>
              </a:ext>
            </a:extLst>
          </p:cNvPr>
          <p:cNvSpPr>
            <a:spLocks noGrp="1"/>
          </p:cNvSpPr>
          <p:nvPr>
            <p:ph type="sldNum" sz="quarter" idx="16"/>
          </p:nvPr>
        </p:nvSpPr>
        <p:spPr/>
        <p:txBody>
          <a:bodyPr/>
          <a:lstStyle/>
          <a:p>
            <a:fld id="{ECE691D0-CC49-4FC7-9C4D-6112B0CB3A76}" type="slidenum">
              <a:rPr lang="de-DE" smtClean="0"/>
              <a:pPr/>
              <a:t>2</a:t>
            </a:fld>
            <a:endParaRPr lang="de-DE"/>
          </a:p>
        </p:txBody>
      </p:sp>
      <p:sp>
        <p:nvSpPr>
          <p:cNvPr id="5" name="Title 4">
            <a:extLst>
              <a:ext uri="{FF2B5EF4-FFF2-40B4-BE49-F238E27FC236}">
                <a16:creationId xmlns:a16="http://schemas.microsoft.com/office/drawing/2014/main" id="{D76AE7A6-9C1F-D1BE-F009-684B281F3445}"/>
              </a:ext>
            </a:extLst>
          </p:cNvPr>
          <p:cNvSpPr>
            <a:spLocks noGrp="1"/>
          </p:cNvSpPr>
          <p:nvPr>
            <p:ph type="title"/>
          </p:nvPr>
        </p:nvSpPr>
        <p:spPr/>
        <p:txBody>
          <a:bodyPr/>
          <a:lstStyle/>
          <a:p>
            <a:r>
              <a:rPr lang="en-DE"/>
              <a:t>Table of contents</a:t>
            </a:r>
          </a:p>
        </p:txBody>
      </p:sp>
    </p:spTree>
    <p:extLst>
      <p:ext uri="{BB962C8B-B14F-4D97-AF65-F5344CB8AC3E}">
        <p14:creationId xmlns:p14="http://schemas.microsoft.com/office/powerpoint/2010/main" val="88992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C35BE-602B-3C70-89F6-B670D6954C24}"/>
              </a:ext>
            </a:extLst>
          </p:cNvPr>
          <p:cNvSpPr>
            <a:spLocks noGrp="1"/>
          </p:cNvSpPr>
          <p:nvPr>
            <p:ph sz="quarter" idx="13"/>
          </p:nvPr>
        </p:nvSpPr>
        <p:spPr>
          <a:xfrm>
            <a:off x="658812" y="1092200"/>
            <a:ext cx="10837863" cy="5360988"/>
          </a:xfrm>
        </p:spPr>
        <p:txBody>
          <a:bodyPr>
            <a:normAutofit/>
          </a:bodyPr>
          <a:lstStyle/>
          <a:p>
            <a:pPr marL="285750" indent="-285750">
              <a:lnSpc>
                <a:spcPct val="250000"/>
              </a:lnSpc>
              <a:buFont typeface="Courier New" panose="02070309020205020404" pitchFamily="49" charset="0"/>
              <a:buChar char="o"/>
            </a:pPr>
            <a:r>
              <a:rPr lang="en-US" dirty="0"/>
              <a:t>Introduction &amp; Model.</a:t>
            </a:r>
          </a:p>
          <a:p>
            <a:pPr marL="285750" indent="-285750">
              <a:lnSpc>
                <a:spcPct val="250000"/>
              </a:lnSpc>
              <a:buFont typeface="Courier New" panose="02070309020205020404" pitchFamily="49" charset="0"/>
              <a:buChar char="o"/>
            </a:pPr>
            <a:r>
              <a:rPr lang="en-US" dirty="0">
                <a:solidFill>
                  <a:schemeClr val="bg1">
                    <a:lumMod val="85000"/>
                  </a:schemeClr>
                </a:solidFill>
              </a:rPr>
              <a:t>Scenario &amp; Equilibrium</a:t>
            </a:r>
            <a:endParaRPr lang="en-DE" dirty="0">
              <a:solidFill>
                <a:schemeClr val="bg1">
                  <a:lumMod val="85000"/>
                </a:schemeClr>
              </a:solidFill>
            </a:endParaRPr>
          </a:p>
          <a:p>
            <a:pPr marL="342900" indent="-342900">
              <a:lnSpc>
                <a:spcPct val="250000"/>
              </a:lnSpc>
              <a:buFont typeface="Courier New" panose="02070309020205020404" pitchFamily="49" charset="0"/>
              <a:buChar char="o"/>
            </a:pPr>
            <a:r>
              <a:rPr lang="en-US" dirty="0">
                <a:solidFill>
                  <a:schemeClr val="bg1">
                    <a:lumMod val="85000"/>
                  </a:schemeClr>
                </a:solidFill>
              </a:rPr>
              <a:t>Study and prediction of the RE impact on the sacrificial limiter.</a:t>
            </a:r>
          </a:p>
          <a:p>
            <a:pPr lvl="2" indent="0">
              <a:buNone/>
            </a:pPr>
            <a:endParaRPr lang="en-DE" dirty="0"/>
          </a:p>
        </p:txBody>
      </p:sp>
      <p:sp>
        <p:nvSpPr>
          <p:cNvPr id="3" name="Footer Placeholder 2">
            <a:extLst>
              <a:ext uri="{FF2B5EF4-FFF2-40B4-BE49-F238E27FC236}">
                <a16:creationId xmlns:a16="http://schemas.microsoft.com/office/drawing/2014/main" id="{4130AFA2-2996-5D52-9E00-3A05F106EB60}"/>
              </a:ext>
            </a:extLst>
          </p:cNvPr>
          <p:cNvSpPr>
            <a:spLocks noGrp="1"/>
          </p:cNvSpPr>
          <p:nvPr>
            <p:ph type="ftr" sz="quarter" idx="15"/>
          </p:nvPr>
        </p:nvSpPr>
        <p:spPr/>
        <p:txBody>
          <a:bodyPr/>
          <a:lstStyle/>
          <a:p>
            <a:r>
              <a:rPr lang="de-DE"/>
              <a:t>Max-Planck-Institut für Plasmaphysik | F. Vannini | 14.06.2024</a:t>
            </a:r>
            <a:endParaRPr lang="de-DE" dirty="0"/>
          </a:p>
        </p:txBody>
      </p:sp>
      <p:sp>
        <p:nvSpPr>
          <p:cNvPr id="4" name="Slide Number Placeholder 3">
            <a:extLst>
              <a:ext uri="{FF2B5EF4-FFF2-40B4-BE49-F238E27FC236}">
                <a16:creationId xmlns:a16="http://schemas.microsoft.com/office/drawing/2014/main" id="{11C9CB29-A739-902B-B278-2726C6932377}"/>
              </a:ext>
            </a:extLst>
          </p:cNvPr>
          <p:cNvSpPr>
            <a:spLocks noGrp="1"/>
          </p:cNvSpPr>
          <p:nvPr>
            <p:ph type="sldNum" sz="quarter" idx="16"/>
          </p:nvPr>
        </p:nvSpPr>
        <p:spPr/>
        <p:txBody>
          <a:bodyPr/>
          <a:lstStyle/>
          <a:p>
            <a:fld id="{ECE691D0-CC49-4FC7-9C4D-6112B0CB3A76}" type="slidenum">
              <a:rPr lang="de-DE" smtClean="0"/>
              <a:pPr/>
              <a:t>3</a:t>
            </a:fld>
            <a:endParaRPr lang="de-DE"/>
          </a:p>
        </p:txBody>
      </p:sp>
      <p:sp>
        <p:nvSpPr>
          <p:cNvPr id="5" name="Title 4">
            <a:extLst>
              <a:ext uri="{FF2B5EF4-FFF2-40B4-BE49-F238E27FC236}">
                <a16:creationId xmlns:a16="http://schemas.microsoft.com/office/drawing/2014/main" id="{D76AE7A6-9C1F-D1BE-F009-684B281F3445}"/>
              </a:ext>
            </a:extLst>
          </p:cNvPr>
          <p:cNvSpPr>
            <a:spLocks noGrp="1"/>
          </p:cNvSpPr>
          <p:nvPr>
            <p:ph type="title"/>
          </p:nvPr>
        </p:nvSpPr>
        <p:spPr/>
        <p:txBody>
          <a:bodyPr/>
          <a:lstStyle/>
          <a:p>
            <a:r>
              <a:rPr lang="en-DE"/>
              <a:t>Table of contents</a:t>
            </a:r>
          </a:p>
        </p:txBody>
      </p:sp>
    </p:spTree>
    <p:extLst>
      <p:ext uri="{BB962C8B-B14F-4D97-AF65-F5344CB8AC3E}">
        <p14:creationId xmlns:p14="http://schemas.microsoft.com/office/powerpoint/2010/main" val="3644109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61F5D961-4324-1290-0328-FCD1C21B7360}"/>
              </a:ext>
            </a:extLst>
          </p:cNvPr>
          <p:cNvSpPr>
            <a:spLocks noGrp="1"/>
          </p:cNvSpPr>
          <p:nvPr>
            <p:ph type="ftr" sz="quarter" idx="15"/>
          </p:nvPr>
        </p:nvSpPr>
        <p:spPr/>
        <p:txBody>
          <a:bodyPr/>
          <a:lstStyle/>
          <a:p>
            <a:r>
              <a:rPr lang="de-DE" dirty="0"/>
              <a:t>Max-Planck-Institut für Plasmaphysik | F. </a:t>
            </a:r>
            <a:r>
              <a:rPr lang="de-DE" dirty="0" err="1"/>
              <a:t>Vannini</a:t>
            </a:r>
            <a:r>
              <a:rPr lang="de-DE" dirty="0"/>
              <a:t> | 14.06.2024</a:t>
            </a:r>
          </a:p>
        </p:txBody>
      </p:sp>
      <p:sp>
        <p:nvSpPr>
          <p:cNvPr id="4" name="Slide Number Placeholder 3">
            <a:extLst>
              <a:ext uri="{FF2B5EF4-FFF2-40B4-BE49-F238E27FC236}">
                <a16:creationId xmlns:a16="http://schemas.microsoft.com/office/drawing/2014/main" id="{2CE23748-9360-27C5-50EE-10E15578FDAA}"/>
              </a:ext>
            </a:extLst>
          </p:cNvPr>
          <p:cNvSpPr>
            <a:spLocks noGrp="1"/>
          </p:cNvSpPr>
          <p:nvPr>
            <p:ph type="sldNum" sz="quarter" idx="16"/>
          </p:nvPr>
        </p:nvSpPr>
        <p:spPr/>
        <p:txBody>
          <a:bodyPr/>
          <a:lstStyle/>
          <a:p>
            <a:fld id="{ECE691D0-CC49-4FC7-9C4D-6112B0CB3A76}" type="slidenum">
              <a:rPr lang="de-DE" smtClean="0"/>
              <a:pPr/>
              <a:t>4</a:t>
            </a:fld>
            <a:endParaRPr lang="de-DE"/>
          </a:p>
        </p:txBody>
      </p:sp>
      <p:sp>
        <p:nvSpPr>
          <p:cNvPr id="5" name="Title 4">
            <a:extLst>
              <a:ext uri="{FF2B5EF4-FFF2-40B4-BE49-F238E27FC236}">
                <a16:creationId xmlns:a16="http://schemas.microsoft.com/office/drawing/2014/main" id="{3637B12A-6D86-D30F-9C7C-AE659F58093D}"/>
              </a:ext>
            </a:extLst>
          </p:cNvPr>
          <p:cNvSpPr>
            <a:spLocks noGrp="1"/>
          </p:cNvSpPr>
          <p:nvPr>
            <p:ph type="title"/>
          </p:nvPr>
        </p:nvSpPr>
        <p:spPr/>
        <p:txBody>
          <a:bodyPr/>
          <a:lstStyle/>
          <a:p>
            <a:r>
              <a:rPr lang="en-DE" dirty="0"/>
              <a:t>INTRODUCTION &amp; MOTIVATION</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ECA91A7C-B011-FA47-BC40-9B11AAB3A923}"/>
                  </a:ext>
                </a:extLst>
              </p:cNvPr>
              <p:cNvSpPr txBox="1"/>
              <p:nvPr/>
            </p:nvSpPr>
            <p:spPr>
              <a:xfrm>
                <a:off x="658813" y="1057708"/>
                <a:ext cx="10839310" cy="3055837"/>
              </a:xfrm>
              <a:prstGeom prst="rect">
                <a:avLst/>
              </a:prstGeom>
              <a:noFill/>
            </p:spPr>
            <p:txBody>
              <a:bodyPr wrap="square" lIns="0" tIns="0" rIns="0" bIns="0" rtlCol="0" anchor="t" anchorCtr="0">
                <a:spAutoFit/>
              </a:bodyPr>
              <a:lstStyle/>
              <a:p>
                <a:pPr marL="285750" lvl="1" indent="-285750" algn="just">
                  <a:buFont typeface="Arial" panose="020B0604020202020204" pitchFamily="34" charset="0"/>
                  <a:buChar char="•"/>
                </a:pPr>
                <a:r>
                  <a:rPr lang="en-GB" sz="1600" b="0" dirty="0">
                    <a:solidFill>
                      <a:schemeClr val="tx1"/>
                    </a:solidFill>
                    <a:effectLst/>
                  </a:rPr>
                  <a:t>In view of building a “European </a:t>
                </a:r>
                <a:r>
                  <a:rPr lang="en-GB" sz="1600" b="0" dirty="0" err="1">
                    <a:solidFill>
                      <a:schemeClr val="tx1"/>
                    </a:solidFill>
                    <a:effectLst/>
                  </a:rPr>
                  <a:t>DEMOnstration</a:t>
                </a:r>
                <a:r>
                  <a:rPr lang="en-GB" sz="1600" b="0" dirty="0">
                    <a:solidFill>
                      <a:schemeClr val="tx1"/>
                    </a:solidFill>
                    <a:effectLst/>
                  </a:rPr>
                  <a:t> fusion power plant” (EU-DEMO or DEMO), a solid physics basis of plasma disruptions has to be</a:t>
                </a:r>
                <a:r>
                  <a:rPr lang="en-GB" sz="1600" b="0" dirty="0">
                    <a:solidFill>
                      <a:schemeClr val="tx1"/>
                    </a:solidFill>
                  </a:rPr>
                  <a:t> </a:t>
                </a:r>
                <a:r>
                  <a:rPr lang="en-GB" sz="1600" b="0" dirty="0">
                    <a:solidFill>
                      <a:schemeClr val="tx1"/>
                    </a:solidFill>
                    <a:effectLst/>
                  </a:rPr>
                  <a:t>developed.</a:t>
                </a:r>
              </a:p>
              <a:p>
                <a:pPr marL="180000" indent="-180000">
                  <a:spcBef>
                    <a:spcPts val="1150"/>
                  </a:spcBef>
                  <a:buFont typeface="Arial" panose="020B0604020202020204" pitchFamily="34" charset="0"/>
                  <a:buChar char="•"/>
                </a:pPr>
                <a:r>
                  <a:rPr lang="en-GB" sz="1600" dirty="0"/>
                  <a:t>Runaway electrons (RE)</a:t>
                </a:r>
                <a:r>
                  <a:rPr lang="en-GB" sz="1600" b="0" dirty="0">
                    <a:solidFill>
                      <a:schemeClr val="tx1"/>
                    </a:solidFill>
                    <a:effectLst/>
                  </a:rPr>
                  <a:t> can form beams carrying a large fraction of the pre-disruption current </a:t>
                </a:r>
                <a14:m>
                  <m:oMath xmlns:m="http://schemas.openxmlformats.org/officeDocument/2006/math">
                    <m:r>
                      <a:rPr lang="en-GB" sz="1600" b="0" i="1" smtClean="0">
                        <a:solidFill>
                          <a:schemeClr val="tx1"/>
                        </a:solidFill>
                        <a:effectLst/>
                        <a:latin typeface="Cambria Math" panose="02040503050406030204" pitchFamily="18" charset="0"/>
                        <a:ea typeface="Cambria Math" panose="02040503050406030204" pitchFamily="18" charset="0"/>
                      </a:rPr>
                      <m:t>⟹</m:t>
                    </m:r>
                  </m:oMath>
                </a14:m>
                <a:r>
                  <a:rPr lang="en-GB" sz="1600" b="0" dirty="0">
                    <a:solidFill>
                      <a:schemeClr val="tx1"/>
                    </a:solidFill>
                    <a:effectLst/>
                  </a:rPr>
                  <a:t> localized damage to the wall. </a:t>
                </a:r>
              </a:p>
              <a:p>
                <a:pPr marL="180000" indent="-180000">
                  <a:spcBef>
                    <a:spcPts val="1150"/>
                  </a:spcBef>
                  <a:buFont typeface="Arial" panose="020B0604020202020204" pitchFamily="34" charset="0"/>
                  <a:buChar char="•"/>
                </a:pPr>
                <a:r>
                  <a:rPr lang="en-GB" sz="1600" dirty="0"/>
                  <a:t>M</a:t>
                </a:r>
                <a:r>
                  <a:rPr lang="en-GB" sz="1600" dirty="0">
                    <a:effectLst/>
                  </a:rPr>
                  <a:t>ethods to avoid, control and suppress RE losses need to be investigated.</a:t>
                </a:r>
              </a:p>
              <a:p>
                <a:pPr marL="180000" indent="-180000">
                  <a:spcBef>
                    <a:spcPts val="1150"/>
                  </a:spcBef>
                  <a:buFont typeface="Arial" panose="020B0604020202020204" pitchFamily="34" charset="0"/>
                  <a:buChar char="•"/>
                </a:pPr>
                <a:r>
                  <a:rPr lang="en-GB" sz="1600" dirty="0"/>
                  <a:t>Additionally, “sacrificial” limiters need to be used. These are </a:t>
                </a:r>
                <a:r>
                  <a:rPr lang="en-GB" sz="1600" dirty="0">
                    <a:effectLst/>
                  </a:rPr>
                  <a:t>discrete plasma-facing components that aim to absorb most of the load to protect the first wall (FW)  in the event of catastrophic failure.</a:t>
                </a:r>
              </a:p>
              <a:p>
                <a:pPr marL="180000" indent="-180000">
                  <a:lnSpc>
                    <a:spcPts val="2300"/>
                  </a:lnSpc>
                  <a:spcBef>
                    <a:spcPts val="1150"/>
                  </a:spcBef>
                  <a:buFont typeface="Arial" panose="020B0604020202020204" pitchFamily="34" charset="0"/>
                  <a:buChar char="•"/>
                </a:pPr>
                <a:endParaRPr lang="en-GB" sz="1600" b="0" dirty="0">
                  <a:solidFill>
                    <a:schemeClr val="tx1"/>
                  </a:solidFill>
                  <a:effectLst/>
                </a:endParaRPr>
              </a:p>
              <a:p>
                <a:pPr marL="180000" indent="-180000" algn="l">
                  <a:lnSpc>
                    <a:spcPts val="2300"/>
                  </a:lnSpc>
                  <a:spcBef>
                    <a:spcPts val="1150"/>
                  </a:spcBef>
                  <a:buFont typeface="Arial" panose="020B0604020202020204" pitchFamily="34" charset="0"/>
                  <a:buChar char="•"/>
                </a:pPr>
                <a:endParaRPr lang="en-IT" sz="1600" dirty="0" err="1"/>
              </a:p>
            </p:txBody>
          </p:sp>
        </mc:Choice>
        <mc:Fallback>
          <p:sp>
            <p:nvSpPr>
              <p:cNvPr id="6" name="TextBox 5">
                <a:extLst>
                  <a:ext uri="{FF2B5EF4-FFF2-40B4-BE49-F238E27FC236}">
                    <a16:creationId xmlns:a16="http://schemas.microsoft.com/office/drawing/2014/main" id="{ECA91A7C-B011-FA47-BC40-9B11AAB3A923}"/>
                  </a:ext>
                </a:extLst>
              </p:cNvPr>
              <p:cNvSpPr txBox="1">
                <a:spLocks noRot="1" noChangeAspect="1" noMove="1" noResize="1" noEditPoints="1" noAdjustHandles="1" noChangeArrowheads="1" noChangeShapeType="1" noTextEdit="1"/>
              </p:cNvSpPr>
              <p:nvPr/>
            </p:nvSpPr>
            <p:spPr>
              <a:xfrm>
                <a:off x="658813" y="1057708"/>
                <a:ext cx="10839310" cy="3055837"/>
              </a:xfrm>
              <a:prstGeom prst="rect">
                <a:avLst/>
              </a:prstGeom>
              <a:blipFill>
                <a:blip r:embed="rId2"/>
                <a:stretch>
                  <a:fillRect l="-1053" t="-2075" r="-1170"/>
                </a:stretch>
              </a:blipFill>
            </p:spPr>
            <p:txBody>
              <a:bodyPr/>
              <a:lstStyle/>
              <a:p>
                <a:r>
                  <a:rPr lang="en-IT">
                    <a:noFill/>
                  </a:rPr>
                  <a:t> </a:t>
                </a:r>
              </a:p>
            </p:txBody>
          </p:sp>
        </mc:Fallback>
      </mc:AlternateContent>
      <p:pic>
        <p:nvPicPr>
          <p:cNvPr id="9" name="Picture 8">
            <a:extLst>
              <a:ext uri="{FF2B5EF4-FFF2-40B4-BE49-F238E27FC236}">
                <a16:creationId xmlns:a16="http://schemas.microsoft.com/office/drawing/2014/main" id="{0DAD7AA0-84ED-AD4A-8506-7A2317A2D403}"/>
              </a:ext>
            </a:extLst>
          </p:cNvPr>
          <p:cNvPicPr>
            <a:picLocks noChangeAspect="1"/>
          </p:cNvPicPr>
          <p:nvPr/>
        </p:nvPicPr>
        <p:blipFill>
          <a:blip r:embed="rId3"/>
          <a:stretch>
            <a:fillRect/>
          </a:stretch>
        </p:blipFill>
        <p:spPr>
          <a:xfrm>
            <a:off x="6054178" y="3360838"/>
            <a:ext cx="5082587" cy="3055837"/>
          </a:xfrm>
          <a:prstGeom prst="rect">
            <a:avLst/>
          </a:prstGeom>
        </p:spPr>
      </p:pic>
      <p:sp>
        <p:nvSpPr>
          <p:cNvPr id="10" name="TextBox 9">
            <a:extLst>
              <a:ext uri="{FF2B5EF4-FFF2-40B4-BE49-F238E27FC236}">
                <a16:creationId xmlns:a16="http://schemas.microsoft.com/office/drawing/2014/main" id="{05564017-4C51-0145-B4F8-F3A6E8C493FF}"/>
              </a:ext>
            </a:extLst>
          </p:cNvPr>
          <p:cNvSpPr txBox="1"/>
          <p:nvPr/>
        </p:nvSpPr>
        <p:spPr>
          <a:xfrm>
            <a:off x="706580" y="4135555"/>
            <a:ext cx="5015346" cy="1306640"/>
          </a:xfrm>
          <a:prstGeom prst="rect">
            <a:avLst/>
          </a:prstGeom>
          <a:noFill/>
          <a:ln w="57150">
            <a:solidFill>
              <a:schemeClr val="accent1"/>
            </a:solidFill>
          </a:ln>
        </p:spPr>
        <p:txBody>
          <a:bodyPr wrap="square" lIns="0" tIns="0" rIns="0" bIns="0" rtlCol="0" anchor="t" anchorCtr="0">
            <a:spAutoFit/>
          </a:bodyPr>
          <a:lstStyle/>
          <a:p>
            <a:pPr>
              <a:lnSpc>
                <a:spcPts val="2300"/>
              </a:lnSpc>
              <a:spcBef>
                <a:spcPts val="1150"/>
              </a:spcBef>
            </a:pPr>
            <a:r>
              <a:rPr lang="en-GB" sz="1600" dirty="0">
                <a:solidFill>
                  <a:srgbClr val="FF0000"/>
                </a:solidFill>
                <a:effectLst/>
              </a:rPr>
              <a:t>The impact of the REs on the upper sacrificial limiter (UL) and onto the plasma facing components is here investigated.</a:t>
            </a:r>
            <a:endParaRPr lang="en-GB" sz="1600" dirty="0">
              <a:solidFill>
                <a:srgbClr val="FF0000"/>
              </a:solidFill>
            </a:endParaRPr>
          </a:p>
          <a:p>
            <a:pPr algn="l">
              <a:lnSpc>
                <a:spcPts val="2300"/>
              </a:lnSpc>
              <a:spcBef>
                <a:spcPts val="1150"/>
              </a:spcBef>
            </a:pPr>
            <a:endParaRPr lang="en-IT" sz="1600" dirty="0" err="1"/>
          </a:p>
        </p:txBody>
      </p:sp>
      <p:sp>
        <p:nvSpPr>
          <p:cNvPr id="11" name="TextBox 10">
            <a:extLst>
              <a:ext uri="{FF2B5EF4-FFF2-40B4-BE49-F238E27FC236}">
                <a16:creationId xmlns:a16="http://schemas.microsoft.com/office/drawing/2014/main" id="{C5437D5B-A901-BD44-A2DF-00D055BE0C40}"/>
              </a:ext>
            </a:extLst>
          </p:cNvPr>
          <p:cNvSpPr txBox="1"/>
          <p:nvPr/>
        </p:nvSpPr>
        <p:spPr>
          <a:xfrm>
            <a:off x="6204674" y="6411220"/>
            <a:ext cx="5184774" cy="256289"/>
          </a:xfrm>
          <a:prstGeom prst="rect">
            <a:avLst/>
          </a:prstGeom>
          <a:noFill/>
        </p:spPr>
        <p:txBody>
          <a:bodyPr wrap="square" lIns="0" tIns="0" rIns="0" bIns="0" rtlCol="0" anchor="t" anchorCtr="0">
            <a:spAutoFit/>
          </a:bodyPr>
          <a:lstStyle/>
          <a:p>
            <a:pPr algn="ctr">
              <a:lnSpc>
                <a:spcPts val="2300"/>
              </a:lnSpc>
              <a:spcBef>
                <a:spcPts val="1150"/>
              </a:spcBef>
            </a:pPr>
            <a:r>
              <a:rPr lang="en-IT" sz="1200" i="1" dirty="0"/>
              <a:t>Figure courtesy of F. Maviglia</a:t>
            </a:r>
          </a:p>
        </p:txBody>
      </p:sp>
    </p:spTree>
    <p:extLst>
      <p:ext uri="{BB962C8B-B14F-4D97-AF65-F5344CB8AC3E}">
        <p14:creationId xmlns:p14="http://schemas.microsoft.com/office/powerpoint/2010/main" val="95791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F93EC52-C83E-05CE-6224-C07E4164CDA1}"/>
              </a:ext>
            </a:extLst>
          </p:cNvPr>
          <p:cNvSpPr>
            <a:spLocks noGrp="1"/>
          </p:cNvSpPr>
          <p:nvPr>
            <p:ph sz="quarter" idx="13"/>
          </p:nvPr>
        </p:nvSpPr>
        <p:spPr>
          <a:xfrm>
            <a:off x="396240" y="550842"/>
            <a:ext cx="11531600" cy="1023955"/>
          </a:xfrm>
        </p:spPr>
        <p:txBody>
          <a:bodyPr>
            <a:normAutofit fontScale="25000" lnSpcReduction="20000"/>
          </a:bodyPr>
          <a:lstStyle/>
          <a:p>
            <a:pPr algn="just"/>
            <a:endParaRPr lang="en-US" sz="6400" dirty="0"/>
          </a:p>
          <a:p>
            <a:pPr algn="just">
              <a:lnSpc>
                <a:spcPct val="170000"/>
              </a:lnSpc>
            </a:pPr>
            <a:r>
              <a:rPr lang="en-US" sz="7200" dirty="0"/>
              <a:t>In JOREK different physics models are available (reduced/full MHD, hybrid kinetic-fluid). Here:</a:t>
            </a:r>
          </a:p>
          <a:p>
            <a:endParaRPr lang="en-DE" dirty="0"/>
          </a:p>
        </p:txBody>
      </p:sp>
      <p:sp>
        <p:nvSpPr>
          <p:cNvPr id="3" name="Footer Placeholder 2">
            <a:extLst>
              <a:ext uri="{FF2B5EF4-FFF2-40B4-BE49-F238E27FC236}">
                <a16:creationId xmlns:a16="http://schemas.microsoft.com/office/drawing/2014/main" id="{94337947-527D-1C3F-4F5E-246E676CBCB2}"/>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B02BFFC1-E163-6AE1-BDA9-C99BBB925508}"/>
              </a:ext>
            </a:extLst>
          </p:cNvPr>
          <p:cNvSpPr>
            <a:spLocks noGrp="1"/>
          </p:cNvSpPr>
          <p:nvPr>
            <p:ph type="sldNum" sz="quarter" idx="16"/>
          </p:nvPr>
        </p:nvSpPr>
        <p:spPr/>
        <p:txBody>
          <a:bodyPr/>
          <a:lstStyle/>
          <a:p>
            <a:fld id="{ECE691D0-CC49-4FC7-9C4D-6112B0CB3A76}" type="slidenum">
              <a:rPr lang="de-DE" smtClean="0"/>
              <a:pPr/>
              <a:t>5</a:t>
            </a:fld>
            <a:endParaRPr lang="de-DE"/>
          </a:p>
        </p:txBody>
      </p:sp>
      <p:sp>
        <p:nvSpPr>
          <p:cNvPr id="5" name="Title 4">
            <a:extLst>
              <a:ext uri="{FF2B5EF4-FFF2-40B4-BE49-F238E27FC236}">
                <a16:creationId xmlns:a16="http://schemas.microsoft.com/office/drawing/2014/main" id="{35C21479-A22A-ACCF-B131-792B991C94C1}"/>
              </a:ext>
            </a:extLst>
          </p:cNvPr>
          <p:cNvSpPr>
            <a:spLocks noGrp="1"/>
          </p:cNvSpPr>
          <p:nvPr>
            <p:ph type="title"/>
          </p:nvPr>
        </p:nvSpPr>
        <p:spPr>
          <a:xfrm>
            <a:off x="658813" y="441325"/>
            <a:ext cx="9612984" cy="479856"/>
          </a:xfrm>
        </p:spPr>
        <p:txBody>
          <a:bodyPr/>
          <a:lstStyle/>
          <a:p>
            <a:r>
              <a:rPr lang="en-DE" dirty="0"/>
              <a:t>MODEL</a:t>
            </a:r>
          </a:p>
        </p:txBody>
      </p:sp>
      <p:sp>
        <p:nvSpPr>
          <p:cNvPr id="7" name="TextBox 6">
            <a:extLst>
              <a:ext uri="{FF2B5EF4-FFF2-40B4-BE49-F238E27FC236}">
                <a16:creationId xmlns:a16="http://schemas.microsoft.com/office/drawing/2014/main" id="{FCAE3A68-CC44-2169-2E67-50F86BF535DF}"/>
              </a:ext>
            </a:extLst>
          </p:cNvPr>
          <p:cNvSpPr txBox="1"/>
          <p:nvPr/>
        </p:nvSpPr>
        <p:spPr>
          <a:xfrm>
            <a:off x="1260876" y="5631059"/>
            <a:ext cx="10402499" cy="851515"/>
          </a:xfrm>
          <a:prstGeom prst="rect">
            <a:avLst/>
          </a:prstGeom>
          <a:noFill/>
        </p:spPr>
        <p:txBody>
          <a:bodyPr wrap="square">
            <a:spAutoFit/>
          </a:bodyPr>
          <a:lstStyle/>
          <a:p>
            <a:pPr algn="just">
              <a:spcBef>
                <a:spcPts val="800"/>
              </a:spcBef>
            </a:pPr>
            <a:r>
              <a:rPr lang="en-US" altLang="en-US" sz="1200" dirty="0"/>
              <a:t>[1] V. </a:t>
            </a:r>
            <a:r>
              <a:rPr lang="en-US" altLang="en-US" sz="1200" dirty="0" err="1"/>
              <a:t>Bandaru</a:t>
            </a:r>
            <a:r>
              <a:rPr lang="en-US" altLang="en-US" sz="1200" dirty="0"/>
              <a:t> et al., Phys. Rev. E99, 063317 (2019);  [2] V. </a:t>
            </a:r>
            <a:r>
              <a:rPr lang="en-US" altLang="en-US" sz="1200" dirty="0" err="1"/>
              <a:t>Bandaru</a:t>
            </a:r>
            <a:r>
              <a:rPr lang="en-US" altLang="en-US" sz="1200" dirty="0"/>
              <a:t> et al., Plasma Physics and Controlled Fusion 63, 035024 (2021).</a:t>
            </a:r>
          </a:p>
          <a:p>
            <a:pPr algn="just">
              <a:spcBef>
                <a:spcPts val="800"/>
              </a:spcBef>
            </a:pPr>
            <a:r>
              <a:rPr lang="en-US" altLang="en-US" sz="1200" dirty="0"/>
              <a:t>[3] V. </a:t>
            </a:r>
            <a:r>
              <a:rPr lang="en-GB" sz="1200" b="0" u="none" strike="noStrike" dirty="0" err="1">
                <a:solidFill>
                  <a:srgbClr val="222222"/>
                </a:solidFill>
                <a:effectLst/>
              </a:rPr>
              <a:t>Bandaru</a:t>
            </a:r>
            <a:r>
              <a:rPr lang="en-GB" sz="1200" b="0" u="none" strike="noStrike" dirty="0">
                <a:solidFill>
                  <a:srgbClr val="222222"/>
                </a:solidFill>
                <a:effectLst/>
              </a:rPr>
              <a:t> et al., </a:t>
            </a:r>
            <a:r>
              <a:rPr lang="en-GB" sz="1200" b="0" i="1" u="none" strike="noStrike" dirty="0">
                <a:solidFill>
                  <a:srgbClr val="222222"/>
                </a:solidFill>
                <a:effectLst/>
              </a:rPr>
              <a:t>Assessment of runaway electron beam termination and impact in ITER</a:t>
            </a:r>
            <a:r>
              <a:rPr lang="en-GB" sz="1200" i="1" dirty="0">
                <a:solidFill>
                  <a:srgbClr val="222222"/>
                </a:solidFill>
              </a:rPr>
              <a:t>,</a:t>
            </a:r>
            <a:r>
              <a:rPr lang="en-GB" sz="1200" b="0" u="none" strike="noStrike" dirty="0">
                <a:solidFill>
                  <a:srgbClr val="222222"/>
                </a:solidFill>
                <a:effectLst/>
              </a:rPr>
              <a:t> Nuclear Fusion (</a:t>
            </a:r>
            <a:r>
              <a:rPr lang="en-GB" sz="1200" b="1" u="none" strike="noStrike" dirty="0">
                <a:solidFill>
                  <a:srgbClr val="222222"/>
                </a:solidFill>
                <a:effectLst/>
              </a:rPr>
              <a:t>submitted</a:t>
            </a:r>
            <a:r>
              <a:rPr lang="en-GB" sz="1200" b="0" u="none" strike="noStrike" dirty="0">
                <a:solidFill>
                  <a:srgbClr val="222222"/>
                </a:solidFill>
                <a:effectLst/>
              </a:rPr>
              <a:t>).</a:t>
            </a:r>
          </a:p>
          <a:p>
            <a:pPr algn="just">
              <a:spcBef>
                <a:spcPts val="800"/>
              </a:spcBef>
            </a:pPr>
            <a:r>
              <a:rPr lang="en-GB" altLang="en-US" sz="1200" dirty="0">
                <a:solidFill>
                  <a:srgbClr val="222222"/>
                </a:solidFill>
              </a:rPr>
              <a:t>[4] H. </a:t>
            </a:r>
            <a:r>
              <a:rPr lang="en-GB" sz="1200" b="0" u="none" strike="noStrike" dirty="0" err="1">
                <a:solidFill>
                  <a:srgbClr val="222222"/>
                </a:solidFill>
                <a:effectLst/>
                <a:latin typeface="Arial" panose="020B0604020202020204" pitchFamily="34" charset="0"/>
              </a:rPr>
              <a:t>Bergström</a:t>
            </a:r>
            <a:r>
              <a:rPr lang="en-GB" sz="1200" b="0" u="none" strike="noStrike" dirty="0">
                <a:solidFill>
                  <a:srgbClr val="222222"/>
                </a:solidFill>
                <a:effectLst/>
                <a:latin typeface="Arial" panose="020B0604020202020204" pitchFamily="34" charset="0"/>
              </a:rPr>
              <a:t> et al., Assessment of RE current limits for ITER based on heat flux estimates to 3D walls, Physics of Plasmas (</a:t>
            </a:r>
            <a:r>
              <a:rPr lang="en-GB" sz="1200" b="1" u="none" strike="noStrike" dirty="0">
                <a:solidFill>
                  <a:srgbClr val="222222"/>
                </a:solidFill>
                <a:effectLst/>
                <a:latin typeface="Arial" panose="020B0604020202020204" pitchFamily="34" charset="0"/>
              </a:rPr>
              <a:t>in preparation</a:t>
            </a:r>
            <a:r>
              <a:rPr lang="en-GB" sz="1200" b="0" u="none" strike="noStrike" dirty="0">
                <a:solidFill>
                  <a:srgbClr val="222222"/>
                </a:solidFill>
                <a:effectLst/>
                <a:latin typeface="Arial" panose="020B0604020202020204" pitchFamily="34" charset="0"/>
              </a:rPr>
              <a:t>)</a:t>
            </a:r>
            <a:endParaRPr lang="en-US" altLang="en-US" sz="1200" dirty="0"/>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1BE89D75-B931-A059-1F04-6BF08D53A134}"/>
                  </a:ext>
                </a:extLst>
              </p:cNvPr>
              <p:cNvSpPr txBox="1"/>
              <p:nvPr/>
            </p:nvSpPr>
            <p:spPr>
              <a:xfrm>
                <a:off x="396240" y="1459870"/>
                <a:ext cx="8351154" cy="4178773"/>
              </a:xfrm>
              <a:prstGeom prst="rect">
                <a:avLst/>
              </a:prstGeom>
              <a:noFill/>
            </p:spPr>
            <p:txBody>
              <a:bodyPr wrap="square" lIns="0" tIns="0" rIns="0" bIns="0" rtlCol="0" anchor="t" anchorCtr="0">
                <a:spAutoFit/>
              </a:bodyPr>
              <a:lstStyle/>
              <a:p>
                <a:pPr marL="961200" indent="-514350" algn="just">
                  <a:lnSpc>
                    <a:spcPct val="150000"/>
                  </a:lnSpc>
                  <a:buFont typeface="Arial" panose="020B0604020202020204" pitchFamily="34" charset="0"/>
                  <a:buChar char="•"/>
                </a:pPr>
                <a:r>
                  <a:rPr lang="en-GB" sz="1600" dirty="0"/>
                  <a:t>single temperature reduced MHD without </a:t>
                </a:r>
                <a14:m>
                  <m:oMath xmlns:m="http://schemas.openxmlformats.org/officeDocument/2006/math">
                    <m:sSub>
                      <m:sSubPr>
                        <m:ctrlPr>
                          <a:rPr lang="en-GB" sz="1600" i="1" smtClean="0"/>
                        </m:ctrlPr>
                      </m:sSubPr>
                      <m:e>
                        <m:r>
                          <a:rPr lang="en-GB" sz="1600" b="0" i="1" smtClean="0"/>
                          <m:t>𝑣</m:t>
                        </m:r>
                      </m:e>
                      <m:sub>
                        <m:r>
                          <a:rPr lang="en-GB" sz="1600" i="1" smtClean="0">
                            <a:ea typeface="Cambria Math" panose="02040503050406030204" pitchFamily="18" charset="0"/>
                          </a:rPr>
                          <m:t>∥</m:t>
                        </m:r>
                      </m:sub>
                    </m:sSub>
                  </m:oMath>
                </a14:m>
                <a:r>
                  <a:rPr lang="en-GB" sz="1600" dirty="0"/>
                  <a:t>.</a:t>
                </a:r>
              </a:p>
              <a:p>
                <a:pPr marL="961200" indent="-514350" algn="just">
                  <a:lnSpc>
                    <a:spcPct val="150000"/>
                  </a:lnSpc>
                  <a:buFont typeface="Arial" panose="020B0604020202020204" pitchFamily="34" charset="0"/>
                  <a:buChar char="•"/>
                </a:pPr>
                <a:r>
                  <a:rPr lang="en-GB" sz="1600" b="1" dirty="0"/>
                  <a:t>RE fluid model self-consistently coupled to the MHD</a:t>
                </a:r>
                <a:r>
                  <a:rPr lang="en-GB" sz="1600" dirty="0"/>
                  <a:t> [1,2].</a:t>
                </a:r>
              </a:p>
              <a:p>
                <a:pPr marL="961200" indent="-514350" algn="just">
                  <a:lnSpc>
                    <a:spcPct val="150000"/>
                  </a:lnSpc>
                  <a:buFont typeface="Arial" panose="020B0604020202020204" pitchFamily="34" charset="0"/>
                  <a:buChar char="•"/>
                </a:pPr>
                <a:r>
                  <a:rPr lang="en-GB" sz="1600" dirty="0"/>
                  <a:t>Coupled to </a:t>
                </a:r>
                <a:r>
                  <a:rPr lang="en-GB" sz="1600" b="1" dirty="0"/>
                  <a:t>STARWALL</a:t>
                </a:r>
                <a:r>
                  <a:rPr lang="en-GB" sz="1600" dirty="0"/>
                  <a:t> to capture the vertical plasma motion.</a:t>
                </a:r>
              </a:p>
              <a:p>
                <a:pPr marL="457200" indent="-457200" algn="just">
                  <a:spcBef>
                    <a:spcPts val="1200"/>
                  </a:spcBef>
                  <a:buFont typeface="Arial" panose="020B0604020202020204" pitchFamily="34" charset="0"/>
                  <a:buChar char="•"/>
                </a:pPr>
                <a:r>
                  <a:rPr lang="en-GB" sz="1600" dirty="0"/>
                  <a:t>Polar grid with: </a:t>
                </a:r>
                <a14:m>
                  <m:oMath xmlns:m="http://schemas.openxmlformats.org/officeDocument/2006/math">
                    <m:r>
                      <a:rPr lang="en-GB" sz="1600" b="0" i="1" smtClean="0">
                        <a:latin typeface="Cambria Math" panose="02040503050406030204" pitchFamily="18" charset="0"/>
                      </a:rPr>
                      <m:t>250</m:t>
                    </m:r>
                  </m:oMath>
                </a14:m>
                <a:r>
                  <a:rPr lang="en-GB" sz="1600" dirty="0"/>
                  <a:t> radial and </a:t>
                </a:r>
                <a14:m>
                  <m:oMath xmlns:m="http://schemas.openxmlformats.org/officeDocument/2006/math">
                    <m:r>
                      <a:rPr lang="en-GB" sz="1600" b="0" i="1" smtClean="0">
                        <a:latin typeface="Cambria Math" panose="02040503050406030204" pitchFamily="18" charset="0"/>
                      </a:rPr>
                      <m:t>256</m:t>
                    </m:r>
                  </m:oMath>
                </a14:m>
                <a:r>
                  <a:rPr lang="en-GB" sz="1600" dirty="0"/>
                  <a:t> poloidal grid points.</a:t>
                </a:r>
              </a:p>
              <a:p>
                <a:pPr marL="457200" indent="-457200" algn="just">
                  <a:spcBef>
                    <a:spcPts val="1200"/>
                  </a:spcBef>
                  <a:buFont typeface="Arial" panose="020B0604020202020204" pitchFamily="34" charset="0"/>
                  <a:buChar char="•"/>
                </a:pPr>
                <a:r>
                  <a:rPr lang="en-GB" sz="1600" dirty="0"/>
                  <a:t>The study closely follows previous ITER simulations presented by </a:t>
                </a:r>
                <a:r>
                  <a:rPr lang="en-GB" sz="1600" dirty="0" err="1"/>
                  <a:t>Vinodh</a:t>
                </a:r>
                <a:r>
                  <a:rPr lang="en-GB" sz="1600" dirty="0"/>
                  <a:t> [3]:</a:t>
                </a:r>
              </a:p>
              <a:p>
                <a:pPr marL="961200" indent="-457200" algn="just">
                  <a:lnSpc>
                    <a:spcPct val="150000"/>
                  </a:lnSpc>
                  <a:spcBef>
                    <a:spcPts val="1200"/>
                  </a:spcBef>
                  <a:buFont typeface="+mj-lt"/>
                  <a:buAutoNum type="arabicPeriod"/>
                </a:pPr>
                <a:r>
                  <a:rPr lang="en-GB" sz="1600" dirty="0"/>
                  <a:t>The disruption mitigation and initial vertical motion is simulated in a simplified axisymmetric way (2D).</a:t>
                </a:r>
              </a:p>
              <a:p>
                <a:pPr marL="961200" indent="-457200" algn="just">
                  <a:lnSpc>
                    <a:spcPct val="150000"/>
                  </a:lnSpc>
                  <a:spcBef>
                    <a:spcPts val="1200"/>
                  </a:spcBef>
                  <a:buFont typeface="+mj-lt"/>
                  <a:buAutoNum type="arabicPeriod"/>
                </a:pPr>
                <a:r>
                  <a:rPr lang="en-GB" sz="1600" dirty="0"/>
                  <a:t>We switch to 3D simulations for the MHD burst leading to </a:t>
                </a:r>
                <a:r>
                  <a:rPr lang="en-GB" sz="1600" b="1" dirty="0"/>
                  <a:t>RE beam termination</a:t>
                </a:r>
                <a:r>
                  <a:rPr lang="en-GB" sz="1600" dirty="0"/>
                  <a:t>.</a:t>
                </a:r>
              </a:p>
              <a:p>
                <a:pPr marL="961200" indent="-457200" algn="just">
                  <a:lnSpc>
                    <a:spcPct val="150000"/>
                  </a:lnSpc>
                  <a:spcBef>
                    <a:spcPts val="1200"/>
                  </a:spcBef>
                  <a:buFont typeface="+mj-lt"/>
                  <a:buAutoNum type="arabicPeriod"/>
                </a:pPr>
                <a:r>
                  <a:rPr lang="en-GB" sz="1600" dirty="0"/>
                  <a:t>RE loads onto the wall are calculated by kinetic RE test particles (</a:t>
                </a:r>
                <a:r>
                  <a:rPr lang="en-GB" sz="1600" i="1" dirty="0"/>
                  <a:t>markers</a:t>
                </a:r>
                <a:r>
                  <a:rPr lang="en-GB" sz="1600" dirty="0"/>
                  <a:t>) [4].</a:t>
                </a:r>
              </a:p>
              <a:p>
                <a:pPr algn="just">
                  <a:lnSpc>
                    <a:spcPct val="150000"/>
                  </a:lnSpc>
                </a:pPr>
                <a:endParaRPr lang="en-US" sz="1600" dirty="0"/>
              </a:p>
            </p:txBody>
          </p:sp>
        </mc:Choice>
        <mc:Fallback>
          <p:sp>
            <p:nvSpPr>
              <p:cNvPr id="8" name="TextBox 7">
                <a:extLst>
                  <a:ext uri="{FF2B5EF4-FFF2-40B4-BE49-F238E27FC236}">
                    <a16:creationId xmlns:a16="http://schemas.microsoft.com/office/drawing/2014/main" id="{1BE89D75-B931-A059-1F04-6BF08D53A134}"/>
                  </a:ext>
                </a:extLst>
              </p:cNvPr>
              <p:cNvSpPr txBox="1">
                <a:spLocks noRot="1" noChangeAspect="1" noMove="1" noResize="1" noEditPoints="1" noAdjustHandles="1" noChangeArrowheads="1" noChangeShapeType="1" noTextEdit="1"/>
              </p:cNvSpPr>
              <p:nvPr/>
            </p:nvSpPr>
            <p:spPr>
              <a:xfrm>
                <a:off x="396240" y="1459870"/>
                <a:ext cx="8351154" cy="4178773"/>
              </a:xfrm>
              <a:prstGeom prst="rect">
                <a:avLst/>
              </a:prstGeom>
              <a:blipFill>
                <a:blip r:embed="rId2"/>
                <a:stretch>
                  <a:fillRect l="-1368" r="-1520"/>
                </a:stretch>
              </a:blipFill>
            </p:spPr>
            <p:txBody>
              <a:bodyPr/>
              <a:lstStyle/>
              <a:p>
                <a:r>
                  <a:rPr lang="en-IT">
                    <a:noFill/>
                  </a:rPr>
                  <a:t> </a:t>
                </a:r>
              </a:p>
            </p:txBody>
          </p:sp>
        </mc:Fallback>
      </mc:AlternateContent>
      <p:pic>
        <p:nvPicPr>
          <p:cNvPr id="6" name="Picture 5">
            <a:extLst>
              <a:ext uri="{FF2B5EF4-FFF2-40B4-BE49-F238E27FC236}">
                <a16:creationId xmlns:a16="http://schemas.microsoft.com/office/drawing/2014/main" id="{B9E3A527-4661-CB4C-D85D-C8B258E3217E}"/>
              </a:ext>
            </a:extLst>
          </p:cNvPr>
          <p:cNvPicPr>
            <a:picLocks noChangeAspect="1"/>
          </p:cNvPicPr>
          <p:nvPr/>
        </p:nvPicPr>
        <p:blipFill>
          <a:blip r:embed="rId3"/>
          <a:stretch>
            <a:fillRect/>
          </a:stretch>
        </p:blipFill>
        <p:spPr>
          <a:xfrm>
            <a:off x="9249509" y="1379437"/>
            <a:ext cx="2678332" cy="4251018"/>
          </a:xfrm>
          <a:prstGeom prst="rect">
            <a:avLst/>
          </a:prstGeom>
        </p:spPr>
      </p:pic>
    </p:spTree>
    <p:extLst>
      <p:ext uri="{BB962C8B-B14F-4D97-AF65-F5344CB8AC3E}">
        <p14:creationId xmlns:p14="http://schemas.microsoft.com/office/powerpoint/2010/main" val="3197017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C35BE-602B-3C70-89F6-B670D6954C24}"/>
              </a:ext>
            </a:extLst>
          </p:cNvPr>
          <p:cNvSpPr>
            <a:spLocks noGrp="1"/>
          </p:cNvSpPr>
          <p:nvPr>
            <p:ph sz="quarter" idx="13"/>
          </p:nvPr>
        </p:nvSpPr>
        <p:spPr>
          <a:xfrm>
            <a:off x="658812" y="1092200"/>
            <a:ext cx="10837863" cy="5360988"/>
          </a:xfrm>
        </p:spPr>
        <p:txBody>
          <a:bodyPr>
            <a:normAutofit/>
          </a:bodyPr>
          <a:lstStyle/>
          <a:p>
            <a:pPr marL="285750" indent="-285750">
              <a:lnSpc>
                <a:spcPct val="250000"/>
              </a:lnSpc>
              <a:buFont typeface="Courier New" panose="02070309020205020404" pitchFamily="49" charset="0"/>
              <a:buChar char="o"/>
            </a:pPr>
            <a:r>
              <a:rPr lang="en-US" dirty="0">
                <a:solidFill>
                  <a:schemeClr val="bg1">
                    <a:lumMod val="85000"/>
                  </a:schemeClr>
                </a:solidFill>
              </a:rPr>
              <a:t>Introduction &amp; Model.</a:t>
            </a:r>
          </a:p>
          <a:p>
            <a:pPr marL="285750" indent="-285750">
              <a:lnSpc>
                <a:spcPct val="250000"/>
              </a:lnSpc>
              <a:buFont typeface="Courier New" panose="02070309020205020404" pitchFamily="49" charset="0"/>
              <a:buChar char="o"/>
            </a:pPr>
            <a:r>
              <a:rPr lang="en-US" dirty="0"/>
              <a:t>Scenario &amp; Equilibrium</a:t>
            </a:r>
            <a:endParaRPr lang="en-DE" dirty="0"/>
          </a:p>
          <a:p>
            <a:pPr marL="342900" indent="-342900">
              <a:lnSpc>
                <a:spcPct val="250000"/>
              </a:lnSpc>
              <a:buFont typeface="Courier New" panose="02070309020205020404" pitchFamily="49" charset="0"/>
              <a:buChar char="o"/>
            </a:pPr>
            <a:r>
              <a:rPr lang="en-US" dirty="0">
                <a:solidFill>
                  <a:schemeClr val="bg1">
                    <a:lumMod val="85000"/>
                  </a:schemeClr>
                </a:solidFill>
              </a:rPr>
              <a:t>Study and prediction of the RE impact on the sacrificial limiter.</a:t>
            </a:r>
          </a:p>
          <a:p>
            <a:pPr lvl="2" indent="0">
              <a:buNone/>
            </a:pPr>
            <a:endParaRPr lang="en-DE" dirty="0"/>
          </a:p>
        </p:txBody>
      </p:sp>
      <p:sp>
        <p:nvSpPr>
          <p:cNvPr id="3" name="Footer Placeholder 2">
            <a:extLst>
              <a:ext uri="{FF2B5EF4-FFF2-40B4-BE49-F238E27FC236}">
                <a16:creationId xmlns:a16="http://schemas.microsoft.com/office/drawing/2014/main" id="{4130AFA2-2996-5D52-9E00-3A05F106EB60}"/>
              </a:ext>
            </a:extLst>
          </p:cNvPr>
          <p:cNvSpPr>
            <a:spLocks noGrp="1"/>
          </p:cNvSpPr>
          <p:nvPr>
            <p:ph type="ftr" sz="quarter" idx="15"/>
          </p:nvPr>
        </p:nvSpPr>
        <p:spPr/>
        <p:txBody>
          <a:bodyPr/>
          <a:lstStyle/>
          <a:p>
            <a:r>
              <a:rPr lang="de-DE"/>
              <a:t>Max-Planck-Institut für Plasmaphysik | F. Vannini | 14.06.2024</a:t>
            </a:r>
            <a:endParaRPr lang="de-DE" dirty="0"/>
          </a:p>
        </p:txBody>
      </p:sp>
      <p:sp>
        <p:nvSpPr>
          <p:cNvPr id="4" name="Slide Number Placeholder 3">
            <a:extLst>
              <a:ext uri="{FF2B5EF4-FFF2-40B4-BE49-F238E27FC236}">
                <a16:creationId xmlns:a16="http://schemas.microsoft.com/office/drawing/2014/main" id="{11C9CB29-A739-902B-B278-2726C6932377}"/>
              </a:ext>
            </a:extLst>
          </p:cNvPr>
          <p:cNvSpPr>
            <a:spLocks noGrp="1"/>
          </p:cNvSpPr>
          <p:nvPr>
            <p:ph type="sldNum" sz="quarter" idx="16"/>
          </p:nvPr>
        </p:nvSpPr>
        <p:spPr/>
        <p:txBody>
          <a:bodyPr/>
          <a:lstStyle/>
          <a:p>
            <a:fld id="{ECE691D0-CC49-4FC7-9C4D-6112B0CB3A76}" type="slidenum">
              <a:rPr lang="de-DE" smtClean="0"/>
              <a:pPr/>
              <a:t>6</a:t>
            </a:fld>
            <a:endParaRPr lang="de-DE"/>
          </a:p>
        </p:txBody>
      </p:sp>
      <p:sp>
        <p:nvSpPr>
          <p:cNvPr id="5" name="Title 4">
            <a:extLst>
              <a:ext uri="{FF2B5EF4-FFF2-40B4-BE49-F238E27FC236}">
                <a16:creationId xmlns:a16="http://schemas.microsoft.com/office/drawing/2014/main" id="{D76AE7A6-9C1F-D1BE-F009-684B281F3445}"/>
              </a:ext>
            </a:extLst>
          </p:cNvPr>
          <p:cNvSpPr>
            <a:spLocks noGrp="1"/>
          </p:cNvSpPr>
          <p:nvPr>
            <p:ph type="title"/>
          </p:nvPr>
        </p:nvSpPr>
        <p:spPr/>
        <p:txBody>
          <a:bodyPr/>
          <a:lstStyle/>
          <a:p>
            <a:r>
              <a:rPr lang="en-DE"/>
              <a:t>Table of contents</a:t>
            </a:r>
          </a:p>
        </p:txBody>
      </p:sp>
    </p:spTree>
    <p:extLst>
      <p:ext uri="{BB962C8B-B14F-4D97-AF65-F5344CB8AC3E}">
        <p14:creationId xmlns:p14="http://schemas.microsoft.com/office/powerpoint/2010/main" val="3264760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1598DB2-2A78-7584-626C-F92C2A98E955}"/>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85AE0C96-EAEF-FE93-2EED-80461FBF517F}"/>
              </a:ext>
            </a:extLst>
          </p:cNvPr>
          <p:cNvSpPr>
            <a:spLocks noGrp="1"/>
          </p:cNvSpPr>
          <p:nvPr>
            <p:ph type="sldNum" sz="quarter" idx="16"/>
          </p:nvPr>
        </p:nvSpPr>
        <p:spPr/>
        <p:txBody>
          <a:bodyPr/>
          <a:lstStyle/>
          <a:p>
            <a:fld id="{ECE691D0-CC49-4FC7-9C4D-6112B0CB3A76}" type="slidenum">
              <a:rPr lang="de-DE" smtClean="0"/>
              <a:pPr/>
              <a:t>7</a:t>
            </a:fld>
            <a:endParaRPr lang="de-DE"/>
          </a:p>
        </p:txBody>
      </p:sp>
      <p:sp>
        <p:nvSpPr>
          <p:cNvPr id="5" name="Title 4">
            <a:extLst>
              <a:ext uri="{FF2B5EF4-FFF2-40B4-BE49-F238E27FC236}">
                <a16:creationId xmlns:a16="http://schemas.microsoft.com/office/drawing/2014/main" id="{E27CBBE0-2B15-DFB5-1588-09EF29EDFADE}"/>
              </a:ext>
            </a:extLst>
          </p:cNvPr>
          <p:cNvSpPr>
            <a:spLocks noGrp="1"/>
          </p:cNvSpPr>
          <p:nvPr>
            <p:ph type="title"/>
          </p:nvPr>
        </p:nvSpPr>
        <p:spPr>
          <a:xfrm>
            <a:off x="658813" y="258445"/>
            <a:ext cx="9612984" cy="782638"/>
          </a:xfrm>
        </p:spPr>
        <p:txBody>
          <a:bodyPr/>
          <a:lstStyle/>
          <a:p>
            <a:r>
              <a:rPr lang="en-DE"/>
              <a:t>SCENARIO</a:t>
            </a:r>
            <a:r>
              <a:rPr lang="it-IT" dirty="0"/>
              <a:t> &amp; EQUILIBRIUM</a:t>
            </a:r>
            <a:endParaRPr lang="en-DE" dirty="0"/>
          </a:p>
        </p:txBody>
      </p:sp>
      <mc:AlternateContent xmlns:mc="http://schemas.openxmlformats.org/markup-compatibility/2006">
        <mc:Choice xmlns:a14="http://schemas.microsoft.com/office/drawing/2010/main" Requires="a14">
          <p:sp>
            <p:nvSpPr>
              <p:cNvPr id="7" name="TextBox 6">
                <a:extLst>
                  <a:ext uri="{FF2B5EF4-FFF2-40B4-BE49-F238E27FC236}">
                    <a16:creationId xmlns:a16="http://schemas.microsoft.com/office/drawing/2014/main" id="{D77C1881-04B9-7A56-E68B-CF7CB3A51972}"/>
                  </a:ext>
                </a:extLst>
              </p:cNvPr>
              <p:cNvSpPr txBox="1"/>
              <p:nvPr/>
            </p:nvSpPr>
            <p:spPr>
              <a:xfrm>
                <a:off x="111759" y="850516"/>
                <a:ext cx="11804469" cy="1116844"/>
              </a:xfrm>
              <a:prstGeom prst="rect">
                <a:avLst/>
              </a:prstGeom>
              <a:noFill/>
            </p:spPr>
            <p:txBody>
              <a:bodyPr wrap="square" lIns="0" tIns="0" rIns="0" bIns="0" rtlCol="0" anchor="t" anchorCtr="0">
                <a:spAutoFit/>
              </a:bodyPr>
              <a:lstStyle/>
              <a:p>
                <a:pPr marL="180000" indent="-180000">
                  <a:spcBef>
                    <a:spcPts val="1150"/>
                  </a:spcBef>
                  <a:buFont typeface="Arial" panose="020B0604020202020204" pitchFamily="34" charset="0"/>
                  <a:buChar char="•"/>
                </a:pPr>
                <a:r>
                  <a:rPr lang="en-DE" sz="1600" i="1" dirty="0"/>
                  <a:t>DEMO Single Null (SN) </a:t>
                </a:r>
                <a:r>
                  <a:rPr lang="en-DE" sz="1600" i="1"/>
                  <a:t>variant 2021</a:t>
                </a:r>
                <a:r>
                  <a:rPr lang="it-IT" sz="1600" i="1" dirty="0"/>
                  <a:t> </a:t>
                </a:r>
                <a:r>
                  <a:rPr lang="it-IT" sz="1600" dirty="0"/>
                  <a:t>[5]</a:t>
                </a:r>
                <a:r>
                  <a:rPr lang="en-DE" sz="1600" baseline="30000"/>
                  <a:t> </a:t>
                </a:r>
                <a:r>
                  <a:rPr lang="en-DE" sz="1600" dirty="0"/>
                  <a:t>,provided by the DEMO team. VV made </a:t>
                </a:r>
                <a:r>
                  <a:rPr lang="en-DE" sz="1600"/>
                  <a:t>of s</a:t>
                </a:r>
                <a:r>
                  <a:rPr lang="it-IT" sz="1600" dirty="0"/>
                  <a:t>t</a:t>
                </a:r>
                <a:r>
                  <a:rPr lang="en-DE" sz="1600"/>
                  <a:t>ainless </a:t>
                </a:r>
                <a:r>
                  <a:rPr lang="en-DE" sz="1600" dirty="0"/>
                  <a:t>steel, with: </a:t>
                </a:r>
                <a14:m>
                  <m:oMath xmlns:m="http://schemas.openxmlformats.org/officeDocument/2006/math">
                    <m:sSub>
                      <m:sSubPr>
                        <m:ctrlPr>
                          <a:rPr lang="en-DE" sz="1600" i="1" smtClean="0">
                            <a:latin typeface="Cambria Math" panose="02040503050406030204" pitchFamily="18" charset="0"/>
                          </a:rPr>
                        </m:ctrlPr>
                      </m:sSubPr>
                      <m:e>
                        <m:r>
                          <a:rPr lang="en-DE" sz="1600" i="1" smtClean="0">
                            <a:latin typeface="Cambria Math" panose="02040503050406030204" pitchFamily="18" charset="0"/>
                            <a:ea typeface="Cambria Math" panose="02040503050406030204" pitchFamily="18" charset="0"/>
                          </a:rPr>
                          <m:t>𝜂</m:t>
                        </m:r>
                      </m:e>
                      <m:sub>
                        <m:r>
                          <a:rPr lang="en-US" sz="1600" b="0" i="1" smtClean="0">
                            <a:latin typeface="Cambria Math" panose="02040503050406030204" pitchFamily="18" charset="0"/>
                          </a:rPr>
                          <m:t>𝑤</m:t>
                        </m:r>
                      </m:sub>
                    </m:sSub>
                    <m:r>
                      <a:rPr lang="en-US" sz="1600" b="0" i="1" smtClean="0">
                        <a:latin typeface="Cambria Math" panose="02040503050406030204" pitchFamily="18" charset="0"/>
                      </a:rPr>
                      <m:t>=0.76</m:t>
                    </m:r>
                    <m:r>
                      <a:rPr lang="en-US" sz="1600" b="0" i="1" smtClean="0">
                        <a:latin typeface="Cambria Math" panose="02040503050406030204" pitchFamily="18" charset="0"/>
                        <a:ea typeface="Cambria Math" panose="02040503050406030204" pitchFamily="18" charset="0"/>
                      </a:rPr>
                      <m:t>×</m:t>
                    </m:r>
                    <m:sSup>
                      <m:sSupPr>
                        <m:ctrlPr>
                          <a:rPr lang="en-US" sz="1600" b="0" i="1" smtClean="0">
                            <a:latin typeface="Cambria Math" panose="02040503050406030204" pitchFamily="18" charset="0"/>
                            <a:ea typeface="Cambria Math" panose="02040503050406030204" pitchFamily="18" charset="0"/>
                          </a:rPr>
                        </m:ctrlPr>
                      </m:sSupPr>
                      <m:e>
                        <m:r>
                          <a:rPr lang="en-US" sz="1600" b="0" i="1" smtClean="0">
                            <a:latin typeface="Cambria Math" panose="02040503050406030204" pitchFamily="18" charset="0"/>
                            <a:ea typeface="Cambria Math" panose="02040503050406030204" pitchFamily="18" charset="0"/>
                          </a:rPr>
                          <m:t>10</m:t>
                        </m:r>
                      </m:e>
                      <m:sup>
                        <m:r>
                          <a:rPr lang="en-US" sz="1600" b="0" i="1" smtClean="0">
                            <a:latin typeface="Cambria Math" panose="02040503050406030204" pitchFamily="18" charset="0"/>
                            <a:ea typeface="Cambria Math" panose="02040503050406030204" pitchFamily="18" charset="0"/>
                          </a:rPr>
                          <m:t>−6</m:t>
                        </m:r>
                      </m:sup>
                    </m:sSup>
                    <m:r>
                      <m:rPr>
                        <m:sty m:val="p"/>
                      </m:rPr>
                      <a:rPr lang="el-GR" sz="1600" b="0" i="1" smtClean="0">
                        <a:latin typeface="Cambria Math" panose="02040503050406030204" pitchFamily="18" charset="0"/>
                        <a:ea typeface="Cambria Math" panose="02040503050406030204" pitchFamily="18" charset="0"/>
                      </a:rPr>
                      <m:t>Ω</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𝑚</m:t>
                    </m:r>
                  </m:oMath>
                </a14:m>
                <a:r>
                  <a:rPr lang="en-DE" sz="1600" dirty="0"/>
                  <a:t>.</a:t>
                </a:r>
              </a:p>
              <a:p>
                <a:pPr marL="180000" indent="-180000">
                  <a:lnSpc>
                    <a:spcPts val="2300"/>
                  </a:lnSpc>
                  <a:spcBef>
                    <a:spcPts val="1150"/>
                  </a:spcBef>
                  <a:buFont typeface="Arial" panose="020B0604020202020204" pitchFamily="34" charset="0"/>
                  <a:buChar char="•"/>
                </a:pPr>
                <a:endParaRPr lang="en-DE" sz="1600" dirty="0"/>
              </a:p>
              <a:p>
                <a:pPr marL="180000" indent="-180000" algn="l">
                  <a:lnSpc>
                    <a:spcPts val="2300"/>
                  </a:lnSpc>
                  <a:spcBef>
                    <a:spcPts val="1150"/>
                  </a:spcBef>
                  <a:buFont typeface="Arial" panose="020B0604020202020204" pitchFamily="34" charset="0"/>
                  <a:buChar char="•"/>
                </a:pPr>
                <a:endParaRPr lang="en-DE" sz="1600" dirty="0" err="1"/>
              </a:p>
            </p:txBody>
          </p:sp>
        </mc:Choice>
        <mc:Fallback>
          <p:sp>
            <p:nvSpPr>
              <p:cNvPr id="7" name="TextBox 6">
                <a:extLst>
                  <a:ext uri="{FF2B5EF4-FFF2-40B4-BE49-F238E27FC236}">
                    <a16:creationId xmlns:a16="http://schemas.microsoft.com/office/drawing/2014/main" id="{D77C1881-04B9-7A56-E68B-CF7CB3A51972}"/>
                  </a:ext>
                </a:extLst>
              </p:cNvPr>
              <p:cNvSpPr txBox="1">
                <a:spLocks noRot="1" noChangeAspect="1" noMove="1" noResize="1" noEditPoints="1" noAdjustHandles="1" noChangeArrowheads="1" noChangeShapeType="1" noTextEdit="1"/>
              </p:cNvSpPr>
              <p:nvPr/>
            </p:nvSpPr>
            <p:spPr>
              <a:xfrm>
                <a:off x="111759" y="850516"/>
                <a:ext cx="11804469" cy="1116844"/>
              </a:xfrm>
              <a:prstGeom prst="rect">
                <a:avLst/>
              </a:prstGeom>
              <a:blipFill>
                <a:blip r:embed="rId2"/>
                <a:stretch>
                  <a:fillRect l="-967" t="-6742"/>
                </a:stretch>
              </a:blipFill>
            </p:spPr>
            <p:txBody>
              <a:bodyPr/>
              <a:lstStyle/>
              <a:p>
                <a:r>
                  <a:rPr lang="en-IT">
                    <a:noFill/>
                  </a:rPr>
                  <a:t> </a:t>
                </a:r>
              </a:p>
            </p:txBody>
          </p:sp>
        </mc:Fallback>
      </mc:AlternateContent>
      <p:sp>
        <p:nvSpPr>
          <p:cNvPr id="10" name="TextBox 9">
            <a:extLst>
              <a:ext uri="{FF2B5EF4-FFF2-40B4-BE49-F238E27FC236}">
                <a16:creationId xmlns:a16="http://schemas.microsoft.com/office/drawing/2014/main" id="{65728152-71E9-3A82-F1C1-A32206068020}"/>
              </a:ext>
            </a:extLst>
          </p:cNvPr>
          <p:cNvSpPr txBox="1"/>
          <p:nvPr/>
        </p:nvSpPr>
        <p:spPr>
          <a:xfrm>
            <a:off x="1036357" y="6256291"/>
            <a:ext cx="9235440" cy="256224"/>
          </a:xfrm>
          <a:prstGeom prst="rect">
            <a:avLst/>
          </a:prstGeom>
          <a:noFill/>
        </p:spPr>
        <p:txBody>
          <a:bodyPr wrap="square" lIns="0" tIns="0" rIns="0" bIns="0" rtlCol="0" anchor="t" anchorCtr="0">
            <a:spAutoFit/>
          </a:bodyPr>
          <a:lstStyle/>
          <a:p>
            <a:pPr algn="l">
              <a:lnSpc>
                <a:spcPts val="2300"/>
              </a:lnSpc>
              <a:spcBef>
                <a:spcPts val="1150"/>
              </a:spcBef>
            </a:pPr>
            <a:r>
              <a:rPr lang="it-IT" sz="1200" dirty="0"/>
              <a:t>[5]</a:t>
            </a:r>
            <a:r>
              <a:rPr lang="en-DE" sz="1200" baseline="30000"/>
              <a:t> </a:t>
            </a:r>
            <a:r>
              <a:rPr lang="en-DE" sz="1200" b="1" dirty="0"/>
              <a:t>See report by:</a:t>
            </a:r>
            <a:r>
              <a:rPr lang="en-DE" sz="1200" b="1" baseline="30000" dirty="0"/>
              <a:t> </a:t>
            </a:r>
            <a:r>
              <a:rPr lang="en-DE" sz="1200" dirty="0"/>
              <a:t>R. Ambrosino, A. Castaldo and the CREATE TEAM, </a:t>
            </a:r>
            <a:r>
              <a:rPr lang="en-DE" sz="1200" i="1" dirty="0"/>
              <a:t>DEMO SN baseline 2021</a:t>
            </a:r>
            <a:r>
              <a:rPr lang="en-DE" sz="1200" dirty="0"/>
              <a:t>, 14th May 2021</a:t>
            </a:r>
          </a:p>
        </p:txBody>
      </p:sp>
      <p:pic>
        <p:nvPicPr>
          <p:cNvPr id="6" name="Picture 5" descr="A diagram of a graph&#10;&#10;Description automatically generated with medium confidence">
            <a:extLst>
              <a:ext uri="{FF2B5EF4-FFF2-40B4-BE49-F238E27FC236}">
                <a16:creationId xmlns:a16="http://schemas.microsoft.com/office/drawing/2014/main" id="{B9FB488C-302B-9B4C-B13C-3D176AADAE95}"/>
              </a:ext>
            </a:extLst>
          </p:cNvPr>
          <p:cNvPicPr>
            <a:picLocks noChangeAspect="1"/>
          </p:cNvPicPr>
          <p:nvPr/>
        </p:nvPicPr>
        <p:blipFill>
          <a:blip r:embed="rId3"/>
          <a:stretch>
            <a:fillRect/>
          </a:stretch>
        </p:blipFill>
        <p:spPr>
          <a:xfrm>
            <a:off x="363" y="1357745"/>
            <a:ext cx="4846111" cy="4846111"/>
          </a:xfrm>
          <a:prstGeom prst="rect">
            <a:avLst/>
          </a:prstGeom>
        </p:spPr>
      </p:pic>
      <p:pic>
        <p:nvPicPr>
          <p:cNvPr id="9" name="Picture 8" descr="A graph of a line&#10;&#10;Description automatically generated with medium confidence">
            <a:extLst>
              <a:ext uri="{FF2B5EF4-FFF2-40B4-BE49-F238E27FC236}">
                <a16:creationId xmlns:a16="http://schemas.microsoft.com/office/drawing/2014/main" id="{60E999E3-CF73-8544-87A0-CB511E0FD79A}"/>
              </a:ext>
            </a:extLst>
          </p:cNvPr>
          <p:cNvPicPr>
            <a:picLocks noChangeAspect="1"/>
          </p:cNvPicPr>
          <p:nvPr/>
        </p:nvPicPr>
        <p:blipFill>
          <a:blip r:embed="rId4"/>
          <a:stretch>
            <a:fillRect/>
          </a:stretch>
        </p:blipFill>
        <p:spPr>
          <a:xfrm>
            <a:off x="4704689" y="2712794"/>
            <a:ext cx="7487311" cy="3119713"/>
          </a:xfrm>
          <a:prstGeom prst="rect">
            <a:avLst/>
          </a:prstGeom>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90E642E7-729B-1447-B553-65AFD5C53FFA}"/>
                  </a:ext>
                </a:extLst>
              </p:cNvPr>
              <p:cNvSpPr txBox="1"/>
              <p:nvPr/>
            </p:nvSpPr>
            <p:spPr>
              <a:xfrm>
                <a:off x="5043055" y="1652022"/>
                <a:ext cx="6873173" cy="1011687"/>
              </a:xfrm>
              <a:prstGeom prst="rect">
                <a:avLst/>
              </a:prstGeom>
              <a:noFill/>
            </p:spPr>
            <p:txBody>
              <a:bodyPr wrap="square" lIns="0" tIns="0" rIns="0" bIns="0" rtlCol="0" anchor="t" anchorCtr="0">
                <a:spAutoFit/>
              </a:bodyPr>
              <a:lstStyle/>
              <a:p>
                <a:pPr marL="180000" indent="-180000">
                  <a:lnSpc>
                    <a:spcPts val="2300"/>
                  </a:lnSpc>
                  <a:spcBef>
                    <a:spcPts val="1150"/>
                  </a:spcBef>
                  <a:buFont typeface="Arial" panose="020B0604020202020204" pitchFamily="34" charset="0"/>
                  <a:buChar char="•"/>
                </a:pPr>
                <a:r>
                  <a:rPr lang="en-DE" sz="1600" dirty="0"/>
                  <a:t>Limiter positions: </a:t>
                </a:r>
                <a:r>
                  <a:rPr lang="en-DE" sz="1600" i="1" dirty="0"/>
                  <a:t>courtesy of F. Maviglia and M. L. Richiusa</a:t>
                </a:r>
                <a:r>
                  <a:rPr lang="en-DE" sz="1600" dirty="0"/>
                  <a:t>. Protrusion of </a:t>
                </a:r>
                <a14:m>
                  <m:oMath xmlns:m="http://schemas.openxmlformats.org/officeDocument/2006/math">
                    <m:r>
                      <m:rPr>
                        <m:sty m:val="p"/>
                      </m:rPr>
                      <a:rPr lang="el-GR" sz="1600" i="1" smtClean="0">
                        <a:latin typeface="Cambria Math" panose="02040503050406030204" pitchFamily="18" charset="0"/>
                        <a:ea typeface="Cambria Math" panose="02040503050406030204" pitchFamily="18" charset="0"/>
                      </a:rPr>
                      <m:t>Δ</m:t>
                    </m:r>
                    <m:r>
                      <a:rPr lang="it-IT" sz="1600" b="0" i="1" smtClean="0">
                        <a:latin typeface="Cambria Math" panose="02040503050406030204" pitchFamily="18" charset="0"/>
                        <a:ea typeface="Cambria Math" panose="02040503050406030204" pitchFamily="18" charset="0"/>
                      </a:rPr>
                      <m:t>𝑅</m:t>
                    </m:r>
                    <m:r>
                      <a:rPr lang="en-US" sz="1600" b="0" i="1" smtClean="0">
                        <a:latin typeface="Cambria Math" panose="02040503050406030204" pitchFamily="18" charset="0"/>
                        <a:ea typeface="Cambria Math" panose="02040503050406030204" pitchFamily="18" charset="0"/>
                      </a:rPr>
                      <m:t>=70 </m:t>
                    </m:r>
                    <m:r>
                      <a:rPr lang="en-US" sz="1600" b="0" i="1" smtClean="0">
                        <a:latin typeface="Cambria Math" panose="02040503050406030204" pitchFamily="18" charset="0"/>
                        <a:ea typeface="Cambria Math" panose="02040503050406030204" pitchFamily="18" charset="0"/>
                      </a:rPr>
                      <m:t>𝑚𝑚</m:t>
                    </m:r>
                  </m:oMath>
                </a14:m>
                <a:r>
                  <a:rPr lang="en-DE" sz="1600" dirty="0"/>
                  <a:t>.</a:t>
                </a:r>
              </a:p>
              <a:p>
                <a:pPr marL="180000" indent="-180000" algn="l">
                  <a:lnSpc>
                    <a:spcPts val="2300"/>
                  </a:lnSpc>
                  <a:spcBef>
                    <a:spcPts val="1150"/>
                  </a:spcBef>
                  <a:buFont typeface="Arial" panose="020B0604020202020204" pitchFamily="34" charset="0"/>
                  <a:buChar char="•"/>
                </a:pPr>
                <a:endParaRPr lang="en-IT" sz="1600" dirty="0" err="1"/>
              </a:p>
            </p:txBody>
          </p:sp>
        </mc:Choice>
        <mc:Fallback>
          <p:sp>
            <p:nvSpPr>
              <p:cNvPr id="8" name="TextBox 7">
                <a:extLst>
                  <a:ext uri="{FF2B5EF4-FFF2-40B4-BE49-F238E27FC236}">
                    <a16:creationId xmlns:a16="http://schemas.microsoft.com/office/drawing/2014/main" id="{90E642E7-729B-1447-B553-65AFD5C53FFA}"/>
                  </a:ext>
                </a:extLst>
              </p:cNvPr>
              <p:cNvSpPr txBox="1">
                <a:spLocks noRot="1" noChangeAspect="1" noMove="1" noResize="1" noEditPoints="1" noAdjustHandles="1" noChangeArrowheads="1" noChangeShapeType="1" noTextEdit="1"/>
              </p:cNvSpPr>
              <p:nvPr/>
            </p:nvSpPr>
            <p:spPr>
              <a:xfrm>
                <a:off x="5043055" y="1652022"/>
                <a:ext cx="6873173" cy="1011687"/>
              </a:xfrm>
              <a:prstGeom prst="rect">
                <a:avLst/>
              </a:prstGeom>
              <a:blipFill>
                <a:blip r:embed="rId5"/>
                <a:stretch>
                  <a:fillRect l="-1657" t="-5000" r="-1105"/>
                </a:stretch>
              </a:blipFill>
            </p:spPr>
            <p:txBody>
              <a:bodyPr/>
              <a:lstStyle/>
              <a:p>
                <a:r>
                  <a:rPr lang="en-IT">
                    <a:noFill/>
                  </a:rPr>
                  <a:t> </a:t>
                </a:r>
              </a:p>
            </p:txBody>
          </p:sp>
        </mc:Fallback>
      </mc:AlternateContent>
    </p:spTree>
    <p:extLst>
      <p:ext uri="{BB962C8B-B14F-4D97-AF65-F5344CB8AC3E}">
        <p14:creationId xmlns:p14="http://schemas.microsoft.com/office/powerpoint/2010/main" val="1132466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0C35BE-602B-3C70-89F6-B670D6954C24}"/>
              </a:ext>
            </a:extLst>
          </p:cNvPr>
          <p:cNvSpPr>
            <a:spLocks noGrp="1"/>
          </p:cNvSpPr>
          <p:nvPr>
            <p:ph sz="quarter" idx="13"/>
          </p:nvPr>
        </p:nvSpPr>
        <p:spPr>
          <a:xfrm>
            <a:off x="658812" y="1092200"/>
            <a:ext cx="10837863" cy="5360988"/>
          </a:xfrm>
        </p:spPr>
        <p:txBody>
          <a:bodyPr>
            <a:normAutofit/>
          </a:bodyPr>
          <a:lstStyle/>
          <a:p>
            <a:pPr marL="285750" indent="-285750">
              <a:lnSpc>
                <a:spcPct val="250000"/>
              </a:lnSpc>
              <a:buFont typeface="Courier New" panose="02070309020205020404" pitchFamily="49" charset="0"/>
              <a:buChar char="o"/>
            </a:pPr>
            <a:r>
              <a:rPr lang="en-US" dirty="0">
                <a:solidFill>
                  <a:schemeClr val="bg1">
                    <a:lumMod val="85000"/>
                  </a:schemeClr>
                </a:solidFill>
              </a:rPr>
              <a:t>Introduction &amp; Model.</a:t>
            </a:r>
          </a:p>
          <a:p>
            <a:pPr marL="285750" indent="-285750">
              <a:lnSpc>
                <a:spcPct val="250000"/>
              </a:lnSpc>
              <a:buFont typeface="Courier New" panose="02070309020205020404" pitchFamily="49" charset="0"/>
              <a:buChar char="o"/>
            </a:pPr>
            <a:r>
              <a:rPr lang="en-US" dirty="0">
                <a:solidFill>
                  <a:schemeClr val="bg1">
                    <a:lumMod val="85000"/>
                  </a:schemeClr>
                </a:solidFill>
              </a:rPr>
              <a:t>Scenario &amp; Equilibrium</a:t>
            </a:r>
            <a:endParaRPr lang="en-DE" dirty="0">
              <a:solidFill>
                <a:schemeClr val="bg1">
                  <a:lumMod val="85000"/>
                </a:schemeClr>
              </a:solidFill>
            </a:endParaRPr>
          </a:p>
          <a:p>
            <a:pPr marL="342900" indent="-342900">
              <a:lnSpc>
                <a:spcPct val="250000"/>
              </a:lnSpc>
              <a:buFont typeface="Courier New" panose="02070309020205020404" pitchFamily="49" charset="0"/>
              <a:buChar char="o"/>
            </a:pPr>
            <a:r>
              <a:rPr lang="en-US" dirty="0"/>
              <a:t>Study and prediction of the RE impact on the sacrificial limiter.</a:t>
            </a:r>
          </a:p>
          <a:p>
            <a:pPr lvl="2" indent="0">
              <a:buNone/>
            </a:pPr>
            <a:endParaRPr lang="en-DE" dirty="0"/>
          </a:p>
        </p:txBody>
      </p:sp>
      <p:sp>
        <p:nvSpPr>
          <p:cNvPr id="3" name="Footer Placeholder 2">
            <a:extLst>
              <a:ext uri="{FF2B5EF4-FFF2-40B4-BE49-F238E27FC236}">
                <a16:creationId xmlns:a16="http://schemas.microsoft.com/office/drawing/2014/main" id="{4130AFA2-2996-5D52-9E00-3A05F106EB60}"/>
              </a:ext>
            </a:extLst>
          </p:cNvPr>
          <p:cNvSpPr>
            <a:spLocks noGrp="1"/>
          </p:cNvSpPr>
          <p:nvPr>
            <p:ph type="ftr" sz="quarter" idx="15"/>
          </p:nvPr>
        </p:nvSpPr>
        <p:spPr/>
        <p:txBody>
          <a:bodyPr/>
          <a:lstStyle/>
          <a:p>
            <a:r>
              <a:rPr lang="de-DE"/>
              <a:t>Max-Planck-Institut für Plasmaphysik | F. Vannini | 14.06.2024</a:t>
            </a:r>
            <a:endParaRPr lang="de-DE" dirty="0"/>
          </a:p>
        </p:txBody>
      </p:sp>
      <p:sp>
        <p:nvSpPr>
          <p:cNvPr id="4" name="Slide Number Placeholder 3">
            <a:extLst>
              <a:ext uri="{FF2B5EF4-FFF2-40B4-BE49-F238E27FC236}">
                <a16:creationId xmlns:a16="http://schemas.microsoft.com/office/drawing/2014/main" id="{11C9CB29-A739-902B-B278-2726C6932377}"/>
              </a:ext>
            </a:extLst>
          </p:cNvPr>
          <p:cNvSpPr>
            <a:spLocks noGrp="1"/>
          </p:cNvSpPr>
          <p:nvPr>
            <p:ph type="sldNum" sz="quarter" idx="16"/>
          </p:nvPr>
        </p:nvSpPr>
        <p:spPr/>
        <p:txBody>
          <a:bodyPr/>
          <a:lstStyle/>
          <a:p>
            <a:fld id="{ECE691D0-CC49-4FC7-9C4D-6112B0CB3A76}" type="slidenum">
              <a:rPr lang="de-DE" smtClean="0"/>
              <a:pPr/>
              <a:t>8</a:t>
            </a:fld>
            <a:endParaRPr lang="de-DE"/>
          </a:p>
        </p:txBody>
      </p:sp>
      <p:sp>
        <p:nvSpPr>
          <p:cNvPr id="5" name="Title 4">
            <a:extLst>
              <a:ext uri="{FF2B5EF4-FFF2-40B4-BE49-F238E27FC236}">
                <a16:creationId xmlns:a16="http://schemas.microsoft.com/office/drawing/2014/main" id="{D76AE7A6-9C1F-D1BE-F009-684B281F3445}"/>
              </a:ext>
            </a:extLst>
          </p:cNvPr>
          <p:cNvSpPr>
            <a:spLocks noGrp="1"/>
          </p:cNvSpPr>
          <p:nvPr>
            <p:ph type="title"/>
          </p:nvPr>
        </p:nvSpPr>
        <p:spPr/>
        <p:txBody>
          <a:bodyPr/>
          <a:lstStyle/>
          <a:p>
            <a:r>
              <a:rPr lang="en-DE" dirty="0"/>
              <a:t>Table of contents</a:t>
            </a:r>
          </a:p>
        </p:txBody>
      </p:sp>
    </p:spTree>
    <p:extLst>
      <p:ext uri="{BB962C8B-B14F-4D97-AF65-F5344CB8AC3E}">
        <p14:creationId xmlns:p14="http://schemas.microsoft.com/office/powerpoint/2010/main" val="1512435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FF14CBF-A83D-61BD-4447-08D9EFDC8D9C}"/>
              </a:ext>
            </a:extLst>
          </p:cNvPr>
          <p:cNvSpPr>
            <a:spLocks noGrp="1"/>
          </p:cNvSpPr>
          <p:nvPr>
            <p:ph type="ftr" sz="quarter" idx="15"/>
          </p:nvPr>
        </p:nvSpPr>
        <p:spPr/>
        <p:txBody>
          <a:bodyPr/>
          <a:lstStyle/>
          <a:p>
            <a:r>
              <a:rPr lang="de-DE"/>
              <a:t>Max-Planck-Institut für Plasmaphysik | F. Vannini | 14.06.2024</a:t>
            </a:r>
          </a:p>
        </p:txBody>
      </p:sp>
      <p:sp>
        <p:nvSpPr>
          <p:cNvPr id="4" name="Slide Number Placeholder 3">
            <a:extLst>
              <a:ext uri="{FF2B5EF4-FFF2-40B4-BE49-F238E27FC236}">
                <a16:creationId xmlns:a16="http://schemas.microsoft.com/office/drawing/2014/main" id="{E330414F-7448-2D64-A0E9-36905DF564EF}"/>
              </a:ext>
            </a:extLst>
          </p:cNvPr>
          <p:cNvSpPr>
            <a:spLocks noGrp="1"/>
          </p:cNvSpPr>
          <p:nvPr>
            <p:ph type="sldNum" sz="quarter" idx="16"/>
          </p:nvPr>
        </p:nvSpPr>
        <p:spPr/>
        <p:txBody>
          <a:bodyPr/>
          <a:lstStyle/>
          <a:p>
            <a:fld id="{ECE691D0-CC49-4FC7-9C4D-6112B0CB3A76}" type="slidenum">
              <a:rPr lang="de-DE" smtClean="0"/>
              <a:pPr/>
              <a:t>9</a:t>
            </a:fld>
            <a:endParaRPr lang="de-DE"/>
          </a:p>
        </p:txBody>
      </p:sp>
      <p:sp>
        <p:nvSpPr>
          <p:cNvPr id="5" name="Title 4">
            <a:extLst>
              <a:ext uri="{FF2B5EF4-FFF2-40B4-BE49-F238E27FC236}">
                <a16:creationId xmlns:a16="http://schemas.microsoft.com/office/drawing/2014/main" id="{418B037F-46FE-5546-ED67-50FB7F06AF93}"/>
              </a:ext>
            </a:extLst>
          </p:cNvPr>
          <p:cNvSpPr>
            <a:spLocks noGrp="1"/>
          </p:cNvSpPr>
          <p:nvPr>
            <p:ph type="title"/>
          </p:nvPr>
        </p:nvSpPr>
        <p:spPr>
          <a:xfrm>
            <a:off x="658813" y="468506"/>
            <a:ext cx="10621961" cy="782638"/>
          </a:xfrm>
        </p:spPr>
        <p:txBody>
          <a:bodyPr/>
          <a:lstStyle/>
          <a:p>
            <a:r>
              <a:rPr lang="en-GB" sz="2800" cap="all" dirty="0">
                <a:solidFill>
                  <a:srgbClr val="006C66"/>
                </a:solidFill>
                <a:latin typeface="+mn-lt"/>
              </a:rPr>
              <a:t>MITIGATED</a:t>
            </a:r>
            <a:r>
              <a:rPr lang="en-GB" sz="2800" b="1" cap="all" dirty="0">
                <a:solidFill>
                  <a:srgbClr val="006C66"/>
                </a:solidFill>
              </a:rPr>
              <a:t> VDE</a:t>
            </a:r>
            <a:endParaRPr lang="en-DE" dirty="0"/>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04A9A4E8-AE59-1D68-AEC4-726E39323960}"/>
                  </a:ext>
                </a:extLst>
              </p:cNvPr>
              <p:cNvSpPr txBox="1"/>
              <p:nvPr/>
            </p:nvSpPr>
            <p:spPr>
              <a:xfrm>
                <a:off x="326957" y="905228"/>
                <a:ext cx="11206230" cy="892552"/>
              </a:xfrm>
              <a:prstGeom prst="rect">
                <a:avLst/>
              </a:prstGeom>
              <a:noFill/>
            </p:spPr>
            <p:txBody>
              <a:bodyPr wrap="square" lIns="0" tIns="0" rIns="0" bIns="0" rtlCol="0" anchor="t" anchorCtr="0">
                <a:spAutoFit/>
              </a:bodyPr>
              <a:lstStyle/>
              <a:p>
                <a:pPr indent="-180000" algn="l">
                  <a:spcBef>
                    <a:spcPts val="550"/>
                  </a:spcBef>
                  <a:buFont typeface="Arial" panose="020B0604020202020204" pitchFamily="34" charset="0"/>
                  <a:buChar char="•"/>
                </a:pPr>
                <a:r>
                  <a:rPr lang="en-GB" sz="1600" dirty="0"/>
                  <a:t>2D simulations: </a:t>
                </a:r>
                <a14:m>
                  <m:oMath xmlns:m="http://schemas.openxmlformats.org/officeDocument/2006/math">
                    <m:r>
                      <a:rPr lang="en-GB" sz="1600" b="0" i="1" smtClean="0">
                        <a:latin typeface="Cambria Math" panose="02040503050406030204" pitchFamily="18" charset="0"/>
                      </a:rPr>
                      <m:t>𝑛</m:t>
                    </m:r>
                    <m:r>
                      <a:rPr lang="en-GB" sz="1600" b="0" i="1" smtClean="0">
                        <a:latin typeface="Cambria Math" panose="02040503050406030204" pitchFamily="18" charset="0"/>
                        <a:ea typeface="Cambria Math" panose="02040503050406030204" pitchFamily="18" charset="0"/>
                      </a:rPr>
                      <m:t>∈[0]</m:t>
                    </m:r>
                  </m:oMath>
                </a14:m>
                <a:r>
                  <a:rPr lang="en-GB" sz="1600" dirty="0"/>
                  <a:t>-only retained for simplicity. VDE triggered with </a:t>
                </a:r>
                <a:r>
                  <a:rPr lang="en-GB" sz="1600" dirty="0">
                    <a:cs typeface="Arial" panose="020B0604020202020204" pitchFamily="34" charset="0"/>
                  </a:rPr>
                  <a:t>current perturbation into in-vessel coil </a:t>
                </a:r>
                <a14:m>
                  <m:oMath xmlns:m="http://schemas.openxmlformats.org/officeDocument/2006/math">
                    <m:r>
                      <a:rPr lang="en-GB" sz="1600" i="1" smtClean="0">
                        <a:latin typeface="Cambria Math" panose="02040503050406030204" pitchFamily="18" charset="0"/>
                        <a:ea typeface="Cambria Math" panose="02040503050406030204" pitchFamily="18" charset="0"/>
                      </a:rPr>
                      <m:t>𝛿</m:t>
                    </m:r>
                    <m:r>
                      <a:rPr lang="en-GB" sz="1600" b="0" i="1" smtClean="0">
                        <a:latin typeface="Cambria Math" panose="02040503050406030204" pitchFamily="18" charset="0"/>
                        <a:ea typeface="Cambria Math" panose="02040503050406030204" pitchFamily="18" charset="0"/>
                      </a:rPr>
                      <m:t>𝐼</m:t>
                    </m:r>
                    <m:r>
                      <a:rPr lang="en-GB" sz="1600" b="0" i="1" smtClean="0">
                        <a:latin typeface="Cambria Math" panose="02040503050406030204" pitchFamily="18" charset="0"/>
                        <a:ea typeface="Cambria Math" panose="02040503050406030204" pitchFamily="18" charset="0"/>
                      </a:rPr>
                      <m:t>=20 </m:t>
                    </m:r>
                    <m:r>
                      <a:rPr lang="en-GB" sz="1600" b="0" i="1" smtClean="0">
                        <a:latin typeface="Cambria Math" panose="02040503050406030204" pitchFamily="18" charset="0"/>
                        <a:ea typeface="Cambria Math" panose="02040503050406030204" pitchFamily="18" charset="0"/>
                      </a:rPr>
                      <m:t>𝑘𝐴</m:t>
                    </m:r>
                  </m:oMath>
                </a14:m>
                <a:r>
                  <a:rPr lang="en-GB" sz="1600" dirty="0"/>
                  <a:t>.</a:t>
                </a:r>
              </a:p>
              <a:p>
                <a:pPr indent="-180000">
                  <a:spcBef>
                    <a:spcPts val="550"/>
                  </a:spcBef>
                  <a:buFont typeface="Arial" panose="020B0604020202020204" pitchFamily="34" charset="0"/>
                  <a:buChar char="•"/>
                </a:pPr>
                <a:r>
                  <a:rPr lang="en-GB" sz="1600" dirty="0"/>
                  <a:t>Plasma drifts of </a:t>
                </a:r>
                <a14:m>
                  <m:oMath xmlns:m="http://schemas.openxmlformats.org/officeDocument/2006/math">
                    <m:r>
                      <a:rPr lang="en-GB" sz="1600" i="1" smtClean="0">
                        <a:latin typeface="Cambria Math" panose="02040503050406030204" pitchFamily="18" charset="0"/>
                        <a:ea typeface="Cambria Math" panose="02040503050406030204" pitchFamily="18" charset="0"/>
                      </a:rPr>
                      <m:t>𝛿</m:t>
                    </m:r>
                    <m:r>
                      <a:rPr lang="en-GB" sz="1600" b="0" i="1" smtClean="0">
                        <a:latin typeface="Cambria Math" panose="02040503050406030204" pitchFamily="18" charset="0"/>
                        <a:ea typeface="Cambria Math" panose="02040503050406030204" pitchFamily="18" charset="0"/>
                      </a:rPr>
                      <m:t>𝑍</m:t>
                    </m:r>
                    <m:r>
                      <a:rPr lang="en-GB" sz="1600" b="0" i="1" smtClean="0">
                        <a:latin typeface="Cambria Math" panose="02040503050406030204" pitchFamily="18" charset="0"/>
                        <a:ea typeface="Cambria Math" panose="02040503050406030204" pitchFamily="18" charset="0"/>
                      </a:rPr>
                      <m:t>≈0.7 </m:t>
                    </m:r>
                    <m:r>
                      <a:rPr lang="en-GB" sz="1600" b="0" i="1" smtClean="0">
                        <a:latin typeface="Cambria Math" panose="02040503050406030204" pitchFamily="18" charset="0"/>
                        <a:ea typeface="Cambria Math" panose="02040503050406030204" pitchFamily="18" charset="0"/>
                      </a:rPr>
                      <m:t>𝑚</m:t>
                    </m:r>
                  </m:oMath>
                </a14:m>
                <a:r>
                  <a:rPr lang="en-GB" sz="1600" dirty="0"/>
                  <a:t>. To mimic massive material injection:</a:t>
                </a:r>
              </a:p>
              <a:p>
                <a:pPr indent="-180000">
                  <a:spcBef>
                    <a:spcPts val="550"/>
                  </a:spcBef>
                  <a:buFont typeface="Arial" panose="020B0604020202020204" pitchFamily="34" charset="0"/>
                  <a:buChar char="•"/>
                </a:pPr>
                <a:endParaRPr lang="en-GB" sz="1600" dirty="0"/>
              </a:p>
            </p:txBody>
          </p:sp>
        </mc:Choice>
        <mc:Fallback>
          <p:sp>
            <p:nvSpPr>
              <p:cNvPr id="9" name="TextBox 8">
                <a:extLst>
                  <a:ext uri="{FF2B5EF4-FFF2-40B4-BE49-F238E27FC236}">
                    <a16:creationId xmlns:a16="http://schemas.microsoft.com/office/drawing/2014/main" id="{04A9A4E8-AE59-1D68-AEC4-726E39323960}"/>
                  </a:ext>
                </a:extLst>
              </p:cNvPr>
              <p:cNvSpPr txBox="1">
                <a:spLocks noRot="1" noChangeAspect="1" noMove="1" noResize="1" noEditPoints="1" noAdjustHandles="1" noChangeArrowheads="1" noChangeShapeType="1" noTextEdit="1"/>
              </p:cNvSpPr>
              <p:nvPr/>
            </p:nvSpPr>
            <p:spPr>
              <a:xfrm>
                <a:off x="326957" y="905228"/>
                <a:ext cx="11206230" cy="892552"/>
              </a:xfrm>
              <a:prstGeom prst="rect">
                <a:avLst/>
              </a:prstGeom>
              <a:blipFill>
                <a:blip r:embed="rId3"/>
                <a:stretch>
                  <a:fillRect l="-1018" t="-7042"/>
                </a:stretch>
              </a:blipFill>
            </p:spPr>
            <p:txBody>
              <a:bodyPr/>
              <a:lstStyle/>
              <a:p>
                <a:r>
                  <a:rPr lang="en-IT">
                    <a:noFill/>
                  </a:rPr>
                  <a:t> </a:t>
                </a:r>
              </a:p>
            </p:txBody>
          </p:sp>
        </mc:Fallback>
      </mc:AlternateContent>
      <p:sp>
        <p:nvSpPr>
          <p:cNvPr id="16" name="TextBox 15">
            <a:extLst>
              <a:ext uri="{FF2B5EF4-FFF2-40B4-BE49-F238E27FC236}">
                <a16:creationId xmlns:a16="http://schemas.microsoft.com/office/drawing/2014/main" id="{41ABE8F4-146D-1EA7-F7E0-709FD8BE75D2}"/>
              </a:ext>
            </a:extLst>
          </p:cNvPr>
          <p:cNvSpPr txBox="1"/>
          <p:nvPr/>
        </p:nvSpPr>
        <p:spPr>
          <a:xfrm>
            <a:off x="1764707" y="6176305"/>
            <a:ext cx="9733416" cy="276999"/>
          </a:xfrm>
          <a:prstGeom prst="rect">
            <a:avLst/>
          </a:prstGeom>
          <a:noFill/>
        </p:spPr>
        <p:txBody>
          <a:bodyPr wrap="square">
            <a:spAutoFit/>
          </a:bodyPr>
          <a:lstStyle/>
          <a:p>
            <a:pPr algn="just">
              <a:spcBef>
                <a:spcPts val="800"/>
              </a:spcBef>
            </a:pPr>
            <a:r>
              <a:rPr lang="de-DE" sz="1200" kern="400" dirty="0">
                <a:ea typeface="Roboto" panose="02000000000000000000" pitchFamily="2" charset="0"/>
                <a:cs typeface="Arial" panose="020B0604020202020204" pitchFamily="34" charset="0"/>
              </a:rPr>
              <a:t>[6] N. Schwarz et al, </a:t>
            </a:r>
            <a:r>
              <a:rPr lang="de-DE" sz="1200" kern="400" dirty="0" err="1">
                <a:ea typeface="Roboto" panose="02000000000000000000" pitchFamily="2" charset="0"/>
                <a:cs typeface="Arial" panose="020B0604020202020204" pitchFamily="34" charset="0"/>
              </a:rPr>
              <a:t>Nuclear</a:t>
            </a:r>
            <a:r>
              <a:rPr lang="de-DE" sz="1200" kern="400" dirty="0">
                <a:ea typeface="Roboto" panose="02000000000000000000" pitchFamily="2" charset="0"/>
                <a:cs typeface="Arial" panose="020B0604020202020204" pitchFamily="34" charset="0"/>
              </a:rPr>
              <a:t> Fusion 63, 126016 (2023);  </a:t>
            </a:r>
            <a:r>
              <a:rPr lang="en-US" altLang="en-US" sz="1200" dirty="0"/>
              <a:t>[7] </a:t>
            </a:r>
            <a:r>
              <a:rPr lang="en-GB" sz="1200" b="0" u="none" strike="noStrike" dirty="0">
                <a:solidFill>
                  <a:srgbClr val="333333"/>
                </a:solidFill>
                <a:effectLst/>
              </a:rPr>
              <a:t>O. Gruber et al</a:t>
            </a:r>
            <a:r>
              <a:rPr lang="en-GB" sz="1200" dirty="0">
                <a:solidFill>
                  <a:srgbClr val="333333"/>
                </a:solidFill>
              </a:rPr>
              <a:t>, </a:t>
            </a:r>
            <a:r>
              <a:rPr lang="en-GB" sz="1200" b="0" u="none" strike="noStrike" dirty="0">
                <a:solidFill>
                  <a:srgbClr val="333333"/>
                </a:solidFill>
                <a:effectLst/>
              </a:rPr>
              <a:t>Plasma Phys. Control. Fusion </a:t>
            </a:r>
            <a:r>
              <a:rPr lang="en-GB" sz="1200" u="none" strike="noStrike" dirty="0">
                <a:solidFill>
                  <a:srgbClr val="333333"/>
                </a:solidFill>
                <a:effectLst/>
              </a:rPr>
              <a:t>35,</a:t>
            </a:r>
            <a:r>
              <a:rPr lang="en-GB" sz="1200" b="0" u="none" strike="noStrike" dirty="0">
                <a:solidFill>
                  <a:srgbClr val="333333"/>
                </a:solidFill>
                <a:effectLst/>
              </a:rPr>
              <a:t> B191 (1993).</a:t>
            </a:r>
            <a:endParaRPr lang="en-US" altLang="en-US" sz="1200" dirty="0"/>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630255D3-49C2-D443-B051-734CA1D33EAD}"/>
                  </a:ext>
                </a:extLst>
              </p:cNvPr>
              <p:cNvSpPr txBox="1"/>
              <p:nvPr/>
            </p:nvSpPr>
            <p:spPr>
              <a:xfrm>
                <a:off x="326957" y="1650528"/>
                <a:ext cx="4867785" cy="3723070"/>
              </a:xfrm>
              <a:prstGeom prst="rect">
                <a:avLst/>
              </a:prstGeom>
              <a:noFill/>
            </p:spPr>
            <p:txBody>
              <a:bodyPr wrap="square" lIns="0" tIns="0" rIns="0" bIns="0" rtlCol="0" anchor="t" anchorCtr="0">
                <a:spAutoFit/>
              </a:bodyPr>
              <a:lstStyle/>
              <a:p>
                <a:pPr marL="720000" indent="-514350">
                  <a:spcBef>
                    <a:spcPts val="550"/>
                  </a:spcBef>
                  <a:spcAft>
                    <a:spcPts val="600"/>
                  </a:spcAft>
                  <a:buFont typeface="+mj-lt"/>
                  <a:buAutoNum type="arabicPeriod"/>
                </a:pPr>
                <a:r>
                  <a:rPr lang="en-GB" sz="1600" dirty="0"/>
                  <a:t>spatially uniform density of impurities (Ne) introduced.</a:t>
                </a:r>
              </a:p>
              <a:p>
                <a:pPr marL="720000" indent="-514350">
                  <a:spcBef>
                    <a:spcPts val="550"/>
                  </a:spcBef>
                  <a:spcAft>
                    <a:spcPts val="600"/>
                  </a:spcAft>
                  <a:buFont typeface="+mj-lt"/>
                  <a:buAutoNum type="arabicPeriod"/>
                </a:pPr>
                <a:r>
                  <a:rPr lang="en-GB" sz="1600" dirty="0"/>
                  <a:t> </a:t>
                </a:r>
                <a:r>
                  <a:rPr lang="en-GB" sz="1600" b="1" dirty="0">
                    <a:solidFill>
                      <a:srgbClr val="FFA6FD"/>
                    </a:solidFill>
                  </a:rPr>
                  <a:t>Artificial thermal quench</a:t>
                </a:r>
                <a:r>
                  <a:rPr lang="en-GB" sz="1600" dirty="0"/>
                  <a:t> (</a:t>
                </a:r>
                <a:r>
                  <a:rPr lang="en-GB" sz="1600" b="1" dirty="0">
                    <a:solidFill>
                      <a:srgbClr val="FFA6FD"/>
                    </a:solidFill>
                  </a:rPr>
                  <a:t>ATQ,</a:t>
                </a:r>
                <a:r>
                  <a:rPr lang="en-GB" sz="1600" b="1" dirty="0"/>
                  <a:t> </a:t>
                </a:r>
                <a14:m>
                  <m:oMath xmlns:m="http://schemas.openxmlformats.org/officeDocument/2006/math">
                    <m:r>
                      <a:rPr lang="en-GB" sz="1600" b="0" i="1" smtClean="0">
                        <a:latin typeface="Cambria Math" panose="02040503050406030204" pitchFamily="18" charset="0"/>
                        <a:ea typeface="Cambria Math" panose="02040503050406030204" pitchFamily="18" charset="0"/>
                      </a:rPr>
                      <m:t>∆</m:t>
                    </m:r>
                    <m:r>
                      <a:rPr lang="en-US" sz="1600" b="0" i="1" smtClean="0">
                        <a:latin typeface="Cambria Math" panose="02040503050406030204" pitchFamily="18" charset="0"/>
                        <a:ea typeface="Cambria Math" panose="02040503050406030204" pitchFamily="18" charset="0"/>
                      </a:rPr>
                      <m:t>𝑡</m:t>
                    </m:r>
                    <m:r>
                      <a:rPr lang="en-GB" sz="1600" b="0" i="1">
                        <a:latin typeface="Cambria Math" panose="02040503050406030204" pitchFamily="18" charset="0"/>
                        <a:ea typeface="Cambria Math" panose="02040503050406030204" pitchFamily="18" charset="0"/>
                      </a:rPr>
                      <m:t>≈</m:t>
                    </m:r>
                    <m:r>
                      <a:rPr lang="en-US" sz="1600" b="0" i="1">
                        <a:latin typeface="Cambria Math" panose="02040503050406030204" pitchFamily="18" charset="0"/>
                        <a:ea typeface="Cambria Math" panose="02040503050406030204" pitchFamily="18" charset="0"/>
                      </a:rPr>
                      <m:t>4</m:t>
                    </m:r>
                    <m:r>
                      <a:rPr lang="en-GB" sz="1600" b="0" i="1">
                        <a:latin typeface="Cambria Math" panose="02040503050406030204" pitchFamily="18" charset="0"/>
                        <a:ea typeface="Cambria Math" panose="02040503050406030204" pitchFamily="18" charset="0"/>
                      </a:rPr>
                      <m:t> </m:t>
                    </m:r>
                    <m:r>
                      <a:rPr lang="en-GB" sz="1600" b="0" i="1">
                        <a:latin typeface="Cambria Math" panose="02040503050406030204" pitchFamily="18" charset="0"/>
                        <a:ea typeface="Cambria Math" panose="02040503050406030204" pitchFamily="18" charset="0"/>
                      </a:rPr>
                      <m:t>𝑚𝑠</m:t>
                    </m:r>
                  </m:oMath>
                </a14:m>
                <a:r>
                  <a:rPr lang="en-GB" sz="1600" dirty="0"/>
                  <a:t>).</a:t>
                </a:r>
              </a:p>
              <a:p>
                <a:pPr marL="285750" indent="-285750">
                  <a:spcBef>
                    <a:spcPts val="550"/>
                  </a:spcBef>
                  <a:spcAft>
                    <a:spcPts val="600"/>
                  </a:spcAft>
                  <a:buFont typeface="Arial" panose="020B0604020202020204" pitchFamily="34" charset="0"/>
                  <a:buChar char="•"/>
                </a:pPr>
                <a:r>
                  <a:rPr lang="en-GB" sz="1600" dirty="0"/>
                  <a:t>CQ with pre-ATQ physics plasma parameters.</a:t>
                </a:r>
              </a:p>
              <a:p>
                <a:pPr marL="285750" indent="-285750">
                  <a:spcBef>
                    <a:spcPts val="550"/>
                  </a:spcBef>
                  <a:spcAft>
                    <a:spcPts val="600"/>
                  </a:spcAft>
                  <a:buFont typeface="Arial" panose="020B0604020202020204" pitchFamily="34" charset="0"/>
                  <a:buChar char="•"/>
                </a:pPr>
                <a:r>
                  <a:rPr lang="en-GB" sz="1600" b="1" dirty="0"/>
                  <a:t>NO RE included.</a:t>
                </a:r>
              </a:p>
              <a:p>
                <a:pPr marL="285750" indent="-285750">
                  <a:spcBef>
                    <a:spcPts val="550"/>
                  </a:spcBef>
                  <a:spcAft>
                    <a:spcPts val="600"/>
                  </a:spcAft>
                  <a:buFont typeface="Arial" panose="020B0604020202020204" pitchFamily="34" charset="0"/>
                  <a:buChar char="•"/>
                </a:pPr>
                <a:r>
                  <a:rPr lang="en-GB" sz="1600" dirty="0"/>
                  <a:t>Consistently with studies presented in [6]:</a:t>
                </a:r>
              </a:p>
              <a:p>
                <a:pPr algn="ctr">
                  <a:spcBef>
                    <a:spcPts val="550"/>
                  </a:spcBef>
                  <a:spcAft>
                    <a:spcPts val="600"/>
                  </a:spcAft>
                </a:pPr>
                <a14:m>
                  <m:oMath xmlns:m="http://schemas.openxmlformats.org/officeDocument/2006/math">
                    <m:sSub>
                      <m:sSubPr>
                        <m:ctrlPr>
                          <a:rPr lang="en-GB" sz="1600" i="1" smtClean="0">
                            <a:latin typeface="Cambria Math" panose="02040503050406030204" pitchFamily="18" charset="0"/>
                          </a:rPr>
                        </m:ctrlPr>
                      </m:sSubPr>
                      <m:e>
                        <m:r>
                          <a:rPr lang="en-US" sz="1600" b="0" i="1" smtClean="0">
                            <a:latin typeface="Cambria Math" panose="02040503050406030204" pitchFamily="18" charset="0"/>
                          </a:rPr>
                          <m:t>𝐹</m:t>
                        </m:r>
                      </m:e>
                      <m:sub>
                        <m:r>
                          <a:rPr lang="en-US" sz="1600" b="0" i="1" smtClean="0">
                            <a:latin typeface="Cambria Math" panose="02040503050406030204" pitchFamily="18" charset="0"/>
                          </a:rPr>
                          <m:t>𝑧</m:t>
                        </m:r>
                      </m:sub>
                    </m:sSub>
                    <m:r>
                      <a:rPr lang="en-GB" sz="1600" i="1" smtClean="0">
                        <a:latin typeface="Cambria Math" panose="02040503050406030204" pitchFamily="18" charset="0"/>
                        <a:ea typeface="Cambria Math" panose="02040503050406030204" pitchFamily="18" charset="0"/>
                      </a:rPr>
                      <m:t>∝</m:t>
                    </m:r>
                    <m:sSub>
                      <m:sSubPr>
                        <m:ctrlPr>
                          <a:rPr lang="en-GB" sz="160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𝐼</m:t>
                        </m:r>
                      </m:e>
                      <m:sub>
                        <m:r>
                          <a:rPr lang="en-US" sz="1600" b="0" i="1" smtClean="0">
                            <a:latin typeface="Cambria Math" panose="02040503050406030204" pitchFamily="18" charset="0"/>
                            <a:ea typeface="Cambria Math" panose="02040503050406030204" pitchFamily="18" charset="0"/>
                          </a:rPr>
                          <m:t>𝑃𝑙𝑎𝑠𝑚𝑎</m:t>
                        </m:r>
                      </m:sub>
                    </m:sSub>
                    <m:r>
                      <a:rPr lang="en-GB" sz="1600" i="1" smtClean="0">
                        <a:latin typeface="Cambria Math" panose="02040503050406030204" pitchFamily="18" charset="0"/>
                        <a:ea typeface="Cambria Math" panose="02040503050406030204" pitchFamily="18" charset="0"/>
                      </a:rPr>
                      <m:t>×∆</m:t>
                    </m:r>
                    <m:sSub>
                      <m:sSubPr>
                        <m:ctrlPr>
                          <a:rPr lang="en-GB" sz="1600" i="1" smtClean="0">
                            <a:latin typeface="Cambria Math" panose="02040503050406030204" pitchFamily="18" charset="0"/>
                            <a:ea typeface="Cambria Math" panose="02040503050406030204" pitchFamily="18" charset="0"/>
                          </a:rPr>
                        </m:ctrlPr>
                      </m:sSubPr>
                      <m:e>
                        <m:r>
                          <a:rPr lang="en-US" sz="1600" b="0" i="1" smtClean="0">
                            <a:latin typeface="Cambria Math" panose="02040503050406030204" pitchFamily="18" charset="0"/>
                            <a:ea typeface="Cambria Math" panose="02040503050406030204" pitchFamily="18" charset="0"/>
                          </a:rPr>
                          <m:t>𝑍</m:t>
                        </m:r>
                      </m:e>
                      <m:sub>
                        <m:r>
                          <a:rPr lang="en-US" sz="1600" b="0" i="1" smtClean="0">
                            <a:latin typeface="Cambria Math" panose="02040503050406030204" pitchFamily="18" charset="0"/>
                            <a:ea typeface="Cambria Math" panose="02040503050406030204" pitchFamily="18" charset="0"/>
                          </a:rPr>
                          <m:t>𝐶𝑢𝑟𝑟</m:t>
                        </m:r>
                        <m:r>
                          <a:rPr lang="en-US" sz="1600" b="0" i="1" smtClean="0">
                            <a:latin typeface="Cambria Math" panose="02040503050406030204" pitchFamily="18" charset="0"/>
                            <a:ea typeface="Cambria Math" panose="02040503050406030204" pitchFamily="18" charset="0"/>
                          </a:rPr>
                          <m:t>. </m:t>
                        </m:r>
                        <m:r>
                          <a:rPr lang="en-US" sz="1600" b="0" i="1" smtClean="0">
                            <a:latin typeface="Cambria Math" panose="02040503050406030204" pitchFamily="18" charset="0"/>
                            <a:ea typeface="Cambria Math" panose="02040503050406030204" pitchFamily="18" charset="0"/>
                          </a:rPr>
                          <m:t>𝐶𝑒𝑛𝑡</m:t>
                        </m:r>
                      </m:sub>
                    </m:sSub>
                  </m:oMath>
                </a14:m>
                <a:r>
                  <a:rPr lang="en-GB" sz="1600" dirty="0"/>
                  <a:t> ([7]), </a:t>
                </a:r>
              </a:p>
              <a:p>
                <a:pPr algn="ctr">
                  <a:spcBef>
                    <a:spcPts val="550"/>
                  </a:spcBef>
                  <a:spcAft>
                    <a:spcPts val="600"/>
                  </a:spcAft>
                </a:pPr>
                <a:r>
                  <a:rPr lang="en-GB" sz="1600" dirty="0"/>
                  <a:t>with </a:t>
                </a:r>
                <a14:m>
                  <m:oMath xmlns:m="http://schemas.openxmlformats.org/officeDocument/2006/math">
                    <m:sSub>
                      <m:sSubPr>
                        <m:ctrlPr>
                          <a:rPr lang="en-GB" sz="1600" i="1" smtClean="0">
                            <a:latin typeface="Cambria Math" panose="02040503050406030204" pitchFamily="18" charset="0"/>
                          </a:rPr>
                        </m:ctrlPr>
                      </m:sSubPr>
                      <m:e>
                        <m:r>
                          <a:rPr lang="en-US" sz="1600" b="0" i="1" smtClean="0">
                            <a:latin typeface="Cambria Math" panose="02040503050406030204" pitchFamily="18" charset="0"/>
                          </a:rPr>
                          <m:t>𝑍</m:t>
                        </m:r>
                      </m:e>
                      <m:sub>
                        <m:r>
                          <a:rPr lang="en-US" sz="1600" b="0" i="1" smtClean="0">
                            <a:latin typeface="Cambria Math" panose="02040503050406030204" pitchFamily="18" charset="0"/>
                          </a:rPr>
                          <m:t>𝐶𝑢𝑟𝑟</m:t>
                        </m:r>
                        <m:r>
                          <a:rPr lang="en-US" sz="1600" b="0" i="1" smtClean="0">
                            <a:latin typeface="Cambria Math" panose="02040503050406030204" pitchFamily="18" charset="0"/>
                          </a:rPr>
                          <m:t>. </m:t>
                        </m:r>
                        <m:r>
                          <a:rPr lang="en-US" sz="1600" b="0" i="1" smtClean="0">
                            <a:latin typeface="Cambria Math" panose="02040503050406030204" pitchFamily="18" charset="0"/>
                          </a:rPr>
                          <m:t>𝐶𝑒𝑛𝑡</m:t>
                        </m:r>
                      </m:sub>
                    </m:sSub>
                    <m:r>
                      <a:rPr lang="it-IT" sz="1600" b="0" i="1" smtClean="0">
                        <a:latin typeface="Cambria Math" panose="02040503050406030204" pitchFamily="18" charset="0"/>
                      </a:rPr>
                      <m:t>=</m:t>
                    </m:r>
                    <m:f>
                      <m:fPr>
                        <m:ctrlPr>
                          <a:rPr lang="en-US" sz="1600" b="0" i="1" smtClean="0">
                            <a:latin typeface="Cambria Math" panose="02040503050406030204" pitchFamily="18" charset="0"/>
                          </a:rPr>
                        </m:ctrlPr>
                      </m:fPr>
                      <m:num>
                        <m:nary>
                          <m:naryPr>
                            <m:limLoc m:val="undOvr"/>
                            <m:subHide m:val="on"/>
                            <m:supHide m:val="on"/>
                            <m:ctrlPr>
                              <a:rPr lang="en-US" sz="1600" b="0" i="1" smtClean="0">
                                <a:latin typeface="Cambria Math" panose="02040503050406030204" pitchFamily="18" charset="0"/>
                              </a:rPr>
                            </m:ctrlPr>
                          </m:naryPr>
                          <m:sub/>
                          <m:sup/>
                          <m:e>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𝑗</m:t>
                                </m:r>
                              </m:e>
                              <m:sub>
                                <m:r>
                                  <a:rPr lang="en-US" sz="1600" b="0" i="1" smtClean="0">
                                    <a:latin typeface="Cambria Math" panose="02040503050406030204" pitchFamily="18" charset="0"/>
                                    <a:ea typeface="Cambria Math" panose="02040503050406030204" pitchFamily="18" charset="0"/>
                                  </a:rPr>
                                  <m:t>𝜑</m:t>
                                </m:r>
                              </m:sub>
                            </m:sSub>
                            <m:r>
                              <a:rPr lang="en-US" sz="1600" b="0" i="1" smtClean="0">
                                <a:latin typeface="Cambria Math" panose="02040503050406030204" pitchFamily="18" charset="0"/>
                              </a:rPr>
                              <m:t>𝑍</m:t>
                            </m:r>
                            <m:r>
                              <a:rPr lang="en-US" sz="1600" b="0" i="1" smtClean="0">
                                <a:latin typeface="Cambria Math" panose="02040503050406030204" pitchFamily="18" charset="0"/>
                              </a:rPr>
                              <m:t> </m:t>
                            </m:r>
                            <m:r>
                              <a:rPr lang="en-US" sz="1600" b="0" i="1" smtClean="0">
                                <a:latin typeface="Cambria Math" panose="02040503050406030204" pitchFamily="18" charset="0"/>
                              </a:rPr>
                              <m:t>𝑑𝑍</m:t>
                            </m:r>
                            <m:r>
                              <a:rPr lang="en-US" sz="1600" b="0" i="1" smtClean="0">
                                <a:latin typeface="Cambria Math" panose="02040503050406030204" pitchFamily="18" charset="0"/>
                              </a:rPr>
                              <m:t> </m:t>
                            </m:r>
                            <m:r>
                              <a:rPr lang="en-US" sz="1600" b="0" i="1" smtClean="0">
                                <a:latin typeface="Cambria Math" panose="02040503050406030204" pitchFamily="18" charset="0"/>
                              </a:rPr>
                              <m:t>𝑑𝑅</m:t>
                            </m:r>
                          </m:e>
                        </m:nary>
                      </m:num>
                      <m:den>
                        <m:sSub>
                          <m:sSubPr>
                            <m:ctrlPr>
                              <a:rPr lang="en-US" sz="1600" b="0" i="1" smtClean="0">
                                <a:latin typeface="Cambria Math" panose="02040503050406030204" pitchFamily="18" charset="0"/>
                              </a:rPr>
                            </m:ctrlPr>
                          </m:sSubPr>
                          <m:e>
                            <m:r>
                              <a:rPr lang="en-US" sz="1600" b="0" i="1" smtClean="0">
                                <a:latin typeface="Cambria Math" panose="02040503050406030204" pitchFamily="18" charset="0"/>
                              </a:rPr>
                              <m:t>𝐼</m:t>
                            </m:r>
                          </m:e>
                          <m:sub>
                            <m:r>
                              <a:rPr lang="en-US" sz="1600" b="0" i="1" smtClean="0">
                                <a:latin typeface="Cambria Math" panose="02040503050406030204" pitchFamily="18" charset="0"/>
                              </a:rPr>
                              <m:t>𝑃𝑙𝑎𝑚𝑠𝑎</m:t>
                            </m:r>
                          </m:sub>
                        </m:sSub>
                      </m:den>
                    </m:f>
                  </m:oMath>
                </a14:m>
                <a:r>
                  <a:rPr lang="en-GB" sz="1600" dirty="0"/>
                  <a:t>.</a:t>
                </a:r>
              </a:p>
              <a:p>
                <a:pPr indent="-180000">
                  <a:spcBef>
                    <a:spcPts val="550"/>
                  </a:spcBef>
                  <a:spcAft>
                    <a:spcPts val="600"/>
                  </a:spcAft>
                  <a:buFont typeface="Arial" panose="020B0604020202020204" pitchFamily="34" charset="0"/>
                  <a:buChar char="•"/>
                </a:pPr>
                <a:r>
                  <a:rPr lang="en-GB" sz="1600" dirty="0"/>
                  <a:t>Current centroid (</a:t>
                </a:r>
                <a14:m>
                  <m:oMath xmlns:m="http://schemas.openxmlformats.org/officeDocument/2006/math">
                    <m:sSub>
                      <m:sSubPr>
                        <m:ctrlPr>
                          <a:rPr lang="en-GB" sz="1600" i="1" smtClean="0">
                            <a:latin typeface="Cambria Math" panose="02040503050406030204" pitchFamily="18" charset="0"/>
                          </a:rPr>
                        </m:ctrlPr>
                      </m:sSubPr>
                      <m:e>
                        <m:r>
                          <a:rPr lang="en-US" sz="1600" b="0" i="1" smtClean="0">
                            <a:latin typeface="Cambria Math" panose="02040503050406030204" pitchFamily="18" charset="0"/>
                          </a:rPr>
                          <m:t>𝑍</m:t>
                        </m:r>
                      </m:e>
                      <m:sub>
                        <m:r>
                          <a:rPr lang="en-US" sz="1600" b="0" i="1" smtClean="0">
                            <a:latin typeface="Cambria Math" panose="02040503050406030204" pitchFamily="18" charset="0"/>
                          </a:rPr>
                          <m:t>𝐶𝑢𝑟𝑟</m:t>
                        </m:r>
                        <m:r>
                          <a:rPr lang="en-US" sz="1600" b="0" i="1" smtClean="0">
                            <a:latin typeface="Cambria Math" panose="02040503050406030204" pitchFamily="18" charset="0"/>
                          </a:rPr>
                          <m:t>. </m:t>
                        </m:r>
                        <m:r>
                          <a:rPr lang="en-US" sz="1600" b="0" i="1" smtClean="0">
                            <a:latin typeface="Cambria Math" panose="02040503050406030204" pitchFamily="18" charset="0"/>
                          </a:rPr>
                          <m:t>𝐶𝑒𝑛𝑡</m:t>
                        </m:r>
                        <m:r>
                          <a:rPr lang="en-US" sz="1600" b="0" i="1" smtClean="0">
                            <a:latin typeface="Cambria Math" panose="02040503050406030204" pitchFamily="18" charset="0"/>
                          </a:rPr>
                          <m:t>.</m:t>
                        </m:r>
                      </m:sub>
                    </m:sSub>
                  </m:oMath>
                </a14:m>
                <a:r>
                  <a:rPr lang="en-GB" sz="1600" dirty="0"/>
                  <a:t>) stagnates: large portion of </a:t>
                </a:r>
                <a14:m>
                  <m:oMath xmlns:m="http://schemas.openxmlformats.org/officeDocument/2006/math">
                    <m:sSub>
                      <m:sSubPr>
                        <m:ctrlPr>
                          <a:rPr lang="en-GB" sz="1600" i="1" smtClean="0">
                            <a:latin typeface="Cambria Math" panose="02040503050406030204" pitchFamily="18" charset="0"/>
                          </a:rPr>
                        </m:ctrlPr>
                      </m:sSubPr>
                      <m:e>
                        <m:r>
                          <a:rPr lang="en-US" sz="1600" b="0" i="1" smtClean="0">
                            <a:latin typeface="Cambria Math" panose="02040503050406030204" pitchFamily="18" charset="0"/>
                          </a:rPr>
                          <m:t>𝐼</m:t>
                        </m:r>
                      </m:e>
                      <m:sub>
                        <m:r>
                          <a:rPr lang="en-US" sz="1600" b="0" i="1" smtClean="0">
                            <a:latin typeface="Cambria Math" panose="02040503050406030204" pitchFamily="18" charset="0"/>
                          </a:rPr>
                          <m:t>𝑃𝑙𝑎𝑠𝑚𝑎</m:t>
                        </m:r>
                      </m:sub>
                    </m:sSub>
                  </m:oMath>
                </a14:m>
                <a:r>
                  <a:rPr lang="en-GB" sz="1600" dirty="0"/>
                  <a:t> is induced in the Halo region.</a:t>
                </a:r>
              </a:p>
            </p:txBody>
          </p:sp>
        </mc:Choice>
        <mc:Fallback>
          <p:sp>
            <p:nvSpPr>
              <p:cNvPr id="8" name="TextBox 7">
                <a:extLst>
                  <a:ext uri="{FF2B5EF4-FFF2-40B4-BE49-F238E27FC236}">
                    <a16:creationId xmlns:a16="http://schemas.microsoft.com/office/drawing/2014/main" id="{630255D3-49C2-D443-B051-734CA1D33EAD}"/>
                  </a:ext>
                </a:extLst>
              </p:cNvPr>
              <p:cNvSpPr txBox="1">
                <a:spLocks noRot="1" noChangeAspect="1" noMove="1" noResize="1" noEditPoints="1" noAdjustHandles="1" noChangeArrowheads="1" noChangeShapeType="1" noTextEdit="1"/>
              </p:cNvSpPr>
              <p:nvPr/>
            </p:nvSpPr>
            <p:spPr>
              <a:xfrm>
                <a:off x="326957" y="1650528"/>
                <a:ext cx="4867785" cy="3723070"/>
              </a:xfrm>
              <a:prstGeom prst="rect">
                <a:avLst/>
              </a:prstGeom>
              <a:blipFill>
                <a:blip r:embed="rId4"/>
                <a:stretch>
                  <a:fillRect l="-2604" t="-2048" r="-2083" b="-2730"/>
                </a:stretch>
              </a:blipFill>
            </p:spPr>
            <p:txBody>
              <a:bodyPr/>
              <a:lstStyle/>
              <a:p>
                <a:r>
                  <a:rPr lang="en-IT">
                    <a:noFill/>
                  </a:rPr>
                  <a:t> </a:t>
                </a:r>
              </a:p>
            </p:txBody>
          </p:sp>
        </mc:Fallback>
      </mc:AlternateContent>
      <p:pic>
        <p:nvPicPr>
          <p:cNvPr id="10" name="Picture 9" descr="A group of graphs showing different types of data&#10;&#10;Description automatically generated with medium confidence">
            <a:extLst>
              <a:ext uri="{FF2B5EF4-FFF2-40B4-BE49-F238E27FC236}">
                <a16:creationId xmlns:a16="http://schemas.microsoft.com/office/drawing/2014/main" id="{8520682D-2806-5D43-A02C-3028B100D0B1}"/>
              </a:ext>
            </a:extLst>
          </p:cNvPr>
          <p:cNvPicPr>
            <a:picLocks noChangeAspect="1"/>
          </p:cNvPicPr>
          <p:nvPr/>
        </p:nvPicPr>
        <p:blipFill>
          <a:blip r:embed="rId5"/>
          <a:stretch>
            <a:fillRect/>
          </a:stretch>
        </p:blipFill>
        <p:spPr>
          <a:xfrm>
            <a:off x="5194742" y="1681561"/>
            <a:ext cx="6997258" cy="3445242"/>
          </a:xfrm>
          <a:prstGeom prst="rect">
            <a:avLst/>
          </a:prstGeom>
        </p:spPr>
      </p:pic>
    </p:spTree>
    <p:extLst>
      <p:ext uri="{BB962C8B-B14F-4D97-AF65-F5344CB8AC3E}">
        <p14:creationId xmlns:p14="http://schemas.microsoft.com/office/powerpoint/2010/main" val="9357307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OwljrLqbAKeirqT9tDIj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AvLHmIlg6ixrRaGTEjx9L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Pvw6CLxiq3S5Do27j6Qo1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IPP">
  <a:themeElements>
    <a:clrScheme name="MPG Color Scheme">
      <a:dk1>
        <a:srgbClr val="000000"/>
      </a:dk1>
      <a:lt1>
        <a:srgbClr val="FFFFFF"/>
      </a:lt1>
      <a:dk2>
        <a:srgbClr val="005555"/>
      </a:dk2>
      <a:lt2>
        <a:srgbClr val="C6D325"/>
      </a:lt2>
      <a:accent1>
        <a:srgbClr val="006C66"/>
      </a:accent1>
      <a:accent2>
        <a:srgbClr val="C6D325"/>
      </a:accent2>
      <a:accent3>
        <a:srgbClr val="29485D"/>
      </a:accent3>
      <a:accent4>
        <a:srgbClr val="00B1EA"/>
      </a:accent4>
      <a:accent5>
        <a:srgbClr val="EF7C00"/>
      </a:accent5>
      <a:accent6>
        <a:srgbClr val="EEEEEE"/>
      </a:accent6>
      <a:hlink>
        <a:srgbClr val="005555"/>
      </a:hlink>
      <a:folHlink>
        <a:srgbClr val="A7A7A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19050" cmpd="sng">
          <a:noFill/>
          <a:prstDash val="dash"/>
          <a:tailEnd type="triangle" w="lg" len="med"/>
        </a:ln>
      </a:spPr>
      <a:bodyPr wrap="square" lIns="144000" tIns="108000" rIns="144000" bIns="144000" rtlCol="0" anchor="t" anchorCtr="0"/>
      <a:lstStyle>
        <a:defPPr algn="l">
          <a:spcBef>
            <a:spcPts val="1150"/>
          </a:spcBef>
          <a:buClr>
            <a:srgbClr val="116656"/>
          </a:buClr>
          <a:buSzPct val="120000"/>
          <a:defRPr sz="1300" b="1" dirty="0" smtClean="0">
            <a:solidFill>
              <a:schemeClr val="bg1"/>
            </a:solidFill>
          </a:defRPr>
        </a:defPPr>
      </a:lstStyle>
      <a:style>
        <a:lnRef idx="1">
          <a:schemeClr val="accent1"/>
        </a:lnRef>
        <a:fillRef idx="0">
          <a:schemeClr val="accent1"/>
        </a:fillRef>
        <a:effectRef idx="0">
          <a:schemeClr val="accent1"/>
        </a:effectRef>
        <a:fontRef idx="minor">
          <a:schemeClr val="tx1"/>
        </a:fontRef>
      </a:style>
    </a:spDef>
    <a:lnDef>
      <a:spPr>
        <a:ln w="19050" cmpd="sng">
          <a:prstDash val="dash"/>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chor="t" anchorCtr="0">
        <a:spAutoFit/>
      </a:bodyPr>
      <a:lstStyle>
        <a:defPPr marL="180000" indent="-180000" algn="l">
          <a:lnSpc>
            <a:spcPts val="2300"/>
          </a:lnSpc>
          <a:spcBef>
            <a:spcPts val="1150"/>
          </a:spcBef>
          <a:buFont typeface="Arial" panose="020B0604020202020204" pitchFamily="34" charset="0"/>
          <a:buChar char="•"/>
          <a:defRPr sz="1600" dirty="0" err="1" smtClean="0"/>
        </a:defPPr>
      </a:lstStyle>
    </a:txDef>
  </a:objectDefaults>
  <a:extraClrSchemeLst/>
  <a:custClrLst>
    <a:custClr name="MPG_green_dark">
      <a:srgbClr val="005555"/>
    </a:custClr>
    <a:custClr name="MPG_green_light">
      <a:srgbClr val="C6D325"/>
    </a:custClr>
    <a:custClr name="MPG_logo_green">
      <a:srgbClr val="006C66"/>
    </a:custClr>
    <a:custClr name="MPG_blue_dark">
      <a:srgbClr val="29485D"/>
    </a:custClr>
    <a:custClr name="MPG_blue_light">
      <a:srgbClr val="00B1EA"/>
    </a:custClr>
    <a:custClr name="MPG_orange">
      <a:srgbClr val="EF7C00"/>
    </a:custClr>
    <a:custClr name="MPG_grey_dark">
      <a:srgbClr val="777777"/>
    </a:custClr>
    <a:custClr name="MPG_grey">
      <a:srgbClr val="A7A7A8"/>
    </a:custClr>
    <a:custClr name="MPG_grey_light">
      <a:srgbClr val="EEEEEE"/>
    </a:custClr>
    <a:custClr name="white">
      <a:srgbClr val="FFFFFF"/>
    </a:custClr>
    <a:custClr name="MPG_green_dark_80">
      <a:srgbClr val="337777"/>
    </a:custClr>
    <a:custClr name="MPG_green_light_80">
      <a:srgbClr val="D1DC51"/>
    </a:custClr>
    <a:custClr name="MPG_logo_green_80">
      <a:srgbClr val="338985"/>
    </a:custClr>
    <a:custClr name="MPG_blue_dark_80">
      <a:srgbClr val="546D7D"/>
    </a:custClr>
    <a:custClr name="MPG_blue_light_80">
      <a:srgbClr val="33C1EE"/>
    </a:custClr>
    <a:custClr name="MPG_orange_80">
      <a:srgbClr val="F29633"/>
    </a:custClr>
    <a:custClr name="MPG_grey_dark#">
      <a:srgbClr val="777777"/>
    </a:custClr>
    <a:custClr name="MPG_grey#">
      <a:srgbClr val="A7A7A8"/>
    </a:custClr>
    <a:custClr name="MPG_grey_light#">
      <a:srgbClr val="EEEEEE"/>
    </a:custClr>
    <a:custClr name="white#">
      <a:srgbClr val="FFFFFF"/>
    </a:custClr>
    <a:custClr name="MPG_green_dark_60">
      <a:srgbClr val="669999"/>
    </a:custClr>
    <a:custClr name="MPG_green_light_60">
      <a:srgbClr val="DDE57C"/>
    </a:custClr>
    <a:custClr name="MPG_logo_green_60">
      <a:srgbClr val="66A7A3"/>
    </a:custClr>
    <a:custClr name="MPG_blue_dark_60">
      <a:srgbClr val="7F919E"/>
    </a:custClr>
    <a:custClr name="MPG_blue_light_60">
      <a:srgbClr val="66D0F2"/>
    </a:custClr>
    <a:custClr name="MPG_orange_60">
      <a:srgbClr val="F5B066"/>
    </a:custClr>
    <a:custClr name="MPG_grey_dark##">
      <a:srgbClr val="777777"/>
    </a:custClr>
    <a:custClr name="MPG_grey##">
      <a:srgbClr val="A7A7A8"/>
    </a:custClr>
    <a:custClr name="MPG_grey_light##">
      <a:srgbClr val="EEEEEE"/>
    </a:custClr>
    <a:custClr name="white##">
      <a:srgbClr val="FFFFFF"/>
    </a:custClr>
    <a:custClr name="MPG_green_dark_40">
      <a:srgbClr val="99BBBB"/>
    </a:custClr>
    <a:custClr name="MPG_green_light_40">
      <a:srgbClr val="E8EDA8"/>
    </a:custClr>
    <a:custClr name="MPG_logo_green_40">
      <a:srgbClr val="99C4C2"/>
    </a:custClr>
    <a:custClr name="MPG_blue_dark_40">
      <a:srgbClr val="A9B6BE"/>
    </a:custClr>
    <a:custClr name="MPG_blue_light_40">
      <a:srgbClr val="99E0F7"/>
    </a:custClr>
    <a:custClr name="MPG_orange_40">
      <a:srgbClr val="F9CB99"/>
    </a:custClr>
    <a:custClr name="MPG_grey_dark###">
      <a:srgbClr val="777777"/>
    </a:custClr>
    <a:custClr name="MPG_grey###">
      <a:srgbClr val="A7A7A8"/>
    </a:custClr>
    <a:custClr name="MPG_grey_light###">
      <a:srgbClr val="EEEEEE"/>
    </a:custClr>
    <a:custClr name="white###">
      <a:srgbClr val="FFFFFF"/>
    </a:custClr>
  </a:custClrLst>
  <a:extLst>
    <a:ext uri="{05A4C25C-085E-4340-85A3-A5531E510DB2}">
      <thm15:themeFamily xmlns:thm15="http://schemas.microsoft.com/office/thememl/2012/main" name="Slide Template IPP 2022_Final_v20.potx" id="{82F7FB6F-CED7-48D8-B2D7-CE590BD9F0F7}" vid="{EFD4C0C3-9C16-4188-8AA9-EB152123ADE7}"/>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IPP</Template>
  <TotalTime>19353</TotalTime>
  <Words>1628</Words>
  <Application>Microsoft Macintosh PowerPoint</Application>
  <PresentationFormat>Widescreen</PresentationFormat>
  <Paragraphs>148</Paragraphs>
  <Slides>19</Slides>
  <Notes>3</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30" baseType="lpstr">
      <vt:lpstr>.SF NS Symbols Regular</vt:lpstr>
      <vt:lpstr>Arial</vt:lpstr>
      <vt:lpstr>Arial Narrow</vt:lpstr>
      <vt:lpstr>Calibri</vt:lpstr>
      <vt:lpstr>Cambria Math</vt:lpstr>
      <vt:lpstr>Courier New</vt:lpstr>
      <vt:lpstr>Symbol</vt:lpstr>
      <vt:lpstr>Wingdings</vt:lpstr>
      <vt:lpstr>Wingdings 3</vt:lpstr>
      <vt:lpstr>IPP</vt:lpstr>
      <vt:lpstr>think-cell Folie</vt:lpstr>
      <vt:lpstr>Runaway electron beam termination and wall loads in DEMO </vt:lpstr>
      <vt:lpstr>Table of contents</vt:lpstr>
      <vt:lpstr>Table of contents</vt:lpstr>
      <vt:lpstr>INTRODUCTION &amp; MOTIVATION</vt:lpstr>
      <vt:lpstr>MODEL</vt:lpstr>
      <vt:lpstr>Table of contents</vt:lpstr>
      <vt:lpstr>SCENARIO &amp; EQUILIBRIUM</vt:lpstr>
      <vt:lpstr>Table of contents</vt:lpstr>
      <vt:lpstr>MITIGATED VDE</vt:lpstr>
      <vt:lpstr>MITIGATED VDE</vt:lpstr>
      <vt:lpstr>MITIGATED VDE &amp; RE beam formation</vt:lpstr>
      <vt:lpstr>3D restart @q_95≈2</vt:lpstr>
      <vt:lpstr>RE beam termination </vt:lpstr>
      <vt:lpstr>RE beam termination </vt:lpstr>
      <vt:lpstr>POWER DEPOSITION</vt:lpstr>
      <vt:lpstr>heat loads on first wall – NO Upper limiter</vt:lpstr>
      <vt:lpstr>heat loads on first wall – Original Upper limiter</vt:lpstr>
      <vt:lpstr>heat loads on first wall – Moved Upper limiter</vt:lpstr>
      <vt:lpstr>Future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 please read before first use (1/3) </dc:title>
  <dc:creator>Francesco Vannini</dc:creator>
  <cp:lastModifiedBy>Francesco Vannini</cp:lastModifiedBy>
  <cp:revision>48</cp:revision>
  <dcterms:created xsi:type="dcterms:W3CDTF">2023-04-18T13:00:35Z</dcterms:created>
  <dcterms:modified xsi:type="dcterms:W3CDTF">2024-06-13T17:07:17Z</dcterms:modified>
</cp:coreProperties>
</file>