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5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5143500" type="screen16x9"/>
  <p:notesSz cx="6858000" cy="9144000"/>
  <p:embeddedFontLst>
    <p:embeddedFont>
      <p:font typeface="Rajdhani" panose="020B0604020202020204" charset="0"/>
      <p:regular r:id="rId39"/>
      <p:bold r:id="rId40"/>
    </p:embeddedFont>
    <p:embeddedFont>
      <p:font typeface="Roboto" panose="02000000000000000000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 Looby" initials="" lastIdx="6" clrIdx="0"/>
  <p:cmAuthor id="1" name="Alex Tinguely" initials="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69808D-BC73-4CBF-9FAE-D544AF470351}">
  <a:tblStyle styleId="{E269808D-BC73-4CBF-9FAE-D544AF4703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208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6:47:18.838" idx="1">
    <p:pos x="175" y="507"/>
    <p:text>I would also add:
- Heat flux from 3D Fields (M3DC1)
- optical and gyro orbit fluxes
- time varying PFC temperature, stress, recrystallization kinetics
- VDEs
the wide range of physics we simulate, the embedded parametric CAD modeler, and the embedded FVM+FEM (temperature, stress, recrystallization), are what differentiate HEAT from many of the other codes.  Other codes do one of these things, not usually all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6:50:07.691" idx="2">
    <p:pos x="3808" y="701"/>
    <p:text>for this slide i would talk about why you see such a complex footprint.  the reason is because of the CAD geometry, and each shadowed region corresponds to a wavelength in the CAD assemblies.  the work Reinke and I did on NSTXU back in 2017-2019 made it obvious that we needed to couple the plasma physics directly to the CAD, otherwise we would miss nuanced effects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01T23:49:29.420" idx="2">
    <p:pos x="6000" y="0"/>
    <p:text>In a way, MEMENTO is a higher fidelity melting/fluid dynamics code, but is lower fidelity in terms of RE trajectories/impacts</p:text>
  </p:cm>
  <p:cm authorId="1" dt="2024-06-01T23:49:35.504" idx="3">
    <p:pos x="6000" y="0"/>
    <p:text>so HEAT could complement this</p:text>
  </p:cm>
  <p:cm authorId="1" dt="2024-06-01T23:50:16.370" idx="1">
    <p:pos x="6000" y="0"/>
    <p:text>I think somewhere we will want to mention the MEMENTO collaboration, e.g. for benchmarking.</p:text>
  </p:cm>
  <p:cm authorId="1" dt="2024-06-01T23:50:16.370" idx="4">
    <p:pos x="6000" y="0"/>
    <p:text>Should also probably clarify that this is not so different from ASCOT or KORC; but it is nice that we are "integrated" into SPARC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01T23:47:28.671" idx="5">
    <p:pos x="242" y="798"/>
    <p:text>Reference for this?</p:text>
  </p:cm>
  <p:cm authorId="1" dt="2024-06-01T23:47:34.900" idx="6">
    <p:pos x="242" y="898"/>
    <p:text>cool!</p:text>
  </p:cm>
  <p:cm authorId="0" dt="2024-06-05T06:52:17.379" idx="3">
    <p:pos x="242" y="998"/>
    <p:text>CSC – IT Center for Science, Finland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01T23:43:12.330" idx="9">
    <p:pos x="196" y="380"/>
    <p:text>In what way? How are you including it? 100% conversion?</p:text>
  </p:cm>
  <p:cm authorId="1" dt="2024-06-01T23:43:27.288" idx="7">
    <p:pos x="196" y="280"/>
    <p:text>which current? (i.e. be precise/specific)</p:text>
  </p:cm>
  <p:cm authorId="1" dt="2024-06-01T23:51:09.309" idx="8">
    <p:pos x="6000" y="0"/>
    <p:text>Not sure if you need this slide? Data is shown again in contour plots of next slide?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01T23:55:14.547" idx="10">
    <p:pos x="6000" y="0"/>
    <p:text>Do you need this slide? Not sure it will mean much to the audience? could include as backup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05T06:35:13.514" idx="5">
    <p:pos x="0" y="741"/>
    <p:text>sometimes these videos are best embedded using a GIF.  if you want a script that converts paraview output to GIFs, let me know</p:text>
  </p:cm>
  <p:cm authorId="0" dt="2024-06-05T06:40:26.831" idx="6">
    <p:pos x="0" y="841"/>
    <p:text>could be good to add some parameters that describe your runaways such as the distribution function, the seed current, etc.</p:text>
  </p:cm>
  <p:cm authorId="0" dt="2024-06-05T06:41:54.332" idx="4">
    <p:pos x="0" y="641"/>
    <p:text>i suggest making the text in the colorbar bigger.  this can be achieved in the paraview settings in the properties tab.  I find 26-30 size font to be good for presentations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e0c939989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2e0c939989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e0c939989b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e0c939989b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0c939989b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e0c939989b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Alex’s current calc, Ir0 = 1000A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260 kA agrees with Memento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2efe93a0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72efe93a0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e0c939989b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e0c939989b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0c939989b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e0c939989b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2252db3f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e2252db3f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e0c939989b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e0c939989b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the wide range of physics we simulate, the embedded parametric CAD modeler, and the embedded FVM+FEM (temperature, stress, recrystallization), are what differentiate HEAT from many of the other codes.  Other codes do one of these things, not usually all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0c939989b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e0c939989b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for this slide i would talk about why you see such a complex footprint.  the reason is because of the CAD geometry, and each shadowed region corresponds to a wavelength in the CAD assemblies.  the work Reinke and I did on NSTXU back in 2017-2019 made it obvious that we needed to couple the plasma physics directly to the CAD, otherwise we would miss nuanced effects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e0c939989b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e0c939989b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e0c939989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e0c939989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df3484fe3d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2df3484fe3d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Mention what HEAT is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72efe93a0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72efe93a0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e508cff4b6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e508cff4b6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508cff4b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508cff4b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e39043258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e39043258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e0c939989b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e0c939989b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e0c939989b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e0c939989b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0ded1f25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0ded1f25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e2252db3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e2252db3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e0c939989b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e0c939989b_0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e2252db3f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e2252db3f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0c939989b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e0c939989b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e0c939989b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e0c939989b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e0c939989b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e0c939989b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0ded1f25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0ded1f25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e16dbe0e5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e16dbe0e5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72efe93a0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72efe93a0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e508cff4b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e508cff4b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e16dbe0e5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e16dbe0e5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e0c939989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e0c939989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IP = 8.7 MA Te &gt; 20 keV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Binder holding Nickel and iron evaporates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e0c939989b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e0c939989b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e0c939989b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e0c939989b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e0c939989b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e0c939989b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based on heat diffusion, melting temperature and penetration of REs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0c939989b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e0c939989b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e0c939989b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e0c939989b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C2582"/>
              </a:buClr>
              <a:buSzPts val="1700"/>
              <a:buChar char="•"/>
            </a:pPr>
            <a:r>
              <a:rPr lang="en" sz="21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where Ip of 8.7MA causes IRE of 5-6MA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see log scale in the backup slides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4572000" y="1691640"/>
            <a:ext cx="42495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900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600"/>
              <a:buNone/>
              <a:defRPr sz="3300" b="1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2"/>
          </p:nvPr>
        </p:nvSpPr>
        <p:spPr>
          <a:xfrm>
            <a:off x="4572000" y="2326616"/>
            <a:ext cx="42495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425" tIns="34275" rIns="68575" bIns="342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200"/>
              <a:buNone/>
              <a:defRPr sz="27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600"/>
              <a:buNone/>
              <a:defRPr sz="3300" b="1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3"/>
          </p:nvPr>
        </p:nvSpPr>
        <p:spPr>
          <a:xfrm>
            <a:off x="4572000" y="2865672"/>
            <a:ext cx="42495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300" tIns="34275" rIns="68575" bIns="342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21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600"/>
              <a:buNone/>
              <a:defRPr sz="3300" b="1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100"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2" descr="sparc_logo.ps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2720" y="1236321"/>
            <a:ext cx="3829882" cy="2605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234384" y="754856"/>
            <a:ext cx="8646600" cy="41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34384" y="223838"/>
            <a:ext cx="8046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234386" y="223838"/>
            <a:ext cx="80628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Picture">
  <p:cSld name="Text and Pictu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234386" y="223838"/>
            <a:ext cx="80628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>
            <a:spLocks noGrp="1"/>
          </p:cNvSpPr>
          <p:nvPr>
            <p:ph type="pic" idx="2"/>
          </p:nvPr>
        </p:nvSpPr>
        <p:spPr>
          <a:xfrm>
            <a:off x="4572000" y="751732"/>
            <a:ext cx="4304100" cy="41679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34553" y="751732"/>
            <a:ext cx="4285200" cy="4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7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Slide">
  <p:cSld name="Transition Slid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8240316" y="0"/>
            <a:ext cx="903600" cy="101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789973" y="1510496"/>
            <a:ext cx="47442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100"/>
              <a:buNone/>
              <a:defRPr sz="39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700"/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789973" y="2057400"/>
            <a:ext cx="4744200" cy="14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200"/>
              <a:buNone/>
              <a:defRPr sz="2700">
                <a:latin typeface="Arial"/>
                <a:ea typeface="Arial"/>
                <a:cs typeface="Arial"/>
                <a:sym typeface="Arial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6" descr="sparc_logo_gray.png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 rot="8534015">
            <a:off x="4376136" y="-404286"/>
            <a:ext cx="4818189" cy="5831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36550" rtl="0">
              <a:spcBef>
                <a:spcPts val="800"/>
              </a:spcBef>
              <a:spcAft>
                <a:spcPts val="0"/>
              </a:spcAft>
              <a:buSzPts val="1700"/>
              <a:buChar char="•"/>
              <a:defRPr/>
            </a:lvl1pPr>
            <a:lvl2pPr marL="914400" lvl="1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sparc_logo.ps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71241" y="115628"/>
            <a:ext cx="730300" cy="4968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/>
        </p:nvSpPr>
        <p:spPr>
          <a:xfrm>
            <a:off x="234386" y="4948084"/>
            <a:ext cx="323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Calibri"/>
              <a:buNone/>
            </a:pPr>
            <a:r>
              <a:rPr lang="en" sz="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100"/>
          </a:p>
        </p:txBody>
      </p:sp>
      <p:sp>
        <p:nvSpPr>
          <p:cNvPr id="8" name="Google Shape;8;p1"/>
          <p:cNvSpPr txBox="1"/>
          <p:nvPr/>
        </p:nvSpPr>
        <p:spPr>
          <a:xfrm>
            <a:off x="7572375" y="4948084"/>
            <a:ext cx="13071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7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234386" y="223838"/>
            <a:ext cx="80628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 b="1" i="0" u="none" strike="noStrike" cap="none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1"/>
            </a:lvl9pPr>
          </a:lstStyle>
          <a:p>
            <a:endParaRPr/>
          </a:p>
        </p:txBody>
      </p:sp>
      <p:sp>
        <p:nvSpPr>
          <p:cNvPr id="10" name="Google Shape;10;p1"/>
          <p:cNvSpPr txBox="1"/>
          <p:nvPr/>
        </p:nvSpPr>
        <p:spPr>
          <a:xfrm>
            <a:off x="2952750" y="4948084"/>
            <a:ext cx="323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SPARC  </a:t>
            </a:r>
            <a:r>
              <a:rPr lang="en" sz="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en" sz="7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Confidential and Proprietary  </a:t>
            </a:r>
            <a:r>
              <a:rPr lang="en" sz="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en" sz="7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Not for Distribution</a:t>
            </a:r>
            <a:endParaRPr sz="110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234386" y="754379"/>
            <a:ext cx="8645100" cy="41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65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C2582"/>
              </a:buClr>
              <a:buSzPts val="17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C2582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C2582"/>
              </a:buClr>
              <a:buSzPts val="12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C2582"/>
              </a:buClr>
              <a:buSzPts val="12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C2582"/>
              </a:buClr>
              <a:buSzPts val="12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789218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comments" Target="../comments/commen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comments" Target="../comments/commen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1zdZH_7l7EMb8sshw-4vLjOgET597lwt/view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5" Type="http://schemas.openxmlformats.org/officeDocument/2006/relationships/comments" Target="../comments/comment7.xml"/><Relationship Id="rId4" Type="http://schemas.openxmlformats.org/officeDocument/2006/relationships/image" Target="../media/image3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9PdOuugIHUzhKLgVt-KaYPENJGkg1url/view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g"/><Relationship Id="rId5" Type="http://schemas.openxmlformats.org/officeDocument/2006/relationships/hyperlink" Target="http://drive.google.com/file/d/12DNGXf8z8VcXfm-lUk66Zk5IX19AmWkb/view" TargetMode="External"/><Relationship Id="rId4" Type="http://schemas.openxmlformats.org/officeDocument/2006/relationships/image" Target="../media/image3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HxBn9Cij870qZ7iKN6CBel8Ag0yGJyxJ/view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g"/><Relationship Id="rId5" Type="http://schemas.openxmlformats.org/officeDocument/2006/relationships/hyperlink" Target="http://drive.google.com/file/d/1c5ATjHWU6n7zsSAv4ITSxCyra_DjH_qt/view" TargetMode="External"/><Relationship Id="rId4" Type="http://schemas.openxmlformats.org/officeDocument/2006/relationships/image" Target="../media/image3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4572000" y="1463040"/>
            <a:ext cx="4249500" cy="4881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/>
              <a:t>Scoping and modeling of runaway electron impacts in SPARC</a:t>
            </a:r>
            <a:endParaRPr sz="3000"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3"/>
          </p:nvPr>
        </p:nvSpPr>
        <p:spPr>
          <a:xfrm>
            <a:off x="4572000" y="2816475"/>
            <a:ext cx="4249500" cy="1570800"/>
          </a:xfrm>
          <a:prstGeom prst="rect">
            <a:avLst/>
          </a:prstGeom>
        </p:spPr>
        <p:txBody>
          <a:bodyPr spcFirstLastPara="1" wrap="square" lIns="82300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A Feyrer</a:t>
            </a:r>
            <a:r>
              <a:rPr lang="en" sz="1600" baseline="30000"/>
              <a:t>1</a:t>
            </a:r>
            <a:r>
              <a:rPr lang="en" sz="1600"/>
              <a:t>, T Looby</a:t>
            </a:r>
            <a:r>
              <a:rPr lang="en" sz="1600" baseline="30000"/>
              <a:t>2</a:t>
            </a:r>
            <a:r>
              <a:rPr lang="en" sz="1600"/>
              <a:t>, R Sweeney</a:t>
            </a:r>
            <a:r>
              <a:rPr lang="en" sz="1600" baseline="30000"/>
              <a:t>2</a:t>
            </a:r>
            <a:r>
              <a:rPr lang="en" sz="1400"/>
              <a:t>, and </a:t>
            </a:r>
            <a:endParaRPr sz="1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RA Tinguely</a:t>
            </a:r>
            <a:r>
              <a:rPr lang="en" sz="1600" baseline="30000"/>
              <a:t>1</a:t>
            </a:r>
            <a:endParaRPr sz="1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i="1"/>
              <a:t>1 MIT Plasma Science and Fusion Center</a:t>
            </a:r>
            <a:endParaRPr sz="1400" i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i="1"/>
              <a:t>2 Commonwealth Fusion Systems</a:t>
            </a:r>
            <a:endParaRPr sz="1400" i="1"/>
          </a:p>
        </p:txBody>
      </p:sp>
      <p:sp>
        <p:nvSpPr>
          <p:cNvPr id="51" name="Google Shape;51;p10"/>
          <p:cNvSpPr txBox="1"/>
          <p:nvPr/>
        </p:nvSpPr>
        <p:spPr>
          <a:xfrm>
            <a:off x="0" y="4639683"/>
            <a:ext cx="4887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1"/>
                </a:solidFill>
              </a:rPr>
              <a:t>This work supported in part by Commonwealth Fusion Systems.</a:t>
            </a:r>
            <a:endParaRPr sz="2100" dirty="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Wetted area calculation</a:t>
            </a:r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311700" y="959525"/>
            <a:ext cx="5787600" cy="3651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36550" algn="l" rtl="0"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Analytic model for wetted area in poloidal direction [Lehnen 2015 JNM]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Δ𝛉  = 1 cm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From literature values from 10 cm² to 3000 cm²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Mathews Phys. Scr. 2016 &lt;10 cm²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Lehnen 2009 JNM 3000 cm²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Takeaway: Estimates span several orders of magnitude</a:t>
            </a:r>
            <a:endParaRPr/>
          </a:p>
        </p:txBody>
      </p:sp>
      <p:pic>
        <p:nvPicPr>
          <p:cNvPr id="115" name="Google Shape;115;p19"/>
          <p:cNvPicPr preferRelativeResize="0"/>
          <p:nvPr/>
        </p:nvPicPr>
        <p:blipFill rotWithShape="1">
          <a:blip r:embed="rId3">
            <a:alphaModFix/>
          </a:blip>
          <a:srcRect l="49363" r="1844" b="22922"/>
          <a:stretch/>
        </p:blipFill>
        <p:spPr>
          <a:xfrm>
            <a:off x="6273975" y="1245100"/>
            <a:ext cx="2989752" cy="243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9"/>
          <p:cNvSpPr txBox="1"/>
          <p:nvPr/>
        </p:nvSpPr>
        <p:spPr>
          <a:xfrm>
            <a:off x="6351250" y="3565825"/>
            <a:ext cx="2405100" cy="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[G F Matthews Phys. Scr. 2016]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Plasma current is very limited for E</a:t>
            </a:r>
            <a:r>
              <a:rPr lang="en" sz="2600" baseline="-25000"/>
              <a:t>ave</a:t>
            </a:r>
            <a:r>
              <a:rPr lang="en" sz="2600"/>
              <a:t>= 10 MeV, various wetted areas</a:t>
            </a:r>
            <a:endParaRPr sz="2500"/>
          </a:p>
        </p:txBody>
      </p:sp>
      <p:graphicFrame>
        <p:nvGraphicFramePr>
          <p:cNvPr id="122" name="Google Shape;122;p20"/>
          <p:cNvGraphicFramePr/>
          <p:nvPr/>
        </p:nvGraphicFramePr>
        <p:xfrm>
          <a:off x="5277700" y="1382625"/>
          <a:ext cx="3037500" cy="1798200"/>
        </p:xfrm>
        <a:graphic>
          <a:graphicData uri="http://schemas.openxmlformats.org/drawingml/2006/table">
            <a:tbl>
              <a:tblPr>
                <a:noFill/>
                <a:tableStyleId>{E269808D-BC73-4CBF-9FAE-D544AF470351}</a:tableStyleId>
              </a:tblPr>
              <a:tblGrid>
                <a:gridCol w="151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Wetted area (cm²)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Plasma Current Boundary (MA)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0.25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0.73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1000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1.54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3" name="Google Shape;123;p20"/>
          <p:cNvSpPr txBox="1"/>
          <p:nvPr/>
        </p:nvSpPr>
        <p:spPr>
          <a:xfrm>
            <a:off x="5277700" y="3355375"/>
            <a:ext cx="3037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Defining the current boundary as the plasma current above which the strike energy density would exceed 3MJ/m²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72625"/>
            <a:ext cx="4759774" cy="339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title"/>
          </p:nvPr>
        </p:nvSpPr>
        <p:spPr>
          <a:xfrm>
            <a:off x="311700" y="3031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0">
                <a:latin typeface="Calibri"/>
                <a:ea typeface="Calibri"/>
                <a:cs typeface="Calibri"/>
                <a:sym typeface="Calibri"/>
              </a:rPr>
              <a:t>Scanning over both energy and current shows ‘safe’ areas depending on wetted area</a:t>
            </a:r>
            <a:endParaRPr sz="2300"/>
          </a:p>
        </p:txBody>
      </p:sp>
      <p:sp>
        <p:nvSpPr>
          <p:cNvPr id="130" name="Google Shape;130;p21"/>
          <p:cNvSpPr txBox="1"/>
          <p:nvPr/>
        </p:nvSpPr>
        <p:spPr>
          <a:xfrm>
            <a:off x="572475" y="4170575"/>
            <a:ext cx="33372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Assuming all energy is deposited in hit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4968175" y="4170575"/>
            <a:ext cx="39348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Assuming </a:t>
            </a:r>
            <a:r>
              <a:rPr lang="en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energy is deposited in hit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2885100" y="4630375"/>
            <a:ext cx="32331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JET data from [G F Matthews Phys. Scr. 2016]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975" y="1180625"/>
            <a:ext cx="4059111" cy="298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8086" y="1126500"/>
            <a:ext cx="3959043" cy="29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36550" algn="l" rtl="0"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Potential wetted area values span several orders of magnitude from ~10 cm² to ~1000 cm²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Assuming a wetted area of 10 cm² would limit “safe” plasma currents to &lt;0.5 MA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For more conservative wetted areas, the plasma current can get closer to 1 or 2 MA without causing melting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Higher average energies or fuller current conversion could worsen strikes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But what will this damage look like?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>
            <a:off x="789973" y="1510496"/>
            <a:ext cx="4744200" cy="546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300"/>
              <a:t>Overview of HEAT</a:t>
            </a:r>
            <a:endParaRPr sz="3300"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2"/>
          </p:nvPr>
        </p:nvSpPr>
        <p:spPr>
          <a:xfrm>
            <a:off x="789973" y="2057400"/>
            <a:ext cx="4744200" cy="146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>
            <a:spLocks noGrp="1"/>
          </p:cNvSpPr>
          <p:nvPr>
            <p:ph type="title"/>
          </p:nvPr>
        </p:nvSpPr>
        <p:spPr>
          <a:xfrm>
            <a:off x="452700" y="96325"/>
            <a:ext cx="8062800" cy="570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HEAT work is done in parallel with other simulations</a:t>
            </a:r>
            <a:endParaRPr sz="2400"/>
          </a:p>
        </p:txBody>
      </p:sp>
      <p:sp>
        <p:nvSpPr>
          <p:cNvPr id="152" name="Google Shape;152;p24"/>
          <p:cNvSpPr txBox="1"/>
          <p:nvPr/>
        </p:nvSpPr>
        <p:spPr>
          <a:xfrm>
            <a:off x="1805150" y="667225"/>
            <a:ext cx="1728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ASCOT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4"/>
          <p:cNvSpPr txBox="1"/>
          <p:nvPr/>
        </p:nvSpPr>
        <p:spPr>
          <a:xfrm>
            <a:off x="6307810" y="754475"/>
            <a:ext cx="150999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MEMENTO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1774" y="2502525"/>
            <a:ext cx="2873298" cy="151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425" y="1803438"/>
            <a:ext cx="1856000" cy="291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/>
        </p:nvSpPr>
        <p:spPr>
          <a:xfrm>
            <a:off x="1805150" y="4585600"/>
            <a:ext cx="15303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Steve Scott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5493675" y="4374250"/>
            <a:ext cx="20067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Source: L. Chen AAPS 2021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4"/>
          <p:cNvSpPr txBox="1"/>
          <p:nvPr/>
        </p:nvSpPr>
        <p:spPr>
          <a:xfrm>
            <a:off x="1348075" y="1095650"/>
            <a:ext cx="22044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Orbit following code, can calculate RE losses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4"/>
          <p:cNvSpPr txBox="1"/>
          <p:nvPr/>
        </p:nvSpPr>
        <p:spPr>
          <a:xfrm>
            <a:off x="5762400" y="1318125"/>
            <a:ext cx="2556600" cy="9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Calculates RE volumetric HEAT deposition and PFC temperature changes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527300" y="305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HEAT calculates heat deposition in PFCs</a:t>
            </a:r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body" idx="1"/>
          </p:nvPr>
        </p:nvSpPr>
        <p:spPr>
          <a:xfrm>
            <a:off x="278400" y="805725"/>
            <a:ext cx="4293600" cy="3949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HEAT: Heat flux Engineering Analysis Toolkit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Open Source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Originally for 3D Power exhaust simulations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Now can simulate: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Time varying heat fluxes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Heat flux from 3D fields (M3DC1)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Optical and gyro orbit fluxes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Time varying PFC temperatures, stress, recrystallization kinetics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VDEs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ELMs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Radiative heat flux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Runaway electrons coming soon</a:t>
            </a:r>
            <a:endParaRPr/>
          </a:p>
        </p:txBody>
      </p:sp>
      <p:pic>
        <p:nvPicPr>
          <p:cNvPr id="166" name="Google Shape;16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8325" y="805725"/>
            <a:ext cx="4393850" cy="333270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 txBox="1"/>
          <p:nvPr/>
        </p:nvSpPr>
        <p:spPr>
          <a:xfrm>
            <a:off x="6108250" y="4166700"/>
            <a:ext cx="1434000" cy="1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[Looby APS 2023]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5"/>
          <p:cNvSpPr txBox="1"/>
          <p:nvPr/>
        </p:nvSpPr>
        <p:spPr>
          <a:xfrm>
            <a:off x="2737550" y="4535400"/>
            <a:ext cx="3466200" cy="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github.com/plasmapotential/HEAT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>
            <a:spLocks noGrp="1"/>
          </p:cNvSpPr>
          <p:nvPr>
            <p:ph type="title"/>
          </p:nvPr>
        </p:nvSpPr>
        <p:spPr>
          <a:xfrm>
            <a:off x="486775" y="108269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HEAT combines a field line tracer (MAFOT) with engineering CAD</a:t>
            </a:r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5657" y="1113075"/>
            <a:ext cx="2053893" cy="3763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725" y="1113075"/>
            <a:ext cx="5440925" cy="376313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6"/>
          <p:cNvSpPr txBox="1"/>
          <p:nvPr/>
        </p:nvSpPr>
        <p:spPr>
          <a:xfrm>
            <a:off x="604725" y="1113081"/>
            <a:ext cx="3278700" cy="14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" sz="1200" b="1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 1T</a:t>
            </a:r>
            <a:endParaRPr sz="1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" sz="1200" b="1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 2MA</a:t>
            </a:r>
            <a:endParaRPr sz="1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∠ @ peak = 0.86°</a:t>
            </a:r>
            <a:endParaRPr sz="1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Profile: Gaussian Spreading</a:t>
            </a:r>
            <a:endParaRPr sz="1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λ</a:t>
            </a:r>
            <a:r>
              <a:rPr lang="en" sz="1200" b="1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 1.903mm (Eich #15)</a:t>
            </a:r>
            <a:endParaRPr sz="1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 = 0.914 mm (Makowski #6)</a:t>
            </a:r>
            <a:endParaRPr sz="1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Max Mesh Edge Length: 3 mm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 b="1">
              <a:solidFill>
                <a:srgbClr val="FFFFFF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FFFF"/>
              </a:solidFill>
              <a:latin typeface="Rajdhani"/>
              <a:ea typeface="Rajdhani"/>
              <a:cs typeface="Rajdhani"/>
              <a:sym typeface="Rajdhan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FFFF"/>
              </a:solidFill>
              <a:latin typeface="Rajdhani"/>
              <a:ea typeface="Rajdhani"/>
              <a:cs typeface="Rajdhani"/>
              <a:sym typeface="Rajdhani"/>
            </a:endParaRPr>
          </a:p>
        </p:txBody>
      </p:sp>
      <p:sp>
        <p:nvSpPr>
          <p:cNvPr id="178" name="Google Shape;178;p26"/>
          <p:cNvSpPr txBox="1"/>
          <p:nvPr/>
        </p:nvSpPr>
        <p:spPr>
          <a:xfrm>
            <a:off x="1813877" y="4550087"/>
            <a:ext cx="348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 Looby </a:t>
            </a:r>
            <a:r>
              <a:rPr lang="en" sz="1000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et al</a:t>
            </a: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2021 </a:t>
            </a:r>
            <a:r>
              <a:rPr lang="en" sz="1000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Fusion Science and Technology</a:t>
            </a: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78-1</a:t>
            </a:r>
            <a:r>
              <a:rPr lang="en" sz="1000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179" name="Google Shape;179;p26"/>
          <p:cNvSpPr txBox="1"/>
          <p:nvPr/>
        </p:nvSpPr>
        <p:spPr>
          <a:xfrm>
            <a:off x="2211565" y="2427883"/>
            <a:ext cx="26910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  <a:latin typeface="Calibri"/>
                <a:ea typeface="Calibri"/>
                <a:cs typeface="Calibri"/>
                <a:sym typeface="Calibri"/>
              </a:rPr>
              <a:t>NSTX-U Lower Divertor </a:t>
            </a:r>
            <a:endParaRPr sz="1800">
              <a:solidFill>
                <a:srgbClr val="00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  <a:latin typeface="Calibri"/>
                <a:ea typeface="Calibri"/>
                <a:cs typeface="Calibri"/>
                <a:sym typeface="Calibri"/>
              </a:rPr>
              <a:t>(prediction circa 2019)</a:t>
            </a:r>
            <a:endParaRPr sz="1800">
              <a:solidFill>
                <a:srgbClr val="00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title"/>
          </p:nvPr>
        </p:nvSpPr>
        <p:spPr>
          <a:xfrm>
            <a:off x="537425" y="207969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HEAT runaway electron module is based on the HEAT filament module</a:t>
            </a:r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436075" y="1268050"/>
            <a:ext cx="48459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Creates a distribution of RE macro particles in space and velocity based on inputted distribution function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Follows these particles along field lines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Calculates the total kinetic energy of the runaway beam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Calculates energy deposited onto PFCs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So far very preliminary</a:t>
            </a:r>
            <a:endParaRPr/>
          </a:p>
        </p:txBody>
      </p:sp>
      <p:sp>
        <p:nvSpPr>
          <p:cNvPr id="186" name="Google Shape;186;p27"/>
          <p:cNvSpPr txBox="1"/>
          <p:nvPr/>
        </p:nvSpPr>
        <p:spPr>
          <a:xfrm>
            <a:off x="6711050" y="2298950"/>
            <a:ext cx="17130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image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1975" y="1319100"/>
            <a:ext cx="3690126" cy="288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>
            <a:spLocks noGrp="1"/>
          </p:cNvSpPr>
          <p:nvPr>
            <p:ph type="body" idx="1"/>
          </p:nvPr>
        </p:nvSpPr>
        <p:spPr>
          <a:xfrm>
            <a:off x="789975" y="1510500"/>
            <a:ext cx="4744200" cy="935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Preliminary Runaway Simulations in HEAT</a:t>
            </a:r>
            <a:endParaRPr/>
          </a:p>
        </p:txBody>
      </p:sp>
      <p:sp>
        <p:nvSpPr>
          <p:cNvPr id="193" name="Google Shape;193;p28"/>
          <p:cNvSpPr txBox="1">
            <a:spLocks noGrp="1"/>
          </p:cNvSpPr>
          <p:nvPr>
            <p:ph type="body" idx="2"/>
          </p:nvPr>
        </p:nvSpPr>
        <p:spPr>
          <a:xfrm>
            <a:off x="789973" y="2057400"/>
            <a:ext cx="4744200" cy="146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Background and motivation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Runaway electron current threshold in SPARC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Overview of the HEAT simulation code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Preliminary runaway simulations in HEAT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Conclusions and future work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Simulation parameters</a:t>
            </a:r>
            <a:endParaRPr/>
          </a:p>
        </p:txBody>
      </p:sp>
      <p:sp>
        <p:nvSpPr>
          <p:cNvPr id="199" name="Google Shape;199;p2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4808700" cy="3551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36550" algn="l" rtl="0"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SPARC primary reference discharge (PRD)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E</a:t>
            </a:r>
            <a:r>
              <a:rPr lang="en" sz="2000"/>
              <a:t>= 10 MeV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I</a:t>
            </a:r>
            <a:r>
              <a:rPr lang="en" sz="2000" baseline="-25000"/>
              <a:t>RE</a:t>
            </a:r>
            <a:r>
              <a:rPr lang="en" sz="2000"/>
              <a:t>= 1 MA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Centered around z = 0 and R = ~2.4</a:t>
            </a:r>
            <a:endParaRPr sz="2000"/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6976" y="296825"/>
            <a:ext cx="2855175" cy="424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>
            <a:spLocks noGrp="1"/>
          </p:cNvSpPr>
          <p:nvPr>
            <p:ph type="title"/>
          </p:nvPr>
        </p:nvSpPr>
        <p:spPr>
          <a:xfrm>
            <a:off x="244325" y="242875"/>
            <a:ext cx="7976700" cy="687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goal was to get the new module to be able to follow REs along field lines</a:t>
            </a:r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30"/>
          <p:cNvPicPr preferRelativeResize="0"/>
          <p:nvPr/>
        </p:nvPicPr>
        <p:blipFill/>
        <p:spPr>
          <a:xfrm>
            <a:off x="0" y="1045396"/>
            <a:ext cx="9144003" cy="3918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white object with a blue line&#10;&#10;Description automatically generated">
            <a:extLst>
              <a:ext uri="{FF2B5EF4-FFF2-40B4-BE49-F238E27FC236}">
                <a16:creationId xmlns:a16="http://schemas.microsoft.com/office/drawing/2014/main" id="{890BC721-A64E-867A-EC27-C17D6A1BC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5397"/>
            <a:ext cx="9144000" cy="391885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>
            <a:spLocks noGrp="1"/>
          </p:cNvSpPr>
          <p:nvPr>
            <p:ph type="title"/>
          </p:nvPr>
        </p:nvSpPr>
        <p:spPr>
          <a:xfrm>
            <a:off x="311700" y="169150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we tested heat deposition onto a simple plane </a:t>
            </a:r>
            <a:endParaRPr/>
          </a:p>
        </p:txBody>
      </p:sp>
      <p:pic>
        <p:nvPicPr>
          <p:cNvPr id="213" name="Google Shape;21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60550" y="1054425"/>
            <a:ext cx="6599798" cy="371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 rotWithShape="1">
          <a:blip r:embed="rId4">
            <a:alphaModFix/>
          </a:blip>
          <a:srcRect l="22486"/>
          <a:stretch/>
        </p:blipFill>
        <p:spPr>
          <a:xfrm>
            <a:off x="4572000" y="1054425"/>
            <a:ext cx="5115552" cy="371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title"/>
          </p:nvPr>
        </p:nvSpPr>
        <p:spPr>
          <a:xfrm>
            <a:off x="355000" y="84150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can now run simulations with runaways hitting real CAD</a:t>
            </a:r>
            <a:endParaRPr/>
          </a:p>
        </p:txBody>
      </p:sp>
      <p:sp>
        <p:nvSpPr>
          <p:cNvPr id="221" name="Google Shape;221;p32"/>
          <p:cNvSpPr txBox="1"/>
          <p:nvPr/>
        </p:nvSpPr>
        <p:spPr>
          <a:xfrm>
            <a:off x="2889600" y="4474350"/>
            <a:ext cx="3364800" cy="4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energy deposited: 54 kJ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17625" y="998876"/>
            <a:ext cx="5183199" cy="335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9400" y="998875"/>
            <a:ext cx="5113286" cy="3358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 txBox="1">
            <a:spLocks noGrp="1"/>
          </p:cNvSpPr>
          <p:nvPr>
            <p:ph type="body" idx="1"/>
          </p:nvPr>
        </p:nvSpPr>
        <p:spPr>
          <a:xfrm>
            <a:off x="789975" y="1510502"/>
            <a:ext cx="4744200" cy="808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Future Work and Conclusions</a:t>
            </a:r>
            <a:endParaRPr/>
          </a:p>
        </p:txBody>
      </p:sp>
      <p:sp>
        <p:nvSpPr>
          <p:cNvPr id="229" name="Google Shape;229;p33"/>
          <p:cNvSpPr txBox="1">
            <a:spLocks noGrp="1"/>
          </p:cNvSpPr>
          <p:nvPr>
            <p:ph type="body" idx="2"/>
          </p:nvPr>
        </p:nvSpPr>
        <p:spPr>
          <a:xfrm>
            <a:off x="789973" y="2057400"/>
            <a:ext cx="4744200" cy="146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>
            <a:spLocks noGrp="1"/>
          </p:cNvSpPr>
          <p:nvPr>
            <p:ph type="title"/>
          </p:nvPr>
        </p:nvSpPr>
        <p:spPr>
          <a:xfrm>
            <a:off x="577975" y="2282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Adding more physics effects will improve model</a:t>
            </a:r>
            <a:endParaRPr/>
          </a:p>
        </p:txBody>
      </p:sp>
      <p:sp>
        <p:nvSpPr>
          <p:cNvPr id="235" name="Google Shape;235;p34"/>
          <p:cNvSpPr txBox="1">
            <a:spLocks noGrp="1"/>
          </p:cNvSpPr>
          <p:nvPr>
            <p:ph type="body" idx="1"/>
          </p:nvPr>
        </p:nvSpPr>
        <p:spPr>
          <a:xfrm>
            <a:off x="385400" y="1107895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Guiding center drifts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Gyro-orbits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Transport 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More sophisticated energy deposition mechanisms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Connection to GEANT simulations</a:t>
            </a: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Magnetic energy conversion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Connection to M3D-C1 for 3D magnetic fields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Use ELMER (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https://doi.org/10.5281/zenodo.7892181</a:t>
            </a:r>
            <a:r>
              <a:rPr lang="en" dirty="0"/>
              <a:t>) to include phase transitions in heat transfer equations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We also plan to benchmark code on previous experiments (C-Mod) and with electron beam experiments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Conclusions: </a:t>
            </a:r>
            <a:endParaRPr/>
          </a:p>
        </p:txBody>
      </p:sp>
      <p:sp>
        <p:nvSpPr>
          <p:cNvPr id="241" name="Google Shape;241;p35"/>
          <p:cNvSpPr txBox="1">
            <a:spLocks noGrp="1"/>
          </p:cNvSpPr>
          <p:nvPr>
            <p:ph type="body" idx="1"/>
          </p:nvPr>
        </p:nvSpPr>
        <p:spPr>
          <a:xfrm>
            <a:off x="496809" y="1044947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REs have potential to cause wall melting in SPARC at currents less than 0.5 MA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We can now use HEAT to study runaway electrons and their wall impacts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HEAT can trace REs, calculate heat deposited into walls, and calculate the temperature changes in PFCs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Adding more physics into HEAT will allow us to improve accuracy and understanding of RE impacts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6"/>
          <p:cNvSpPr txBox="1">
            <a:spLocks noGrp="1"/>
          </p:cNvSpPr>
          <p:nvPr>
            <p:ph type="body" idx="1"/>
          </p:nvPr>
        </p:nvSpPr>
        <p:spPr>
          <a:xfrm>
            <a:off x="789973" y="1510496"/>
            <a:ext cx="4744200" cy="546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Backup Slides</a:t>
            </a:r>
            <a:endParaRPr/>
          </a:p>
        </p:txBody>
      </p:sp>
      <p:sp>
        <p:nvSpPr>
          <p:cNvPr id="247" name="Google Shape;247;p36"/>
          <p:cNvSpPr txBox="1">
            <a:spLocks noGrp="1"/>
          </p:cNvSpPr>
          <p:nvPr>
            <p:ph type="body" idx="2"/>
          </p:nvPr>
        </p:nvSpPr>
        <p:spPr>
          <a:xfrm>
            <a:off x="789973" y="2057400"/>
            <a:ext cx="4744200" cy="146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00" y="1192950"/>
            <a:ext cx="4863425" cy="338274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884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Including magnetic energy limits current further</a:t>
            </a:r>
            <a:endParaRPr/>
          </a:p>
        </p:txBody>
      </p:sp>
      <p:graphicFrame>
        <p:nvGraphicFramePr>
          <p:cNvPr id="254" name="Google Shape;254;p37"/>
          <p:cNvGraphicFramePr/>
          <p:nvPr/>
        </p:nvGraphicFramePr>
        <p:xfrm>
          <a:off x="5209650" y="1276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{E269808D-BC73-4CBF-9FAE-D544AF470351}</a:tableStyleId>
              </a:tblPr>
              <a:tblGrid>
                <a:gridCol w="69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Eave (MeV)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0.1m²</a:t>
                      </a:r>
                      <a:endParaRPr sz="1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(MA)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0.01m² (MA)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0.001m² (MA)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1.7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0.98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0.55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1.7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0.92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0.45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1.6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0.86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0.37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1.6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0.81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0.31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1.6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0.76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0.28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0.72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0.25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12.5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1.5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0.68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0.22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5" name="Google Shape;255;p37"/>
          <p:cNvSpPr txBox="1"/>
          <p:nvPr/>
        </p:nvSpPr>
        <p:spPr>
          <a:xfrm>
            <a:off x="4970450" y="869125"/>
            <a:ext cx="3873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Critical current for various wetted areas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Magnetic energy is expected to be deposited in wall during impacts [Igitkhanov CPP 2013]</a:t>
            </a:r>
            <a:endParaRPr sz="2400"/>
          </a:p>
        </p:txBody>
      </p:sp>
      <p:pic>
        <p:nvPicPr>
          <p:cNvPr id="261" name="Google Shape;26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925" y="1152475"/>
            <a:ext cx="6672975" cy="319607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8"/>
          <p:cNvSpPr txBox="1">
            <a:spLocks noGrp="1"/>
          </p:cNvSpPr>
          <p:nvPr>
            <p:ph type="body" idx="1"/>
          </p:nvPr>
        </p:nvSpPr>
        <p:spPr>
          <a:xfrm>
            <a:off x="3980700" y="1410550"/>
            <a:ext cx="4227000" cy="170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“The observed increase of temperature at a spot on the JET dump plate upon increasing the RE current can be explained by assuming that 50 % of the RE energy, predominantly magnetic energy, is converted into heat”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body" idx="1"/>
          </p:nvPr>
        </p:nvSpPr>
        <p:spPr>
          <a:xfrm>
            <a:off x="789975" y="1510502"/>
            <a:ext cx="4744200" cy="81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Background and Motivation</a:t>
            </a:r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body" idx="2"/>
          </p:nvPr>
        </p:nvSpPr>
        <p:spPr>
          <a:xfrm>
            <a:off x="789973" y="2057400"/>
            <a:ext cx="4744200" cy="146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HEAT can be a testbed for magnetic to kinetic energy conversion</a:t>
            </a:r>
            <a:endParaRPr/>
          </a:p>
        </p:txBody>
      </p:sp>
      <p:sp>
        <p:nvSpPr>
          <p:cNvPr id="268" name="Google Shape;268;p3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Experimentally magnetic energy is deposited into the walls as heat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The process through which this happens is not fully understood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In HEAT we can explore different options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0"/>
          <p:cNvSpPr txBox="1">
            <a:spLocks noGrp="1"/>
          </p:cNvSpPr>
          <p:nvPr>
            <p:ph type="title"/>
          </p:nvPr>
        </p:nvSpPr>
        <p:spPr>
          <a:xfrm>
            <a:off x="311700" y="15617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filament module allows for study of ELMS in HEAT</a:t>
            </a:r>
            <a:endParaRPr/>
          </a:p>
        </p:txBody>
      </p:sp>
      <p:sp>
        <p:nvSpPr>
          <p:cNvPr id="274" name="Google Shape;274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5530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36550" algn="l" rtl="0"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Based on the free streaming model (FSM)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Defines a filament using a 3D Gaussian wave packet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Follows this filament along field lines</a:t>
            </a:r>
            <a:endParaRPr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Results match Fundamenski analytic model which has been validated experimentally </a:t>
            </a:r>
            <a:r>
              <a:rPr lang="en" sz="1900"/>
              <a:t>[</a:t>
            </a:r>
            <a:r>
              <a:rPr lang="en" sz="1900">
                <a:solidFill>
                  <a:srgbClr val="000000"/>
                </a:solidFill>
              </a:rPr>
              <a:t>W Fundamenski 2005 Plasma Phys. Control. Fusion, T. Eich </a:t>
            </a:r>
            <a:r>
              <a:rPr lang="en" sz="1900" i="1">
                <a:solidFill>
                  <a:srgbClr val="000000"/>
                </a:solidFill>
              </a:rPr>
              <a:t>et al</a:t>
            </a:r>
            <a:r>
              <a:rPr lang="en" sz="1900">
                <a:solidFill>
                  <a:srgbClr val="000000"/>
                </a:solidFill>
              </a:rPr>
              <a:t> 2009 </a:t>
            </a:r>
            <a:r>
              <a:rPr lang="en" sz="1900" i="1">
                <a:solidFill>
                  <a:srgbClr val="000000"/>
                </a:solidFill>
              </a:rPr>
              <a:t>Journal of Nuclear Materials]</a:t>
            </a:r>
            <a:endParaRPr sz="1900" i="1">
              <a:solidFill>
                <a:srgbClr val="000000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Well set up for the addition of runaway electrons</a:t>
            </a:r>
            <a:endParaRPr sz="1900" i="1">
              <a:solidFill>
                <a:srgbClr val="000000"/>
              </a:solidFill>
            </a:endParaRPr>
          </a:p>
        </p:txBody>
      </p:sp>
      <p:pic>
        <p:nvPicPr>
          <p:cNvPr id="275" name="Google Shape;27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9500" y="618663"/>
            <a:ext cx="2125475" cy="4250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1"/>
          <p:cNvSpPr txBox="1">
            <a:spLocks noGrp="1"/>
          </p:cNvSpPr>
          <p:nvPr>
            <p:ph type="title"/>
          </p:nvPr>
        </p:nvSpPr>
        <p:spPr>
          <a:xfrm>
            <a:off x="311700" y="15617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filament module allows for study of ELMS in HEAT</a:t>
            </a:r>
            <a:endParaRPr/>
          </a:p>
        </p:txBody>
      </p:sp>
      <p:pic>
        <p:nvPicPr>
          <p:cNvPr id="281" name="Google Shape;28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8025" y="924700"/>
            <a:ext cx="6786101" cy="4015026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1"/>
          <p:cNvSpPr txBox="1"/>
          <p:nvPr/>
        </p:nvSpPr>
        <p:spPr>
          <a:xfrm>
            <a:off x="1324300" y="4624925"/>
            <a:ext cx="1119900" cy="2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Tom Looby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2"/>
          <p:cNvSpPr txBox="1">
            <a:spLocks noGrp="1"/>
          </p:cNvSpPr>
          <p:nvPr>
            <p:ph type="title"/>
          </p:nvPr>
        </p:nvSpPr>
        <p:spPr>
          <a:xfrm>
            <a:off x="244325" y="242875"/>
            <a:ext cx="7976700" cy="687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goal was to get the new module to be able to follow REs along field lines</a:t>
            </a:r>
            <a:endParaRPr/>
          </a:p>
        </p:txBody>
      </p:sp>
      <p:sp>
        <p:nvSpPr>
          <p:cNvPr id="288" name="Google Shape;288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9" name="Google Shape;289;p42" title="try4.og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17713"/>
            <a:ext cx="9144002" cy="390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43" title="plane_zoomed.og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5725" y="1290175"/>
            <a:ext cx="5129601" cy="337599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3"/>
          <p:cNvSpPr txBox="1">
            <a:spLocks noGrp="1"/>
          </p:cNvSpPr>
          <p:nvPr>
            <p:ph type="title"/>
          </p:nvPr>
        </p:nvSpPr>
        <p:spPr>
          <a:xfrm>
            <a:off x="311700" y="169150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we tested heat deposition onto a simple plane </a:t>
            </a:r>
            <a:endParaRPr/>
          </a:p>
        </p:txBody>
      </p:sp>
      <p:pic>
        <p:nvPicPr>
          <p:cNvPr id="296" name="Google Shape;296;p43" title="plane_full.og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31375" y="1290175"/>
            <a:ext cx="5129601" cy="33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75" y="1319775"/>
            <a:ext cx="3962099" cy="3019424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4"/>
          <p:cNvSpPr/>
          <p:nvPr/>
        </p:nvSpPr>
        <p:spPr>
          <a:xfrm>
            <a:off x="344105" y="2052071"/>
            <a:ext cx="1621349" cy="1279275"/>
          </a:xfrm>
          <a:custGeom>
            <a:avLst/>
            <a:gdLst/>
            <a:ahLst/>
            <a:cxnLst/>
            <a:rect l="l" t="t" r="r" b="b"/>
            <a:pathLst>
              <a:path w="77152" h="61548" extrusionOk="0">
                <a:moveTo>
                  <a:pt x="6357" y="0"/>
                </a:moveTo>
                <a:lnTo>
                  <a:pt x="0" y="61259"/>
                </a:lnTo>
                <a:lnTo>
                  <a:pt x="77152" y="61548"/>
                </a:lnTo>
                <a:lnTo>
                  <a:pt x="76286" y="0"/>
                </a:lnTo>
                <a:close/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3" name="Google Shape;303;p44"/>
          <p:cNvSpPr/>
          <p:nvPr/>
        </p:nvSpPr>
        <p:spPr>
          <a:xfrm>
            <a:off x="2336052" y="2046065"/>
            <a:ext cx="437217" cy="1285282"/>
          </a:xfrm>
          <a:custGeom>
            <a:avLst/>
            <a:gdLst/>
            <a:ahLst/>
            <a:cxnLst/>
            <a:rect l="l" t="t" r="r" b="b"/>
            <a:pathLst>
              <a:path w="20805" h="61837" extrusionOk="0">
                <a:moveTo>
                  <a:pt x="0" y="289"/>
                </a:moveTo>
                <a:lnTo>
                  <a:pt x="1445" y="61837"/>
                </a:lnTo>
                <a:lnTo>
                  <a:pt x="20805" y="61259"/>
                </a:lnTo>
                <a:lnTo>
                  <a:pt x="17049" y="0"/>
                </a:lnTo>
                <a:close/>
              </a:path>
            </a:pathLst>
          </a:custGeom>
          <a:noFill/>
          <a:ln w="38100" cap="flat" cmpd="sng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4" name="Google Shape;304;p44"/>
          <p:cNvSpPr/>
          <p:nvPr/>
        </p:nvSpPr>
        <p:spPr>
          <a:xfrm>
            <a:off x="3295593" y="2868776"/>
            <a:ext cx="139666" cy="456459"/>
          </a:xfrm>
          <a:custGeom>
            <a:avLst/>
            <a:gdLst/>
            <a:ahLst/>
            <a:cxnLst/>
            <a:rect l="l" t="t" r="r" b="b"/>
            <a:pathLst>
              <a:path w="6646" h="21961" extrusionOk="0">
                <a:moveTo>
                  <a:pt x="0" y="578"/>
                </a:moveTo>
                <a:lnTo>
                  <a:pt x="2023" y="21961"/>
                </a:lnTo>
                <a:lnTo>
                  <a:pt x="6646" y="20517"/>
                </a:lnTo>
                <a:lnTo>
                  <a:pt x="4623" y="0"/>
                </a:lnTo>
                <a:close/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5" name="Google Shape;305;p44"/>
          <p:cNvSpPr txBox="1"/>
          <p:nvPr/>
        </p:nvSpPr>
        <p:spPr>
          <a:xfrm>
            <a:off x="639907" y="3251018"/>
            <a:ext cx="98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N=36</a:t>
            </a:r>
            <a:endParaRPr sz="2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4"/>
          <p:cNvSpPr txBox="1"/>
          <p:nvPr/>
        </p:nvSpPr>
        <p:spPr>
          <a:xfrm>
            <a:off x="1944875" y="3251018"/>
            <a:ext cx="98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N=144</a:t>
            </a:r>
            <a:endParaRPr sz="2000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4"/>
          <p:cNvSpPr txBox="1"/>
          <p:nvPr/>
        </p:nvSpPr>
        <p:spPr>
          <a:xfrm>
            <a:off x="2882535" y="3251018"/>
            <a:ext cx="98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N=720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4"/>
          <p:cNvSpPr txBox="1">
            <a:spLocks noGrp="1"/>
          </p:cNvSpPr>
          <p:nvPr>
            <p:ph type="title"/>
          </p:nvPr>
        </p:nvSpPr>
        <p:spPr>
          <a:xfrm>
            <a:off x="234384" y="147638"/>
            <a:ext cx="8046600" cy="47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a time varying set of MHD equilibria, HEAT can calculate time varying heat fluxes and temperatures</a:t>
            </a:r>
            <a:endParaRPr/>
          </a:p>
        </p:txBody>
      </p:sp>
      <p:sp>
        <p:nvSpPr>
          <p:cNvPr id="309" name="Google Shape;309;p44"/>
          <p:cNvSpPr txBox="1"/>
          <p:nvPr/>
        </p:nvSpPr>
        <p:spPr>
          <a:xfrm>
            <a:off x="267525" y="841600"/>
            <a:ext cx="3420900" cy="10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Example for an entire pedestal:</a:t>
            </a:r>
            <a:endParaRPr sz="20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0" name="Google Shape;310;p44"/>
          <p:cNvCxnSpPr/>
          <p:nvPr/>
        </p:nvCxnSpPr>
        <p:spPr>
          <a:xfrm rot="10800000" flipH="1">
            <a:off x="1269025" y="1537425"/>
            <a:ext cx="2757600" cy="4935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1" name="Google Shape;311;p44"/>
          <p:cNvSpPr txBox="1"/>
          <p:nvPr/>
        </p:nvSpPr>
        <p:spPr>
          <a:xfrm>
            <a:off x="150175" y="4016325"/>
            <a:ext cx="34209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134F5C"/>
                </a:solidFill>
                <a:latin typeface="Calibri"/>
                <a:ea typeface="Calibri"/>
                <a:cs typeface="Calibri"/>
                <a:sym typeface="Calibri"/>
              </a:rPr>
              <a:t>Geometry mode numbers can be onserved in the shadows</a:t>
            </a:r>
            <a:endParaRPr sz="2000">
              <a:solidFill>
                <a:srgbClr val="134F5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4424" y="903813"/>
            <a:ext cx="4848227" cy="3972041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45"/>
          <p:cNvSpPr txBox="1">
            <a:spLocks noGrp="1"/>
          </p:cNvSpPr>
          <p:nvPr>
            <p:ph type="title"/>
          </p:nvPr>
        </p:nvSpPr>
        <p:spPr>
          <a:xfrm>
            <a:off x="355000" y="84150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can now run simulations with runaways hitting real CAD</a:t>
            </a:r>
            <a:endParaRPr/>
          </a:p>
        </p:txBody>
      </p:sp>
      <p:pic>
        <p:nvPicPr>
          <p:cNvPr id="319" name="Google Shape;319;p45" title="particles_hits.og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6086" y="1250850"/>
            <a:ext cx="4801815" cy="315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5" title="full_div.og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29400" y="1250850"/>
            <a:ext cx="4790476" cy="31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5"/>
          <p:cNvSpPr txBox="1"/>
          <p:nvPr/>
        </p:nvSpPr>
        <p:spPr>
          <a:xfrm>
            <a:off x="2889600" y="4474350"/>
            <a:ext cx="3364800" cy="4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energy deposited: 54 kJ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628650" y="131969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 have potential to cause damage to SPARC Plasma Facing Components (PFCs)</a:t>
            </a:r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body" idx="1"/>
          </p:nvPr>
        </p:nvSpPr>
        <p:spPr>
          <a:xfrm>
            <a:off x="476625" y="1126175"/>
            <a:ext cx="4501200" cy="3743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Large amounts of runaway electrons are possible in SPARC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</a:t>
            </a:r>
            <a:r>
              <a:rPr lang="en" baseline="-25000"/>
              <a:t>p</a:t>
            </a:r>
            <a:r>
              <a:rPr lang="en"/>
              <a:t>= 8.7 MA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</a:t>
            </a:r>
            <a:r>
              <a:rPr lang="en" baseline="-25000"/>
              <a:t>e </a:t>
            </a:r>
            <a:r>
              <a:rPr lang="en"/>
              <a:t>&gt; 20 keV 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Compton scattering 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Tritium beta decay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Runaways have caused wall melting and other issues in tokamaks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SPARC PFCs will be made of Tungsten and Tungsten Heavy Alloy (WHA)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WHA is Tungsten mixed with Nickel and Iron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Risk of melting/explosions</a:t>
            </a:r>
            <a:endParaRPr/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2750" y="1445350"/>
            <a:ext cx="1964350" cy="290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8825" y="1445350"/>
            <a:ext cx="1921554" cy="29058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5032750" y="3976275"/>
            <a:ext cx="2138400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C-Mod 1160824028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628650" y="273850"/>
            <a:ext cx="7886700" cy="580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of this work</a:t>
            </a: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body" idx="1"/>
          </p:nvPr>
        </p:nvSpPr>
        <p:spPr>
          <a:xfrm>
            <a:off x="294200" y="821925"/>
            <a:ext cx="4911900" cy="3691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Identify the operational regimes where REs could be a problem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Identify how bad impacts may be for SPARC operations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Make predictions of damage that could be caused by REs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Where REs will be lost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How REs will deposit their energy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How large a melt pool could be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How much material may be sputtered into the vessel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Diagnose RE impacts</a:t>
            </a:r>
            <a:endParaRPr/>
          </a:p>
        </p:txBody>
      </p:sp>
      <p:sp>
        <p:nvSpPr>
          <p:cNvPr id="79" name="Google Shape;79;p14"/>
          <p:cNvSpPr txBox="1"/>
          <p:nvPr/>
        </p:nvSpPr>
        <p:spPr>
          <a:xfrm>
            <a:off x="6564075" y="2050650"/>
            <a:ext cx="117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picture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400" y="1259850"/>
            <a:ext cx="3781950" cy="257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789975" y="1510500"/>
            <a:ext cx="4744200" cy="1416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800"/>
              <a:t>Runaway Electron Current Threshold in SPARC</a:t>
            </a:r>
            <a:endParaRPr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want to determine the plasma current above which runaway impacts may cause damage</a:t>
            </a:r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At the beginning of SPARC’s operation flattop plasma current will be stepped up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At low plasma currents, we don’t expect REs to cause melting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We will determine the plasma current threshold by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Assuming an energy density threshold of 3 MJ/m² is where problems start to arise in Tungsten [Lehnen 2009 JNM]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Estimating the runaway electron current and total energy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Estimating the wetted areas of impacts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The goal is to use simple equations to get a rough estimate and inform SPARC operations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Calculation of RE current</a:t>
            </a: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0517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36550" algn="l" rtl="0"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Worst case scenario: All energy is transferred into runaways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457200" lvl="0" indent="-336550" algn="l" rtl="0"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More realistic scenario, Plasma current drops to meet runaway current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911" y="1630725"/>
            <a:ext cx="3725625" cy="11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075" y="3452625"/>
            <a:ext cx="1857750" cy="71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/>
          <p:nvPr/>
        </p:nvSpPr>
        <p:spPr>
          <a:xfrm>
            <a:off x="4682025" y="1666375"/>
            <a:ext cx="3834300" cy="9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 is SPARC major radius, L is inductance, I</a:t>
            </a:r>
            <a:r>
              <a:rPr lang="en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the initial plasma current, E</a:t>
            </a:r>
            <a:r>
              <a:rPr lang="en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the average RE energy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4154600" y="3258450"/>
            <a:ext cx="3954000" cy="9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p0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r0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 the initial plasma and runaway currents, t</a:t>
            </a:r>
            <a:r>
              <a:rPr lang="en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cq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the current quench time, t</a:t>
            </a:r>
            <a:r>
              <a:rPr lang="en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the RE avalanche time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311750" y="277800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Calculation of final current depends on seed current</a:t>
            </a:r>
            <a:endParaRPr sz="2500"/>
          </a:p>
        </p:txBody>
      </p:sp>
      <p:sp>
        <p:nvSpPr>
          <p:cNvPr id="107" name="Google Shape;107;p18"/>
          <p:cNvSpPr txBox="1">
            <a:spLocks noGrp="1"/>
          </p:cNvSpPr>
          <p:nvPr>
            <p:ph type="body" idx="1"/>
          </p:nvPr>
        </p:nvSpPr>
        <p:spPr>
          <a:xfrm>
            <a:off x="4653650" y="927450"/>
            <a:ext cx="4178700" cy="3809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365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Results generally agree with SPARC DREAM simulations [Tinguely NF 2021]</a:t>
            </a:r>
            <a:endParaRPr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Since I</a:t>
            </a:r>
            <a:r>
              <a:rPr lang="en" baseline="-25000"/>
              <a:t>r0</a:t>
            </a:r>
            <a:r>
              <a:rPr lang="en"/>
              <a:t> = 1kA is the most conservative it is used for future calculations</a:t>
            </a:r>
            <a:endParaRPr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"/>
              <a:t>No I</a:t>
            </a:r>
            <a:r>
              <a:rPr lang="en" baseline="-25000"/>
              <a:t>r0</a:t>
            </a:r>
            <a:r>
              <a:rPr lang="en"/>
              <a:t> violates energy conservation</a:t>
            </a:r>
            <a:endParaRPr/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50" y="1165075"/>
            <a:ext cx="4482601" cy="323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PARC 1">
      <a:dk1>
        <a:srgbClr val="231F20"/>
      </a:dk1>
      <a:lt1>
        <a:srgbClr val="FFFFFF"/>
      </a:lt1>
      <a:dk2>
        <a:srgbClr val="555556"/>
      </a:dk2>
      <a:lt2>
        <a:srgbClr val="CCC8C2"/>
      </a:lt2>
      <a:accent1>
        <a:srgbClr val="006EAB"/>
      </a:accent1>
      <a:accent2>
        <a:srgbClr val="E40375"/>
      </a:accent2>
      <a:accent3>
        <a:srgbClr val="009EBF"/>
      </a:accent3>
      <a:accent4>
        <a:srgbClr val="004683"/>
      </a:accent4>
      <a:accent5>
        <a:srgbClr val="8DB555"/>
      </a:accent5>
      <a:accent6>
        <a:srgbClr val="5D2881"/>
      </a:accent6>
      <a:hlink>
        <a:srgbClr val="0432FF"/>
      </a:hlink>
      <a:folHlink>
        <a:srgbClr val="0432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1614</Words>
  <Application>Microsoft Office PowerPoint</Application>
  <PresentationFormat>On-screen Show (16:9)</PresentationFormat>
  <Paragraphs>225</Paragraphs>
  <Slides>36</Slides>
  <Notes>36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Rajdhani</vt:lpstr>
      <vt:lpstr>Roboto</vt:lpstr>
      <vt:lpstr>Office Theme</vt:lpstr>
      <vt:lpstr>PowerPoint Presentation</vt:lpstr>
      <vt:lpstr>Overview</vt:lpstr>
      <vt:lpstr>PowerPoint Presentation</vt:lpstr>
      <vt:lpstr>REs have potential to cause damage to SPARC Plasma Facing Components (PFCs)</vt:lpstr>
      <vt:lpstr>Goals of this work</vt:lpstr>
      <vt:lpstr>PowerPoint Presentation</vt:lpstr>
      <vt:lpstr>We want to determine the plasma current above which runaway impacts may cause damage</vt:lpstr>
      <vt:lpstr>Calculation of RE current</vt:lpstr>
      <vt:lpstr>Calculation of final current depends on seed current</vt:lpstr>
      <vt:lpstr>Wetted area calculation</vt:lpstr>
      <vt:lpstr>Plasma current is very limited for Eave= 10 MeV, various wetted areas</vt:lpstr>
      <vt:lpstr>Scanning over both energy and current shows ‘safe’ areas depending on wetted area</vt:lpstr>
      <vt:lpstr>Summary</vt:lpstr>
      <vt:lpstr>PowerPoint Presentation</vt:lpstr>
      <vt:lpstr>HEAT work is done in parallel with other simulations</vt:lpstr>
      <vt:lpstr>HEAT calculates heat deposition in PFCs</vt:lpstr>
      <vt:lpstr>HEAT combines a field line tracer (MAFOT) with engineering CAD</vt:lpstr>
      <vt:lpstr>New HEAT runaway electron module is based on the HEAT filament module</vt:lpstr>
      <vt:lpstr>PowerPoint Presentation</vt:lpstr>
      <vt:lpstr>Simulation parameters</vt:lpstr>
      <vt:lpstr>The first goal was to get the new module to be able to follow REs along field lines</vt:lpstr>
      <vt:lpstr>Next we tested heat deposition onto a simple plane </vt:lpstr>
      <vt:lpstr>We can now run simulations with runaways hitting real CAD</vt:lpstr>
      <vt:lpstr>PowerPoint Presentation</vt:lpstr>
      <vt:lpstr>Adding more physics effects will improve model</vt:lpstr>
      <vt:lpstr>Conclusions: </vt:lpstr>
      <vt:lpstr>PowerPoint Presentation</vt:lpstr>
      <vt:lpstr>Including magnetic energy limits current further</vt:lpstr>
      <vt:lpstr>Magnetic energy is expected to be deposited in wall during impacts [Igitkhanov CPP 2013]</vt:lpstr>
      <vt:lpstr>HEAT can be a testbed for magnetic to kinetic energy conversion</vt:lpstr>
      <vt:lpstr>The filament module allows for study of ELMS in HEAT</vt:lpstr>
      <vt:lpstr>The filament module allows for study of ELMS in HEAT</vt:lpstr>
      <vt:lpstr>The first goal was to get the new module to be able to follow REs along field lines</vt:lpstr>
      <vt:lpstr>Next we tested heat deposition onto a simple plane </vt:lpstr>
      <vt:lpstr>With a time varying set of MHD equilibria, HEAT can calculate time varying heat fluxes and temperatures</vt:lpstr>
      <vt:lpstr>We can now run simulations with runaways hitting real CAD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Feyrer, Abigail</cp:lastModifiedBy>
  <cp:revision>2</cp:revision>
  <dcterms:modified xsi:type="dcterms:W3CDTF">2024-06-12T21:48:46Z</dcterms:modified>
</cp:coreProperties>
</file>