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17"/>
  </p:notesMasterIdLst>
  <p:sldIdLst>
    <p:sldId id="257" r:id="rId2"/>
    <p:sldId id="431" r:id="rId3"/>
    <p:sldId id="466" r:id="rId4"/>
    <p:sldId id="471" r:id="rId5"/>
    <p:sldId id="478" r:id="rId6"/>
    <p:sldId id="480" r:id="rId7"/>
    <p:sldId id="467" r:id="rId8"/>
    <p:sldId id="463" r:id="rId9"/>
    <p:sldId id="464" r:id="rId10"/>
    <p:sldId id="468" r:id="rId11"/>
    <p:sldId id="475" r:id="rId12"/>
    <p:sldId id="476" r:id="rId13"/>
    <p:sldId id="479" r:id="rId14"/>
    <p:sldId id="473" r:id="rId15"/>
    <p:sldId id="47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21" autoAdjust="0"/>
    <p:restoredTop sz="94660"/>
  </p:normalViewPr>
  <p:slideViewPr>
    <p:cSldViewPr snapToGrid="0">
      <p:cViewPr varScale="1">
        <p:scale>
          <a:sx n="65" d="100"/>
          <a:sy n="65" d="100"/>
        </p:scale>
        <p:origin x="68" y="30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B9AAA5-2BEA-4FD8-8C74-C00034AA99EA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D963C9-3818-49B6-A20A-B202EBAA09C3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/>
            <a:t>plasma</a:t>
          </a:r>
        </a:p>
      </dgm:t>
    </dgm:pt>
    <dgm:pt modelId="{0C76B9A1-D326-42B8-B292-D180BA2BD9FE}" type="parTrans" cxnId="{2DB7DBE0-1475-43C1-803A-AD1DD7F2DEB9}">
      <dgm:prSet/>
      <dgm:spPr/>
      <dgm:t>
        <a:bodyPr/>
        <a:lstStyle/>
        <a:p>
          <a:endParaRPr lang="en-US"/>
        </a:p>
      </dgm:t>
    </dgm:pt>
    <dgm:pt modelId="{9F39E67A-CA9C-429D-A328-B5BB7B594F3C}" type="sibTrans" cxnId="{2DB7DBE0-1475-43C1-803A-AD1DD7F2DEB9}">
      <dgm:prSet/>
      <dgm:spPr/>
      <dgm:t>
        <a:bodyPr/>
        <a:lstStyle/>
        <a:p>
          <a:endParaRPr lang="en-US"/>
        </a:p>
      </dgm:t>
    </dgm:pt>
    <dgm:pt modelId="{FC73C0D0-9961-48C1-AB93-D476BC972474}">
      <dgm:prSet phldrT="[Text]"/>
      <dgm:spPr>
        <a:solidFill>
          <a:srgbClr val="00B050"/>
        </a:solidFill>
        <a:ln>
          <a:noFill/>
        </a:ln>
      </dgm:spPr>
      <dgm:t>
        <a:bodyPr/>
        <a:lstStyle/>
        <a:p>
          <a:r>
            <a:rPr lang="en-US" dirty="0"/>
            <a:t>neutrals</a:t>
          </a:r>
        </a:p>
      </dgm:t>
    </dgm:pt>
    <dgm:pt modelId="{4B35A820-033F-48E7-87A4-45AFEC39C45B}" type="parTrans" cxnId="{7E8B4681-8625-4A75-9701-470BF64F3A11}">
      <dgm:prSet/>
      <dgm:spPr/>
      <dgm:t>
        <a:bodyPr/>
        <a:lstStyle/>
        <a:p>
          <a:endParaRPr lang="en-US"/>
        </a:p>
      </dgm:t>
    </dgm:pt>
    <dgm:pt modelId="{1365EE01-5527-4CA7-B1D2-5C8C54A60AAD}" type="sibTrans" cxnId="{7E8B4681-8625-4A75-9701-470BF64F3A11}">
      <dgm:prSet/>
      <dgm:spPr/>
      <dgm:t>
        <a:bodyPr/>
        <a:lstStyle/>
        <a:p>
          <a:endParaRPr lang="en-US"/>
        </a:p>
      </dgm:t>
    </dgm:pt>
    <dgm:pt modelId="{372527BC-EE71-4AB2-8781-18B8FF40A0F1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/>
            <a:t>REs</a:t>
          </a:r>
        </a:p>
      </dgm:t>
    </dgm:pt>
    <dgm:pt modelId="{42F2F945-2AAA-402B-87A4-5E9B4387107D}" type="parTrans" cxnId="{87CB3F9F-A3EE-4C98-AFDA-DF6D8EFA487F}">
      <dgm:prSet/>
      <dgm:spPr/>
      <dgm:t>
        <a:bodyPr/>
        <a:lstStyle/>
        <a:p>
          <a:endParaRPr lang="en-US"/>
        </a:p>
      </dgm:t>
    </dgm:pt>
    <dgm:pt modelId="{58E2B539-465D-4BB1-AC62-52B822683C02}" type="sibTrans" cxnId="{87CB3F9F-A3EE-4C98-AFDA-DF6D8EFA487F}">
      <dgm:prSet/>
      <dgm:spPr/>
      <dgm:t>
        <a:bodyPr/>
        <a:lstStyle/>
        <a:p>
          <a:endParaRPr lang="en-US"/>
        </a:p>
      </dgm:t>
    </dgm:pt>
    <dgm:pt modelId="{CD573FB9-A9A7-4FC5-94A1-E061AB1007A3}" type="pres">
      <dgm:prSet presAssocID="{B6B9AAA5-2BEA-4FD8-8C74-C00034AA99EA}" presName="Name0" presStyleCnt="0">
        <dgm:presLayoutVars>
          <dgm:dir/>
          <dgm:resizeHandles val="exact"/>
        </dgm:presLayoutVars>
      </dgm:prSet>
      <dgm:spPr/>
    </dgm:pt>
    <dgm:pt modelId="{04ECDE12-B004-49BC-AFBF-5673120CDD69}" type="pres">
      <dgm:prSet presAssocID="{2AD963C9-3818-49B6-A20A-B202EBAA09C3}" presName="node" presStyleLbl="node1" presStyleIdx="0" presStyleCnt="3" custRadScaleRad="100705" custRadScaleInc="-15987">
        <dgm:presLayoutVars>
          <dgm:bulletEnabled val="1"/>
        </dgm:presLayoutVars>
      </dgm:prSet>
      <dgm:spPr/>
    </dgm:pt>
    <dgm:pt modelId="{5CCDC25F-6DE4-485F-A54C-8315A8137447}" type="pres">
      <dgm:prSet presAssocID="{9F39E67A-CA9C-429D-A328-B5BB7B594F3C}" presName="sibTrans" presStyleLbl="sibTrans2D1" presStyleIdx="0" presStyleCnt="3"/>
      <dgm:spPr/>
    </dgm:pt>
    <dgm:pt modelId="{B39BD234-72E2-4604-8860-C88AA267971A}" type="pres">
      <dgm:prSet presAssocID="{9F39E67A-CA9C-429D-A328-B5BB7B594F3C}" presName="connectorText" presStyleLbl="sibTrans2D1" presStyleIdx="0" presStyleCnt="3"/>
      <dgm:spPr/>
    </dgm:pt>
    <dgm:pt modelId="{1197D27F-270B-46FE-88BC-B9555E62C3D5}" type="pres">
      <dgm:prSet presAssocID="{FC73C0D0-9961-48C1-AB93-D476BC972474}" presName="node" presStyleLbl="node1" presStyleIdx="1" presStyleCnt="3" custRadScaleRad="149277" custRadScaleInc="-17331">
        <dgm:presLayoutVars>
          <dgm:bulletEnabled val="1"/>
        </dgm:presLayoutVars>
      </dgm:prSet>
      <dgm:spPr/>
    </dgm:pt>
    <dgm:pt modelId="{1097688A-1666-4DF5-BD5F-571438760398}" type="pres">
      <dgm:prSet presAssocID="{1365EE01-5527-4CA7-B1D2-5C8C54A60AAD}" presName="sibTrans" presStyleLbl="sibTrans2D1" presStyleIdx="1" presStyleCnt="3" custLinFactNeighborX="0" custLinFactNeighborY="84619"/>
      <dgm:spPr/>
    </dgm:pt>
    <dgm:pt modelId="{B1F26257-4764-476E-BC45-1BC833927F2E}" type="pres">
      <dgm:prSet presAssocID="{1365EE01-5527-4CA7-B1D2-5C8C54A60AAD}" presName="connectorText" presStyleLbl="sibTrans2D1" presStyleIdx="1" presStyleCnt="3"/>
      <dgm:spPr/>
    </dgm:pt>
    <dgm:pt modelId="{22BAFC84-09CF-4761-921D-55E6EE79C489}" type="pres">
      <dgm:prSet presAssocID="{372527BC-EE71-4AB2-8781-18B8FF40A0F1}" presName="node" presStyleLbl="node1" presStyleIdx="2" presStyleCnt="3" custRadScaleRad="167029" custRadScaleInc="22559">
        <dgm:presLayoutVars>
          <dgm:bulletEnabled val="1"/>
        </dgm:presLayoutVars>
      </dgm:prSet>
      <dgm:spPr/>
    </dgm:pt>
    <dgm:pt modelId="{2FE76F12-0049-42D7-9815-E8024872CD89}" type="pres">
      <dgm:prSet presAssocID="{58E2B539-465D-4BB1-AC62-52B822683C02}" presName="sibTrans" presStyleLbl="sibTrans2D1" presStyleIdx="2" presStyleCnt="3"/>
      <dgm:spPr/>
    </dgm:pt>
    <dgm:pt modelId="{D91C0FE0-9149-4022-997E-080AA77E4E56}" type="pres">
      <dgm:prSet presAssocID="{58E2B539-465D-4BB1-AC62-52B822683C02}" presName="connectorText" presStyleLbl="sibTrans2D1" presStyleIdx="2" presStyleCnt="3"/>
      <dgm:spPr/>
    </dgm:pt>
  </dgm:ptLst>
  <dgm:cxnLst>
    <dgm:cxn modelId="{3E5EC43D-50CD-4D89-A5B4-2F0FCE6749CC}" type="presOf" srcId="{372527BC-EE71-4AB2-8781-18B8FF40A0F1}" destId="{22BAFC84-09CF-4761-921D-55E6EE79C489}" srcOrd="0" destOrd="0" presId="urn:microsoft.com/office/officeart/2005/8/layout/cycle7"/>
    <dgm:cxn modelId="{69A97458-1C78-4856-9AD3-E97F36D328A1}" type="presOf" srcId="{B6B9AAA5-2BEA-4FD8-8C74-C00034AA99EA}" destId="{CD573FB9-A9A7-4FC5-94A1-E061AB1007A3}" srcOrd="0" destOrd="0" presId="urn:microsoft.com/office/officeart/2005/8/layout/cycle7"/>
    <dgm:cxn modelId="{ADE9FC7D-7687-4AAF-A34B-5D690F488879}" type="presOf" srcId="{58E2B539-465D-4BB1-AC62-52B822683C02}" destId="{D91C0FE0-9149-4022-997E-080AA77E4E56}" srcOrd="1" destOrd="0" presId="urn:microsoft.com/office/officeart/2005/8/layout/cycle7"/>
    <dgm:cxn modelId="{7E8B4681-8625-4A75-9701-470BF64F3A11}" srcId="{B6B9AAA5-2BEA-4FD8-8C74-C00034AA99EA}" destId="{FC73C0D0-9961-48C1-AB93-D476BC972474}" srcOrd="1" destOrd="0" parTransId="{4B35A820-033F-48E7-87A4-45AFEC39C45B}" sibTransId="{1365EE01-5527-4CA7-B1D2-5C8C54A60AAD}"/>
    <dgm:cxn modelId="{BD7E2C84-2081-46E2-A75E-5FFF8B983597}" type="presOf" srcId="{1365EE01-5527-4CA7-B1D2-5C8C54A60AAD}" destId="{B1F26257-4764-476E-BC45-1BC833927F2E}" srcOrd="1" destOrd="0" presId="urn:microsoft.com/office/officeart/2005/8/layout/cycle7"/>
    <dgm:cxn modelId="{37C0FD8B-648E-4861-BE43-8AE117DC5314}" type="presOf" srcId="{2AD963C9-3818-49B6-A20A-B202EBAA09C3}" destId="{04ECDE12-B004-49BC-AFBF-5673120CDD69}" srcOrd="0" destOrd="0" presId="urn:microsoft.com/office/officeart/2005/8/layout/cycle7"/>
    <dgm:cxn modelId="{491E9393-5404-469A-9278-E8F1F89D80C8}" type="presOf" srcId="{58E2B539-465D-4BB1-AC62-52B822683C02}" destId="{2FE76F12-0049-42D7-9815-E8024872CD89}" srcOrd="0" destOrd="0" presId="urn:microsoft.com/office/officeart/2005/8/layout/cycle7"/>
    <dgm:cxn modelId="{87CB3F9F-A3EE-4C98-AFDA-DF6D8EFA487F}" srcId="{B6B9AAA5-2BEA-4FD8-8C74-C00034AA99EA}" destId="{372527BC-EE71-4AB2-8781-18B8FF40A0F1}" srcOrd="2" destOrd="0" parTransId="{42F2F945-2AAA-402B-87A4-5E9B4387107D}" sibTransId="{58E2B539-465D-4BB1-AC62-52B822683C02}"/>
    <dgm:cxn modelId="{83074AAC-D8A3-498F-8C14-5FC9641794CA}" type="presOf" srcId="{9F39E67A-CA9C-429D-A328-B5BB7B594F3C}" destId="{B39BD234-72E2-4604-8860-C88AA267971A}" srcOrd="1" destOrd="0" presId="urn:microsoft.com/office/officeart/2005/8/layout/cycle7"/>
    <dgm:cxn modelId="{2DB7DBE0-1475-43C1-803A-AD1DD7F2DEB9}" srcId="{B6B9AAA5-2BEA-4FD8-8C74-C00034AA99EA}" destId="{2AD963C9-3818-49B6-A20A-B202EBAA09C3}" srcOrd="0" destOrd="0" parTransId="{0C76B9A1-D326-42B8-B292-D180BA2BD9FE}" sibTransId="{9F39E67A-CA9C-429D-A328-B5BB7B594F3C}"/>
    <dgm:cxn modelId="{4AFB0DEE-8CD9-4952-8598-54F8DAA9DA34}" type="presOf" srcId="{FC73C0D0-9961-48C1-AB93-D476BC972474}" destId="{1197D27F-270B-46FE-88BC-B9555E62C3D5}" srcOrd="0" destOrd="0" presId="urn:microsoft.com/office/officeart/2005/8/layout/cycle7"/>
    <dgm:cxn modelId="{4462CFF3-48FE-4311-AC2A-509297197AB1}" type="presOf" srcId="{9F39E67A-CA9C-429D-A328-B5BB7B594F3C}" destId="{5CCDC25F-6DE4-485F-A54C-8315A8137447}" srcOrd="0" destOrd="0" presId="urn:microsoft.com/office/officeart/2005/8/layout/cycle7"/>
    <dgm:cxn modelId="{69F0D0F5-7057-4443-B370-A3B9AE03B657}" type="presOf" srcId="{1365EE01-5527-4CA7-B1D2-5C8C54A60AAD}" destId="{1097688A-1666-4DF5-BD5F-571438760398}" srcOrd="0" destOrd="0" presId="urn:microsoft.com/office/officeart/2005/8/layout/cycle7"/>
    <dgm:cxn modelId="{C4F35046-A570-4260-90F5-802B435C744A}" type="presParOf" srcId="{CD573FB9-A9A7-4FC5-94A1-E061AB1007A3}" destId="{04ECDE12-B004-49BC-AFBF-5673120CDD69}" srcOrd="0" destOrd="0" presId="urn:microsoft.com/office/officeart/2005/8/layout/cycle7"/>
    <dgm:cxn modelId="{E078F985-48AD-4D71-B0DB-1B22CE069ECC}" type="presParOf" srcId="{CD573FB9-A9A7-4FC5-94A1-E061AB1007A3}" destId="{5CCDC25F-6DE4-485F-A54C-8315A8137447}" srcOrd="1" destOrd="0" presId="urn:microsoft.com/office/officeart/2005/8/layout/cycle7"/>
    <dgm:cxn modelId="{F7B73DB4-7052-40C4-9F4A-6F25906254BB}" type="presParOf" srcId="{5CCDC25F-6DE4-485F-A54C-8315A8137447}" destId="{B39BD234-72E2-4604-8860-C88AA267971A}" srcOrd="0" destOrd="0" presId="urn:microsoft.com/office/officeart/2005/8/layout/cycle7"/>
    <dgm:cxn modelId="{0015BE19-01B3-4187-BBDE-E4DBEC7C57B3}" type="presParOf" srcId="{CD573FB9-A9A7-4FC5-94A1-E061AB1007A3}" destId="{1197D27F-270B-46FE-88BC-B9555E62C3D5}" srcOrd="2" destOrd="0" presId="urn:microsoft.com/office/officeart/2005/8/layout/cycle7"/>
    <dgm:cxn modelId="{7741671B-1CA2-48D2-890A-0E1F6B3A154F}" type="presParOf" srcId="{CD573FB9-A9A7-4FC5-94A1-E061AB1007A3}" destId="{1097688A-1666-4DF5-BD5F-571438760398}" srcOrd="3" destOrd="0" presId="urn:microsoft.com/office/officeart/2005/8/layout/cycle7"/>
    <dgm:cxn modelId="{FC2FF69C-F38E-4351-8F02-81A4D9C73AD7}" type="presParOf" srcId="{1097688A-1666-4DF5-BD5F-571438760398}" destId="{B1F26257-4764-476E-BC45-1BC833927F2E}" srcOrd="0" destOrd="0" presId="urn:microsoft.com/office/officeart/2005/8/layout/cycle7"/>
    <dgm:cxn modelId="{54C10FEE-0B39-4C7A-8E73-AFA129401F79}" type="presParOf" srcId="{CD573FB9-A9A7-4FC5-94A1-E061AB1007A3}" destId="{22BAFC84-09CF-4761-921D-55E6EE79C489}" srcOrd="4" destOrd="0" presId="urn:microsoft.com/office/officeart/2005/8/layout/cycle7"/>
    <dgm:cxn modelId="{7FF8C5AB-5DAE-412F-9DDB-5CBABC03E0D4}" type="presParOf" srcId="{CD573FB9-A9A7-4FC5-94A1-E061AB1007A3}" destId="{2FE76F12-0049-42D7-9815-E8024872CD89}" srcOrd="5" destOrd="0" presId="urn:microsoft.com/office/officeart/2005/8/layout/cycle7"/>
    <dgm:cxn modelId="{4FE64DE6-902C-4D38-A497-EB9B5D3F7A0F}" type="presParOf" srcId="{2FE76F12-0049-42D7-9815-E8024872CD89}" destId="{D91C0FE0-9149-4022-997E-080AA77E4E56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ECDE12-B004-49BC-AFBF-5673120CDD69}">
      <dsp:nvSpPr>
        <dsp:cNvPr id="0" name=""/>
        <dsp:cNvSpPr/>
      </dsp:nvSpPr>
      <dsp:spPr>
        <a:xfrm>
          <a:off x="2170930" y="14914"/>
          <a:ext cx="2002048" cy="100102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plasma</a:t>
          </a:r>
        </a:p>
      </dsp:txBody>
      <dsp:txXfrm>
        <a:off x="2200249" y="44233"/>
        <a:ext cx="1943410" cy="942386"/>
      </dsp:txXfrm>
    </dsp:sp>
    <dsp:sp modelId="{5CCDC25F-6DE4-485F-A54C-8315A8137447}">
      <dsp:nvSpPr>
        <dsp:cNvPr id="0" name=""/>
        <dsp:cNvSpPr/>
      </dsp:nvSpPr>
      <dsp:spPr>
        <a:xfrm rot="2725064">
          <a:off x="3667028" y="1766911"/>
          <a:ext cx="1821872" cy="35035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3772135" y="1836983"/>
        <a:ext cx="1611658" cy="210214"/>
      </dsp:txXfrm>
    </dsp:sp>
    <dsp:sp modelId="{1197D27F-270B-46FE-88BC-B9555E62C3D5}">
      <dsp:nvSpPr>
        <dsp:cNvPr id="0" name=""/>
        <dsp:cNvSpPr/>
      </dsp:nvSpPr>
      <dsp:spPr>
        <a:xfrm>
          <a:off x="4982951" y="2868241"/>
          <a:ext cx="2002048" cy="1001024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neutrals</a:t>
          </a:r>
        </a:p>
      </dsp:txBody>
      <dsp:txXfrm>
        <a:off x="5012270" y="2897560"/>
        <a:ext cx="1943410" cy="942386"/>
      </dsp:txXfrm>
    </dsp:sp>
    <dsp:sp modelId="{1097688A-1666-4DF5-BD5F-571438760398}">
      <dsp:nvSpPr>
        <dsp:cNvPr id="0" name=""/>
        <dsp:cNvSpPr/>
      </dsp:nvSpPr>
      <dsp:spPr>
        <a:xfrm rot="10836081">
          <a:off x="2581563" y="3463894"/>
          <a:ext cx="1821872" cy="35035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10800000">
        <a:off x="2686670" y="3533966"/>
        <a:ext cx="1611658" cy="210214"/>
      </dsp:txXfrm>
    </dsp:sp>
    <dsp:sp modelId="{22BAFC84-09CF-4761-921D-55E6EE79C489}">
      <dsp:nvSpPr>
        <dsp:cNvPr id="0" name=""/>
        <dsp:cNvSpPr/>
      </dsp:nvSpPr>
      <dsp:spPr>
        <a:xfrm>
          <a:off x="0" y="2815941"/>
          <a:ext cx="2002048" cy="1001024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REs</a:t>
          </a:r>
        </a:p>
      </dsp:txBody>
      <dsp:txXfrm>
        <a:off x="29319" y="2845260"/>
        <a:ext cx="1943410" cy="942386"/>
      </dsp:txXfrm>
    </dsp:sp>
    <dsp:sp modelId="{2FE76F12-0049-42D7-9815-E8024872CD89}">
      <dsp:nvSpPr>
        <dsp:cNvPr id="0" name=""/>
        <dsp:cNvSpPr/>
      </dsp:nvSpPr>
      <dsp:spPr>
        <a:xfrm rot="18466644">
          <a:off x="1175552" y="1740760"/>
          <a:ext cx="1821872" cy="35035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1280659" y="1810832"/>
        <a:ext cx="1611658" cy="2102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21BE69-38EA-4FE7-B87D-B553CA3516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275424-C14F-4D56-B186-9FF97AD4B1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606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F50783-AAED-1941-8BCC-9F6140F0A6B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4361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4CF6F629-51E7-9F40-939D-F50AE3925A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5885" y="0"/>
            <a:ext cx="10416116" cy="6597651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40752" y="1048714"/>
            <a:ext cx="3651249" cy="3117849"/>
          </a:xfrm>
          <a:solidFill>
            <a:schemeClr val="accent1"/>
          </a:solidFill>
        </p:spPr>
        <p:txBody>
          <a:bodyPr lIns="216000" anchor="ctr" anchorCtr="0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02351" y="4166563"/>
            <a:ext cx="2438400" cy="2091267"/>
          </a:xfrm>
          <a:solidFill>
            <a:schemeClr val="tx1"/>
          </a:solidFill>
        </p:spPr>
        <p:txBody>
          <a:bodyPr lIns="9000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535A482-EC85-1C41-A1E4-7882A0E39F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197" y="107045"/>
            <a:ext cx="1567068" cy="678207"/>
          </a:xfrm>
          <a:prstGeom prst="rect">
            <a:avLst/>
          </a:prstGeom>
        </p:spPr>
      </p:pic>
      <p:sp>
        <p:nvSpPr>
          <p:cNvPr id="16" name="Espace réservé du texte 4">
            <a:extLst>
              <a:ext uri="{FF2B5EF4-FFF2-40B4-BE49-F238E27FC236}">
                <a16:creationId xmlns:a16="http://schemas.microsoft.com/office/drawing/2014/main" id="{01960462-6F28-0740-916D-499D3BEDB2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34400" y="6244168"/>
            <a:ext cx="2438400" cy="613833"/>
          </a:xfrm>
          <a:solidFill>
            <a:schemeClr val="bg1"/>
          </a:solidFill>
        </p:spPr>
        <p:txBody>
          <a:bodyPr lIns="90000" anchor="ctr">
            <a:noAutofit/>
          </a:bodyPr>
          <a:lstStyle>
            <a:lvl1pPr marL="0" indent="0" algn="ctr">
              <a:buNone/>
              <a:defRPr sz="1467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6" y="6007131"/>
            <a:ext cx="941741" cy="59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984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26">
          <p15:clr>
            <a:srgbClr val="FBAE40"/>
          </p15:clr>
        </p15:guide>
        <p15:guide id="5" orient="horz" pos="123">
          <p15:clr>
            <a:srgbClr val="FBAE40"/>
          </p15:clr>
        </p15:guide>
        <p15:guide id="6" orient="horz" pos="3117">
          <p15:clr>
            <a:srgbClr val="FBAE40"/>
          </p15:clr>
        </p15:guide>
        <p15:guide id="7" pos="83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A30C78BE-DAD0-D748-8B93-AD898D00C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3942AF23-4BDC-8C4A-9212-AF88439C6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r>
              <a:rPr lang="fr-FR" dirty="0"/>
              <a:t>/16</a:t>
            </a:r>
          </a:p>
        </p:txBody>
      </p:sp>
      <p:sp>
        <p:nvSpPr>
          <p:cNvPr id="7" name="Espace réservé de la date 8">
            <a:extLst>
              <a:ext uri="{FF2B5EF4-FFF2-40B4-BE49-F238E27FC236}">
                <a16:creationId xmlns:a16="http://schemas.microsoft.com/office/drawing/2014/main" id="{E34C2B73-67B7-BB4C-AE0F-7D16D8DDD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044122" y="6602605"/>
            <a:ext cx="6464196" cy="206660"/>
          </a:xfrm>
          <a:prstGeom prst="rect">
            <a:avLst/>
          </a:prstGeom>
        </p:spPr>
        <p:txBody>
          <a:bodyPr/>
          <a:lstStyle>
            <a:lvl1pPr algn="r">
              <a:defRPr sz="1200" i="1"/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3919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6500" y="2084917"/>
            <a:ext cx="4895288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029" y="2084917"/>
            <a:ext cx="4895288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6897D737-724C-984A-82E1-2A2DBD5F6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D59D891-3F23-D04C-AB43-6FA4220AF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r>
              <a:rPr lang="fr-FR" dirty="0"/>
              <a:t>/16</a:t>
            </a:r>
          </a:p>
        </p:txBody>
      </p:sp>
      <p:sp>
        <p:nvSpPr>
          <p:cNvPr id="12" name="Espace réservé de la date 8">
            <a:extLst>
              <a:ext uri="{FF2B5EF4-FFF2-40B4-BE49-F238E27FC236}">
                <a16:creationId xmlns:a16="http://schemas.microsoft.com/office/drawing/2014/main" id="{E34C2B73-67B7-BB4C-AE0F-7D16D8DDD2B2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5044122" y="6602605"/>
            <a:ext cx="6464196" cy="206660"/>
          </a:xfrm>
          <a:prstGeom prst="rect">
            <a:avLst/>
          </a:prstGeom>
        </p:spPr>
        <p:txBody>
          <a:bodyPr/>
          <a:lstStyle>
            <a:lvl1pPr algn="r">
              <a:defRPr sz="1200" i="1"/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056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9BFFD8D9-6AAA-B44F-8BD5-98D7A6546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1083942-1443-BC45-9F95-32C82A8DC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r>
              <a:rPr lang="fr-FR" dirty="0"/>
              <a:t>/12</a:t>
            </a:r>
          </a:p>
        </p:txBody>
      </p:sp>
      <p:sp>
        <p:nvSpPr>
          <p:cNvPr id="10" name="Espace réservé de la date 8">
            <a:extLst>
              <a:ext uri="{FF2B5EF4-FFF2-40B4-BE49-F238E27FC236}">
                <a16:creationId xmlns:a16="http://schemas.microsoft.com/office/drawing/2014/main" id="{E34C2B73-67B7-BB4C-AE0F-7D16D8DDD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044122" y="6602605"/>
            <a:ext cx="6464196" cy="206660"/>
          </a:xfrm>
          <a:prstGeom prst="rect">
            <a:avLst/>
          </a:prstGeom>
        </p:spPr>
        <p:txBody>
          <a:bodyPr/>
          <a:lstStyle>
            <a:lvl1pPr algn="r">
              <a:defRPr sz="1200" i="1"/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31085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6501" y="174710"/>
            <a:ext cx="4889500" cy="1430337"/>
          </a:xfrm>
          <a:prstGeom prst="rect">
            <a:avLst/>
          </a:prstGeom>
        </p:spPr>
        <p:txBody>
          <a:bodyPr vert="horz" lIns="180000" tIns="0" rIns="72000" bIns="46800" rtlCol="0" anchor="t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6501" y="2084917"/>
            <a:ext cx="10301817" cy="4515696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
Quatrième niveau
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56689" y="6600613"/>
            <a:ext cx="786938" cy="317487"/>
          </a:xfrm>
          <a:prstGeom prst="rect">
            <a:avLst/>
          </a:prstGeom>
        </p:spPr>
        <p:txBody>
          <a:bodyPr vert="horz" lIns="90000" tIns="0" rIns="90000" bIns="0" rtlCol="0" anchor="t"/>
          <a:lstStyle>
            <a:lvl1pPr algn="ctr">
              <a:defRPr sz="1600" b="1">
                <a:solidFill>
                  <a:schemeClr val="tx1"/>
                </a:solidFill>
                <a:latin typeface="+mj-lt"/>
              </a:defRPr>
            </a:lvl1pPr>
          </a:lstStyle>
          <a:p>
            <a:fld id="{E1E1CD7C-2161-7D43-862E-CE4C333CD873}" type="slidenum">
              <a:rPr lang="fr-FR" smtClean="0"/>
              <a:pPr/>
              <a:t>‹#›</a:t>
            </a:fld>
            <a:r>
              <a:rPr lang="fr-FR" dirty="0"/>
              <a:t>/16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17E6E68-87EB-C34E-85D5-C26372DFEC9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73697" y="176445"/>
            <a:ext cx="871936" cy="37736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98" y="6180285"/>
            <a:ext cx="670327" cy="420329"/>
          </a:xfrm>
          <a:prstGeom prst="rect">
            <a:avLst/>
          </a:prstGeom>
        </p:spPr>
      </p:pic>
      <p:sp>
        <p:nvSpPr>
          <p:cNvPr id="12" name="Espace réservé de la date 8">
            <a:extLst>
              <a:ext uri="{FF2B5EF4-FFF2-40B4-BE49-F238E27FC236}">
                <a16:creationId xmlns:a16="http://schemas.microsoft.com/office/drawing/2014/main" id="{E34C2B73-67B7-BB4C-AE0F-7D16D8DDD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044122" y="6602605"/>
            <a:ext cx="6464196" cy="206660"/>
          </a:xfrm>
          <a:prstGeom prst="rect">
            <a:avLst/>
          </a:prstGeom>
        </p:spPr>
        <p:txBody>
          <a:bodyPr/>
          <a:lstStyle>
            <a:lvl1pPr algn="r">
              <a:defRPr sz="1200" i="1"/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4012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3" r:id="rId2"/>
    <p:sldLayoutId id="2147483688" r:id="rId3"/>
    <p:sldLayoutId id="2147483689" r:id="rId4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267" b="1" i="0" kern="1000" spc="-93" baseline="0">
          <a:solidFill>
            <a:schemeClr val="tx1"/>
          </a:solidFill>
          <a:latin typeface="Franklin Gothic Demi Cond" panose="020B0706030402020204" pitchFamily="34" charset="0"/>
          <a:ea typeface="Roboto Black" panose="02000000000000000000" pitchFamily="2" charset="0"/>
          <a:cs typeface="Arial" panose="020B0604020202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133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SzPct val="90000"/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126">
          <p15:clr>
            <a:srgbClr val="F26B43"/>
          </p15:clr>
        </p15:guide>
        <p15:guide id="3" pos="5602">
          <p15:clr>
            <a:srgbClr val="F26B43"/>
          </p15:clr>
        </p15:guide>
        <p15:guide id="4" pos="2880">
          <p15:clr>
            <a:srgbClr val="F26B43"/>
          </p15:clr>
        </p15:guide>
        <p15:guide id="5" orient="horz" pos="123">
          <p15:clr>
            <a:srgbClr val="F26B43"/>
          </p15:clr>
        </p15:guide>
        <p15:guide id="6" orient="horz" pos="3117">
          <p15:clr>
            <a:srgbClr val="F26B43"/>
          </p15:clr>
        </p15:guide>
        <p15:guide id="7" pos="570">
          <p15:clr>
            <a:srgbClr val="F26B43"/>
          </p15:clr>
        </p15:guide>
        <p15:guide id="8" pos="1155">
          <p15:clr>
            <a:srgbClr val="F26B43"/>
          </p15:clr>
        </p15:guide>
        <p15:guide id="9" pos="1728">
          <p15:clr>
            <a:srgbClr val="F26B43"/>
          </p15:clr>
        </p15:guide>
        <p15:guide id="10" pos="2304">
          <p15:clr>
            <a:srgbClr val="F26B43"/>
          </p15:clr>
        </p15:guide>
        <p15:guide id="11" pos="3456">
          <p15:clr>
            <a:srgbClr val="F26B43"/>
          </p15:clr>
        </p15:guide>
        <p15:guide id="12" pos="4035">
          <p15:clr>
            <a:srgbClr val="F26B43"/>
          </p15:clr>
        </p15:guide>
        <p15:guide id="13" pos="4608">
          <p15:clr>
            <a:srgbClr val="F26B43"/>
          </p15:clr>
        </p15:guide>
        <p15:guide id="14" pos="5180">
          <p15:clr>
            <a:srgbClr val="F26B43"/>
          </p15:clr>
        </p15:guide>
        <p15:guide id="15" orient="horz" pos="490">
          <p15:clr>
            <a:srgbClr val="F26B43"/>
          </p15:clr>
        </p15:guide>
        <p15:guide id="16" orient="horz" pos="985">
          <p15:clr>
            <a:srgbClr val="F26B43"/>
          </p15:clr>
        </p15:guide>
        <p15:guide id="17" orient="horz" pos="1475">
          <p15:clr>
            <a:srgbClr val="F26B43"/>
          </p15:clr>
        </p15:guide>
        <p15:guide id="18" orient="horz" pos="1962">
          <p15:clr>
            <a:srgbClr val="F26B43"/>
          </p15:clr>
        </p15:guide>
        <p15:guide id="19" orient="horz" pos="2458">
          <p15:clr>
            <a:srgbClr val="F26B43"/>
          </p15:clr>
        </p15:guide>
        <p15:guide id="20" orient="horz" pos="2950">
          <p15:clr>
            <a:srgbClr val="F26B43"/>
          </p15:clr>
        </p15:guide>
        <p15:guide id="21" pos="5437">
          <p15:clr>
            <a:srgbClr val="F26B43"/>
          </p15:clr>
        </p15:guide>
        <p15:guide id="22" orient="horz">
          <p15:clr>
            <a:srgbClr val="F26B43"/>
          </p15:clr>
        </p15:guide>
        <p15:guide id="23" pos="5760">
          <p15:clr>
            <a:srgbClr val="F26B43"/>
          </p15:clr>
        </p15:guide>
        <p15:guide id="24" orient="horz" pos="3240">
          <p15:clr>
            <a:srgbClr val="F26B43"/>
          </p15:clr>
        </p15:guide>
        <p15:guide id="2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90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6AF2DA65-CF00-774A-9D7C-EEFA627B21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6914" y="762618"/>
            <a:ext cx="10145086" cy="2666382"/>
          </a:xfrm>
        </p:spPr>
        <p:txBody>
          <a:bodyPr>
            <a:normAutofit/>
          </a:bodyPr>
          <a:lstStyle/>
          <a:p>
            <a:r>
              <a:rPr lang="en-US" altLang="zh-CN" dirty="0"/>
              <a:t>3D MHD simulations of benign terminations of runaway electrons on TCV</a:t>
            </a:r>
            <a:endParaRPr lang="fr-FR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61A785-A3FA-4275-B253-26728C537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626" y="5955795"/>
            <a:ext cx="11000763" cy="575034"/>
          </a:xfrm>
          <a:prstGeom prst="rect">
            <a:avLst/>
          </a:prstGeom>
        </p:spPr>
      </p:pic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49282837-5CBD-4D27-BE4A-8B9CF5D9C993}"/>
              </a:ext>
            </a:extLst>
          </p:cNvPr>
          <p:cNvSpPr txBox="1">
            <a:spLocks/>
          </p:cNvSpPr>
          <p:nvPr/>
        </p:nvSpPr>
        <p:spPr>
          <a:xfrm>
            <a:off x="6434357" y="3083707"/>
            <a:ext cx="5766032" cy="32046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1"/>
                </a:solidFill>
              </a:rPr>
              <a:t>Joint REM and WPTE RT03 Analysis meeting, June 2026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8" name="Sous-titre 9">
            <a:extLst>
              <a:ext uri="{FF2B5EF4-FFF2-40B4-BE49-F238E27FC236}">
                <a16:creationId xmlns:a16="http://schemas.microsoft.com/office/drawing/2014/main" id="{0A207295-EC88-47C2-A666-B3A9BA32947D}"/>
              </a:ext>
            </a:extLst>
          </p:cNvPr>
          <p:cNvSpPr txBox="1">
            <a:spLocks/>
          </p:cNvSpPr>
          <p:nvPr/>
        </p:nvSpPr>
        <p:spPr>
          <a:xfrm>
            <a:off x="2785144" y="3429000"/>
            <a:ext cx="9415243" cy="688841"/>
          </a:xfrm>
          <a:prstGeom prst="rect">
            <a:avLst/>
          </a:prstGeom>
          <a:solidFill>
            <a:schemeClr val="tx1"/>
          </a:solidFill>
        </p:spPr>
        <p:txBody>
          <a:bodyPr vert="horz" lIns="120000" tIns="45720" rIns="91440" bIns="45720" rtlCol="0" anchor="ctr" anchorCtr="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6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8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377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SzPct val="90000"/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566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Chizhou WANG</a:t>
            </a:r>
            <a:r>
              <a:rPr lang="fr-FR" b="1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1,a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Mengdi KONG</a:t>
            </a:r>
            <a:r>
              <a:rPr lang="fr-FR" b="1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Umar SHEIKH</a:t>
            </a:r>
            <a:r>
              <a:rPr lang="fr-FR" b="1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Elena TONELLO</a:t>
            </a:r>
            <a:r>
              <a:rPr lang="fr-FR" b="1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Vinodh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BANDARU</a:t>
            </a:r>
            <a:r>
              <a:rPr lang="fr-FR" b="1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Jonathan GRAVES</a:t>
            </a:r>
            <a:r>
              <a:rPr lang="fr-FR" b="1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Matthias HOELZL</a:t>
            </a:r>
            <a:r>
              <a:rPr lang="fr-FR" b="1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the TCV team*, and the JOREK team**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515308-B32B-4B19-8B3A-8B1D1FD222C1}"/>
              </a:ext>
            </a:extLst>
          </p:cNvPr>
          <p:cNvSpPr txBox="1"/>
          <p:nvPr/>
        </p:nvSpPr>
        <p:spPr>
          <a:xfrm>
            <a:off x="4841692" y="4309221"/>
            <a:ext cx="58596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aseline="30000" dirty="0">
                <a:latin typeface="Times New Roman" panose="02020603050405020304" pitchFamily="18" charset="0"/>
                <a:ea typeface="MS Mincho" panose="02020609040205080304" pitchFamily="49" charset="-128"/>
              </a:rPr>
              <a:t>a</a:t>
            </a:r>
            <a:r>
              <a:rPr lang="en-US" sz="1400" dirty="0">
                <a:latin typeface="Times New Roman" panose="02020603050405020304" pitchFamily="18" charset="0"/>
                <a:ea typeface="MS Mincho" panose="02020609040205080304" pitchFamily="49" charset="-128"/>
              </a:rPr>
              <a:t> Email: Chizhou.wang@epfl.ch</a:t>
            </a:r>
            <a:endParaRPr lang="en-US" sz="1400" baseline="300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r>
              <a:rPr lang="en-US" sz="1400" baseline="300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</a:t>
            </a:r>
            <a:r>
              <a:rPr lang="en-US" sz="1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Swiss Plasma Center, École Polytechnique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Fédérale</a:t>
            </a:r>
            <a:r>
              <a:rPr lang="en-US" sz="1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de Lausanne</a:t>
            </a:r>
          </a:p>
          <a:p>
            <a:r>
              <a:rPr lang="en-US" sz="1400" baseline="30000" dirty="0">
                <a:latin typeface="Times New Roman" panose="02020603050405020304" pitchFamily="18" charset="0"/>
                <a:ea typeface="MS Mincho" panose="02020609040205080304" pitchFamily="49" charset="-128"/>
              </a:rPr>
              <a:t>2 </a:t>
            </a:r>
            <a:r>
              <a:rPr lang="en-US" sz="1400" dirty="0">
                <a:latin typeface="Times New Roman" panose="02020603050405020304" pitchFamily="18" charset="0"/>
                <a:ea typeface="MS Mincho" panose="02020609040205080304" pitchFamily="49" charset="-128"/>
              </a:rPr>
              <a:t>Indian Institute of Technology</a:t>
            </a:r>
          </a:p>
          <a:p>
            <a:r>
              <a:rPr lang="en-US" sz="1400" baseline="300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3 </a:t>
            </a:r>
            <a:r>
              <a:rPr lang="en-US" sz="1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Max Planck Institute for Plasma Physics</a:t>
            </a:r>
          </a:p>
          <a:p>
            <a:r>
              <a:rPr lang="en-US" sz="1400" dirty="0">
                <a:latin typeface="Times New Roman" panose="02020603050405020304" pitchFamily="18" charset="0"/>
                <a:ea typeface="MS Mincho" panose="02020609040205080304" pitchFamily="49" charset="-128"/>
              </a:rPr>
              <a:t>*  See the author list of C. Theiler et al 2026 </a:t>
            </a:r>
            <a:r>
              <a:rPr lang="en-US" sz="14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Nucl</a:t>
            </a:r>
            <a:r>
              <a:rPr lang="en-US" sz="1400" dirty="0">
                <a:latin typeface="Times New Roman" panose="02020603050405020304" pitchFamily="18" charset="0"/>
                <a:ea typeface="MS Mincho" panose="02020609040205080304" pitchFamily="49" charset="-128"/>
              </a:rPr>
              <a:t>. Fusion 66 116007</a:t>
            </a:r>
            <a:endParaRPr lang="en-US" sz="14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r>
              <a:rPr lang="en-US" sz="1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**See the author list of M. Hoelzl et al 2026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Nucl</a:t>
            </a:r>
            <a:r>
              <a:rPr lang="en-US" sz="1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 Fusion 66 116006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6DA2AC-CC3D-4335-B7B3-D6081AAB8A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4568" y="5098105"/>
            <a:ext cx="1837189" cy="832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17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47878-0379-40A5-8E1A-A201CCFF9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1" y="174710"/>
            <a:ext cx="6967494" cy="1430337"/>
          </a:xfrm>
        </p:spPr>
        <p:txBody>
          <a:bodyPr/>
          <a:lstStyle/>
          <a:p>
            <a:r>
              <a:rPr lang="en-US" dirty="0"/>
              <a:t>CQ and Energy dissipation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F7C2C0-9E5B-400E-86F7-7464789D6491}"/>
              </a:ext>
            </a:extLst>
          </p:cNvPr>
          <p:cNvSpPr txBox="1"/>
          <p:nvPr/>
        </p:nvSpPr>
        <p:spPr>
          <a:xfrm>
            <a:off x="1634153" y="5774323"/>
            <a:ext cx="10054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b="1" dirty="0"/>
              <a:t>Summary: overestimated RE loss + underestimated radiation power</a:t>
            </a:r>
          </a:p>
        </p:txBody>
      </p:sp>
      <p:pic>
        <p:nvPicPr>
          <p:cNvPr id="4" name="Picture 3" descr="A graph of a number of numbers and a line&#10;&#10;Description automatically generated with medium confidence">
            <a:extLst>
              <a:ext uri="{FF2B5EF4-FFF2-40B4-BE49-F238E27FC236}">
                <a16:creationId xmlns:a16="http://schemas.microsoft.com/office/drawing/2014/main" id="{C245DD56-BF13-4E2C-851C-6C925AB8B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583" y="788543"/>
            <a:ext cx="4127288" cy="31446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8027CB-9FE9-46B1-83E8-EB0DA740E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10</a:t>
            </a:fld>
            <a:r>
              <a:rPr lang="fr-FR"/>
              <a:t>/12</a:t>
            </a:r>
            <a:endParaRPr lang="fr-FR" dirty="0"/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FF6291E2-B965-4B33-8866-101BFC759D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08048"/>
              </p:ext>
            </p:extLst>
          </p:nvPr>
        </p:nvGraphicFramePr>
        <p:xfrm>
          <a:off x="927089" y="4080121"/>
          <a:ext cx="5439287" cy="1651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21913">
                  <a:extLst>
                    <a:ext uri="{9D8B030D-6E8A-4147-A177-3AD203B41FA5}">
                      <a16:colId xmlns:a16="http://schemas.microsoft.com/office/drawing/2014/main" val="394571849"/>
                    </a:ext>
                  </a:extLst>
                </a:gridCol>
                <a:gridCol w="2063692">
                  <a:extLst>
                    <a:ext uri="{9D8B030D-6E8A-4147-A177-3AD203B41FA5}">
                      <a16:colId xmlns:a16="http://schemas.microsoft.com/office/drawing/2014/main" val="2508010369"/>
                    </a:ext>
                  </a:extLst>
                </a:gridCol>
                <a:gridCol w="1953682">
                  <a:extLst>
                    <a:ext uri="{9D8B030D-6E8A-4147-A177-3AD203B41FA5}">
                      <a16:colId xmlns:a16="http://schemas.microsoft.com/office/drawing/2014/main" val="2343947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Pressure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τ</a:t>
                      </a:r>
                      <a:r>
                        <a:rPr lang="en-US" altLang="zh-CN" baseline="-25000" dirty="0" err="1"/>
                        <a:t>CQ</a:t>
                      </a:r>
                      <a:r>
                        <a:rPr lang="en-US" altLang="zh-CN" dirty="0"/>
                        <a:t> in e</a:t>
                      </a:r>
                      <a:r>
                        <a:rPr lang="en-US" dirty="0"/>
                        <a:t>xperiment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JOREK CQ rate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870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2-30 </a:t>
                      </a:r>
                      <a:r>
                        <a:rPr lang="en-US" dirty="0" err="1">
                          <a:solidFill>
                            <a:srgbClr val="002060"/>
                          </a:solidFill>
                        </a:rPr>
                        <a:t>ms</a:t>
                      </a:r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 </a:t>
                      </a:r>
                    </a:p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(I</a:t>
                      </a:r>
                      <a:r>
                        <a:rPr lang="en-US" baseline="-25000" dirty="0">
                          <a:solidFill>
                            <a:srgbClr val="002060"/>
                          </a:solidFill>
                        </a:rPr>
                        <a:t>RE</a:t>
                      </a:r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 dominates)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Over-estimated </a:t>
                      </a:r>
                    </a:p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(large </a:t>
                      </a:r>
                      <a:r>
                        <a:rPr lang="en-US" dirty="0" err="1">
                          <a:solidFill>
                            <a:srgbClr val="002060"/>
                          </a:solidFill>
                        </a:rPr>
                        <a:t>I</a:t>
                      </a:r>
                      <a:r>
                        <a:rPr lang="en-US" baseline="-25000" dirty="0" err="1">
                          <a:solidFill>
                            <a:srgbClr val="002060"/>
                          </a:solidFill>
                        </a:rPr>
                        <a:t>ohm</a:t>
                      </a:r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71031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Low/benign 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~ 1 </a:t>
                      </a:r>
                      <a:r>
                        <a:rPr lang="en-US" dirty="0" err="1">
                          <a:solidFill>
                            <a:srgbClr val="002060"/>
                          </a:solidFill>
                        </a:rPr>
                        <a:t>ms</a:t>
                      </a:r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 </a:t>
                      </a:r>
                    </a:p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(Ohmic)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Under-estimated</a:t>
                      </a:r>
                    </a:p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(</a:t>
                      </a:r>
                      <a:r>
                        <a:rPr lang="en-US" dirty="0" err="1">
                          <a:solidFill>
                            <a:srgbClr val="002060"/>
                          </a:solidFill>
                        </a:rPr>
                        <a:t>T</a:t>
                      </a:r>
                      <a:r>
                        <a:rPr lang="en-US" baseline="-25000" dirty="0" err="1">
                          <a:solidFill>
                            <a:srgbClr val="002060"/>
                          </a:solidFill>
                        </a:rPr>
                        <a:t>e</a:t>
                      </a:r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 too high)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87260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165AD181-8221-4324-AC6F-AAC6796C7544}"/>
              </a:ext>
            </a:extLst>
          </p:cNvPr>
          <p:cNvSpPr txBox="1"/>
          <p:nvPr/>
        </p:nvSpPr>
        <p:spPr>
          <a:xfrm>
            <a:off x="6479458" y="4372568"/>
            <a:ext cx="571254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altLang="zh-CN" dirty="0" err="1"/>
              <a:t>W</a:t>
            </a:r>
            <a:r>
              <a:rPr lang="en-US" altLang="zh-CN" baseline="-25000" dirty="0" err="1"/>
              <a:t>rad</a:t>
            </a:r>
            <a:r>
              <a:rPr lang="en-US" altLang="zh-CN" dirty="0"/>
              <a:t> ~ </a:t>
            </a:r>
            <a:r>
              <a:rPr lang="en-US" altLang="zh-CN" dirty="0" err="1"/>
              <a:t>W</a:t>
            </a:r>
            <a:r>
              <a:rPr lang="en-US" altLang="zh-CN" baseline="-25000" dirty="0" err="1"/>
              <a:t>mag</a:t>
            </a:r>
            <a:r>
              <a:rPr lang="en-US" altLang="zh-CN" dirty="0"/>
              <a:t> in TCV benign cases, but P</a:t>
            </a:r>
            <a:r>
              <a:rPr lang="en-US" altLang="zh-CN" baseline="-25000" dirty="0"/>
              <a:t>rad</a:t>
            </a:r>
            <a:r>
              <a:rPr lang="en-US" altLang="zh-CN" dirty="0"/>
              <a:t> + </a:t>
            </a:r>
            <a:r>
              <a:rPr lang="en-US" altLang="zh-CN" dirty="0" err="1"/>
              <a:t>P</a:t>
            </a:r>
            <a:r>
              <a:rPr lang="en-US" altLang="zh-CN" baseline="-25000" dirty="0" err="1"/>
              <a:t>ioniz</a:t>
            </a:r>
            <a:r>
              <a:rPr lang="en-US" altLang="zh-CN" baseline="-25000" dirty="0"/>
              <a:t> </a:t>
            </a:r>
            <a:r>
              <a:rPr lang="en-US" altLang="zh-CN" dirty="0"/>
              <a:t>&lt; </a:t>
            </a:r>
            <a:r>
              <a:rPr lang="en-US" altLang="zh-CN" dirty="0" err="1"/>
              <a:t>P</a:t>
            </a:r>
            <a:r>
              <a:rPr lang="en-US" altLang="zh-CN" baseline="-25000" dirty="0" err="1"/>
              <a:t>ohm</a:t>
            </a:r>
            <a:r>
              <a:rPr lang="en-US" altLang="zh-CN" dirty="0"/>
              <a:t> in corresponding JOREK simulation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altLang="zh-CN" dirty="0"/>
              <a:t>Is coronal equilibrium valid here? 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altLang="zh-CN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altLang="zh-CN" dirty="0" err="1"/>
              <a:t>P</a:t>
            </a:r>
            <a:r>
              <a:rPr lang="en-US" altLang="zh-CN" baseline="-25000" dirty="0" err="1"/>
              <a:t>ioniz</a:t>
            </a:r>
            <a:r>
              <a:rPr lang="en-US" altLang="zh-CN" baseline="-25000" dirty="0"/>
              <a:t> </a:t>
            </a:r>
            <a:r>
              <a:rPr lang="en-US" altLang="zh-CN" dirty="0"/>
              <a:t>&lt;&lt; </a:t>
            </a:r>
            <a:r>
              <a:rPr lang="en-US" altLang="zh-CN" dirty="0" err="1"/>
              <a:t>P</a:t>
            </a:r>
            <a:r>
              <a:rPr lang="en-US" altLang="zh-CN" baseline="-25000" dirty="0" err="1"/>
              <a:t>ohm</a:t>
            </a:r>
            <a:r>
              <a:rPr lang="en-US" altLang="zh-CN" dirty="0"/>
              <a:t> in low </a:t>
            </a:r>
            <a:r>
              <a:rPr lang="en-US" altLang="zh-CN"/>
              <a:t>pressure cases</a:t>
            </a:r>
            <a:endParaRPr lang="en-US" altLang="zh-CN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F917464-49DD-4964-9409-B3AC84618F3C}"/>
              </a:ext>
            </a:extLst>
          </p:cNvPr>
          <p:cNvGrpSpPr/>
          <p:nvPr/>
        </p:nvGrpSpPr>
        <p:grpSpPr>
          <a:xfrm>
            <a:off x="1071094" y="788543"/>
            <a:ext cx="4563783" cy="3144601"/>
            <a:chOff x="1146595" y="792953"/>
            <a:chExt cx="4563783" cy="3144601"/>
          </a:xfrm>
        </p:grpSpPr>
        <p:pic>
          <p:nvPicPr>
            <p:cNvPr id="5" name="Picture 4" descr="A graph of a number of numbers and a line&#10;&#10;Description automatically generated with medium confidence">
              <a:extLst>
                <a:ext uri="{FF2B5EF4-FFF2-40B4-BE49-F238E27FC236}">
                  <a16:creationId xmlns:a16="http://schemas.microsoft.com/office/drawing/2014/main" id="{5EAAE30B-8099-4275-92F4-6B17BB994F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"/>
            <a:stretch/>
          </p:blipFill>
          <p:spPr>
            <a:xfrm>
              <a:off x="1828800" y="792953"/>
              <a:ext cx="3881578" cy="314460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3885F50-5C41-4B12-8C1D-7CFBF50EB777}"/>
                </a:ext>
              </a:extLst>
            </p:cNvPr>
            <p:cNvSpPr txBox="1"/>
            <p:nvPr/>
          </p:nvSpPr>
          <p:spPr>
            <a:xfrm>
              <a:off x="1146595" y="1957583"/>
              <a:ext cx="9017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[kA]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203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62819-EFDC-41A1-BDC2-805A3C456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1" y="174710"/>
            <a:ext cx="4889500" cy="848747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DBB397-3F03-4D1E-88C5-A6BE05D97789}"/>
              </a:ext>
            </a:extLst>
          </p:cNvPr>
          <p:cNvSpPr txBox="1"/>
          <p:nvPr/>
        </p:nvSpPr>
        <p:spPr>
          <a:xfrm>
            <a:off x="394284" y="1149292"/>
            <a:ext cx="115935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Lower saturated mode amplitude and strong RE avalanche under high </a:t>
            </a:r>
            <a:r>
              <a:rPr lang="en-US" sz="2400" dirty="0" err="1"/>
              <a:t>n</a:t>
            </a:r>
            <a:r>
              <a:rPr lang="en-US" sz="2400" baseline="-25000" dirty="0" err="1"/>
              <a:t>N</a:t>
            </a:r>
            <a:r>
              <a:rPr lang="en-US" sz="2400" dirty="0"/>
              <a:t>, resulting in slow RE termination under high neutral pressure (&gt;1 Pa)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Strong reheating under low </a:t>
            </a:r>
            <a:r>
              <a:rPr lang="en-US" sz="2400" dirty="0" err="1"/>
              <a:t>n</a:t>
            </a:r>
            <a:r>
              <a:rPr lang="en-US" sz="2400" baseline="-25000" dirty="0" err="1"/>
              <a:t>N</a:t>
            </a:r>
            <a:r>
              <a:rPr lang="en-US" sz="2400" dirty="0"/>
              <a:t>, but no expected weaker MHD activity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sz="24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Problems</a:t>
            </a:r>
          </a:p>
          <a:p>
            <a:pPr marL="800100" lvl="1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Strong spurious numerical RE fluid loss due to non-field-aligned grids</a:t>
            </a:r>
          </a:p>
          <a:p>
            <a:pPr marL="800100" lvl="1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Magnetic perturbation one order of magnitude smaller than experiments, probably due to fixed boundary close to the plasma</a:t>
            </a:r>
          </a:p>
          <a:p>
            <a:pPr marL="800100" lvl="1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Weaker radiation than experiments in CQ </a:t>
            </a:r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6DB4DA-7C27-4BA0-9D18-D686B9754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11</a:t>
            </a:fld>
            <a:r>
              <a:rPr lang="fr-FR"/>
              <a:t>/12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0226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62819-EFDC-41A1-BDC2-805A3C456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1" y="174710"/>
            <a:ext cx="4889500" cy="848747"/>
          </a:xfrm>
        </p:spPr>
        <p:txBody>
          <a:bodyPr/>
          <a:lstStyle/>
          <a:p>
            <a:r>
              <a:rPr lang="en-US" dirty="0"/>
              <a:t>Next step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DBB397-3F03-4D1E-88C5-A6BE05D97789}"/>
              </a:ext>
            </a:extLst>
          </p:cNvPr>
          <p:cNvSpPr txBox="1"/>
          <p:nvPr/>
        </p:nvSpPr>
        <p:spPr>
          <a:xfrm>
            <a:off x="862552" y="1140903"/>
            <a:ext cx="1097431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Construct field-aligned grids for the limiter plasma with the fixed boundary on TCV FW, or apply free boundary condition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sz="24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Scan </a:t>
            </a:r>
            <a:r>
              <a:rPr lang="en-US" sz="2400" dirty="0" err="1"/>
              <a:t>n</a:t>
            </a:r>
            <a:r>
              <a:rPr lang="en-US" sz="2400" baseline="-25000" dirty="0" err="1"/>
              <a:t>Ne</a:t>
            </a:r>
            <a:r>
              <a:rPr lang="en-US" sz="2400" dirty="0"/>
              <a:t> to match </a:t>
            </a:r>
            <a:r>
              <a:rPr lang="en-US" sz="2400" dirty="0" err="1"/>
              <a:t>W</a:t>
            </a:r>
            <a:r>
              <a:rPr lang="en-US" sz="2400" baseline="-25000" dirty="0" err="1"/>
              <a:t>rad</a:t>
            </a:r>
            <a:r>
              <a:rPr lang="en-US" sz="2400" dirty="0"/>
              <a:t> in experiments</a:t>
            </a:r>
          </a:p>
          <a:p>
            <a:pPr marL="800100" lvl="1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Neutral impurities over the whole vessel might flow into plasma during re-ionization, like deuterium does.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sz="24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Maybe kinetic REs? [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Hannes Bergström, </a:t>
            </a:r>
            <a:r>
              <a:rPr lang="en-US" sz="24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 al.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PPCF 2025</a:t>
            </a:r>
            <a:r>
              <a:rPr lang="en-US" sz="2400" dirty="0"/>
              <a:t>]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sz="24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Try to explain the physics behind weak MHD under high </a:t>
            </a:r>
            <a:r>
              <a:rPr lang="en-US" sz="2400" dirty="0" err="1"/>
              <a:t>n</a:t>
            </a:r>
            <a:r>
              <a:rPr lang="en-US" sz="2400" baseline="-25000" dirty="0" err="1"/>
              <a:t>N</a:t>
            </a:r>
            <a:endParaRPr lang="en-US" sz="2400" baseline="-250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sz="24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Study the RE load on the FW by particle tracing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FF53B9-C823-4EE5-8F9F-812F2FC8E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12</a:t>
            </a:fld>
            <a:r>
              <a:rPr lang="fr-FR"/>
              <a:t>/12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3490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80E981-AD5E-477D-82A2-A258DD6FA999}"/>
              </a:ext>
            </a:extLst>
          </p:cNvPr>
          <p:cNvSpPr/>
          <p:nvPr/>
        </p:nvSpPr>
        <p:spPr>
          <a:xfrm>
            <a:off x="1115736" y="1"/>
            <a:ext cx="11076263" cy="12331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09D9F1-CE03-4D48-95D7-7C006E441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1176" y="174710"/>
            <a:ext cx="10814923" cy="1430337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Thank you for your attention!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8FD78B-FBBB-4946-A15C-FBA724697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2323" y="1233182"/>
            <a:ext cx="9999677" cy="5624817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26F174-2130-4633-A0DE-D4ED4532F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13</a:t>
            </a:fld>
            <a:r>
              <a:rPr lang="fr-FR"/>
              <a:t>/12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5596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E49D3-5F50-47D5-AF68-F1925287A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174710"/>
            <a:ext cx="9182099" cy="1430337"/>
          </a:xfrm>
        </p:spPr>
        <p:txBody>
          <a:bodyPr/>
          <a:lstStyle/>
          <a:p>
            <a:r>
              <a:rPr lang="en-US" dirty="0"/>
              <a:t>Fluid model of neutrals in JOREK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1CBF71F-F78B-40B6-916C-C7C3ABFBDE71}"/>
              </a:ext>
            </a:extLst>
          </p:cNvPr>
          <p:cNvGrpSpPr/>
          <p:nvPr/>
        </p:nvGrpSpPr>
        <p:grpSpPr>
          <a:xfrm>
            <a:off x="1502939" y="2174457"/>
            <a:ext cx="9382096" cy="4290720"/>
            <a:chOff x="1334043" y="2309893"/>
            <a:chExt cx="9382096" cy="4290720"/>
          </a:xfrm>
        </p:grpSpPr>
        <p:graphicFrame>
          <p:nvGraphicFramePr>
            <p:cNvPr id="4" name="Diagram 3">
              <a:extLst>
                <a:ext uri="{FF2B5EF4-FFF2-40B4-BE49-F238E27FC236}">
                  <a16:creationId xmlns:a16="http://schemas.microsoft.com/office/drawing/2014/main" id="{F3CC6E08-539F-499E-841D-3A0DC9ABA52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495755043"/>
                </p:ext>
              </p:extLst>
            </p:nvPr>
          </p:nvGraphicFramePr>
          <p:xfrm>
            <a:off x="2201333" y="2309893"/>
            <a:ext cx="6985000" cy="386926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EF36569-C441-43C0-861C-971E9153F5C2}"/>
                </a:ext>
              </a:extLst>
            </p:cNvPr>
            <p:cNvSpPr txBox="1"/>
            <p:nvPr/>
          </p:nvSpPr>
          <p:spPr>
            <a:xfrm>
              <a:off x="1807032" y="3196530"/>
              <a:ext cx="2463474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I</a:t>
              </a:r>
              <a:r>
                <a:rPr lang="en-US" baseline="-25000" dirty="0" err="1"/>
                <a:t>ohm</a:t>
              </a:r>
              <a:r>
                <a:rPr lang="en-US" dirty="0"/>
                <a:t>/I</a:t>
              </a:r>
              <a:r>
                <a:rPr lang="en-US" baseline="-25000" dirty="0"/>
                <a:t>RE</a:t>
              </a:r>
              <a:r>
                <a:rPr lang="en-US" dirty="0"/>
                <a:t> conversion;</a:t>
              </a:r>
            </a:p>
            <a:p>
              <a:r>
                <a:rPr lang="en-US" dirty="0"/>
                <a:t>RE-MHD interaction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BD88B5D-3943-438A-A4BE-A34C50421BA5}"/>
                </a:ext>
              </a:extLst>
            </p:cNvPr>
            <p:cNvSpPr txBox="1"/>
            <p:nvPr/>
          </p:nvSpPr>
          <p:spPr>
            <a:xfrm>
              <a:off x="1334043" y="4364679"/>
              <a:ext cx="2192731" cy="646331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dirty="0"/>
                <a:t>Avalanche source / MHD-induced loss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E09DA7F-14CF-4339-AE79-B771556A254A}"/>
                </a:ext>
              </a:extLst>
            </p:cNvPr>
            <p:cNvSpPr txBox="1"/>
            <p:nvPr/>
          </p:nvSpPr>
          <p:spPr>
            <a:xfrm>
              <a:off x="6633538" y="3191390"/>
              <a:ext cx="2019298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e</a:t>
              </a:r>
              <a:r>
                <a:rPr lang="en-US" baseline="30000" dirty="0"/>
                <a:t>-</a:t>
              </a:r>
              <a:r>
                <a:rPr lang="en-US" dirty="0"/>
                <a:t>/ion pool;</a:t>
              </a:r>
            </a:p>
            <a:p>
              <a:r>
                <a:rPr lang="en-US" dirty="0"/>
                <a:t>radiation source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8917851-583D-425E-BFF0-2FAA973ED3ED}"/>
                </a:ext>
              </a:extLst>
            </p:cNvPr>
            <p:cNvSpPr txBox="1"/>
            <p:nvPr/>
          </p:nvSpPr>
          <p:spPr>
            <a:xfrm>
              <a:off x="7827435" y="4641678"/>
              <a:ext cx="288870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Heated, ionize/recombine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7AD300B-4232-47B7-A62A-5E384D039C1D}"/>
                </a:ext>
              </a:extLst>
            </p:cNvPr>
            <p:cNvSpPr txBox="1"/>
            <p:nvPr/>
          </p:nvSpPr>
          <p:spPr>
            <a:xfrm>
              <a:off x="3267074" y="6231281"/>
              <a:ext cx="2829983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Bound e</a:t>
              </a:r>
              <a:r>
                <a:rPr lang="en-US" baseline="30000" dirty="0"/>
                <a:t>-</a:t>
              </a:r>
              <a:r>
                <a:rPr lang="en-US" dirty="0"/>
                <a:t> boost avalanche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54A57AC-E2D1-4E7B-A490-E31416F1C1B2}"/>
                </a:ext>
              </a:extLst>
            </p:cNvPr>
            <p:cNvSpPr txBox="1"/>
            <p:nvPr/>
          </p:nvSpPr>
          <p:spPr>
            <a:xfrm>
              <a:off x="4580465" y="5109298"/>
              <a:ext cx="2409825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40000"/>
                      <a:lumOff val="60000"/>
                    </a:schemeClr>
                  </a:solidFill>
                </a:rPr>
                <a:t>RE impact ionization</a:t>
              </a:r>
            </a:p>
            <a:p>
              <a:r>
                <a:rPr lang="en-US" dirty="0">
                  <a:solidFill>
                    <a:schemeClr val="tx1">
                      <a:lumMod val="40000"/>
                      <a:lumOff val="60000"/>
                    </a:schemeClr>
                  </a:solidFill>
                </a:rPr>
                <a:t>(missing in JOREK)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B4EF33E-2A45-489C-AC1E-FF166417846E}"/>
              </a:ext>
            </a:extLst>
          </p:cNvPr>
          <p:cNvSpPr txBox="1"/>
          <p:nvPr/>
        </p:nvSpPr>
        <p:spPr>
          <a:xfrm>
            <a:off x="375837" y="1187038"/>
            <a:ext cx="529683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Fluid neutral model in JOREK</a:t>
            </a:r>
          </a:p>
          <a:p>
            <a:pPr marL="800100" lvl="1" indent="-3429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Diffusive transport, D</a:t>
            </a:r>
            <a:r>
              <a:rPr lang="en-US" sz="2000" baseline="-25000" dirty="0"/>
              <a:t>N</a:t>
            </a:r>
            <a:r>
              <a:rPr lang="en-US" sz="2000" dirty="0"/>
              <a:t> = 2d4 m</a:t>
            </a:r>
            <a:r>
              <a:rPr lang="en-US" sz="2000" baseline="30000" dirty="0"/>
              <a:t>2</a:t>
            </a:r>
            <a:r>
              <a:rPr lang="en-US" sz="2000" dirty="0"/>
              <a:t>/s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51E0B97-79B7-4EA6-BB97-A7804CEF2223}"/>
              </a:ext>
            </a:extLst>
          </p:cNvPr>
          <p:cNvSpPr txBox="1"/>
          <p:nvPr/>
        </p:nvSpPr>
        <p:spPr>
          <a:xfrm>
            <a:off x="6463640" y="856053"/>
            <a:ext cx="579597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Dissipation terms</a:t>
            </a:r>
          </a:p>
          <a:p>
            <a:pPr marL="800100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Impurity radiation (</a:t>
            </a:r>
            <a:r>
              <a:rPr lang="en-US" sz="2000" dirty="0" err="1"/>
              <a:t>n</a:t>
            </a:r>
            <a:r>
              <a:rPr lang="en-US" sz="2000" baseline="-25000" dirty="0" err="1"/>
              <a:t>Ne,bg</a:t>
            </a:r>
            <a:r>
              <a:rPr lang="en-US" sz="2000" dirty="0"/>
              <a:t>=1.5d18 m</a:t>
            </a:r>
            <a:r>
              <a:rPr lang="en-US" sz="2000" baseline="30000" dirty="0"/>
              <a:t>-3</a:t>
            </a:r>
            <a:r>
              <a:rPr lang="en-US" sz="2000" dirty="0"/>
              <a:t>)  coronal equilibrium assumption</a:t>
            </a:r>
          </a:p>
          <a:p>
            <a:pPr marL="800100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Deuterium line radiation</a:t>
            </a:r>
          </a:p>
          <a:p>
            <a:pPr marL="800100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Plasma parallel conduction (8x10</a:t>
            </a:r>
            <a:r>
              <a:rPr lang="en-US" sz="2000" baseline="30000" dirty="0"/>
              <a:t>7</a:t>
            </a:r>
            <a:r>
              <a:rPr lang="en-US" sz="2000" dirty="0"/>
              <a:t> m</a:t>
            </a:r>
            <a:r>
              <a:rPr lang="en-US" sz="2000" baseline="30000" dirty="0"/>
              <a:t>2</a:t>
            </a:r>
            <a:r>
              <a:rPr lang="en-US" sz="2000" dirty="0"/>
              <a:t>/s)</a:t>
            </a:r>
          </a:p>
          <a:p>
            <a:pPr marL="800100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Neutral conduction (missing in JOREK)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B876A2-7A17-4848-B532-D27713775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14</a:t>
            </a:fld>
            <a:r>
              <a:rPr lang="fr-FR"/>
              <a:t>/12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9289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9276C-F42A-4205-A353-246CFAF6E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174710"/>
            <a:ext cx="9841801" cy="1430337"/>
          </a:xfrm>
        </p:spPr>
        <p:txBody>
          <a:bodyPr/>
          <a:lstStyle/>
          <a:p>
            <a:r>
              <a:rPr lang="en-US" dirty="0">
                <a:solidFill>
                  <a:srgbClr val="00B050"/>
                </a:solidFill>
              </a:rPr>
              <a:t>Scan on constant and homogeneous n</a:t>
            </a:r>
            <a:r>
              <a:rPr lang="en-US" baseline="-25000" dirty="0">
                <a:solidFill>
                  <a:srgbClr val="00B050"/>
                </a:solidFill>
              </a:rPr>
              <a:t>e</a:t>
            </a:r>
            <a:r>
              <a:rPr lang="en-US" dirty="0">
                <a:solidFill>
                  <a:srgbClr val="00B050"/>
                </a:solidFill>
              </a:rPr>
              <a:t> &amp; </a:t>
            </a:r>
            <a:r>
              <a:rPr lang="en-US" dirty="0" err="1">
                <a:solidFill>
                  <a:srgbClr val="00B050"/>
                </a:solidFill>
              </a:rPr>
              <a:t>T</a:t>
            </a:r>
            <a:r>
              <a:rPr lang="en-US" baseline="-25000" dirty="0" err="1">
                <a:solidFill>
                  <a:srgbClr val="00B050"/>
                </a:solidFill>
              </a:rPr>
              <a:t>e</a:t>
            </a:r>
            <a:r>
              <a:rPr lang="en-US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562EAA-E664-4991-AACC-DA5F04BF0F60}"/>
              </a:ext>
            </a:extLst>
          </p:cNvPr>
          <p:cNvSpPr txBox="1"/>
          <p:nvPr/>
        </p:nvSpPr>
        <p:spPr>
          <a:xfrm>
            <a:off x="374681" y="5056334"/>
            <a:ext cx="11505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altLang="zh-CN" dirty="0"/>
              <a:t>High ne (&gt;1d20 m-3) -&gt; slower mode growth, lower saturated energy, upper-limit pressure case better explained?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BC7577-0950-48AD-8F47-3EA416C9A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0974" y="1260385"/>
            <a:ext cx="4565367" cy="34783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73FA19-41CA-4A10-84FC-2DB263913A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1260385"/>
            <a:ext cx="4565368" cy="347837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5C267C-C49A-4B2F-9839-6216CA2FC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15</a:t>
            </a:fld>
            <a:r>
              <a:rPr lang="fr-FR"/>
              <a:t>/12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1577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9A5FD4B-9E6D-49AE-B0E1-426621FB7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95CD5E-ED2B-4C6C-9E73-A478873CBCAD}"/>
              </a:ext>
            </a:extLst>
          </p:cNvPr>
          <p:cNvSpPr txBox="1"/>
          <p:nvPr/>
        </p:nvSpPr>
        <p:spPr>
          <a:xfrm>
            <a:off x="1206501" y="2084644"/>
            <a:ext cx="96215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en-US" sz="3600" dirty="0">
                <a:solidFill>
                  <a:srgbClr val="413C3A"/>
                </a:solidFill>
                <a:latin typeface="Franklin Gothic Demi Cond"/>
              </a:rPr>
              <a:t>Final collapse in low-Z benign terminations</a:t>
            </a:r>
          </a:p>
          <a:p>
            <a:pPr marL="400050" indent="-400050">
              <a:buFont typeface="+mj-lt"/>
              <a:buAutoNum type="romanUcPeriod"/>
            </a:pPr>
            <a:r>
              <a:rPr lang="en-US" sz="3600" dirty="0">
                <a:solidFill>
                  <a:srgbClr val="413C3A"/>
                </a:solidFill>
                <a:latin typeface="Franklin Gothic Demi Cond"/>
              </a:rPr>
              <a:t>JOREK model with fluid REs and neutrals</a:t>
            </a:r>
          </a:p>
          <a:p>
            <a:pPr marL="400050" indent="-400050">
              <a:buFont typeface="+mj-lt"/>
              <a:buAutoNum type="romanUcPeriod"/>
            </a:pPr>
            <a:r>
              <a:rPr lang="en-US" sz="3600" dirty="0">
                <a:solidFill>
                  <a:srgbClr val="413C3A"/>
                </a:solidFill>
                <a:latin typeface="Franklin Gothic Demi Cond"/>
              </a:rPr>
              <a:t>Scan over neutral density</a:t>
            </a:r>
          </a:p>
          <a:p>
            <a:pPr marL="400050" indent="-400050">
              <a:buFont typeface="+mj-lt"/>
              <a:buAutoNum type="romanUcPeriod"/>
            </a:pPr>
            <a:r>
              <a:rPr lang="en-US" sz="3600" dirty="0">
                <a:solidFill>
                  <a:srgbClr val="413C3A"/>
                </a:solidFill>
                <a:latin typeface="Franklin Gothic Demi Cond"/>
              </a:rPr>
              <a:t>Conclusions and outlook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B4A0E7-6889-4A40-BA34-12CD4F74D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2</a:t>
            </a:fld>
            <a:r>
              <a:rPr lang="fr-FR"/>
              <a:t>/12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0759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F610F21-2E88-4799-9924-0AA680A655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7176" y="2379133"/>
            <a:ext cx="3044824" cy="23198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F2FFD9-3FF4-4597-93B1-E5CC7E0D7FD0}"/>
              </a:ext>
            </a:extLst>
          </p:cNvPr>
          <p:cNvSpPr txBox="1"/>
          <p:nvPr/>
        </p:nvSpPr>
        <p:spPr>
          <a:xfrm>
            <a:off x="177800" y="904666"/>
            <a:ext cx="12183533" cy="5203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Previous work focused on n</a:t>
            </a:r>
            <a:r>
              <a:rPr lang="en-US" sz="2000" baseline="-25000" dirty="0"/>
              <a:t>e</a:t>
            </a:r>
            <a:r>
              <a:rPr lang="en-US" sz="2000" dirty="0"/>
              <a:t> &amp; </a:t>
            </a:r>
            <a:r>
              <a:rPr lang="en-US" sz="2000" dirty="0" err="1"/>
              <a:t>T</a:t>
            </a:r>
            <a:r>
              <a:rPr lang="en-US" sz="2000" baseline="-25000" dirty="0" err="1"/>
              <a:t>e</a:t>
            </a:r>
            <a:r>
              <a:rPr lang="en-US" sz="2000" dirty="0"/>
              <a:t> during compression stage, while the plasma scenario can be very different after RE termination starts</a:t>
            </a:r>
          </a:p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Char char="§"/>
              <a:tabLst/>
              <a:defRPr/>
            </a:pPr>
            <a:r>
              <a:rPr lang="en-US" sz="2000" dirty="0"/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Expected evolution:</a:t>
            </a:r>
          </a:p>
          <a:p>
            <a:pPr marL="914389" marR="0" lvl="1" indent="-457200" algn="l" defTabSz="914377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30613"/>
              </a:buClr>
              <a:buSzPct val="100000"/>
              <a:buFont typeface="+mj-lt"/>
              <a:buAutoNum type="arabicParenR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Compression: recombined, low n</a:t>
            </a:r>
            <a:r>
              <a:rPr kumimoji="0" lang="en-US" sz="2000" b="0" i="0" u="none" strike="noStrike" kern="1200" cap="none" spc="0" normalizeH="0" baseline="-2500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plasma (~1d18 m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-3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; Ohmic current ~ 0, low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</a:t>
            </a:r>
            <a:r>
              <a:rPr kumimoji="0" lang="en-US" sz="2000" b="0" i="0" u="none" strike="noStrike" kern="1200" cap="none" spc="0" normalizeH="0" baseline="-25000" noProof="0" dirty="0" err="1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(~1 eV)</a:t>
            </a:r>
          </a:p>
          <a:p>
            <a:pPr marL="914389" marR="0" lvl="1" indent="-457200" algn="l" defTabSz="914377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30613"/>
              </a:buClr>
              <a:buSzPct val="100000"/>
              <a:buFont typeface="+mj-lt"/>
              <a:buAutoNum type="arabicParenR"/>
              <a:tabLst/>
              <a:defRPr/>
            </a:pPr>
            <a:r>
              <a:rPr lang="en-US" sz="2000" dirty="0">
                <a:solidFill>
                  <a:srgbClr val="413C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MHD-induced RE loss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ohmic current re-induced</a:t>
            </a:r>
          </a:p>
          <a:p>
            <a:pPr marL="914389" lvl="1" indent="-457200" defTabSz="914377">
              <a:lnSpc>
                <a:spcPct val="90000"/>
              </a:lnSpc>
              <a:spcBef>
                <a:spcPts val="500"/>
              </a:spcBef>
              <a:buClr>
                <a:srgbClr val="E30613"/>
              </a:buClr>
              <a:buSzPct val="100000"/>
              <a:buFont typeface="+mj-lt"/>
              <a:buAutoNum type="arabicParenR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Ohmic heating, neutrals re-ionize, </a:t>
            </a:r>
            <a:r>
              <a:rPr lang="en-US" sz="2000" dirty="0" err="1"/>
              <a:t>T</a:t>
            </a:r>
            <a:r>
              <a:rPr lang="en-US" sz="2000" baseline="-25000" dirty="0" err="1"/>
              <a:t>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n</a:t>
            </a:r>
            <a:r>
              <a:rPr kumimoji="0" lang="en-US" sz="2000" b="0" i="0" u="none" strike="noStrike" kern="1200" cap="none" spc="0" normalizeH="0" baseline="-2500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go up</a:t>
            </a:r>
          </a:p>
          <a:p>
            <a:pPr marL="914389" lvl="1" indent="-457200" defTabSz="914377">
              <a:lnSpc>
                <a:spcPct val="90000"/>
              </a:lnSpc>
              <a:spcBef>
                <a:spcPts val="500"/>
              </a:spcBef>
              <a:buClr>
                <a:srgbClr val="E30613"/>
              </a:buClr>
              <a:buSzPct val="100000"/>
              <a:buFont typeface="+mj-lt"/>
              <a:buAutoNum type="arabicParenR"/>
              <a:defRPr/>
            </a:pPr>
            <a:r>
              <a:rPr lang="en-US" sz="2000" dirty="0">
                <a:solidFill>
                  <a:srgbClr val="413C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in </a:t>
            </a:r>
            <a:r>
              <a:rPr lang="en-US" sz="2000" dirty="0" err="1"/>
              <a:t>T</a:t>
            </a:r>
            <a:r>
              <a:rPr lang="en-US" sz="2000" baseline="-25000" dirty="0" err="1"/>
              <a:t>e</a:t>
            </a:r>
            <a:r>
              <a:rPr lang="en-US" sz="2000" dirty="0">
                <a:solidFill>
                  <a:srgbClr val="413C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000" dirty="0"/>
              <a:t>n</a:t>
            </a:r>
            <a:r>
              <a:rPr lang="en-US" sz="2000" baseline="-25000" dirty="0"/>
              <a:t>e</a:t>
            </a:r>
            <a:r>
              <a:rPr lang="en-US" sz="2000" dirty="0">
                <a:solidFill>
                  <a:srgbClr val="413C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may affect MHD and following RE termination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13C3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Char char="§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Diagnostics: </a:t>
            </a:r>
          </a:p>
          <a:p>
            <a:pPr marL="685783" marR="0" lvl="1" indent="-228594" algn="l" defTabSz="914377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30613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</a:t>
            </a:r>
            <a:r>
              <a:rPr kumimoji="0" lang="en-US" sz="2000" b="0" i="0" u="none" strike="noStrike" kern="1200" cap="none" spc="0" normalizeH="0" baseline="-25000" noProof="0" dirty="0" err="1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data, as plasma deviates from Thomson laser</a:t>
            </a:r>
          </a:p>
          <a:p>
            <a:pPr marL="685783" marR="0" lvl="1" indent="-228594" algn="l" defTabSz="914377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30613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Only rough n</a:t>
            </a:r>
            <a:r>
              <a:rPr kumimoji="0" lang="en-US" sz="2000" b="0" i="0" u="none" strike="noStrike" kern="1200" cap="none" spc="0" normalizeH="0" baseline="-2500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from FIR during CQ</a:t>
            </a:r>
          </a:p>
          <a:p>
            <a:pPr marL="685783" marR="0" lvl="1" indent="-228594" algn="l" defTabSz="914377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30613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</a:t>
            </a:r>
            <a:r>
              <a:rPr kumimoji="0" lang="en-US" sz="2000" b="0" i="0" u="none" strike="noStrike" kern="1200" cap="none" spc="0" normalizeH="0" baseline="-2500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413C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spike observed during RE collapse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457189" marR="0" lvl="1" algn="l" defTabSz="914377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30613"/>
              </a:buClr>
              <a:buSzPct val="100000"/>
              <a:tabLst/>
              <a:defRPr/>
            </a:pPr>
            <a:r>
              <a:rPr lang="en-US" sz="2000" dirty="0">
                <a:solidFill>
                  <a:srgbClr val="413C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342889" indent="-342900" defTabSz="914377">
              <a:lnSpc>
                <a:spcPct val="90000"/>
              </a:lnSpc>
              <a:spcBef>
                <a:spcPts val="500"/>
              </a:spcBef>
              <a:buClr>
                <a:srgbClr val="E30613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Reheating and reionization in RE termination might be important to study low-Z benign termination! </a:t>
            </a:r>
          </a:p>
          <a:p>
            <a:pPr>
              <a:buClr>
                <a:schemeClr val="accent1"/>
              </a:buClr>
            </a:pPr>
            <a:endParaRPr lang="en-US" sz="2000" dirty="0"/>
          </a:p>
          <a:p>
            <a:pPr>
              <a:buClr>
                <a:schemeClr val="accent1"/>
              </a:buClr>
            </a:pPr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5BA9AF-29D2-4FEC-9C70-AE1F13D49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1" y="174711"/>
            <a:ext cx="4889500" cy="729956"/>
          </a:xfrm>
        </p:spPr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56DDE8-36A7-486B-99A6-7484A1907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3</a:t>
            </a:fld>
            <a:r>
              <a:rPr lang="fr-FR"/>
              <a:t>/12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834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8F2FFD9-3FF4-4597-93B1-E5CC7E0D7FD0}"/>
              </a:ext>
            </a:extLst>
          </p:cNvPr>
          <p:cNvSpPr txBox="1"/>
          <p:nvPr/>
        </p:nvSpPr>
        <p:spPr>
          <a:xfrm>
            <a:off x="700694" y="534838"/>
            <a:ext cx="1133760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endParaRPr lang="en-US" sz="20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MHD</a:t>
            </a:r>
          </a:p>
          <a:p>
            <a:pPr marL="800100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Reduced MHD model, n=1-5 toroidal harmonics </a:t>
            </a:r>
          </a:p>
          <a:p>
            <a:pPr marL="800100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Equilibrium based on TCV #83517, q</a:t>
            </a:r>
            <a:r>
              <a:rPr lang="en-US" sz="2000" baseline="-25000" dirty="0"/>
              <a:t>95</a:t>
            </a:r>
            <a:r>
              <a:rPr lang="en-US" sz="2000" dirty="0"/>
              <a:t>=2, q</a:t>
            </a:r>
            <a:r>
              <a:rPr lang="en-US" sz="2000" baseline="-25000" dirty="0"/>
              <a:t>0</a:t>
            </a:r>
            <a:r>
              <a:rPr lang="en-US" sz="2000" dirty="0"/>
              <a:t>=0.87, I</a:t>
            </a:r>
            <a:r>
              <a:rPr lang="en-US" sz="2000" baseline="-25000" dirty="0"/>
              <a:t>p</a:t>
            </a:r>
            <a:r>
              <a:rPr lang="en-US" sz="2000" dirty="0"/>
              <a:t> = 149 kA</a:t>
            </a:r>
          </a:p>
          <a:p>
            <a:pPr marL="800100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Fixed boundary conditions of </a:t>
            </a:r>
            <a:r>
              <a:rPr lang="en-US" altLang="zh-CN" sz="2000" dirty="0"/>
              <a:t>ψ</a:t>
            </a:r>
            <a:endParaRPr lang="en-US" sz="2000" dirty="0"/>
          </a:p>
          <a:p>
            <a:pPr lvl="1">
              <a:buClr>
                <a:schemeClr val="accent1"/>
              </a:buClr>
            </a:pPr>
            <a:endParaRPr lang="en-US" sz="2000" dirty="0"/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REs</a:t>
            </a:r>
          </a:p>
          <a:p>
            <a:pPr marL="800100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Fluid RE model [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Bandaru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al.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Phys. Rev. 2019</a:t>
            </a:r>
            <a:r>
              <a:rPr lang="en-US" sz="2000" dirty="0"/>
              <a:t>], advection v</a:t>
            </a:r>
            <a:r>
              <a:rPr lang="en-US" sz="2000" baseline="-25000" dirty="0"/>
              <a:t>//</a:t>
            </a:r>
            <a:r>
              <a:rPr lang="en-US" sz="2000" dirty="0"/>
              <a:t> = c</a:t>
            </a:r>
          </a:p>
          <a:p>
            <a:pPr marL="800100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Carrying entire I</a:t>
            </a:r>
            <a:r>
              <a:rPr lang="en-US" sz="2000" baseline="-25000" dirty="0"/>
              <a:t>p</a:t>
            </a:r>
            <a:r>
              <a:rPr lang="en-US" sz="2000" dirty="0"/>
              <a:t> at t=0</a:t>
            </a:r>
          </a:p>
          <a:p>
            <a:pPr marL="800100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Avalanche source on, other sources off</a:t>
            </a:r>
          </a:p>
          <a:p>
            <a:pPr marL="800100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Neutrals</a:t>
            </a:r>
          </a:p>
          <a:p>
            <a:pPr marL="800100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Fluid, diffusive transport, D</a:t>
            </a:r>
            <a:r>
              <a:rPr lang="en-US" sz="2000" baseline="-25000" dirty="0"/>
              <a:t>N</a:t>
            </a:r>
            <a:r>
              <a:rPr lang="en-US" sz="2000" dirty="0"/>
              <a:t> = 2d4 m</a:t>
            </a:r>
            <a:r>
              <a:rPr lang="en-US" sz="2000" baseline="30000" dirty="0"/>
              <a:t>2</a:t>
            </a:r>
            <a:r>
              <a:rPr lang="en-US" sz="2000" dirty="0"/>
              <a:t>/s</a:t>
            </a:r>
          </a:p>
          <a:p>
            <a:pPr marL="800100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Dissipation terms</a:t>
            </a:r>
          </a:p>
          <a:p>
            <a:pPr marL="800100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Impurity radiation (</a:t>
            </a:r>
            <a:r>
              <a:rPr lang="en-US" sz="2000" dirty="0" err="1"/>
              <a:t>n</a:t>
            </a:r>
            <a:r>
              <a:rPr lang="en-US" sz="2000" baseline="-25000" dirty="0" err="1"/>
              <a:t>Ne,bg</a:t>
            </a:r>
            <a:r>
              <a:rPr lang="en-US" sz="2000" dirty="0"/>
              <a:t>=1.5d18 m</a:t>
            </a:r>
            <a:r>
              <a:rPr lang="en-US" sz="2000" baseline="30000" dirty="0"/>
              <a:t>-3</a:t>
            </a:r>
            <a:r>
              <a:rPr lang="en-US" sz="2000" dirty="0"/>
              <a:t>), coronal equilibrium assumption</a:t>
            </a:r>
          </a:p>
          <a:p>
            <a:pPr marL="800100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Deuterium line radiation</a:t>
            </a:r>
          </a:p>
          <a:p>
            <a:pPr marL="800100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Plasma parallel conduction (8x10</a:t>
            </a:r>
            <a:r>
              <a:rPr lang="en-US" sz="2000" baseline="30000" dirty="0"/>
              <a:t>7</a:t>
            </a:r>
            <a:r>
              <a:rPr lang="en-US" sz="2000" dirty="0"/>
              <a:t> m</a:t>
            </a:r>
            <a:r>
              <a:rPr lang="en-US" sz="2000" baseline="30000" dirty="0"/>
              <a:t>2</a:t>
            </a:r>
            <a:r>
              <a:rPr lang="en-US" sz="2000" dirty="0"/>
              <a:t>/s)</a:t>
            </a:r>
          </a:p>
          <a:p>
            <a:pPr marL="800100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Neutral conduction missing in JOREK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800100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5BA9AF-29D2-4FEC-9C70-AE1F13D49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174710"/>
            <a:ext cx="7716977" cy="1430337"/>
          </a:xfrm>
        </p:spPr>
        <p:txBody>
          <a:bodyPr/>
          <a:lstStyle/>
          <a:p>
            <a:r>
              <a:rPr lang="en-US" dirty="0"/>
              <a:t>Simulation setup on JOREK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C9989F2-9856-4C64-9816-2752DB9E3B8E}"/>
              </a:ext>
            </a:extLst>
          </p:cNvPr>
          <p:cNvGrpSpPr/>
          <p:nvPr/>
        </p:nvGrpSpPr>
        <p:grpSpPr>
          <a:xfrm>
            <a:off x="9649620" y="534838"/>
            <a:ext cx="2388679" cy="6065776"/>
            <a:chOff x="9368661" y="1588060"/>
            <a:chExt cx="1833534" cy="465605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BB27071-61CB-4644-8FC5-1EC92995D8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078" t="16063" r="38164" b="20450"/>
            <a:stretch/>
          </p:blipFill>
          <p:spPr>
            <a:xfrm>
              <a:off x="9368661" y="1588060"/>
              <a:ext cx="1833534" cy="4656051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86CC300-4E57-41B8-BE0C-07AF5A4B72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62592" y="2819552"/>
              <a:ext cx="1203982" cy="1584454"/>
            </a:xfrm>
            <a:prstGeom prst="rect">
              <a:avLst/>
            </a:prstGeom>
          </p:spPr>
        </p:pic>
      </p:grp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941E372B-2350-4FAE-A94E-6F5A76EF7C4E}"/>
              </a:ext>
            </a:extLst>
          </p:cNvPr>
          <p:cNvSpPr/>
          <p:nvPr/>
        </p:nvSpPr>
        <p:spPr>
          <a:xfrm>
            <a:off x="5276675" y="1800204"/>
            <a:ext cx="4129331" cy="338988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4AACF83-B5B5-4397-AD51-C5E78E322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4</a:t>
            </a:fld>
            <a:r>
              <a:rPr lang="fr-FR"/>
              <a:t>/12</a:t>
            </a:r>
            <a:endParaRPr lang="fr-FR" dirty="0"/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9D19C6F3-96BD-4245-AC3E-B302E559DD21}"/>
              </a:ext>
            </a:extLst>
          </p:cNvPr>
          <p:cNvSpPr/>
          <p:nvPr/>
        </p:nvSpPr>
        <p:spPr>
          <a:xfrm>
            <a:off x="2058691" y="3678354"/>
            <a:ext cx="608191" cy="265002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0DE682-C420-4E92-9C0B-2CCF62C05845}"/>
              </a:ext>
            </a:extLst>
          </p:cNvPr>
          <p:cNvSpPr txBox="1"/>
          <p:nvPr/>
        </p:nvSpPr>
        <p:spPr>
          <a:xfrm>
            <a:off x="153701" y="3567726"/>
            <a:ext cx="2046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Bound e- effect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DF8DCDEE-8909-4248-A20D-2AE15E3CB402}"/>
              </a:ext>
            </a:extLst>
          </p:cNvPr>
          <p:cNvSpPr/>
          <p:nvPr/>
        </p:nvSpPr>
        <p:spPr>
          <a:xfrm>
            <a:off x="3583576" y="3812658"/>
            <a:ext cx="733319" cy="2868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960601-2B3F-45CF-AAFC-65F15FB011F2}"/>
              </a:ext>
            </a:extLst>
          </p:cNvPr>
          <p:cNvSpPr txBox="1"/>
          <p:nvPr/>
        </p:nvSpPr>
        <p:spPr>
          <a:xfrm>
            <a:off x="4375596" y="3730166"/>
            <a:ext cx="3784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RE-impact ionization neglected</a:t>
            </a:r>
          </a:p>
        </p:txBody>
      </p:sp>
    </p:spTree>
    <p:extLst>
      <p:ext uri="{BB962C8B-B14F-4D97-AF65-F5344CB8AC3E}">
        <p14:creationId xmlns:p14="http://schemas.microsoft.com/office/powerpoint/2010/main" val="344019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F67B9-00B4-41AB-88F3-8F4C3905B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1" y="174710"/>
            <a:ext cx="5888566" cy="1430337"/>
          </a:xfrm>
        </p:spPr>
        <p:txBody>
          <a:bodyPr/>
          <a:lstStyle/>
          <a:p>
            <a:r>
              <a:rPr lang="en-US" dirty="0"/>
              <a:t>Spurious loss of RE fluid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D64793-9548-4328-8E3E-0AA1C7F09E21}"/>
              </a:ext>
            </a:extLst>
          </p:cNvPr>
          <p:cNvSpPr txBox="1"/>
          <p:nvPr/>
        </p:nvSpPr>
        <p:spPr>
          <a:xfrm>
            <a:off x="399875" y="4568033"/>
            <a:ext cx="1171103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/>
              <a:t>RE loss on closed FSs: </a:t>
            </a:r>
            <a:r>
              <a:rPr lang="en-US" sz="2000" b="1" dirty="0"/>
              <a:t>spurious loss</a:t>
            </a:r>
            <a:r>
              <a:rPr lang="en-US" sz="2000" dirty="0"/>
              <a:t>! [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Wang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NF 2026, submitted</a:t>
            </a:r>
            <a:r>
              <a:rPr lang="en-US" sz="2000" dirty="0"/>
              <a:t>]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Physics:          flux along magnetic field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Computation:  flux is along grids -&gt; parallel flux has perp term when grid isn’t parallel with FS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Strong parallel transport in non-FS-aligned finite-element grids -&gt; spurious radial transport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363D61-2B22-4ED4-8861-E3B81FF11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5</a:t>
            </a:fld>
            <a:r>
              <a:rPr lang="fr-FR"/>
              <a:t>/12</a:t>
            </a:r>
            <a:endParaRPr lang="fr-FR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DDF9FB1-5CA4-430F-B309-A0C92B3570BF}"/>
              </a:ext>
            </a:extLst>
          </p:cNvPr>
          <p:cNvGrpSpPr/>
          <p:nvPr/>
        </p:nvGrpSpPr>
        <p:grpSpPr>
          <a:xfrm>
            <a:off x="758245" y="1096869"/>
            <a:ext cx="4335074" cy="3069800"/>
            <a:chOff x="-372046" y="1369638"/>
            <a:chExt cx="3065213" cy="217057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CB1B32B-29B8-49CE-B855-B462B816780A}"/>
                </a:ext>
              </a:extLst>
            </p:cNvPr>
            <p:cNvSpPr txBox="1"/>
            <p:nvPr/>
          </p:nvSpPr>
          <p:spPr>
            <a:xfrm>
              <a:off x="2155702" y="1598874"/>
              <a:ext cx="5374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2">
                      <a:lumMod val="75000"/>
                    </a:schemeClr>
                  </a:solidFill>
                </a:rPr>
                <a:t>FS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F40BABD-7FB4-48F6-A673-AAB6837FFF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7834" t="43601" r="50253" b="13011"/>
            <a:stretch/>
          </p:blipFill>
          <p:spPr>
            <a:xfrm>
              <a:off x="819702" y="1986074"/>
              <a:ext cx="1433385" cy="1554136"/>
            </a:xfrm>
            <a:prstGeom prst="rect">
              <a:avLst/>
            </a:prstGeom>
          </p:spPr>
        </p:pic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4230CF5D-2E39-4539-82EC-CB2C08B0BA9E}"/>
                </a:ext>
              </a:extLst>
            </p:cNvPr>
            <p:cNvSpPr/>
            <p:nvPr/>
          </p:nvSpPr>
          <p:spPr>
            <a:xfrm rot="18796053">
              <a:off x="1561867" y="1884136"/>
              <a:ext cx="679622" cy="179993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CD00A2D4-9362-4A56-BA52-497B56F4A612}"/>
                </a:ext>
              </a:extLst>
            </p:cNvPr>
            <p:cNvSpPr/>
            <p:nvPr/>
          </p:nvSpPr>
          <p:spPr>
            <a:xfrm rot="17039738">
              <a:off x="970673" y="1840977"/>
              <a:ext cx="891005" cy="184184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9EEC6CEB-711C-47A9-8AE8-C2DD3CE58B9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66090" y="2002475"/>
              <a:ext cx="251339" cy="195090"/>
            </a:xfrm>
            <a:prstGeom prst="straightConnector1">
              <a:avLst/>
            </a:prstGeom>
            <a:ln w="12700"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56308BE-8494-4CC8-B9F7-FF098F236ABF}"/>
                </a:ext>
              </a:extLst>
            </p:cNvPr>
            <p:cNvSpPr txBox="1"/>
            <p:nvPr/>
          </p:nvSpPr>
          <p:spPr>
            <a:xfrm>
              <a:off x="-372046" y="1896887"/>
              <a:ext cx="18026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spurious </a:t>
              </a:r>
              <a:r>
                <a:rPr lang="en-US" sz="2000" dirty="0" err="1"/>
                <a:t>v</a:t>
              </a:r>
              <a:r>
                <a:rPr lang="en-US" sz="2000" baseline="-25000" dirty="0" err="1"/>
                <a:t>perp</a:t>
              </a:r>
              <a:endParaRPr lang="en-US" sz="2000" baseline="-250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ECE1E39-2166-4E0A-B4D9-FF2C20ABF041}"/>
                </a:ext>
              </a:extLst>
            </p:cNvPr>
            <p:cNvSpPr txBox="1"/>
            <p:nvPr/>
          </p:nvSpPr>
          <p:spPr>
            <a:xfrm>
              <a:off x="160722" y="1369638"/>
              <a:ext cx="185264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‘v</a:t>
              </a:r>
              <a:r>
                <a:rPr lang="en-US" sz="2000" baseline="-25000" dirty="0"/>
                <a:t>//</a:t>
              </a:r>
              <a:r>
                <a:rPr lang="en-US" sz="2000" dirty="0"/>
                <a:t>’ along grids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575CEB2-738F-4A7D-9381-59E8D887B256}"/>
              </a:ext>
            </a:extLst>
          </p:cNvPr>
          <p:cNvGrpSpPr/>
          <p:nvPr/>
        </p:nvGrpSpPr>
        <p:grpSpPr>
          <a:xfrm>
            <a:off x="5294619" y="961962"/>
            <a:ext cx="6273440" cy="3625313"/>
            <a:chOff x="5298899" y="1146248"/>
            <a:chExt cx="6273440" cy="3625313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DAB037A-60D0-46A5-912D-91653691940C}"/>
                </a:ext>
              </a:extLst>
            </p:cNvPr>
            <p:cNvGrpSpPr/>
            <p:nvPr/>
          </p:nvGrpSpPr>
          <p:grpSpPr>
            <a:xfrm>
              <a:off x="7483670" y="1146248"/>
              <a:ext cx="4088669" cy="3625313"/>
              <a:chOff x="7483670" y="1146248"/>
              <a:chExt cx="4088669" cy="3625313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0FA79A7B-EA3B-45DE-A849-C6D11E10AAE7}"/>
                  </a:ext>
                </a:extLst>
              </p:cNvPr>
              <p:cNvGrpSpPr/>
              <p:nvPr/>
            </p:nvGrpSpPr>
            <p:grpSpPr>
              <a:xfrm>
                <a:off x="8498041" y="1146248"/>
                <a:ext cx="1982519" cy="3471164"/>
                <a:chOff x="7232865" y="1010198"/>
                <a:chExt cx="2306900" cy="4039119"/>
              </a:xfrm>
            </p:grpSpPr>
            <p:pic>
              <p:nvPicPr>
                <p:cNvPr id="4" name="Picture 3" descr="A blue and red images of a wave&#10;&#10;Description automatically generated with medium confidence">
                  <a:extLst>
                    <a:ext uri="{FF2B5EF4-FFF2-40B4-BE49-F238E27FC236}">
                      <a16:creationId xmlns:a16="http://schemas.microsoft.com/office/drawing/2014/main" id="{E56E94CD-392F-4303-84DC-DA317189DF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1496" t="7839" r="56519" b="17491"/>
                <a:stretch/>
              </p:blipFill>
              <p:spPr>
                <a:xfrm>
                  <a:off x="7232865" y="1010198"/>
                  <a:ext cx="2306900" cy="4039119"/>
                </a:xfrm>
                <a:prstGeom prst="rect">
                  <a:avLst/>
                </a:prstGeom>
              </p:spPr>
            </p:pic>
            <p:sp>
              <p:nvSpPr>
                <p:cNvPr id="6" name="Arrow: Right 5">
                  <a:extLst>
                    <a:ext uri="{FF2B5EF4-FFF2-40B4-BE49-F238E27FC236}">
                      <a16:creationId xmlns:a16="http://schemas.microsoft.com/office/drawing/2014/main" id="{2B9E7332-0ABD-4E9D-936B-440399BEFFCE}"/>
                    </a:ext>
                  </a:extLst>
                </p:cNvPr>
                <p:cNvSpPr/>
                <p:nvPr/>
              </p:nvSpPr>
              <p:spPr>
                <a:xfrm>
                  <a:off x="8603327" y="2600363"/>
                  <a:ext cx="414838" cy="377505"/>
                </a:xfrm>
                <a:prstGeom prst="rightArrow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accent2"/>
                </a:fillRef>
                <a:effectRef idx="1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Arrow: Right 23">
                  <a:extLst>
                    <a:ext uri="{FF2B5EF4-FFF2-40B4-BE49-F238E27FC236}">
                      <a16:creationId xmlns:a16="http://schemas.microsoft.com/office/drawing/2014/main" id="{A45D7968-6A93-40B9-817D-F01574BFFE35}"/>
                    </a:ext>
                  </a:extLst>
                </p:cNvPr>
                <p:cNvSpPr/>
                <p:nvPr/>
              </p:nvSpPr>
              <p:spPr>
                <a:xfrm rot="10635008">
                  <a:off x="7710677" y="2590629"/>
                  <a:ext cx="414838" cy="377505"/>
                </a:xfrm>
                <a:prstGeom prst="rightArrow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accent2"/>
                </a:fillRef>
                <a:effectRef idx="1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Arrow: Right 24">
                  <a:extLst>
                    <a:ext uri="{FF2B5EF4-FFF2-40B4-BE49-F238E27FC236}">
                      <a16:creationId xmlns:a16="http://schemas.microsoft.com/office/drawing/2014/main" id="{4439FA2C-C35A-43B1-9E22-F4D87FF85411}"/>
                    </a:ext>
                  </a:extLst>
                </p:cNvPr>
                <p:cNvSpPr/>
                <p:nvPr/>
              </p:nvSpPr>
              <p:spPr>
                <a:xfrm rot="16200000">
                  <a:off x="8207156" y="2079038"/>
                  <a:ext cx="414838" cy="377505"/>
                </a:xfrm>
                <a:prstGeom prst="rightArrow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accent2"/>
                </a:fillRef>
                <a:effectRef idx="1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Arrow: Right 25">
                  <a:extLst>
                    <a:ext uri="{FF2B5EF4-FFF2-40B4-BE49-F238E27FC236}">
                      <a16:creationId xmlns:a16="http://schemas.microsoft.com/office/drawing/2014/main" id="{87A453BB-BFAB-45D7-9F81-39728E730119}"/>
                    </a:ext>
                  </a:extLst>
                </p:cNvPr>
                <p:cNvSpPr/>
                <p:nvPr/>
              </p:nvSpPr>
              <p:spPr>
                <a:xfrm rot="5400000">
                  <a:off x="8223933" y="3190480"/>
                  <a:ext cx="414838" cy="377505"/>
                </a:xfrm>
                <a:prstGeom prst="rightArrow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accent2"/>
                </a:fillRef>
                <a:effectRef idx="1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6FF4EAC-FCA4-4B80-BFBE-F8F3B8EBAC56}"/>
                  </a:ext>
                </a:extLst>
              </p:cNvPr>
              <p:cNvSpPr txBox="1"/>
              <p:nvPr/>
            </p:nvSpPr>
            <p:spPr>
              <a:xfrm>
                <a:off x="7483670" y="4402229"/>
                <a:ext cx="40886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chemeClr val="accent2"/>
                    </a:solidFill>
                  </a:rPr>
                  <a:t>Fluid REs runaway from closed FSs </a:t>
                </a:r>
              </a:p>
            </p:txBody>
          </p:sp>
        </p:grpSp>
        <p:sp>
          <p:nvSpPr>
            <p:cNvPr id="9" name="Arrow: Right 8">
              <a:extLst>
                <a:ext uri="{FF2B5EF4-FFF2-40B4-BE49-F238E27FC236}">
                  <a16:creationId xmlns:a16="http://schemas.microsoft.com/office/drawing/2014/main" id="{D0AC89C7-7A51-4207-85AE-14BACB1DEB1D}"/>
                </a:ext>
              </a:extLst>
            </p:cNvPr>
            <p:cNvSpPr/>
            <p:nvPr/>
          </p:nvSpPr>
          <p:spPr>
            <a:xfrm>
              <a:off x="5298899" y="2191367"/>
              <a:ext cx="1982519" cy="90439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consequence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650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F67B9-00B4-41AB-88F3-8F4C3905B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1" y="174710"/>
            <a:ext cx="5888566" cy="1430337"/>
          </a:xfrm>
        </p:spPr>
        <p:txBody>
          <a:bodyPr/>
          <a:lstStyle/>
          <a:p>
            <a:r>
              <a:rPr lang="en-US" dirty="0"/>
              <a:t>Spurious loss of RE fluid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D64793-9548-4328-8E3E-0AA1C7F09E21}"/>
              </a:ext>
            </a:extLst>
          </p:cNvPr>
          <p:cNvSpPr txBox="1"/>
          <p:nvPr/>
        </p:nvSpPr>
        <p:spPr>
          <a:xfrm>
            <a:off x="809004" y="3906641"/>
            <a:ext cx="8328693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b="1" dirty="0"/>
              <a:t>Kinetic REs?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Pushed in (</a:t>
            </a:r>
            <a:r>
              <a:rPr lang="en-US" sz="2000" dirty="0" err="1"/>
              <a:t>R,Z,</a:t>
            </a:r>
            <a:r>
              <a:rPr lang="en-US" altLang="zh-CN" sz="2000" dirty="0" err="1"/>
              <a:t>φ</a:t>
            </a:r>
            <a:r>
              <a:rPr lang="en-US" sz="2000" dirty="0"/>
              <a:t>) space. They don’t care about grids.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Too expensive in computation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b="1" dirty="0"/>
              <a:t>FS-aligned grids?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Hard to extend outside plasma boundary for limiter plasma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MHD over-stabilized by ideal-wall boundary</a:t>
            </a:r>
          </a:p>
          <a:p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96ACE3A-A836-4666-8AC7-59B09FF738A9}"/>
              </a:ext>
            </a:extLst>
          </p:cNvPr>
          <p:cNvGrpSpPr/>
          <p:nvPr/>
        </p:nvGrpSpPr>
        <p:grpSpPr>
          <a:xfrm>
            <a:off x="1240856" y="1073003"/>
            <a:ext cx="4281778" cy="2469697"/>
            <a:chOff x="-1138160" y="1427233"/>
            <a:chExt cx="3663325" cy="211297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901BFAD-64F6-4652-B072-79939B924200}"/>
                </a:ext>
              </a:extLst>
            </p:cNvPr>
            <p:cNvSpPr txBox="1"/>
            <p:nvPr/>
          </p:nvSpPr>
          <p:spPr>
            <a:xfrm>
              <a:off x="1987700" y="1427517"/>
              <a:ext cx="5374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2">
                      <a:lumMod val="75000"/>
                    </a:schemeClr>
                  </a:solidFill>
                </a:rPr>
                <a:t>FS</a:t>
              </a: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024B18C7-18C8-4BEB-BBC3-7CC4C1E2B0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7834" t="43601" r="50253" b="13011"/>
            <a:stretch/>
          </p:blipFill>
          <p:spPr>
            <a:xfrm>
              <a:off x="819702" y="1986074"/>
              <a:ext cx="1433385" cy="1554136"/>
            </a:xfrm>
            <a:prstGeom prst="rect">
              <a:avLst/>
            </a:prstGeom>
          </p:spPr>
        </p:pic>
        <p:sp>
          <p:nvSpPr>
            <p:cNvPr id="42" name="Arrow: Right 41">
              <a:extLst>
                <a:ext uri="{FF2B5EF4-FFF2-40B4-BE49-F238E27FC236}">
                  <a16:creationId xmlns:a16="http://schemas.microsoft.com/office/drawing/2014/main" id="{9773F11E-9DB7-4F74-BA7B-6FA96619912E}"/>
                </a:ext>
              </a:extLst>
            </p:cNvPr>
            <p:cNvSpPr/>
            <p:nvPr/>
          </p:nvSpPr>
          <p:spPr>
            <a:xfrm rot="18796053">
              <a:off x="1409969" y="1949762"/>
              <a:ext cx="862395" cy="185831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Arrow: Right 42">
              <a:extLst>
                <a:ext uri="{FF2B5EF4-FFF2-40B4-BE49-F238E27FC236}">
                  <a16:creationId xmlns:a16="http://schemas.microsoft.com/office/drawing/2014/main" id="{77079C0B-53C1-4AF5-819E-FF1ECC8B0973}"/>
                </a:ext>
              </a:extLst>
            </p:cNvPr>
            <p:cNvSpPr/>
            <p:nvPr/>
          </p:nvSpPr>
          <p:spPr>
            <a:xfrm rot="17039738">
              <a:off x="970673" y="1840977"/>
              <a:ext cx="891005" cy="184184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4AA08D0F-C98F-4D63-9508-6A2F6800124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66090" y="2002475"/>
              <a:ext cx="251339" cy="195090"/>
            </a:xfrm>
            <a:prstGeom prst="straightConnector1">
              <a:avLst/>
            </a:prstGeom>
            <a:ln w="12700"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CDCB08A-48A2-42EC-9D33-EC10708A0B9E}"/>
                </a:ext>
              </a:extLst>
            </p:cNvPr>
            <p:cNvSpPr txBox="1"/>
            <p:nvPr/>
          </p:nvSpPr>
          <p:spPr>
            <a:xfrm>
              <a:off x="-695701" y="1829574"/>
              <a:ext cx="18026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spurious </a:t>
              </a:r>
              <a:r>
                <a:rPr lang="en-US" sz="2000" dirty="0" err="1"/>
                <a:t>v</a:t>
              </a:r>
              <a:r>
                <a:rPr lang="en-US" sz="2000" baseline="-25000" dirty="0" err="1"/>
                <a:t>perp</a:t>
              </a:r>
              <a:endParaRPr lang="en-US" sz="2000" baseline="-25000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EC9D2D0-A9BC-4D3E-A6DA-B3DF8A7AAB68}"/>
                </a:ext>
              </a:extLst>
            </p:cNvPr>
            <p:cNvSpPr txBox="1"/>
            <p:nvPr/>
          </p:nvSpPr>
          <p:spPr>
            <a:xfrm>
              <a:off x="-1138160" y="1427233"/>
              <a:ext cx="2616123" cy="342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RE fluid’s ‘v</a:t>
              </a:r>
              <a:r>
                <a:rPr lang="en-US" sz="2000" baseline="-25000" dirty="0"/>
                <a:t>//</a:t>
              </a:r>
              <a:r>
                <a:rPr lang="en-US" sz="2000" dirty="0"/>
                <a:t>’ along grids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B22A625-B511-444A-A3A7-A48C12378B77}"/>
              </a:ext>
            </a:extLst>
          </p:cNvPr>
          <p:cNvGrpSpPr/>
          <p:nvPr/>
        </p:nvGrpSpPr>
        <p:grpSpPr>
          <a:xfrm>
            <a:off x="8095803" y="1317669"/>
            <a:ext cx="4075513" cy="4677086"/>
            <a:chOff x="8116487" y="203826"/>
            <a:chExt cx="4075513" cy="467708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C923C6A-2884-412E-B9FE-A333608C79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31" t="14067" r="11269" b="14129"/>
            <a:stretch/>
          </p:blipFill>
          <p:spPr>
            <a:xfrm>
              <a:off x="8781369" y="721034"/>
              <a:ext cx="3146483" cy="4159878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976D459-C91F-4DAC-9D67-18A1AF234895}"/>
                </a:ext>
              </a:extLst>
            </p:cNvPr>
            <p:cNvSpPr txBox="1"/>
            <p:nvPr/>
          </p:nvSpPr>
          <p:spPr>
            <a:xfrm>
              <a:off x="8116487" y="203826"/>
              <a:ext cx="40755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Initial grids </a:t>
              </a:r>
              <a:r>
                <a:rPr lang="en-US" b="1" dirty="0" err="1">
                  <a:solidFill>
                    <a:schemeClr val="bg1">
                      <a:lumMod val="50000"/>
                    </a:schemeClr>
                  </a:solidFill>
                </a:rPr>
                <a:t>v.s</a:t>
              </a:r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.</a:t>
              </a:r>
              <a:r>
                <a:rPr lang="en-US" b="1" dirty="0"/>
                <a:t> </a:t>
              </a:r>
              <a:r>
                <a:rPr lang="en-US" b="1" dirty="0">
                  <a:solidFill>
                    <a:srgbClr val="0070C0"/>
                  </a:solidFill>
                </a:rPr>
                <a:t>FS-aligned grids</a:t>
              </a: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363D61-2B22-4ED4-8861-E3B81FF11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6</a:t>
            </a:fld>
            <a:r>
              <a:rPr lang="fr-FR"/>
              <a:t>/12</a:t>
            </a:r>
            <a:endParaRPr lang="fr-FR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878C169-965B-4EF1-B6BB-E5E2C4EDE30B}"/>
              </a:ext>
            </a:extLst>
          </p:cNvPr>
          <p:cNvCxnSpPr>
            <a:cxnSpLocks/>
          </p:cNvCxnSpPr>
          <p:nvPr/>
        </p:nvCxnSpPr>
        <p:spPr>
          <a:xfrm flipV="1">
            <a:off x="4629069" y="1543269"/>
            <a:ext cx="922247" cy="78792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195E038-C0E7-49D8-9CBF-F3817147AF7F}"/>
              </a:ext>
            </a:extLst>
          </p:cNvPr>
          <p:cNvSpPr txBox="1"/>
          <p:nvPr/>
        </p:nvSpPr>
        <p:spPr>
          <a:xfrm>
            <a:off x="5470960" y="1604053"/>
            <a:ext cx="2072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 PIC along field</a:t>
            </a:r>
          </a:p>
        </p:txBody>
      </p:sp>
    </p:spTree>
    <p:extLst>
      <p:ext uri="{BB962C8B-B14F-4D97-AF65-F5344CB8AC3E}">
        <p14:creationId xmlns:p14="http://schemas.microsoft.com/office/powerpoint/2010/main" val="3896926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9CC0F-77D7-4775-B9A1-043328328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174710"/>
            <a:ext cx="9019679" cy="1430337"/>
          </a:xfrm>
        </p:spPr>
        <p:txBody>
          <a:bodyPr/>
          <a:lstStyle/>
          <a:p>
            <a:r>
              <a:rPr lang="en-US" dirty="0"/>
              <a:t>Scan on neutral density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E7A0BB-AAA5-4138-A8BB-C9A9133B142C}"/>
              </a:ext>
            </a:extLst>
          </p:cNvPr>
          <p:cNvSpPr txBox="1"/>
          <p:nvPr/>
        </p:nvSpPr>
        <p:spPr>
          <a:xfrm>
            <a:off x="983618" y="842584"/>
            <a:ext cx="108665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n</a:t>
            </a:r>
            <a:r>
              <a:rPr lang="en-US" baseline="-25000" dirty="0"/>
              <a:t>N0</a:t>
            </a:r>
            <a:r>
              <a:rPr lang="en-US" dirty="0"/>
              <a:t> = [2.6d18, 3d19, 4d20] m</a:t>
            </a:r>
            <a:r>
              <a:rPr lang="en-US" baseline="30000" dirty="0"/>
              <a:t>-3</a:t>
            </a:r>
            <a:r>
              <a:rPr lang="en-US" dirty="0"/>
              <a:t>, corresponding with P</a:t>
            </a:r>
            <a:r>
              <a:rPr lang="en-US" baseline="-25000" dirty="0"/>
              <a:t>N</a:t>
            </a:r>
            <a:r>
              <a:rPr lang="en-US" dirty="0"/>
              <a:t>~ [0.015, 0.18, 2] Pa according to SOLPS-ITER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Total deuterium neutral + ion population conserved; </a:t>
            </a:r>
            <a:r>
              <a:rPr lang="en-US" dirty="0" err="1"/>
              <a:t>n</a:t>
            </a:r>
            <a:r>
              <a:rPr lang="en-US" baseline="-25000" dirty="0" err="1"/>
              <a:t>N</a:t>
            </a:r>
            <a:r>
              <a:rPr lang="en-US" dirty="0"/>
              <a:t>, n</a:t>
            </a:r>
            <a:r>
              <a:rPr lang="en-US" baseline="-25000" dirty="0"/>
              <a:t>e</a:t>
            </a:r>
            <a:r>
              <a:rPr lang="en-US" dirty="0"/>
              <a:t>, </a:t>
            </a:r>
            <a:r>
              <a:rPr lang="en-US" dirty="0" err="1"/>
              <a:t>T</a:t>
            </a:r>
            <a:r>
              <a:rPr lang="en-US" baseline="-25000" dirty="0" err="1"/>
              <a:t>e</a:t>
            </a:r>
            <a:r>
              <a:rPr lang="en-US" dirty="0"/>
              <a:t>, REs evolves self-consistently 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032BDED8-428B-4066-A095-4503E41EAE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890733"/>
              </p:ext>
            </p:extLst>
          </p:nvPr>
        </p:nvGraphicFramePr>
        <p:xfrm>
          <a:off x="794157" y="1941228"/>
          <a:ext cx="10739300" cy="14833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84825">
                  <a:extLst>
                    <a:ext uri="{9D8B030D-6E8A-4147-A177-3AD203B41FA5}">
                      <a16:colId xmlns:a16="http://schemas.microsoft.com/office/drawing/2014/main" val="1456718444"/>
                    </a:ext>
                  </a:extLst>
                </a:gridCol>
                <a:gridCol w="2684825">
                  <a:extLst>
                    <a:ext uri="{9D8B030D-6E8A-4147-A177-3AD203B41FA5}">
                      <a16:colId xmlns:a16="http://schemas.microsoft.com/office/drawing/2014/main" val="3092736148"/>
                    </a:ext>
                  </a:extLst>
                </a:gridCol>
                <a:gridCol w="2684825">
                  <a:extLst>
                    <a:ext uri="{9D8B030D-6E8A-4147-A177-3AD203B41FA5}">
                      <a16:colId xmlns:a16="http://schemas.microsoft.com/office/drawing/2014/main" val="1890226019"/>
                    </a:ext>
                  </a:extLst>
                </a:gridCol>
                <a:gridCol w="2684825">
                  <a:extLst>
                    <a:ext uri="{9D8B030D-6E8A-4147-A177-3AD203B41FA5}">
                      <a16:colId xmlns:a16="http://schemas.microsoft.com/office/drawing/2014/main" val="14366692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</a:t>
                      </a:r>
                      <a:r>
                        <a:rPr lang="en-US" baseline="-25000" dirty="0"/>
                        <a:t>N </a:t>
                      </a:r>
                      <a:r>
                        <a:rPr lang="en-US" baseline="0" dirty="0"/>
                        <a:t>(Pa)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  <a:r>
                        <a:rPr lang="en-US" baseline="-25000" dirty="0"/>
                        <a:t>N0</a:t>
                      </a:r>
                      <a:r>
                        <a:rPr lang="en-US" dirty="0"/>
                        <a:t> (m</a:t>
                      </a:r>
                      <a:r>
                        <a:rPr lang="en-US" baseline="30000" dirty="0"/>
                        <a:t>-3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</a:t>
                      </a:r>
                      <a:r>
                        <a:rPr lang="en-US" baseline="-25000" dirty="0" err="1"/>
                        <a:t>e</a:t>
                      </a:r>
                      <a:r>
                        <a:rPr lang="en-US" dirty="0"/>
                        <a:t>(t=0)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  <a:r>
                        <a:rPr lang="en-US" baseline="-25000" dirty="0"/>
                        <a:t>e</a:t>
                      </a:r>
                      <a:r>
                        <a:rPr lang="en-US" dirty="0"/>
                        <a:t>(t=0)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667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0.015 (lower limit)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2.6d18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 eV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4d18 m</a:t>
                      </a:r>
                      <a:r>
                        <a:rPr lang="en-US" baseline="30000" dirty="0"/>
                        <a:t>-3</a:t>
                      </a:r>
                      <a:r>
                        <a:rPr lang="en-US" dirty="0"/>
                        <a:t> on the axis,</a:t>
                      </a:r>
                    </a:p>
                    <a:p>
                      <a:pPr algn="ctr"/>
                      <a:r>
                        <a:rPr lang="en-US"/>
                        <a:t>1.5d18 m</a:t>
                      </a:r>
                      <a:r>
                        <a:rPr lang="en-US" baseline="30000"/>
                        <a:t>-3</a:t>
                      </a:r>
                      <a:r>
                        <a:rPr lang="en-US"/>
                        <a:t> </a:t>
                      </a:r>
                      <a:r>
                        <a:rPr lang="en-US" dirty="0"/>
                        <a:t>at LCFS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81129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0.18 (benign range)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3.0d19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1.8 eV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6247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 (upper limit)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4d20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 eV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14810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B2EE79C-352A-41EA-9803-98D8EDD884AC}"/>
              </a:ext>
            </a:extLst>
          </p:cNvPr>
          <p:cNvSpPr txBox="1"/>
          <p:nvPr/>
        </p:nvSpPr>
        <p:spPr>
          <a:xfrm>
            <a:off x="794157" y="1533290"/>
            <a:ext cx="2267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Initial condition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C6CFB13A-B21C-4BF9-9496-28EC4948D6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169568"/>
              </p:ext>
            </p:extLst>
          </p:nvPr>
        </p:nvGraphicFramePr>
        <p:xfrm>
          <a:off x="794157" y="4402989"/>
          <a:ext cx="10739300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2658">
                  <a:extLst>
                    <a:ext uri="{9D8B030D-6E8A-4147-A177-3AD203B41FA5}">
                      <a16:colId xmlns:a16="http://schemas.microsoft.com/office/drawing/2014/main" val="1456718444"/>
                    </a:ext>
                  </a:extLst>
                </a:gridCol>
                <a:gridCol w="2843868">
                  <a:extLst>
                    <a:ext uri="{9D8B030D-6E8A-4147-A177-3AD203B41FA5}">
                      <a16:colId xmlns:a16="http://schemas.microsoft.com/office/drawing/2014/main" val="3092736148"/>
                    </a:ext>
                  </a:extLst>
                </a:gridCol>
                <a:gridCol w="3294209">
                  <a:extLst>
                    <a:ext uri="{9D8B030D-6E8A-4147-A177-3AD203B41FA5}">
                      <a16:colId xmlns:a16="http://schemas.microsoft.com/office/drawing/2014/main" val="1890226019"/>
                    </a:ext>
                  </a:extLst>
                </a:gridCol>
                <a:gridCol w="2358565">
                  <a:extLst>
                    <a:ext uri="{9D8B030D-6E8A-4147-A177-3AD203B41FA5}">
                      <a16:colId xmlns:a16="http://schemas.microsoft.com/office/drawing/2014/main" val="14366692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</a:t>
                      </a:r>
                      <a:r>
                        <a:rPr lang="en-US" baseline="-25000" dirty="0"/>
                        <a:t>N </a:t>
                      </a:r>
                      <a:r>
                        <a:rPr lang="en-US" baseline="0" dirty="0"/>
                        <a:t>(Pa)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  <a:r>
                        <a:rPr lang="en-US" baseline="-25000" dirty="0"/>
                        <a:t>e</a:t>
                      </a:r>
                      <a:r>
                        <a:rPr lang="en-US" dirty="0"/>
                        <a:t> (m</a:t>
                      </a:r>
                      <a:r>
                        <a:rPr lang="en-US" baseline="30000" dirty="0"/>
                        <a:t>-3</a:t>
                      </a:r>
                      <a:r>
                        <a:rPr lang="en-US" dirty="0"/>
                        <a:t>) simulations/exp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</a:t>
                      </a:r>
                      <a:r>
                        <a:rPr lang="en-US" baseline="-25000" dirty="0" err="1"/>
                        <a:t>e</a:t>
                      </a:r>
                      <a:r>
                        <a:rPr lang="en-US" baseline="0" dirty="0"/>
                        <a:t>(simulations)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 quench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66725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0.015 (lower limit)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~1d19 /  6d19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&gt; 100 eV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0.06 </a:t>
                      </a:r>
                      <a:r>
                        <a:rPr lang="en-US" dirty="0" err="1"/>
                        <a:t>ms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81129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0.18 (benign range)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~1d20 /  2d20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 eV, higher after termination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0.1 </a:t>
                      </a:r>
                      <a:r>
                        <a:rPr lang="en-US" dirty="0" err="1"/>
                        <a:t>ms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6247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 (upper limit)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~2d20 /  3d20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2.5 eV, increasing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&gt; 0.1 </a:t>
                      </a:r>
                      <a:r>
                        <a:rPr lang="en-US" dirty="0" err="1"/>
                        <a:t>ms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414810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A8A097DA-38CA-4A7F-BD21-84DD79229165}"/>
              </a:ext>
            </a:extLst>
          </p:cNvPr>
          <p:cNvSpPr txBox="1"/>
          <p:nvPr/>
        </p:nvSpPr>
        <p:spPr>
          <a:xfrm>
            <a:off x="720170" y="3951968"/>
            <a:ext cx="6460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During early CQ (Before REs are completely lost)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B12804B-C3C7-406D-9D25-33202E4B2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7</a:t>
            </a:fld>
            <a:r>
              <a:rPr lang="fr-FR"/>
              <a:t>/12</a:t>
            </a:r>
            <a:endParaRPr lang="fr-FR" dirty="0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ACA0D4DD-4160-4107-A4E9-E6715A64E3CD}"/>
              </a:ext>
            </a:extLst>
          </p:cNvPr>
          <p:cNvSpPr/>
          <p:nvPr/>
        </p:nvSpPr>
        <p:spPr>
          <a:xfrm>
            <a:off x="694823" y="3500947"/>
            <a:ext cx="1644243" cy="410176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ED82A4-4564-4157-8114-57A2132520F0}"/>
              </a:ext>
            </a:extLst>
          </p:cNvPr>
          <p:cNvSpPr txBox="1"/>
          <p:nvPr/>
        </p:nvSpPr>
        <p:spPr>
          <a:xfrm>
            <a:off x="2945238" y="3543889"/>
            <a:ext cx="8471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JOREK evolves, MHD grows, RE lost,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T</a:t>
            </a:r>
            <a:r>
              <a:rPr lang="en-US" b="1" baseline="-25000" dirty="0" err="1">
                <a:solidFill>
                  <a:schemeClr val="bg2">
                    <a:lumMod val="50000"/>
                  </a:schemeClr>
                </a:solidFill>
              </a:rPr>
              <a:t>e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increases, neutrals re-ionize …</a:t>
            </a:r>
          </a:p>
        </p:txBody>
      </p:sp>
    </p:spTree>
    <p:extLst>
      <p:ext uri="{BB962C8B-B14F-4D97-AF65-F5344CB8AC3E}">
        <p14:creationId xmlns:p14="http://schemas.microsoft.com/office/powerpoint/2010/main" val="3348307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A981A-014B-4882-A744-E7C30D700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1" y="174710"/>
            <a:ext cx="8758766" cy="1430337"/>
          </a:xfrm>
        </p:spPr>
        <p:txBody>
          <a:bodyPr/>
          <a:lstStyle/>
          <a:p>
            <a:r>
              <a:rPr lang="en-US" dirty="0"/>
              <a:t>Mode energy growth and I</a:t>
            </a:r>
            <a:r>
              <a:rPr lang="en-US" baseline="-25000" dirty="0"/>
              <a:t>RE</a:t>
            </a:r>
            <a:r>
              <a:rPr lang="en-US" dirty="0"/>
              <a:t> decay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83035-B90A-4690-8180-69FD482FAAE7}"/>
              </a:ext>
            </a:extLst>
          </p:cNvPr>
          <p:cNvSpPr txBox="1"/>
          <p:nvPr/>
        </p:nvSpPr>
        <p:spPr>
          <a:xfrm>
            <a:off x="625141" y="4396732"/>
            <a:ext cx="1156685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/>
              <a:t>Consistent with experiments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Strong reheating under low </a:t>
            </a:r>
            <a:r>
              <a:rPr lang="en-US" dirty="0" err="1"/>
              <a:t>n</a:t>
            </a:r>
            <a:r>
              <a:rPr lang="en-US" baseline="-25000" dirty="0" err="1"/>
              <a:t>N</a:t>
            </a:r>
            <a:r>
              <a:rPr lang="en-US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Low mode amplitude under high </a:t>
            </a:r>
            <a:r>
              <a:rPr lang="en-US" dirty="0" err="1"/>
              <a:t>n</a:t>
            </a:r>
            <a:r>
              <a:rPr lang="en-US" baseline="-25000" dirty="0" err="1"/>
              <a:t>N</a:t>
            </a:r>
            <a:r>
              <a:rPr lang="en-US" dirty="0"/>
              <a:t> &amp; n</a:t>
            </a:r>
            <a:r>
              <a:rPr lang="en-US" baseline="-25000" dirty="0"/>
              <a:t>e</a:t>
            </a:r>
            <a:r>
              <a:rPr lang="en-US" dirty="0"/>
              <a:t>, probably the result of a growing q</a:t>
            </a:r>
            <a:r>
              <a:rPr lang="en-US" baseline="-25000" dirty="0"/>
              <a:t>95</a:t>
            </a:r>
            <a:r>
              <a:rPr lang="en-US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/>
              <a:t>Deviation from experiments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Mode amplitude/growth rate under lower limit </a:t>
            </a:r>
            <a:r>
              <a:rPr lang="en-US" dirty="0" err="1"/>
              <a:t>n</a:t>
            </a:r>
            <a:r>
              <a:rPr lang="en-US" baseline="-25000" dirty="0" err="1"/>
              <a:t>N</a:t>
            </a:r>
            <a:r>
              <a:rPr lang="en-US" dirty="0"/>
              <a:t> is similar to those in benign range, despite reheating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Magnetic perturbation one order of magnitude smaller, probably due to the ideal boundary near plasma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2FBE768-40DF-456C-99AD-311644B31313}"/>
              </a:ext>
            </a:extLst>
          </p:cNvPr>
          <p:cNvGrpSpPr/>
          <p:nvPr/>
        </p:nvGrpSpPr>
        <p:grpSpPr>
          <a:xfrm>
            <a:off x="255640" y="738505"/>
            <a:ext cx="7384361" cy="3534029"/>
            <a:chOff x="255640" y="744593"/>
            <a:chExt cx="6045209" cy="289313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46C10C7-CEDF-414D-86A2-972F04EE3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706536" y="899202"/>
              <a:ext cx="3594313" cy="273852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7D483916-F92C-42F3-9747-9FF6FA9FB871}"/>
                    </a:ext>
                  </a:extLst>
                </p:cNvPr>
                <p:cNvSpPr txBox="1"/>
                <p:nvPr/>
              </p:nvSpPr>
              <p:spPr>
                <a:xfrm>
                  <a:off x="255640" y="744593"/>
                  <a:ext cx="1789206" cy="554473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d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pol</m:t>
                                </m:r>
                              </m:sub>
                            </m:s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=1)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~0.6%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7D483916-F92C-42F3-9747-9FF6FA9FB8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640" y="744593"/>
                  <a:ext cx="1789206" cy="55447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E043F15-1FAD-4EC3-97EC-D3E32441019E}"/>
                </a:ext>
              </a:extLst>
            </p:cNvPr>
            <p:cNvCxnSpPr>
              <a:cxnSpLocks/>
            </p:cNvCxnSpPr>
            <p:nvPr/>
          </p:nvCxnSpPr>
          <p:spPr>
            <a:xfrm>
              <a:off x="1964724" y="1303637"/>
              <a:ext cx="3623276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6E7AFFD-83D8-4DE7-807F-152F706E7A07}"/>
                </a:ext>
              </a:extLst>
            </p:cNvPr>
            <p:cNvCxnSpPr>
              <a:cxnSpLocks/>
            </p:cNvCxnSpPr>
            <p:nvPr/>
          </p:nvCxnSpPr>
          <p:spPr>
            <a:xfrm>
              <a:off x="1699969" y="1401612"/>
              <a:ext cx="3170057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518E2131-2971-4189-9DA7-46533283AC9D}"/>
                    </a:ext>
                  </a:extLst>
                </p:cNvPr>
                <p:cNvSpPr txBox="1"/>
                <p:nvPr/>
              </p:nvSpPr>
              <p:spPr>
                <a:xfrm>
                  <a:off x="1117434" y="1405734"/>
                  <a:ext cx="847289" cy="302354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~0.25%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518E2131-2971-4189-9DA7-46533283AC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7434" y="1405734"/>
                  <a:ext cx="847289" cy="30235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1C3B42B-22C8-4AED-B7D4-1912C813EDC8}"/>
                  </a:ext>
                </a:extLst>
              </p:cNvPr>
              <p:cNvSpPr txBox="1"/>
              <p:nvPr/>
            </p:nvSpPr>
            <p:spPr>
              <a:xfrm>
                <a:off x="282637" y="2387932"/>
                <a:ext cx="3063335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dirty="0"/>
                  <a:t>Reference from TCV: 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4−8%</m:t>
                    </m:r>
                  </m:oMath>
                </a14:m>
                <a:r>
                  <a:rPr lang="en-US" dirty="0"/>
                  <a:t> in benign cases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0−5%</m:t>
                    </m:r>
                  </m:oMath>
                </a14:m>
                <a:r>
                  <a:rPr lang="en-US" dirty="0"/>
                  <a:t> under low pressure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0−4% </m:t>
                    </m:r>
                  </m:oMath>
                </a14:m>
                <a:r>
                  <a:rPr lang="en-US" dirty="0"/>
                  <a:t>under high pressure</a:t>
                </a: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1C3B42B-22C8-4AED-B7D4-1912C813ED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637" y="2387932"/>
                <a:ext cx="3063335" cy="1446550"/>
              </a:xfrm>
              <a:prstGeom prst="rect">
                <a:avLst/>
              </a:prstGeom>
              <a:blipFill>
                <a:blip r:embed="rId5"/>
                <a:stretch>
                  <a:fillRect l="-1590" t="-2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C30229CF-C870-4ECD-B5EB-957FB48472A3}"/>
              </a:ext>
            </a:extLst>
          </p:cNvPr>
          <p:cNvGrpSpPr/>
          <p:nvPr/>
        </p:nvGrpSpPr>
        <p:grpSpPr>
          <a:xfrm>
            <a:off x="7400224" y="952533"/>
            <a:ext cx="4294028" cy="3271640"/>
            <a:chOff x="6789427" y="919805"/>
            <a:chExt cx="3429337" cy="2612828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A285AB4D-BD8D-4845-B5D6-C4436D513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89427" y="919805"/>
              <a:ext cx="3429337" cy="2612828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A56CE75-CBF0-4BE9-8CA4-B3570980A455}"/>
                </a:ext>
              </a:extLst>
            </p:cNvPr>
            <p:cNvSpPr txBox="1"/>
            <p:nvPr/>
          </p:nvSpPr>
          <p:spPr>
            <a:xfrm>
              <a:off x="7333746" y="2744508"/>
              <a:ext cx="4535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q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0D844CE-CB94-4A2A-A6D1-3A9A9C7C95C1}"/>
                </a:ext>
              </a:extLst>
            </p:cNvPr>
            <p:cNvSpPr txBox="1"/>
            <p:nvPr/>
          </p:nvSpPr>
          <p:spPr>
            <a:xfrm>
              <a:off x="7192481" y="1303428"/>
              <a:ext cx="4859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q</a:t>
              </a:r>
              <a:r>
                <a:rPr lang="en-US" baseline="-25000" dirty="0"/>
                <a:t>95</a:t>
              </a:r>
            </a:p>
          </p:txBody>
        </p: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D9A2BD-0982-41A5-BE16-78D7E89F7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8</a:t>
            </a:fld>
            <a:r>
              <a:rPr lang="fr-FR"/>
              <a:t>/12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4204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F67B9-00B4-41AB-88F3-8F4C3905B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1" y="174710"/>
            <a:ext cx="5888566" cy="1430337"/>
          </a:xfrm>
        </p:spPr>
        <p:txBody>
          <a:bodyPr/>
          <a:lstStyle/>
          <a:p>
            <a:r>
              <a:rPr lang="en-US" dirty="0"/>
              <a:t>RE evolution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D64793-9548-4328-8E3E-0AA1C7F09E21}"/>
              </a:ext>
            </a:extLst>
          </p:cNvPr>
          <p:cNvSpPr txBox="1"/>
          <p:nvPr/>
        </p:nvSpPr>
        <p:spPr>
          <a:xfrm>
            <a:off x="310393" y="4315825"/>
            <a:ext cx="117445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/>
              <a:t>Fast RE deconfinement in low and benign-range </a:t>
            </a:r>
            <a:r>
              <a:rPr lang="en-US" sz="2000" dirty="0" err="1"/>
              <a:t>n</a:t>
            </a:r>
            <a:r>
              <a:rPr lang="en-US" sz="2000" baseline="-25000" dirty="0" err="1"/>
              <a:t>N</a:t>
            </a:r>
            <a:r>
              <a:rPr lang="en-US" sz="2000" dirty="0"/>
              <a:t> under low dB: spurious loss!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Poincare plots from particle tracing at I</a:t>
            </a:r>
            <a:r>
              <a:rPr lang="en-US" sz="2000" baseline="-25000" dirty="0"/>
              <a:t>RE</a:t>
            </a:r>
            <a:r>
              <a:rPr lang="en-US" sz="2000" dirty="0"/>
              <a:t> = 130 kA: I</a:t>
            </a:r>
            <a:r>
              <a:rPr lang="en-US" sz="2000" baseline="-25000" dirty="0"/>
              <a:t>RE</a:t>
            </a:r>
            <a:r>
              <a:rPr lang="en-US" sz="2000" dirty="0"/>
              <a:t> loss w/o magnetic stochasticity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Poincare plots at I</a:t>
            </a:r>
            <a:r>
              <a:rPr lang="en-US" sz="2000" baseline="-25000" dirty="0"/>
              <a:t>RE</a:t>
            </a:r>
            <a:r>
              <a:rPr lang="en-US" sz="2000" dirty="0"/>
              <a:t> = 20 kA: </a:t>
            </a:r>
            <a:r>
              <a:rPr lang="en-US" altLang="zh-CN" sz="2000" dirty="0" err="1"/>
              <a:t>τ</a:t>
            </a:r>
            <a:r>
              <a:rPr lang="en-US" sz="2000" baseline="-25000" dirty="0" err="1"/>
              <a:t>loss</a:t>
            </a:r>
            <a:r>
              <a:rPr lang="en-US" sz="2000" dirty="0"/>
              <a:t>=</a:t>
            </a:r>
            <a:r>
              <a:rPr lang="en-US" sz="2000" dirty="0" err="1"/>
              <a:t>L/c</a:t>
            </a:r>
            <a:r>
              <a:rPr lang="en-US" sz="2000" dirty="0"/>
              <a:t> up to 1 </a:t>
            </a:r>
            <a:r>
              <a:rPr lang="en-US" sz="2000" dirty="0" err="1"/>
              <a:t>ms</a:t>
            </a:r>
            <a:r>
              <a:rPr lang="en-US" sz="2000" dirty="0"/>
              <a:t>, &gt;&gt; RE fluid quench time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Experiments: fast RE deconfinement at very early stage of CQ (</a:t>
            </a:r>
            <a:r>
              <a:rPr lang="en-US" altLang="zh-CN" sz="2000" dirty="0" err="1"/>
              <a:t>ΔI</a:t>
            </a:r>
            <a:r>
              <a:rPr lang="en-US" altLang="zh-CN" sz="2000" baseline="-25000" dirty="0" err="1"/>
              <a:t>p</a:t>
            </a:r>
            <a:r>
              <a:rPr lang="en-US" altLang="zh-CN" sz="2000" dirty="0"/>
              <a:t>&lt;3%</a:t>
            </a:r>
            <a:r>
              <a:rPr lang="en-US" sz="2000" dirty="0"/>
              <a:t>) under much larger </a:t>
            </a:r>
            <a:r>
              <a:rPr lang="en-US" sz="2000" dirty="0" err="1"/>
              <a:t>dB</a:t>
            </a:r>
            <a:r>
              <a:rPr lang="en-US" sz="2000" baseline="-25000" dirty="0" err="1"/>
              <a:t>p</a:t>
            </a:r>
            <a:endParaRPr lang="en-US" sz="2000" baseline="-25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/>
              <a:t>High </a:t>
            </a:r>
            <a:r>
              <a:rPr lang="en-US" sz="2000" dirty="0" err="1"/>
              <a:t>n</a:t>
            </a:r>
            <a:r>
              <a:rPr lang="en-US" sz="2000" baseline="-25000" dirty="0" err="1"/>
              <a:t>N</a:t>
            </a:r>
            <a:r>
              <a:rPr lang="en-US" sz="2000" dirty="0"/>
              <a:t> case: nonbenign-like slow RE quench, due to smaller </a:t>
            </a:r>
            <a:r>
              <a:rPr lang="en-US" sz="2000" dirty="0" err="1"/>
              <a:t>dB</a:t>
            </a:r>
            <a:r>
              <a:rPr lang="en-US" sz="2000" baseline="-25000" dirty="0" err="1"/>
              <a:t>p</a:t>
            </a:r>
            <a:r>
              <a:rPr lang="en-US" sz="2000" dirty="0"/>
              <a:t> and strong re-avalanche                      ( &gt; 10</a:t>
            </a:r>
            <a:r>
              <a:rPr lang="en-US" sz="2000" baseline="30000" dirty="0"/>
              <a:t>20</a:t>
            </a:r>
            <a:r>
              <a:rPr lang="en-US" sz="2000" dirty="0"/>
              <a:t> m</a:t>
            </a:r>
            <a:r>
              <a:rPr lang="en-US" sz="2000" baseline="30000" dirty="0"/>
              <a:t>-3</a:t>
            </a:r>
            <a:r>
              <a:rPr lang="en-US" sz="2000" dirty="0"/>
              <a:t>/s), though spurious loss remains severe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83B1814-E347-46D2-A566-74236D0AB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5014" y="849760"/>
            <a:ext cx="4378891" cy="3336298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0CFC6546-AFC0-402F-99EA-D6BEF57F9790}"/>
              </a:ext>
            </a:extLst>
          </p:cNvPr>
          <p:cNvGrpSpPr/>
          <p:nvPr/>
        </p:nvGrpSpPr>
        <p:grpSpPr>
          <a:xfrm>
            <a:off x="2455757" y="89314"/>
            <a:ext cx="9232725" cy="2031325"/>
            <a:chOff x="2455757" y="87528"/>
            <a:chExt cx="9232725" cy="2031325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BD13E98-71EF-4563-859B-A4F8BF4D434D}"/>
                </a:ext>
              </a:extLst>
            </p:cNvPr>
            <p:cNvGrpSpPr/>
            <p:nvPr/>
          </p:nvGrpSpPr>
          <p:grpSpPr>
            <a:xfrm>
              <a:off x="2455757" y="1242968"/>
              <a:ext cx="4540156" cy="456883"/>
              <a:chOff x="-67860" y="1149427"/>
              <a:chExt cx="4540156" cy="456883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C4C1477-7F04-4DAD-8F25-C0AB76DC0EBB}"/>
                  </a:ext>
                </a:extLst>
              </p:cNvPr>
              <p:cNvSpPr/>
              <p:nvPr/>
            </p:nvSpPr>
            <p:spPr>
              <a:xfrm>
                <a:off x="-67860" y="1341319"/>
                <a:ext cx="200998" cy="264991"/>
              </a:xfrm>
              <a:prstGeom prst="rect">
                <a:avLst/>
              </a:prstGeom>
              <a:noFill/>
              <a:ln>
                <a:prstDash val="dash"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39D67672-8660-4071-9A2B-9FD3C3BB47C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1592" y="1149427"/>
                <a:ext cx="4360704" cy="32438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A44640A-521D-420A-9995-C53B4A7D7EE7}"/>
                </a:ext>
              </a:extLst>
            </p:cNvPr>
            <p:cNvGrpSpPr/>
            <p:nvPr/>
          </p:nvGrpSpPr>
          <p:grpSpPr>
            <a:xfrm>
              <a:off x="6681219" y="87528"/>
              <a:ext cx="5007263" cy="2031325"/>
              <a:chOff x="4356213" y="927282"/>
              <a:chExt cx="7646046" cy="3101814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AE405B05-EE6D-4398-9907-91AABE19BBC4}"/>
                  </a:ext>
                </a:extLst>
              </p:cNvPr>
              <p:cNvGrpSpPr/>
              <p:nvPr/>
            </p:nvGrpSpPr>
            <p:grpSpPr>
              <a:xfrm>
                <a:off x="4356213" y="958394"/>
                <a:ext cx="7341118" cy="3070702"/>
                <a:chOff x="2994514" y="780347"/>
                <a:chExt cx="8725629" cy="3833841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213AF86F-3178-4442-96DF-96AE222F30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7472182" y="789561"/>
                  <a:ext cx="4247961" cy="3346600"/>
                </a:xfrm>
                <a:prstGeom prst="rect">
                  <a:avLst/>
                </a:prstGeom>
              </p:spPr>
            </p:pic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B49EBE69-8662-4C98-A6EB-5E6670754335}"/>
                    </a:ext>
                  </a:extLst>
                </p:cNvPr>
                <p:cNvGrpSpPr/>
                <p:nvPr/>
              </p:nvGrpSpPr>
              <p:grpSpPr>
                <a:xfrm>
                  <a:off x="2994514" y="780347"/>
                  <a:ext cx="8231607" cy="3833841"/>
                  <a:chOff x="8111" y="1094252"/>
                  <a:chExt cx="7926694" cy="3495383"/>
                </a:xfrm>
              </p:grpSpPr>
              <p:pic>
                <p:nvPicPr>
                  <p:cNvPr id="6" name="Picture 5">
                    <a:extLst>
                      <a:ext uri="{FF2B5EF4-FFF2-40B4-BE49-F238E27FC236}">
                        <a16:creationId xmlns:a16="http://schemas.microsoft.com/office/drawing/2014/main" id="{A863082E-3425-4DE2-AAC0-81910C2B2CF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>
                  <a:xfrm>
                    <a:off x="8111" y="1094252"/>
                    <a:ext cx="4090610" cy="3051155"/>
                  </a:xfrm>
                  <a:prstGeom prst="rect">
                    <a:avLst/>
                  </a:prstGeom>
                </p:spPr>
              </p:pic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3A1C0585-C433-4924-95FB-5FBDCF5C0357}"/>
                      </a:ext>
                    </a:extLst>
                  </p:cNvPr>
                  <p:cNvSpPr txBox="1"/>
                  <p:nvPr/>
                </p:nvSpPr>
                <p:spPr>
                  <a:xfrm>
                    <a:off x="1496433" y="4010857"/>
                    <a:ext cx="2183485" cy="57877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/>
                      <a:t>2.6d18</a:t>
                    </a:r>
                  </a:p>
                </p:txBody>
              </p:sp>
              <p:sp>
                <p:nvSpPr>
                  <p:cNvPr id="10" name="TextBox 9">
                    <a:extLst>
                      <a:ext uri="{FF2B5EF4-FFF2-40B4-BE49-F238E27FC236}">
                        <a16:creationId xmlns:a16="http://schemas.microsoft.com/office/drawing/2014/main" id="{E719CA50-F5AF-400B-BFBD-A536A773C12C}"/>
                      </a:ext>
                    </a:extLst>
                  </p:cNvPr>
                  <p:cNvSpPr txBox="1"/>
                  <p:nvPr/>
                </p:nvSpPr>
                <p:spPr>
                  <a:xfrm>
                    <a:off x="5865161" y="3984097"/>
                    <a:ext cx="2069644" cy="57877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/>
                      <a:t>3d19</a:t>
                    </a:r>
                  </a:p>
                </p:txBody>
              </p:sp>
            </p:grpSp>
          </p:grp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8CC6F53-975D-440B-A8BD-7CF5170EC5CA}"/>
                  </a:ext>
                </a:extLst>
              </p:cNvPr>
              <p:cNvSpPr/>
              <p:nvPr/>
            </p:nvSpPr>
            <p:spPr>
              <a:xfrm>
                <a:off x="4356213" y="927282"/>
                <a:ext cx="7646046" cy="3054798"/>
              </a:xfrm>
              <a:prstGeom prst="rect">
                <a:avLst/>
              </a:prstGeom>
              <a:noFill/>
              <a:ln>
                <a:prstDash val="solid"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7C088F9-86D9-4A17-A026-FB1FD027431B}"/>
              </a:ext>
            </a:extLst>
          </p:cNvPr>
          <p:cNvGrpSpPr/>
          <p:nvPr/>
        </p:nvGrpSpPr>
        <p:grpSpPr>
          <a:xfrm>
            <a:off x="3154261" y="2185523"/>
            <a:ext cx="8534221" cy="2031325"/>
            <a:chOff x="3154261" y="2267354"/>
            <a:chExt cx="8534221" cy="2031325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EF36FC6-2889-484F-B43D-D8347161FCEF}"/>
                </a:ext>
              </a:extLst>
            </p:cNvPr>
            <p:cNvGrpSpPr/>
            <p:nvPr/>
          </p:nvGrpSpPr>
          <p:grpSpPr>
            <a:xfrm>
              <a:off x="3154261" y="3241724"/>
              <a:ext cx="3940806" cy="269107"/>
              <a:chOff x="-607143" y="1672277"/>
              <a:chExt cx="3940806" cy="269107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965428AE-F6B9-4F79-93AB-F5E69E1D6A37}"/>
                  </a:ext>
                </a:extLst>
              </p:cNvPr>
              <p:cNvSpPr/>
              <p:nvPr/>
            </p:nvSpPr>
            <p:spPr>
              <a:xfrm>
                <a:off x="-607143" y="1740905"/>
                <a:ext cx="978601" cy="200479"/>
              </a:xfrm>
              <a:prstGeom prst="rect">
                <a:avLst/>
              </a:prstGeom>
              <a:noFill/>
              <a:ln>
                <a:prstDash val="dash"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FACB58EC-F4BA-4CB1-AB4B-2A6E0107506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9912" y="1672277"/>
                <a:ext cx="2983751" cy="9554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F40A8BE-2440-42E4-AF4F-179042835F91}"/>
                </a:ext>
              </a:extLst>
            </p:cNvPr>
            <p:cNvGrpSpPr/>
            <p:nvPr/>
          </p:nvGrpSpPr>
          <p:grpSpPr>
            <a:xfrm>
              <a:off x="6681219" y="2267354"/>
              <a:ext cx="5007263" cy="2031325"/>
              <a:chOff x="4356213" y="927282"/>
              <a:chExt cx="7646046" cy="3101814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8DEA01AB-3F3E-49FA-A1DB-D1FFC2CCDEF7}"/>
                  </a:ext>
                </a:extLst>
              </p:cNvPr>
              <p:cNvGrpSpPr/>
              <p:nvPr/>
            </p:nvGrpSpPr>
            <p:grpSpPr>
              <a:xfrm>
                <a:off x="4356213" y="958394"/>
                <a:ext cx="7341118" cy="3070702"/>
                <a:chOff x="2994514" y="780347"/>
                <a:chExt cx="8725629" cy="3833841"/>
              </a:xfrm>
            </p:grpSpPr>
            <p:pic>
              <p:nvPicPr>
                <p:cNvPr id="20" name="Picture 19">
                  <a:extLst>
                    <a:ext uri="{FF2B5EF4-FFF2-40B4-BE49-F238E27FC236}">
                      <a16:creationId xmlns:a16="http://schemas.microsoft.com/office/drawing/2014/main" id="{22EBA068-7029-4154-B06F-1B667E98CFA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7472181" y="789561"/>
                  <a:ext cx="4247962" cy="3346597"/>
                </a:xfrm>
                <a:prstGeom prst="rect">
                  <a:avLst/>
                </a:prstGeom>
              </p:spPr>
            </p:pic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D72359DC-B678-40F6-AC9C-B15ECAAE32AC}"/>
                    </a:ext>
                  </a:extLst>
                </p:cNvPr>
                <p:cNvGrpSpPr/>
                <p:nvPr/>
              </p:nvGrpSpPr>
              <p:grpSpPr>
                <a:xfrm>
                  <a:off x="2994514" y="780347"/>
                  <a:ext cx="8231607" cy="3833841"/>
                  <a:chOff x="8111" y="1094252"/>
                  <a:chExt cx="7926694" cy="3495383"/>
                </a:xfrm>
              </p:grpSpPr>
              <p:pic>
                <p:nvPicPr>
                  <p:cNvPr id="22" name="Picture 21">
                    <a:extLst>
                      <a:ext uri="{FF2B5EF4-FFF2-40B4-BE49-F238E27FC236}">
                        <a16:creationId xmlns:a16="http://schemas.microsoft.com/office/drawing/2014/main" id="{F50B71E9-3CEF-4AA9-A1F2-EF039B432F1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>
                  <a:xfrm>
                    <a:off x="8111" y="1094252"/>
                    <a:ext cx="4090608" cy="3051154"/>
                  </a:xfrm>
                  <a:prstGeom prst="rect">
                    <a:avLst/>
                  </a:prstGeom>
                </p:spPr>
              </p:pic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E3F60029-D969-4770-856B-5CC32250D2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96433" y="4010857"/>
                    <a:ext cx="2183485" cy="57877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/>
                      <a:t>2.6d18</a:t>
                    </a:r>
                  </a:p>
                </p:txBody>
              </p:sp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2E247A7A-4BAA-4ADA-A27E-F7DEF8F9A1B4}"/>
                      </a:ext>
                    </a:extLst>
                  </p:cNvPr>
                  <p:cNvSpPr txBox="1"/>
                  <p:nvPr/>
                </p:nvSpPr>
                <p:spPr>
                  <a:xfrm>
                    <a:off x="5865161" y="3984097"/>
                    <a:ext cx="2069644" cy="57877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/>
                      <a:t>3d19</a:t>
                    </a:r>
                  </a:p>
                </p:txBody>
              </p:sp>
            </p:grpSp>
          </p:grp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BE53BC6-7A61-4980-A151-7836EE4DE47F}"/>
                  </a:ext>
                </a:extLst>
              </p:cNvPr>
              <p:cNvSpPr/>
              <p:nvPr/>
            </p:nvSpPr>
            <p:spPr>
              <a:xfrm>
                <a:off x="4356213" y="927282"/>
                <a:ext cx="7646046" cy="3054798"/>
              </a:xfrm>
              <a:prstGeom prst="rect">
                <a:avLst/>
              </a:prstGeom>
              <a:noFill/>
              <a:ln>
                <a:prstDash val="solid"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896337DE-A147-4F3A-B9BD-B7801B1EC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9</a:t>
            </a:fld>
            <a:r>
              <a:rPr lang="fr-FR"/>
              <a:t>/12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8861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Thème Office">
  <a:themeElements>
    <a:clrScheme name="EPFL - New Colors 2019">
      <a:dk1>
        <a:srgbClr val="413C3A"/>
      </a:dk1>
      <a:lt1>
        <a:srgbClr val="FFFFFF"/>
      </a:lt1>
      <a:dk2>
        <a:srgbClr val="413C3A"/>
      </a:dk2>
      <a:lt2>
        <a:srgbClr val="CAC7C7"/>
      </a:lt2>
      <a:accent1>
        <a:srgbClr val="E30613"/>
      </a:accent1>
      <a:accent2>
        <a:srgbClr val="00A79F"/>
      </a:accent2>
      <a:accent3>
        <a:srgbClr val="413C3A"/>
      </a:accent3>
      <a:accent4>
        <a:srgbClr val="007480"/>
      </a:accent4>
      <a:accent5>
        <a:srgbClr val="F39869"/>
      </a:accent5>
      <a:accent6>
        <a:srgbClr val="B51F1F"/>
      </a:accent6>
      <a:hlink>
        <a:srgbClr val="ED6E9C"/>
      </a:hlink>
      <a:folHlink>
        <a:srgbClr val="4F8FCC"/>
      </a:folHlink>
    </a:clrScheme>
    <a:fontScheme name="Custom 6">
      <a:majorFont>
        <a:latin typeface="Calibri Light"/>
        <a:ea typeface=""/>
        <a:cs typeface=""/>
      </a:majorFont>
      <a:minorFont>
        <a:latin typeface="Arial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96E007DF-1316-8443-8FA9-26CE4B662F63}" vid="{22C073A0-9DC3-C24F-83C0-C694CCC07FF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14790</TotalTime>
  <Words>1313</Words>
  <Application>Microsoft Office PowerPoint</Application>
  <PresentationFormat>Widescreen</PresentationFormat>
  <Paragraphs>213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Franklin Gothic Demi Cond</vt:lpstr>
      <vt:lpstr>Times New Roman</vt:lpstr>
      <vt:lpstr>Wingdings</vt:lpstr>
      <vt:lpstr>1_Thème Office</vt:lpstr>
      <vt:lpstr>3D MHD simulations of benign terminations of runaway electrons on TCV</vt:lpstr>
      <vt:lpstr>Outline</vt:lpstr>
      <vt:lpstr>Background</vt:lpstr>
      <vt:lpstr>Simulation setup on JOREK</vt:lpstr>
      <vt:lpstr>Spurious loss of RE fluid</vt:lpstr>
      <vt:lpstr>Spurious loss of RE fluid</vt:lpstr>
      <vt:lpstr>Scan on neutral density</vt:lpstr>
      <vt:lpstr>Mode energy growth and IRE decay</vt:lpstr>
      <vt:lpstr>RE evolution</vt:lpstr>
      <vt:lpstr>CQ and Energy dissipation</vt:lpstr>
      <vt:lpstr>Summary</vt:lpstr>
      <vt:lpstr>Next step</vt:lpstr>
      <vt:lpstr>Thank you for your attention!</vt:lpstr>
      <vt:lpstr>Fluid model of neutrals in JOREK</vt:lpstr>
      <vt:lpstr>Scan on constant and homogeneous ne &amp; Te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MHD simulations of runaway electron avalanche in ITER mitigated disruptions</dc:title>
  <dc:creator>Chizhou Wang</dc:creator>
  <cp:lastModifiedBy>Chizhou Wang</cp:lastModifiedBy>
  <cp:revision>927</cp:revision>
  <dcterms:created xsi:type="dcterms:W3CDTF">2025-05-03T12:43:48Z</dcterms:created>
  <dcterms:modified xsi:type="dcterms:W3CDTF">2026-06-18T09:03:41Z</dcterms:modified>
</cp:coreProperties>
</file>