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52"/>
  </p:notesMasterIdLst>
  <p:handoutMasterIdLst>
    <p:handoutMasterId r:id="rId53"/>
  </p:handoutMasterIdLst>
  <p:sldIdLst>
    <p:sldId id="256" r:id="rId2"/>
    <p:sldId id="472" r:id="rId3"/>
    <p:sldId id="2667" r:id="rId4"/>
    <p:sldId id="2681" r:id="rId5"/>
    <p:sldId id="2686" r:id="rId6"/>
    <p:sldId id="2669" r:id="rId7"/>
    <p:sldId id="2701" r:id="rId8"/>
    <p:sldId id="2716" r:id="rId9"/>
    <p:sldId id="2704" r:id="rId10"/>
    <p:sldId id="2705" r:id="rId11"/>
    <p:sldId id="2699" r:id="rId12"/>
    <p:sldId id="2703" r:id="rId13"/>
    <p:sldId id="2702" r:id="rId14"/>
    <p:sldId id="2680" r:id="rId15"/>
    <p:sldId id="2668" r:id="rId16"/>
    <p:sldId id="2682" r:id="rId17"/>
    <p:sldId id="2684" r:id="rId18"/>
    <p:sldId id="2661" r:id="rId19"/>
    <p:sldId id="2671" r:id="rId20"/>
    <p:sldId id="2685" r:id="rId21"/>
    <p:sldId id="2672" r:id="rId22"/>
    <p:sldId id="2706" r:id="rId23"/>
    <p:sldId id="2707" r:id="rId24"/>
    <p:sldId id="2688" r:id="rId25"/>
    <p:sldId id="2711" r:id="rId26"/>
    <p:sldId id="2713" r:id="rId27"/>
    <p:sldId id="2714" r:id="rId28"/>
    <p:sldId id="2712" r:id="rId29"/>
    <p:sldId id="2689" r:id="rId30"/>
    <p:sldId id="2690" r:id="rId31"/>
    <p:sldId id="2691" r:id="rId32"/>
    <p:sldId id="2692" r:id="rId33"/>
    <p:sldId id="2665" r:id="rId34"/>
    <p:sldId id="2674" r:id="rId35"/>
    <p:sldId id="2709" r:id="rId36"/>
    <p:sldId id="2710" r:id="rId37"/>
    <p:sldId id="2695" r:id="rId38"/>
    <p:sldId id="2675" r:id="rId39"/>
    <p:sldId id="2715" r:id="rId40"/>
    <p:sldId id="2666" r:id="rId41"/>
    <p:sldId id="2677" r:id="rId42"/>
    <p:sldId id="2697" r:id="rId43"/>
    <p:sldId id="2664" r:id="rId44"/>
    <p:sldId id="2660" r:id="rId45"/>
    <p:sldId id="2687" r:id="rId46"/>
    <p:sldId id="380" r:id="rId47"/>
    <p:sldId id="2708" r:id="rId48"/>
    <p:sldId id="2678" r:id="rId49"/>
    <p:sldId id="2696" r:id="rId50"/>
    <p:sldId id="2694" r:id="rId51"/>
  </p:sldIdLst>
  <p:sldSz cx="9144000" cy="5143500" type="screen16x9"/>
  <p:notesSz cx="6858000" cy="9144000"/>
  <p:defaultTextStyle>
    <a:defPPr>
      <a:defRPr lang="fr-FR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9BF3FFFD-C098-4740-BA83-AF7494E26753}">
          <p14:sldIdLst>
            <p14:sldId id="256"/>
            <p14:sldId id="472"/>
            <p14:sldId id="2667"/>
            <p14:sldId id="2681"/>
            <p14:sldId id="2686"/>
            <p14:sldId id="2669"/>
            <p14:sldId id="2701"/>
            <p14:sldId id="2716"/>
            <p14:sldId id="2704"/>
            <p14:sldId id="2705"/>
            <p14:sldId id="2699"/>
            <p14:sldId id="2703"/>
            <p14:sldId id="2702"/>
            <p14:sldId id="2680"/>
            <p14:sldId id="2668"/>
            <p14:sldId id="2682"/>
            <p14:sldId id="2684"/>
            <p14:sldId id="2661"/>
            <p14:sldId id="2671"/>
            <p14:sldId id="2685"/>
            <p14:sldId id="2672"/>
            <p14:sldId id="2706"/>
            <p14:sldId id="2707"/>
            <p14:sldId id="2688"/>
            <p14:sldId id="2711"/>
            <p14:sldId id="2713"/>
            <p14:sldId id="2714"/>
            <p14:sldId id="2712"/>
            <p14:sldId id="2689"/>
            <p14:sldId id="2690"/>
            <p14:sldId id="2691"/>
            <p14:sldId id="2692"/>
            <p14:sldId id="2665"/>
            <p14:sldId id="2674"/>
            <p14:sldId id="2709"/>
            <p14:sldId id="2710"/>
            <p14:sldId id="2695"/>
            <p14:sldId id="2675"/>
            <p14:sldId id="2715"/>
            <p14:sldId id="2666"/>
            <p14:sldId id="2677"/>
            <p14:sldId id="2697"/>
            <p14:sldId id="2664"/>
            <p14:sldId id="2660"/>
            <p14:sldId id="2687"/>
            <p14:sldId id="380"/>
            <p14:sldId id="2708"/>
            <p14:sldId id="2678"/>
            <p14:sldId id="2696"/>
            <p14:sldId id="26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59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90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373" userDrawn="1">
          <p15:clr>
            <a:srgbClr val="A4A3A4"/>
          </p15:clr>
        </p15:guide>
        <p15:guide id="4" pos="136" userDrawn="1">
          <p15:clr>
            <a:srgbClr val="A4A3A4"/>
          </p15:clr>
        </p15:guide>
        <p15:guide id="5" pos="419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46EC"/>
    <a:srgbClr val="F1F7FC"/>
    <a:srgbClr val="EAF0D8"/>
    <a:srgbClr val="00677B"/>
    <a:srgbClr val="070707"/>
    <a:srgbClr val="BFD730"/>
    <a:srgbClr val="4B8FCC"/>
    <a:srgbClr val="5C2D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72" autoAdjust="0"/>
    <p:restoredTop sz="96327"/>
  </p:normalViewPr>
  <p:slideViewPr>
    <p:cSldViewPr snapToGrid="0" snapToObjects="1" showGuides="1">
      <p:cViewPr varScale="1">
        <p:scale>
          <a:sx n="146" d="100"/>
          <a:sy n="146" d="100"/>
        </p:scale>
        <p:origin x="2072" y="168"/>
      </p:cViewPr>
      <p:guideLst>
        <p:guide orient="horz" pos="159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122" d="100"/>
          <a:sy n="122" d="100"/>
        </p:scale>
        <p:origin x="5072" y="208"/>
      </p:cViewPr>
      <p:guideLst>
        <p:guide orient="horz" pos="2890"/>
        <p:guide pos="2160"/>
        <p:guide orient="horz" pos="373"/>
        <p:guide pos="136"/>
        <p:guide pos="419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CH">
                <a:latin typeface="Arial" panose="020B0604020202020204" pitchFamily="34" charset="0"/>
              </a:rPr>
              <a:t>NAME EVENT / NAME PRESENTATION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765E91-54C5-BF47-91BF-2E2A520F920D}" type="datetime1">
              <a:rPr lang="fr-CH" smtClean="0">
                <a:latin typeface="Arial" panose="020B0604020202020204" pitchFamily="34" charset="0"/>
              </a:rPr>
              <a:t>26.05.25</a:t>
            </a:fld>
            <a:endParaRPr lang="fr-CH">
              <a:latin typeface="Arial" panose="020B0604020202020204" pitchFamily="34" charset="0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CH">
                <a:latin typeface="Arial" panose="020B0604020202020204" pitchFamily="34" charset="0"/>
              </a:rPr>
              <a:t>Speaker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BF4AF0-8439-436D-BEF0-52070F19E1B6}" type="slidenum">
              <a:rPr lang="fr-CH" smtClean="0">
                <a:latin typeface="Arial" panose="020B0604020202020204" pitchFamily="34" charset="0"/>
              </a:rPr>
              <a:t>‹#›</a:t>
            </a:fld>
            <a:endParaRPr lang="fr-CH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905688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r>
              <a:rPr lang="fr-FR"/>
              <a:t>NAME EVENT / NAME PRESENTATION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701F3EA-C8BD-D544-8519-665215575D25}" type="datetime1">
              <a:rPr lang="fr-CH" smtClean="0"/>
              <a:t>26.05.25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10518" y="619273"/>
            <a:ext cx="6436964" cy="36207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210518" y="4400549"/>
            <a:ext cx="6436964" cy="420100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r>
              <a:rPr lang="fr-FR"/>
              <a:t>Speaker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4CF50783-AAED-1941-8BCC-9F6140F0A6B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674272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11138" y="619125"/>
            <a:ext cx="6435725" cy="3621088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0783-AAED-1941-8BCC-9F6140F0A6B1}" type="slidenum">
              <a:rPr lang="fr-FR" smtClean="0"/>
              <a:pPr/>
              <a:t>1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08DC05-305F-594F-9F18-9CF1E4DB5A2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543D6B9-C04C-0640-9F0E-12EE3DC37A82}" type="datetime1">
              <a:rPr lang="fr-CH" smtClean="0"/>
              <a:t>26.05.25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F2F41A5-B12E-1843-83F7-B86B38C0CE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r-FR"/>
              <a:t>Speaker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4D206A73-DDB0-2740-9475-00E48E475A1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NAME EVENT / NAME PRESENTATION</a:t>
            </a:r>
          </a:p>
        </p:txBody>
      </p:sp>
    </p:spTree>
    <p:extLst>
      <p:ext uri="{BB962C8B-B14F-4D97-AF65-F5344CB8AC3E}">
        <p14:creationId xmlns:p14="http://schemas.microsoft.com/office/powerpoint/2010/main" val="30043615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02.06.25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90347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04.06.25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0883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03.06.25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97168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03.06.25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15831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04.06.25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99084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27.05.25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78485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28.05.25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364531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01.06.25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7710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15900" y="592138"/>
            <a:ext cx="6435725" cy="36210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210518" y="4572000"/>
            <a:ext cx="6436964" cy="4029558"/>
          </a:xfrm>
        </p:spPr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0783-AAED-1941-8BCC-9F6140F0A6B1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D15BC58-EF8F-3C41-8400-F0E58E4612B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BD1AB29-12E6-FC4D-9DDA-B3B397FA33AE}" type="datetime1">
              <a:rPr lang="fr-CH" smtClean="0"/>
              <a:t>27.05.25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FCEADD3-72FB-6741-94BA-787742E0E8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r-FR"/>
              <a:t>Speaker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7DA0CECF-CBCC-6A4B-80AB-8B9ADF127D2F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NAME EVENT / NAME PRESENTATION</a:t>
            </a:r>
          </a:p>
        </p:txBody>
      </p:sp>
    </p:spTree>
    <p:extLst>
      <p:ext uri="{BB962C8B-B14F-4D97-AF65-F5344CB8AC3E}">
        <p14:creationId xmlns:p14="http://schemas.microsoft.com/office/powerpoint/2010/main" val="4873565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27.05.25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7713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15900" y="592138"/>
            <a:ext cx="6435725" cy="36210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210518" y="4572000"/>
            <a:ext cx="6436964" cy="4029558"/>
          </a:xfrm>
        </p:spPr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0783-AAED-1941-8BCC-9F6140F0A6B1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D15BC58-EF8F-3C41-8400-F0E58E4612B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BD1AB29-12E6-FC4D-9DDA-B3B397FA33AE}" type="datetime1">
              <a:rPr lang="fr-CH" smtClean="0"/>
              <a:t>26.05.25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FCEADD3-72FB-6741-94BA-787742E0E8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r-FR"/>
              <a:t>Speaker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7DA0CECF-CBCC-6A4B-80AB-8B9ADF127D2F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NAME EVENT / NAME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7363732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01.06.25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98538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27.05.25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19201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05.06.25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18519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05.06.25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39716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04.06.25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16587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04.06.25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81174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04.06.25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73031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04.06.25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77841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05.06.25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75055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04.06.25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3950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27.05.25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497800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04.06.25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99253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04.06.25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071429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04.06.25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597252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15900" y="592138"/>
            <a:ext cx="6435725" cy="36210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210518" y="4572000"/>
            <a:ext cx="6436964" cy="4029558"/>
          </a:xfrm>
        </p:spPr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0783-AAED-1941-8BCC-9F6140F0A6B1}" type="slidenum">
              <a:rPr lang="fr-FR" smtClean="0"/>
              <a:pPr/>
              <a:t>33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D15BC58-EF8F-3C41-8400-F0E58E4612B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BD1AB29-12E6-FC4D-9DDA-B3B397FA33AE}" type="datetime1">
              <a:rPr lang="fr-CH" smtClean="0"/>
              <a:t>27.05.25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FCEADD3-72FB-6741-94BA-787742E0E8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r-FR"/>
              <a:t>Speaker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7DA0CECF-CBCC-6A4B-80AB-8B9ADF127D2F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NAME EVENT / NAME PRESENTATION</a:t>
            </a:r>
          </a:p>
        </p:txBody>
      </p:sp>
    </p:spTree>
    <p:extLst>
      <p:ext uri="{BB962C8B-B14F-4D97-AF65-F5344CB8AC3E}">
        <p14:creationId xmlns:p14="http://schemas.microsoft.com/office/powerpoint/2010/main" val="79963549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02.06.25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63922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04.06.25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58226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04.06.25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05121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04.06.25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99543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04.06.25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313429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04.06.25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3795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28.05.25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928925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15900" y="592138"/>
            <a:ext cx="6435725" cy="36210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210518" y="4572000"/>
            <a:ext cx="6436964" cy="4029558"/>
          </a:xfrm>
        </p:spPr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0783-AAED-1941-8BCC-9F6140F0A6B1}" type="slidenum">
              <a:rPr lang="fr-FR" smtClean="0"/>
              <a:pPr/>
              <a:t>40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D15BC58-EF8F-3C41-8400-F0E58E4612B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BD1AB29-12E6-FC4D-9DDA-B3B397FA33AE}" type="datetime1">
              <a:rPr lang="fr-CH" smtClean="0"/>
              <a:t>27.05.25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FCEADD3-72FB-6741-94BA-787742E0E8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r-FR"/>
              <a:t>Speaker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7DA0CECF-CBCC-6A4B-80AB-8B9ADF127D2F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NAME EVENT / NAME PRESENTATION</a:t>
            </a:r>
          </a:p>
        </p:txBody>
      </p:sp>
    </p:spTree>
    <p:extLst>
      <p:ext uri="{BB962C8B-B14F-4D97-AF65-F5344CB8AC3E}">
        <p14:creationId xmlns:p14="http://schemas.microsoft.com/office/powerpoint/2010/main" val="322162122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03.06.25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701321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04.06.25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3973594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15900" y="592138"/>
            <a:ext cx="6435725" cy="36210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210518" y="4572000"/>
            <a:ext cx="6436964" cy="4029558"/>
          </a:xfrm>
        </p:spPr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0783-AAED-1941-8BCC-9F6140F0A6B1}" type="slidenum">
              <a:rPr lang="fr-FR" smtClean="0"/>
              <a:pPr/>
              <a:t>43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D15BC58-EF8F-3C41-8400-F0E58E4612B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BD1AB29-12E6-FC4D-9DDA-B3B397FA33AE}" type="datetime1">
              <a:rPr lang="fr-CH" smtClean="0"/>
              <a:t>27.05.25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FCEADD3-72FB-6741-94BA-787742E0E8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r-FR"/>
              <a:t>Speaker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7DA0CECF-CBCC-6A4B-80AB-8B9ADF127D2F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NAME EVENT / NAME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51756583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26.05.25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200654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02.06.25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77731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11138" y="592138"/>
            <a:ext cx="6435725" cy="36210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210518" y="4587875"/>
            <a:ext cx="6436964" cy="4013683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0783-AAED-1941-8BCC-9F6140F0A6B1}" type="slidenum">
              <a:rPr lang="fr-FR" smtClean="0"/>
              <a:pPr/>
              <a:t>46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F1CB072-4A5C-F443-84CC-466F6058502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038DCFF-C469-8948-8843-009E4C04A5E3}" type="datetime1">
              <a:rPr lang="fr-CH" smtClean="0"/>
              <a:t>26.05.25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3D8310D-B91B-A743-896F-F9845CEF21B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r-FR"/>
              <a:t>Speaker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1F563D77-70D3-894D-9BAC-6BBC60FA11C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NAME EVENT / NAME PRESENTATION</a:t>
            </a:r>
          </a:p>
        </p:txBody>
      </p:sp>
    </p:spTree>
    <p:extLst>
      <p:ext uri="{BB962C8B-B14F-4D97-AF65-F5344CB8AC3E}">
        <p14:creationId xmlns:p14="http://schemas.microsoft.com/office/powerpoint/2010/main" val="69547492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15900" y="592138"/>
            <a:ext cx="6435725" cy="3621087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210518" y="4572000"/>
            <a:ext cx="6436964" cy="4029558"/>
          </a:xfrm>
        </p:spPr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F50783-AAED-1941-8BCC-9F6140F0A6B1}" type="slidenum">
              <a:rPr lang="fr-FR" smtClean="0"/>
              <a:pPr/>
              <a:t>47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D15BC58-EF8F-3C41-8400-F0E58E4612B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BD1AB29-12E6-FC4D-9DDA-B3B397FA33AE}" type="datetime1">
              <a:rPr lang="fr-CH" smtClean="0"/>
              <a:t>04.06.25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FCEADD3-72FB-6741-94BA-787742E0E8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r-FR"/>
              <a:t>Speaker</a:t>
            </a:r>
          </a:p>
        </p:txBody>
      </p:sp>
      <p:sp>
        <p:nvSpPr>
          <p:cNvPr id="7" name="Espace réservé de l'en-tête 6">
            <a:extLst>
              <a:ext uri="{FF2B5EF4-FFF2-40B4-BE49-F238E27FC236}">
                <a16:creationId xmlns:a16="http://schemas.microsoft.com/office/drawing/2014/main" id="{7DA0CECF-CBCC-6A4B-80AB-8B9ADF127D2F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NAME EVENT / NAME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8987225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04.06.25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951805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04.06.25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974739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02.06.25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184134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04.06.25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690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27.05.25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3751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02.06.25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9445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04.06.25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2149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975" y="858838"/>
            <a:ext cx="6496050" cy="3654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180879" y="4630882"/>
            <a:ext cx="6496242" cy="391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SAB</a:t>
            </a:r>
            <a:endParaRPr/>
          </a:p>
        </p:txBody>
      </p:sp>
      <p:sp>
        <p:nvSpPr>
          <p:cNvPr id="175" name="Google Shape;175;p1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417F1766-70F2-AB45-A86D-A0432A737913}" type="datetime1">
              <a:rPr lang="fr-CH" smtClean="0"/>
              <a:t>02.06.25</a:t>
            </a:fld>
            <a:endParaRPr/>
          </a:p>
        </p:txBody>
      </p:sp>
      <p:sp>
        <p:nvSpPr>
          <p:cNvPr id="176" name="Google Shape;176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MV</a:t>
            </a:r>
            <a:endParaRPr/>
          </a:p>
        </p:txBody>
      </p:sp>
      <p:sp>
        <p:nvSpPr>
          <p:cNvPr id="177" name="Google Shape;17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1351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Facul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4CF6F629-51E7-9F40-939D-F50AE3925A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31913" y="0"/>
            <a:ext cx="7812087" cy="4948238"/>
          </a:xfrm>
        </p:spPr>
        <p:txBody>
          <a:bodyPr/>
          <a:lstStyle/>
          <a:p>
            <a:r>
              <a:rPr lang="en-GB" noProof="0"/>
              <a:t>Cliquez sur l'icône pour ajouter une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5563" y="786535"/>
            <a:ext cx="2738437" cy="2338387"/>
          </a:xfrm>
          <a:solidFill>
            <a:schemeClr val="accent1"/>
          </a:solidFill>
        </p:spPr>
        <p:txBody>
          <a:bodyPr lIns="216000" anchor="ctr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Modifiez le style du titre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6763" y="3124922"/>
            <a:ext cx="1828800" cy="1568450"/>
          </a:xfrm>
          <a:solidFill>
            <a:schemeClr val="tx1"/>
          </a:solidFill>
        </p:spPr>
        <p:txBody>
          <a:bodyPr lIns="9000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/>
              <a:t>Modifiez le style des sous-titres du masque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535A482-EC85-1C41-A1E4-7882A0E39F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47" y="80283"/>
            <a:ext cx="1175301" cy="508655"/>
          </a:xfrm>
          <a:prstGeom prst="rect">
            <a:avLst/>
          </a:prstGeom>
        </p:spPr>
      </p:pic>
      <p:sp>
        <p:nvSpPr>
          <p:cNvPr id="16" name="Espace réservé du texte 4">
            <a:extLst>
              <a:ext uri="{FF2B5EF4-FFF2-40B4-BE49-F238E27FC236}">
                <a16:creationId xmlns:a16="http://schemas.microsoft.com/office/drawing/2014/main" id="{01960462-6F28-0740-916D-499D3BEDB2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00800" y="4683125"/>
            <a:ext cx="1828800" cy="460375"/>
          </a:xfrm>
          <a:solidFill>
            <a:schemeClr val="bg1"/>
          </a:solidFill>
        </p:spPr>
        <p:txBody>
          <a:bodyPr lIns="90000" anchor="ctr">
            <a:noAutofit/>
          </a:bodyPr>
          <a:lstStyle>
            <a:lvl1pPr marL="0" indent="0" algn="ctr">
              <a:buNone/>
              <a:defRPr sz="1100"/>
            </a:lvl1pPr>
          </a:lstStyle>
          <a:p>
            <a:pPr lvl="0"/>
            <a:r>
              <a:rPr lang="en-GB" noProof="0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E187583-F16A-6F41-8B68-000F9C9C20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2550" y="4440264"/>
            <a:ext cx="698500" cy="507975"/>
          </a:xfrm>
        </p:spPr>
        <p:txBody>
          <a:bodyPr lIns="0" tIns="0" rIns="0" bIns="0" anchor="b" anchorCtr="0">
            <a:noAutofit/>
          </a:bodyPr>
          <a:lstStyle>
            <a:lvl1pPr marL="114300" indent="-107950">
              <a:buFontTx/>
              <a:buBlip>
                <a:blip r:embed="rId3"/>
              </a:buBlip>
              <a:tabLst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7788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  <p15:guide id="3" pos="126" userDrawn="1">
          <p15:clr>
            <a:srgbClr val="FBAE40"/>
          </p15:clr>
        </p15:guide>
        <p15:guide id="5" orient="horz" pos="123" userDrawn="1">
          <p15:clr>
            <a:srgbClr val="FBAE40"/>
          </p15:clr>
        </p15:guide>
        <p15:guide id="6" orient="horz" pos="3117" userDrawn="1">
          <p15:clr>
            <a:srgbClr val="FBAE40"/>
          </p15:clr>
        </p15:guide>
        <p15:guide id="7" pos="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Content_Im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70ED9B2D-C513-AF40-B94F-355C174B8F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5" y="1563688"/>
            <a:ext cx="3144838" cy="3579812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9395" y="1563688"/>
            <a:ext cx="4581525" cy="3386772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C026A30B-6F8E-1445-88F0-A5FB77E12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C830A539-93F1-2541-B9F0-330893BD51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Speaker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82F21D18-8706-7E4D-8FBE-C1E2584541D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454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2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875" y="1563688"/>
            <a:ext cx="3671466" cy="3263504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9772" y="1563688"/>
            <a:ext cx="3671466" cy="3263504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6897D737-724C-984A-82E1-2A2DBD5F6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C9FF6AA9-AC16-D748-B815-56221BFFF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Speaker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D59D891-3F23-D04C-AB43-6FA4220AF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670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9BFFD8D9-6AAA-B44F-8BD5-98D7A6546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948AF20-C2DF-3542-BB6A-8354A9817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Speaker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1083942-1443-BC45-9F95-32C82A8DC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403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625DAC6D-23F0-6941-BE81-E7A79CA3AF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5" y="0"/>
            <a:ext cx="7726363" cy="514350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5563" y="2571750"/>
            <a:ext cx="2738437" cy="2111375"/>
          </a:xfrm>
          <a:solidFill>
            <a:schemeClr val="accent2"/>
          </a:solidFill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E7A5892-F23D-BD48-84D1-FD279BA1686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Speaker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C516D46-C7BB-2141-A4EE-18D1756414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094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625DAC6D-23F0-6941-BE81-E7A79CA3AF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5" y="0"/>
            <a:ext cx="7726363" cy="514350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ED4AA2C-29B3-CA42-B7C3-C932911A758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Speaker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0FE7A1E3-AAEC-7641-B6C5-8D9FC0B6A21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172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Content_Image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625DAC6D-23F0-6941-BE81-E7A79CA3AF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5" y="3114674"/>
            <a:ext cx="8239125" cy="2028825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7"/>
          </p:nvPr>
        </p:nvSpPr>
        <p:spPr>
          <a:xfrm>
            <a:off x="904875" y="1563688"/>
            <a:ext cx="7646988" cy="1436687"/>
          </a:xfrm>
        </p:spPr>
        <p:txBody>
          <a:bodyPr/>
          <a:lstStyle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fr-CH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AF73E2A-22D7-894A-9267-185CB4E4B13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fr-FR"/>
              <a:t>Speaker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9D9777C-EC90-1141-9E30-4B4F669C2BE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0E011164-727C-4C46-B34E-7729CB350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3115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F9CFC1D-0B2A-0A4E-9C0D-682EECA55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Speaker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6622065-A833-2340-B0FD-ACB065A3B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484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4875" y="1563688"/>
            <a:ext cx="4581525" cy="3386772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70ED9B2D-C513-AF40-B94F-355C174B8F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86400" y="0"/>
            <a:ext cx="3144838" cy="514350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55F20A3C-6DA6-684F-8F84-A7C8F1339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CABC000E-4E22-1A40-9D3F-FE2F141E5CA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Speaker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0AF49D93-C78A-F646-92B0-A7932C43D9E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075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625DAC6D-23F0-6941-BE81-E7A79CA3AF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6" y="0"/>
            <a:ext cx="8239125" cy="514350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5564" y="2571751"/>
            <a:ext cx="2738437" cy="2111375"/>
          </a:xfrm>
          <a:solidFill>
            <a:schemeClr val="accent2"/>
          </a:solidFill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E7A5892-F23D-BD48-84D1-FD279BA1686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Speaker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C516D46-C7BB-2141-A4EE-18D1756414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448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EPF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4CF6F629-51E7-9F40-939D-F50AE3925A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31913" y="0"/>
            <a:ext cx="7812087" cy="4948238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5563" y="786535"/>
            <a:ext cx="2738437" cy="2338387"/>
          </a:xfrm>
          <a:solidFill>
            <a:schemeClr val="accent1"/>
          </a:solidFill>
        </p:spPr>
        <p:txBody>
          <a:bodyPr lIns="216000" anchor="ctr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6763" y="3124922"/>
            <a:ext cx="1828800" cy="1568450"/>
          </a:xfrm>
          <a:solidFill>
            <a:schemeClr val="tx1"/>
          </a:solidFill>
        </p:spPr>
        <p:txBody>
          <a:bodyPr lIns="9000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535A482-EC85-1C41-A1E4-7882A0E39F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47" y="80283"/>
            <a:ext cx="1175301" cy="508655"/>
          </a:xfrm>
          <a:prstGeom prst="rect">
            <a:avLst/>
          </a:prstGeom>
        </p:spPr>
      </p:pic>
      <p:sp>
        <p:nvSpPr>
          <p:cNvPr id="16" name="Espace réservé du texte 4">
            <a:extLst>
              <a:ext uri="{FF2B5EF4-FFF2-40B4-BE49-F238E27FC236}">
                <a16:creationId xmlns:a16="http://schemas.microsoft.com/office/drawing/2014/main" id="{01960462-6F28-0740-916D-499D3BEDB2B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00800" y="4683125"/>
            <a:ext cx="1828800" cy="460375"/>
          </a:xfrm>
          <a:solidFill>
            <a:schemeClr val="bg1"/>
          </a:solidFill>
        </p:spPr>
        <p:txBody>
          <a:bodyPr lIns="90000" anchor="ctr">
            <a:noAutofit/>
          </a:bodyPr>
          <a:lstStyle>
            <a:lvl1pPr marL="0" indent="0" algn="ctr">
              <a:buNone/>
              <a:defRPr sz="1100"/>
            </a:lvl1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041849-939B-E04F-AABC-A900B2B4E3D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0025" y="4579268"/>
            <a:ext cx="561543" cy="36738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2865CD0-FD83-AF44-9C32-763AAD652C05}"/>
              </a:ext>
            </a:extLst>
          </p:cNvPr>
          <p:cNvSpPr/>
          <p:nvPr userDrawn="1"/>
        </p:nvSpPr>
        <p:spPr>
          <a:xfrm rot="16200000">
            <a:off x="89679" y="4591427"/>
            <a:ext cx="45719" cy="597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5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26">
          <p15:clr>
            <a:srgbClr val="FBAE40"/>
          </p15:clr>
        </p15:guide>
        <p15:guide id="5" orient="horz" pos="123">
          <p15:clr>
            <a:srgbClr val="FBAE40"/>
          </p15:clr>
        </p15:guide>
        <p15:guide id="6" orient="horz" pos="3117">
          <p15:clr>
            <a:srgbClr val="FBAE40"/>
          </p15:clr>
        </p15:guide>
        <p15:guide id="7" pos="83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ection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A9F6C81-AE59-DE44-BF60-E773080CD91C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777875"/>
            <a:ext cx="4058920" cy="179387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2571750"/>
            <a:ext cx="4058920" cy="2156508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C58F136D-3292-C745-91DE-A21191C16F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5" y="0"/>
            <a:ext cx="3667125" cy="514350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Speaker</a:t>
            </a:r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886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ection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A9F6C81-AE59-DE44-BF60-E773080CD91C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777875"/>
            <a:ext cx="4058920" cy="179387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2571750"/>
            <a:ext cx="4058920" cy="2156508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
Deuxième niveau
Troisième niveau
Quatrième niveau
Cinquième niveau</a:t>
            </a:r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C58F136D-3292-C745-91DE-A21191C16F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5" y="0"/>
            <a:ext cx="3667125" cy="514350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Speaker</a:t>
            </a:r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817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ection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A9F6C81-AE59-DE44-BF60-E773080CD91C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777875"/>
            <a:ext cx="4058920" cy="179387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2571750"/>
            <a:ext cx="4058920" cy="2156508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C58F136D-3292-C745-91DE-A21191C16F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5" y="0"/>
            <a:ext cx="3667125" cy="514350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Speaker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222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ection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A9F6C81-AE59-DE44-BF60-E773080CD91C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777875"/>
            <a:ext cx="4058920" cy="1793875"/>
          </a:xfrm>
        </p:spPr>
        <p:txBody>
          <a:bodyPr anchor="ctr" anchorCtr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2571750"/>
            <a:ext cx="4058920" cy="2156508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C58F136D-3292-C745-91DE-A21191C16F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5" y="0"/>
            <a:ext cx="3667125" cy="514350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Speaker</a:t>
            </a: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595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A30C78BE-DAD0-D748-8B93-AD898D00C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B875139C-6471-774D-89EF-2B93FAD2C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Speaker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3942AF23-4BDC-8C4A-9212-AF88439C6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962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Content_Im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4875" y="1563688"/>
            <a:ext cx="4581525" cy="3386772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70ED9B2D-C513-AF40-B94F-355C174B8F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86400" y="0"/>
            <a:ext cx="3144838" cy="514350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55F20A3C-6DA6-684F-8F84-A7C8F1339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CABC000E-4E22-1A40-9D3F-FE2F141E5CA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Speaker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0AF49D93-C78A-F646-92B0-A7932C43D9E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18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Content_Im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70ED9B2D-C513-AF40-B94F-355C174B8F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5" y="0"/>
            <a:ext cx="3144838" cy="5143500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9395" y="1563688"/>
            <a:ext cx="4581525" cy="3386772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CEF5AC5C-A2B6-2848-8C47-96A168E211D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Speaker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31B90E33-03D8-2143-B49F-B1474EE1A1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1" name="Titre 10">
            <a:extLst>
              <a:ext uri="{FF2B5EF4-FFF2-40B4-BE49-F238E27FC236}">
                <a16:creationId xmlns:a16="http://schemas.microsoft.com/office/drawing/2014/main" id="{3FC7B5EC-066E-EC4A-B320-77DF64E6E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6" y="131032"/>
            <a:ext cx="3144520" cy="1072753"/>
          </a:xfr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9895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4875" y="179552"/>
            <a:ext cx="3667125" cy="1072753"/>
          </a:xfrm>
          <a:prstGeom prst="rect">
            <a:avLst/>
          </a:prstGeom>
        </p:spPr>
        <p:txBody>
          <a:bodyPr vert="horz" lIns="180000" tIns="0" rIns="72000" bIns="46800" rtlCol="0" anchor="t">
            <a:normAutofit/>
          </a:bodyPr>
          <a:lstStyle/>
          <a:p>
            <a:r>
              <a:rPr lang="en-GB" noProof="0"/>
              <a:t>Modifiez le style du titre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4875" y="1563688"/>
            <a:ext cx="7726363" cy="3386772"/>
          </a:xfrm>
          <a:prstGeom prst="rect">
            <a:avLst/>
          </a:prstGeom>
        </p:spPr>
        <p:txBody>
          <a:bodyPr vert="horz" lIns="180000" tIns="45720" rIns="91440" bIns="45720" rtlCol="0">
            <a:normAutofit/>
          </a:bodyPr>
          <a:lstStyle/>
          <a:p>
            <a:pPr lvl="0"/>
            <a:r>
              <a:rPr lang="en-GB" noProof="0" dirty="0"/>
              <a:t>Modifier les styles du </a:t>
            </a:r>
            <a:r>
              <a:rPr lang="en-GB" noProof="0" dirty="0" err="1"/>
              <a:t>texte</a:t>
            </a:r>
            <a:r>
              <a:rPr lang="en-GB" noProof="0" dirty="0"/>
              <a:t> du masque</a:t>
            </a:r>
          </a:p>
          <a:p>
            <a:pPr lvl="1"/>
            <a:r>
              <a:rPr lang="en-GB" noProof="0" dirty="0" err="1"/>
              <a:t>Deuxième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Troisième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r>
              <a:rPr lang="en-GB" noProof="0" dirty="0"/>
              <a:t>
</a:t>
            </a:r>
            <a:r>
              <a:rPr lang="en-GB" noProof="0" dirty="0" err="1"/>
              <a:t>Quatrième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r>
              <a:rPr lang="en-GB" noProof="0" dirty="0"/>
              <a:t>
</a:t>
            </a:r>
            <a:r>
              <a:rPr lang="en-GB" noProof="0" dirty="0" err="1"/>
              <a:t>Cinquième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221413" y="2778452"/>
            <a:ext cx="3341052" cy="9115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fr-CH" noProof="0"/>
              <a:t>WELCOME TO EPFL</a:t>
            </a:r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15989" y="1874064"/>
            <a:ext cx="3543260" cy="5127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 noProof="0" dirty="0"/>
              <a:t>A. Battey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1238" y="195263"/>
            <a:ext cx="512762" cy="163552"/>
          </a:xfrm>
          <a:prstGeom prst="rect">
            <a:avLst/>
          </a:prstGeom>
        </p:spPr>
        <p:txBody>
          <a:bodyPr vert="horz" lIns="90000" tIns="0" rIns="90000" bIns="0" rtlCol="0" anchor="t"/>
          <a:lstStyle>
            <a:lvl1pPr algn="ctr">
              <a:defRPr sz="700" b="1">
                <a:solidFill>
                  <a:schemeClr val="tx1"/>
                </a:solidFill>
                <a:latin typeface="+mj-lt"/>
              </a:defRPr>
            </a:lvl1pPr>
          </a:lstStyle>
          <a:p>
            <a:fld id="{E1E1CD7C-2161-7D43-862E-CE4C333CD873}" type="slidenum">
              <a:rPr lang="en-GB" noProof="0" smtClean="0"/>
              <a:pPr/>
              <a:t>‹#›</a:t>
            </a:fld>
            <a:endParaRPr lang="en-GB" noProof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17E6E68-87EB-C34E-85D5-C26372DFEC99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30273" y="132334"/>
            <a:ext cx="653952" cy="28302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5D7A1C0-94CD-D94F-A99F-21847E542637}"/>
              </a:ext>
            </a:extLst>
          </p:cNvPr>
          <p:cNvSpPr/>
          <p:nvPr userDrawn="1"/>
        </p:nvSpPr>
        <p:spPr>
          <a:xfrm rot="16200000">
            <a:off x="430003" y="4897709"/>
            <a:ext cx="45719" cy="597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486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4" r:id="rId2"/>
    <p:sldLayoutId id="2147483663" r:id="rId3"/>
    <p:sldLayoutId id="2147483681" r:id="rId4"/>
    <p:sldLayoutId id="2147483673" r:id="rId5"/>
    <p:sldLayoutId id="2147483685" r:id="rId6"/>
    <p:sldLayoutId id="2147483662" r:id="rId7"/>
    <p:sldLayoutId id="2147483674" r:id="rId8"/>
    <p:sldLayoutId id="2147483675" r:id="rId9"/>
    <p:sldLayoutId id="2147483676" r:id="rId10"/>
    <p:sldLayoutId id="2147483664" r:id="rId11"/>
    <p:sldLayoutId id="2147483666" r:id="rId12"/>
    <p:sldLayoutId id="2147483677" r:id="rId13"/>
    <p:sldLayoutId id="2147483678" r:id="rId14"/>
    <p:sldLayoutId id="2147483679" r:id="rId15"/>
    <p:sldLayoutId id="2147483667" r:id="rId16"/>
    <p:sldLayoutId id="2147483699" r:id="rId17"/>
    <p:sldLayoutId id="2147483701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200" b="1" i="0" kern="1000" spc="-70" baseline="0">
          <a:solidFill>
            <a:schemeClr val="tx1"/>
          </a:solidFill>
          <a:latin typeface="Franklin Gothic Demi Cond" panose="020B0706030402020204" pitchFamily="34" charset="0"/>
          <a:ea typeface="Roboto Black" panose="02000000000000000000" pitchFamily="2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chemeClr val="accent1"/>
        </a:buClr>
        <a:buSzPct val="90000"/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SzPct val="90000"/>
        <a:buFont typeface="Wingdings" pitchFamily="2" charset="2"/>
        <a:buChar char="§"/>
        <a:defRPr sz="15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126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pos="2880" userDrawn="1">
          <p15:clr>
            <a:srgbClr val="F26B43"/>
          </p15:clr>
        </p15:guide>
        <p15:guide id="5" orient="horz" pos="123" userDrawn="1">
          <p15:clr>
            <a:srgbClr val="F26B43"/>
          </p15:clr>
        </p15:guide>
        <p15:guide id="6" orient="horz" pos="3117" userDrawn="1">
          <p15:clr>
            <a:srgbClr val="F26B43"/>
          </p15:clr>
        </p15:guide>
        <p15:guide id="7" pos="570" userDrawn="1">
          <p15:clr>
            <a:srgbClr val="F26B43"/>
          </p15:clr>
        </p15:guide>
        <p15:guide id="8" pos="1155" userDrawn="1">
          <p15:clr>
            <a:srgbClr val="F26B43"/>
          </p15:clr>
        </p15:guide>
        <p15:guide id="9" pos="1728" userDrawn="1">
          <p15:clr>
            <a:srgbClr val="F26B43"/>
          </p15:clr>
        </p15:guide>
        <p15:guide id="10" pos="2304" userDrawn="1">
          <p15:clr>
            <a:srgbClr val="F26B43"/>
          </p15:clr>
        </p15:guide>
        <p15:guide id="11" pos="3456" userDrawn="1">
          <p15:clr>
            <a:srgbClr val="F26B43"/>
          </p15:clr>
        </p15:guide>
        <p15:guide id="12" pos="4035" userDrawn="1">
          <p15:clr>
            <a:srgbClr val="F26B43"/>
          </p15:clr>
        </p15:guide>
        <p15:guide id="13" pos="4608" userDrawn="1">
          <p15:clr>
            <a:srgbClr val="F26B43"/>
          </p15:clr>
        </p15:guide>
        <p15:guide id="14" pos="5180" userDrawn="1">
          <p15:clr>
            <a:srgbClr val="F26B43"/>
          </p15:clr>
        </p15:guide>
        <p15:guide id="15" orient="horz" pos="490" userDrawn="1">
          <p15:clr>
            <a:srgbClr val="F26B43"/>
          </p15:clr>
        </p15:guide>
        <p15:guide id="16" orient="horz" pos="985" userDrawn="1">
          <p15:clr>
            <a:srgbClr val="F26B43"/>
          </p15:clr>
        </p15:guide>
        <p15:guide id="17" orient="horz" pos="1475" userDrawn="1">
          <p15:clr>
            <a:srgbClr val="F26B43"/>
          </p15:clr>
        </p15:guide>
        <p15:guide id="18" orient="horz" pos="1962" userDrawn="1">
          <p15:clr>
            <a:srgbClr val="F26B43"/>
          </p15:clr>
        </p15:guide>
        <p15:guide id="19" orient="horz" pos="2458" userDrawn="1">
          <p15:clr>
            <a:srgbClr val="F26B43"/>
          </p15:clr>
        </p15:guide>
        <p15:guide id="20" orient="horz" pos="2950" userDrawn="1">
          <p15:clr>
            <a:srgbClr val="F26B43"/>
          </p15:clr>
        </p15:guide>
        <p15:guide id="21" pos="5437" userDrawn="1">
          <p15:clr>
            <a:srgbClr val="F26B43"/>
          </p15:clr>
        </p15:guide>
        <p15:guide id="22" orient="horz" userDrawn="1">
          <p15:clr>
            <a:srgbClr val="F26B43"/>
          </p15:clr>
        </p15:guide>
        <p15:guide id="23" pos="5760" userDrawn="1">
          <p15:clr>
            <a:srgbClr val="F26B43"/>
          </p15:clr>
        </p15:guide>
        <p15:guide id="24" orient="horz" pos="3240" userDrawn="1">
          <p15:clr>
            <a:srgbClr val="F26B43"/>
          </p15:clr>
        </p15:guide>
        <p15:guide id="2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1.pn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1.png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pour une image  5">
            <a:extLst>
              <a:ext uri="{FF2B5EF4-FFF2-40B4-BE49-F238E27FC236}">
                <a16:creationId xmlns:a16="http://schemas.microsoft.com/office/drawing/2014/main" id="{1B481D43-0BA0-C61E-6743-7830D9914C1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3579" t="11103" r="14682"/>
          <a:stretch/>
        </p:blipFill>
        <p:spPr>
          <a:xfrm>
            <a:off x="1331913" y="0"/>
            <a:ext cx="7812087" cy="4948238"/>
          </a:xfr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6AF2DA65-CF00-774A-9D7C-EEFA627B21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3169" y="973394"/>
            <a:ext cx="4348410" cy="2151528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latin typeface="Century" panose="02040604050505020304" pitchFamily="18" charset="0"/>
              </a:rPr>
              <a:t>Design of the TCV Runaway Electron Mitigation Coil</a:t>
            </a:r>
          </a:p>
        </p:txBody>
      </p:sp>
      <p:sp>
        <p:nvSpPr>
          <p:cNvPr id="10" name="Sous-titre 9">
            <a:extLst>
              <a:ext uri="{FF2B5EF4-FFF2-40B4-BE49-F238E27FC236}">
                <a16:creationId xmlns:a16="http://schemas.microsoft.com/office/drawing/2014/main" id="{2F4A7CFE-65FA-E249-9125-D938BCA440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2779" y="3124922"/>
            <a:ext cx="2069164" cy="1568450"/>
          </a:xfrm>
        </p:spPr>
        <p:txBody>
          <a:bodyPr lIns="90000">
            <a:normAutofit lnSpcReduction="10000"/>
          </a:bodyPr>
          <a:lstStyle/>
          <a:p>
            <a:r>
              <a:rPr lang="en-US" sz="2000" b="0" i="1" dirty="0">
                <a:effectLst/>
                <a:latin typeface="Century" panose="02040604050505020304" pitchFamily="18" charset="0"/>
              </a:rPr>
              <a:t>A. Battey, U. Sheikh, F. </a:t>
            </a:r>
            <a:r>
              <a:rPr lang="en-US" sz="2000" b="0" i="1" dirty="0" err="1">
                <a:effectLst/>
                <a:latin typeface="Century" panose="02040604050505020304" pitchFamily="18" charset="0"/>
              </a:rPr>
              <a:t>Crisinel</a:t>
            </a:r>
            <a:r>
              <a:rPr lang="en-US" sz="2000" b="0" i="1" dirty="0">
                <a:effectLst/>
                <a:latin typeface="Century" panose="02040604050505020304" pitchFamily="18" charset="0"/>
              </a:rPr>
              <a:t>, J. Decker, D. </a:t>
            </a:r>
            <a:r>
              <a:rPr lang="en-US" sz="2000" b="0" i="1" dirty="0" err="1">
                <a:effectLst/>
                <a:latin typeface="Century" panose="02040604050505020304" pitchFamily="18" charset="0"/>
              </a:rPr>
              <a:t>Fasel</a:t>
            </a:r>
            <a:r>
              <a:rPr lang="en-US" sz="2000" i="1" dirty="0">
                <a:latin typeface="Century" panose="02040604050505020304" pitchFamily="18" charset="0"/>
              </a:rPr>
              <a:t> </a:t>
            </a:r>
            <a:r>
              <a:rPr lang="en-US" sz="2000" b="0" i="1" dirty="0">
                <a:effectLst/>
                <a:latin typeface="Century" panose="02040604050505020304" pitchFamily="18" charset="0"/>
              </a:rPr>
              <a:t>and, Y. Liu</a:t>
            </a:r>
            <a:endParaRPr lang="en-US" sz="1400" b="1" dirty="0">
              <a:latin typeface="Century" panose="02040604050505020304" pitchFamily="18" charset="0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AF0A55C-66AB-F046-AA02-AFC919A1C1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83979" y="4683125"/>
            <a:ext cx="1828800" cy="460375"/>
          </a:xfrm>
        </p:spPr>
        <p:txBody>
          <a:bodyPr/>
          <a:lstStyle/>
          <a:p>
            <a:r>
              <a:rPr lang="en-US" b="1" dirty="0"/>
              <a:t>REM – 5</a:t>
            </a:r>
            <a:r>
              <a:rPr lang="en-US" b="1" baseline="30000" dirty="0"/>
              <a:t>th</a:t>
            </a:r>
            <a:r>
              <a:rPr lang="en-US" b="1" dirty="0"/>
              <a:t> June 2025</a:t>
            </a:r>
          </a:p>
        </p:txBody>
      </p:sp>
    </p:spTree>
    <p:extLst>
      <p:ext uri="{BB962C8B-B14F-4D97-AF65-F5344CB8AC3E}">
        <p14:creationId xmlns:p14="http://schemas.microsoft.com/office/powerpoint/2010/main" val="213017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993636" cy="1072753"/>
          </a:xfrm>
        </p:spPr>
        <p:txBody>
          <a:bodyPr>
            <a:normAutofit/>
          </a:bodyPr>
          <a:lstStyle/>
          <a:p>
            <a:r>
              <a:rPr lang="en-US" u="sng" dirty="0"/>
              <a:t>Special Runaway Scenario Being Developed for TCV REMC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sp>
        <p:nvSpPr>
          <p:cNvPr id="5" name="Espace réservé du contenu 1">
            <a:extLst>
              <a:ext uri="{FF2B5EF4-FFF2-40B4-BE49-F238E27FC236}">
                <a16:creationId xmlns:a16="http://schemas.microsoft.com/office/drawing/2014/main" id="{E8C11163-D369-51DE-FC4C-22880AABD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456" y="1067105"/>
            <a:ext cx="5044183" cy="3724814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Typical RE scenario on TCV relies on low-density to produce seed runaway populations</a:t>
            </a:r>
          </a:p>
          <a:p>
            <a:endParaRPr lang="en-US" sz="1000" b="1" dirty="0">
              <a:latin typeface="Century Gothic" panose="020B0502020202020204" pitchFamily="34" charset="0"/>
            </a:endParaRPr>
          </a:p>
          <a:p>
            <a:r>
              <a:rPr lang="en-US" b="1" u="sng" dirty="0">
                <a:solidFill>
                  <a:srgbClr val="00B050"/>
                </a:solidFill>
                <a:latin typeface="Century Gothic" panose="020B0502020202020204" pitchFamily="34" charset="0"/>
              </a:rPr>
              <a:t>Step 1:</a:t>
            </a:r>
            <a:r>
              <a:rPr lang="en-US" b="1" dirty="0">
                <a:solidFill>
                  <a:srgbClr val="00B050"/>
                </a:solidFill>
                <a:latin typeface="Century Gothic" panose="020B0502020202020204" pitchFamily="34" charset="0"/>
              </a:rPr>
              <a:t> Density is lowered by reducing fueling</a:t>
            </a:r>
          </a:p>
          <a:p>
            <a:endParaRPr lang="en-US" sz="1000" b="1" dirty="0">
              <a:solidFill>
                <a:srgbClr val="00B050"/>
              </a:solidFill>
              <a:latin typeface="Century Gothic" panose="020B0502020202020204" pitchFamily="34" charset="0"/>
            </a:endParaRPr>
          </a:p>
          <a:p>
            <a:r>
              <a:rPr lang="en-US" b="1" u="sng" dirty="0">
                <a:solidFill>
                  <a:schemeClr val="accent5"/>
                </a:solidFill>
                <a:latin typeface="Century Gothic" panose="020B0502020202020204" pitchFamily="34" charset="0"/>
              </a:rPr>
              <a:t>Step 2:</a:t>
            </a:r>
            <a:r>
              <a:rPr lang="en-US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 Low critical electric field allows for a seed RE population to grow</a:t>
            </a:r>
          </a:p>
          <a:p>
            <a:endParaRPr lang="en-US" sz="1000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  <a:p>
            <a:r>
              <a:rPr lang="en-US" b="1" u="sng" dirty="0">
                <a:solidFill>
                  <a:schemeClr val="accent6"/>
                </a:solidFill>
                <a:latin typeface="Century Gothic" panose="020B0502020202020204" pitchFamily="34" charset="0"/>
              </a:rPr>
              <a:t>Step 3:</a:t>
            </a:r>
            <a:r>
              <a:rPr lang="en-US" b="1" dirty="0">
                <a:solidFill>
                  <a:schemeClr val="accent6"/>
                </a:solidFill>
                <a:latin typeface="Century Gothic" panose="020B0502020202020204" pitchFamily="34" charset="0"/>
              </a:rPr>
              <a:t> MGI triggers current quench</a:t>
            </a:r>
          </a:p>
          <a:p>
            <a:pPr lvl="1"/>
            <a:r>
              <a:rPr lang="en-US" b="1" dirty="0">
                <a:solidFill>
                  <a:schemeClr val="accent6"/>
                </a:solidFill>
                <a:latin typeface="Century Gothic" panose="020B0502020202020204" pitchFamily="34" charset="0"/>
              </a:rPr>
              <a:t>Avalanche mechanism results in full conversion to RE current </a:t>
            </a:r>
          </a:p>
          <a:p>
            <a:endParaRPr lang="en-US" b="1" dirty="0">
              <a:solidFill>
                <a:schemeClr val="accent6"/>
              </a:solidFill>
              <a:latin typeface="Century Gothic" panose="020B0502020202020204" pitchFamily="34" charset="0"/>
            </a:endParaRPr>
          </a:p>
          <a:p>
            <a:pPr lvl="1"/>
            <a:endParaRPr lang="en-US" sz="1000" dirty="0">
              <a:latin typeface="Century Gothic" panose="020B0502020202020204" pitchFamily="34" charset="0"/>
            </a:endParaRPr>
          </a:p>
          <a:p>
            <a:endParaRPr lang="en-US" sz="1200" dirty="0">
              <a:latin typeface="Century Gothic" panose="020B0502020202020204" pitchFamily="34" charset="0"/>
            </a:endParaRPr>
          </a:p>
        </p:txBody>
      </p:sp>
      <p:pic>
        <p:nvPicPr>
          <p:cNvPr id="10" name="Picture 9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AB0FBAC3-DAB6-FBE9-9053-57962EF90A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52" t="5035" r="6369" b="3491"/>
          <a:stretch/>
        </p:blipFill>
        <p:spPr>
          <a:xfrm>
            <a:off x="5473061" y="1067105"/>
            <a:ext cx="3471483" cy="336684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9096CF7-18D3-81CB-E306-037D567471CF}"/>
              </a:ext>
            </a:extLst>
          </p:cNvPr>
          <p:cNvCxnSpPr/>
          <p:nvPr/>
        </p:nvCxnSpPr>
        <p:spPr>
          <a:xfrm>
            <a:off x="7841182" y="1180784"/>
            <a:ext cx="0" cy="760651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79652B5-6BF5-9A2B-D3A4-FB4E85CF8E72}"/>
              </a:ext>
            </a:extLst>
          </p:cNvPr>
          <p:cNvCxnSpPr/>
          <p:nvPr/>
        </p:nvCxnSpPr>
        <p:spPr>
          <a:xfrm>
            <a:off x="7841182" y="2340070"/>
            <a:ext cx="0" cy="760651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CF81F4C-BFE8-E01D-61D9-1E585FF520E0}"/>
              </a:ext>
            </a:extLst>
          </p:cNvPr>
          <p:cNvCxnSpPr/>
          <p:nvPr/>
        </p:nvCxnSpPr>
        <p:spPr>
          <a:xfrm>
            <a:off x="7841182" y="3397296"/>
            <a:ext cx="0" cy="760651"/>
          </a:xfrm>
          <a:prstGeom prst="line">
            <a:avLst/>
          </a:prstGeom>
          <a:ln w="1905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BE6B3200-E5ED-950D-D024-8A28E980BE94}"/>
              </a:ext>
            </a:extLst>
          </p:cNvPr>
          <p:cNvSpPr/>
          <p:nvPr/>
        </p:nvSpPr>
        <p:spPr>
          <a:xfrm>
            <a:off x="7603930" y="842230"/>
            <a:ext cx="57419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MGI</a:t>
            </a: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4A5434A2-ECCA-3F5A-317F-ACFE82F354D4}"/>
              </a:ext>
            </a:extLst>
          </p:cNvPr>
          <p:cNvSpPr/>
          <p:nvPr/>
        </p:nvSpPr>
        <p:spPr>
          <a:xfrm rot="3339371">
            <a:off x="6058646" y="3525332"/>
            <a:ext cx="347957" cy="244115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878829CC-CF55-4A72-375D-3B63BF8D8E60}"/>
              </a:ext>
            </a:extLst>
          </p:cNvPr>
          <p:cNvSpPr/>
          <p:nvPr/>
        </p:nvSpPr>
        <p:spPr>
          <a:xfrm rot="7880530">
            <a:off x="6167692" y="2509827"/>
            <a:ext cx="347957" cy="244115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39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993636" cy="1072753"/>
          </a:xfrm>
        </p:spPr>
        <p:txBody>
          <a:bodyPr>
            <a:normAutofit/>
          </a:bodyPr>
          <a:lstStyle/>
          <a:p>
            <a:r>
              <a:rPr lang="en-US" u="sng" dirty="0"/>
              <a:t>Special Runaway Scenario Being Developed for TCV REMC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sp>
        <p:nvSpPr>
          <p:cNvPr id="5" name="Espace réservé du contenu 1">
            <a:extLst>
              <a:ext uri="{FF2B5EF4-FFF2-40B4-BE49-F238E27FC236}">
                <a16:creationId xmlns:a16="http://schemas.microsoft.com/office/drawing/2014/main" id="{E8C11163-D369-51DE-FC4C-22880AABD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456" y="1067105"/>
            <a:ext cx="5044183" cy="3724814"/>
          </a:xfrm>
        </p:spPr>
        <p:txBody>
          <a:bodyPr>
            <a:norm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A new scenario has recently been developed that induces a current quench in the presence of a RE beam</a:t>
            </a:r>
          </a:p>
          <a:p>
            <a:pPr lvl="1"/>
            <a:r>
              <a:rPr lang="en-US" dirty="0">
                <a:solidFill>
                  <a:srgbClr val="00B0F0"/>
                </a:solidFill>
                <a:latin typeface="Century Gothic" panose="020B0502020202020204" pitchFamily="34" charset="0"/>
              </a:rPr>
              <a:t>NBI is used to trigger CQ</a:t>
            </a:r>
          </a:p>
          <a:p>
            <a:pPr lvl="1"/>
            <a:endParaRPr lang="en-US" dirty="0">
              <a:solidFill>
                <a:srgbClr val="00B05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Picture 2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AA1AAE83-9160-FF50-095F-305B9A2896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3" t="5334" r="5637" b="3491"/>
          <a:stretch/>
        </p:blipFill>
        <p:spPr>
          <a:xfrm>
            <a:off x="5469824" y="1067105"/>
            <a:ext cx="3474720" cy="3524951"/>
          </a:xfrm>
          <a:prstGeom prst="rect">
            <a:avLst/>
          </a:prstGeom>
        </p:spPr>
      </p:pic>
      <p:sp>
        <p:nvSpPr>
          <p:cNvPr id="4" name="Right Arrow 3">
            <a:extLst>
              <a:ext uri="{FF2B5EF4-FFF2-40B4-BE49-F238E27FC236}">
                <a16:creationId xmlns:a16="http://schemas.microsoft.com/office/drawing/2014/main" id="{42887005-48A0-89E5-3092-38F4A6DF9465}"/>
              </a:ext>
            </a:extLst>
          </p:cNvPr>
          <p:cNvSpPr/>
          <p:nvPr/>
        </p:nvSpPr>
        <p:spPr>
          <a:xfrm rot="5400000">
            <a:off x="7883201" y="808309"/>
            <a:ext cx="347957" cy="244115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8A9A5C84-E2B8-2602-F731-7784C134D208}"/>
              </a:ext>
            </a:extLst>
          </p:cNvPr>
          <p:cNvSpPr/>
          <p:nvPr/>
        </p:nvSpPr>
        <p:spPr>
          <a:xfrm rot="3339371">
            <a:off x="5995965" y="3650803"/>
            <a:ext cx="347957" cy="244115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EAF1D6EB-5E27-3D2F-35E7-6A92B3DCA8A0}"/>
              </a:ext>
            </a:extLst>
          </p:cNvPr>
          <p:cNvSpPr/>
          <p:nvPr/>
        </p:nvSpPr>
        <p:spPr>
          <a:xfrm rot="7880530">
            <a:off x="6080605" y="2496810"/>
            <a:ext cx="347957" cy="244115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9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993636" cy="1072753"/>
          </a:xfrm>
        </p:spPr>
        <p:txBody>
          <a:bodyPr>
            <a:normAutofit/>
          </a:bodyPr>
          <a:lstStyle/>
          <a:p>
            <a:r>
              <a:rPr lang="en-US" u="sng" dirty="0"/>
              <a:t>Special Runaway Scenario Being Developed for TCV REMC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3" name="Picture 2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AA1AAE83-9160-FF50-095F-305B9A2896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3" t="5334" r="5637" b="3491"/>
          <a:stretch/>
        </p:blipFill>
        <p:spPr>
          <a:xfrm>
            <a:off x="5469824" y="1067105"/>
            <a:ext cx="3474720" cy="352495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D4C3290-C724-D2B8-56E4-BF659A4AB7F8}"/>
              </a:ext>
            </a:extLst>
          </p:cNvPr>
          <p:cNvSpPr/>
          <p:nvPr/>
        </p:nvSpPr>
        <p:spPr>
          <a:xfrm>
            <a:off x="7638881" y="1132885"/>
            <a:ext cx="1076241" cy="954860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Espace réservé du contenu 1">
            <a:extLst>
              <a:ext uri="{FF2B5EF4-FFF2-40B4-BE49-F238E27FC236}">
                <a16:creationId xmlns:a16="http://schemas.microsoft.com/office/drawing/2014/main" id="{DAA4772B-DFD6-C9EB-E1DF-9DAC44EFE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456" y="1067105"/>
            <a:ext cx="5044183" cy="3724814"/>
          </a:xfrm>
        </p:spPr>
        <p:txBody>
          <a:bodyPr>
            <a:norm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A new scenario has recently been developed that induces a current quench in the presence of a RE beam</a:t>
            </a:r>
          </a:p>
          <a:p>
            <a:pPr lvl="1"/>
            <a:r>
              <a:rPr lang="en-US" dirty="0">
                <a:solidFill>
                  <a:srgbClr val="00B0F0"/>
                </a:solidFill>
                <a:latin typeface="Century Gothic" panose="020B0502020202020204" pitchFamily="34" charset="0"/>
              </a:rPr>
              <a:t>NBI is used to trigger CQ</a:t>
            </a:r>
          </a:p>
          <a:p>
            <a:pPr lvl="1"/>
            <a:endParaRPr lang="en-US" dirty="0">
              <a:solidFill>
                <a:srgbClr val="00B05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63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993636" cy="1072753"/>
          </a:xfrm>
        </p:spPr>
        <p:txBody>
          <a:bodyPr>
            <a:normAutofit/>
          </a:bodyPr>
          <a:lstStyle/>
          <a:p>
            <a:r>
              <a:rPr lang="en-US" u="sng" dirty="0"/>
              <a:t>Special Runaway Scenario Being Developed for TCV REMC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4" name="Picture 3" descr="A graph of 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685DD7A7-F4A5-A8F8-88C1-D790A758F9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8" t="5334" r="5635" b="2025"/>
          <a:stretch/>
        </p:blipFill>
        <p:spPr>
          <a:xfrm>
            <a:off x="5469824" y="1067105"/>
            <a:ext cx="3474720" cy="3409387"/>
          </a:xfrm>
          <a:prstGeom prst="rect">
            <a:avLst/>
          </a:prstGeom>
        </p:spPr>
      </p:pic>
      <p:sp>
        <p:nvSpPr>
          <p:cNvPr id="10" name="Espace réservé du contenu 1">
            <a:extLst>
              <a:ext uri="{FF2B5EF4-FFF2-40B4-BE49-F238E27FC236}">
                <a16:creationId xmlns:a16="http://schemas.microsoft.com/office/drawing/2014/main" id="{D8AB44FF-EB14-13AA-9E77-6747C5F7C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456" y="1067105"/>
            <a:ext cx="5044183" cy="3724814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A new scenario has recently been developed that induces a current quench in the presence of a RE beam</a:t>
            </a:r>
          </a:p>
          <a:p>
            <a:pPr lvl="1"/>
            <a:r>
              <a:rPr lang="en-US" dirty="0">
                <a:solidFill>
                  <a:srgbClr val="00B0F0"/>
                </a:solidFill>
                <a:latin typeface="Century Gothic" panose="020B0502020202020204" pitchFamily="34" charset="0"/>
              </a:rPr>
              <a:t>NBI is used to trigger CQ</a:t>
            </a:r>
          </a:p>
          <a:p>
            <a:pPr lvl="1"/>
            <a:endParaRPr lang="en-US" dirty="0">
              <a:solidFill>
                <a:srgbClr val="00B0F0"/>
              </a:solidFill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Scenario with partial current quench used for simulations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This is very likely to improve in the future</a:t>
            </a:r>
          </a:p>
          <a:p>
            <a:pPr lvl="1"/>
            <a:endParaRPr lang="en-US" sz="1000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Experimental time is also scheduled to develop a DIII-D/AUG type disruption scenario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Where REs are produced primarily through hot-tail mechanism </a:t>
            </a:r>
          </a:p>
        </p:txBody>
      </p:sp>
    </p:spTree>
    <p:extLst>
      <p:ext uri="{BB962C8B-B14F-4D97-AF65-F5344CB8AC3E}">
        <p14:creationId xmlns:p14="http://schemas.microsoft.com/office/powerpoint/2010/main" val="23352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yellow and purple object with holes&#10;&#10;Description automatically generated">
            <a:extLst>
              <a:ext uri="{FF2B5EF4-FFF2-40B4-BE49-F238E27FC236}">
                <a16:creationId xmlns:a16="http://schemas.microsoft.com/office/drawing/2014/main" id="{A1610EB4-057E-3BB4-5AE0-40A424E43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9621" y="66519"/>
            <a:ext cx="2836716" cy="2480592"/>
          </a:xfrm>
          <a:prstGeom prst="rect">
            <a:avLst/>
          </a:prstGeom>
        </p:spPr>
      </p:pic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sp>
        <p:nvSpPr>
          <p:cNvPr id="5" name="Espace réservé du contenu 1">
            <a:extLst>
              <a:ext uri="{FF2B5EF4-FFF2-40B4-BE49-F238E27FC236}">
                <a16:creationId xmlns:a16="http://schemas.microsoft.com/office/drawing/2014/main" id="{E8C11163-D369-51DE-FC4C-22880AABD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456" y="1206449"/>
            <a:ext cx="5993636" cy="3724814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Workflow </a:t>
            </a:r>
            <a:r>
              <a:rPr lang="en-US" b="1" u="sng" dirty="0">
                <a:latin typeface="Century Gothic" panose="020B0502020202020204" pitchFamily="34" charset="0"/>
              </a:rPr>
              <a:t>begins with a CAD model</a:t>
            </a:r>
            <a:r>
              <a:rPr lang="en-US" b="1" dirty="0">
                <a:latin typeface="Century Gothic" panose="020B0502020202020204" pitchFamily="34" charset="0"/>
              </a:rPr>
              <a:t> of the tokamak conducting structures </a:t>
            </a:r>
          </a:p>
          <a:p>
            <a:endParaRPr lang="en-US" sz="1100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These </a:t>
            </a:r>
            <a:r>
              <a:rPr lang="en-US" b="1" u="sng" dirty="0">
                <a:latin typeface="Century Gothic" panose="020B0502020202020204" pitchFamily="34" charset="0"/>
              </a:rPr>
              <a:t>models are then defeatured</a:t>
            </a:r>
            <a:r>
              <a:rPr lang="en-US" b="1" dirty="0">
                <a:latin typeface="Century Gothic" panose="020B0502020202020204" pitchFamily="34" charset="0"/>
              </a:rPr>
              <a:t> to reduce computational time 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Important details such as </a:t>
            </a:r>
            <a:r>
              <a:rPr lang="en-US" u="sng" dirty="0">
                <a:latin typeface="Century Gothic" panose="020B0502020202020204" pitchFamily="34" charset="0"/>
              </a:rPr>
              <a:t>portholes, stability plates, or structural elements</a:t>
            </a:r>
            <a:r>
              <a:rPr lang="en-US" dirty="0">
                <a:latin typeface="Century Gothic" panose="020B0502020202020204" pitchFamily="34" charset="0"/>
              </a:rPr>
              <a:t> are retained</a:t>
            </a:r>
          </a:p>
          <a:p>
            <a:pPr lvl="1"/>
            <a:endParaRPr lang="en-US" sz="1000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These surfaces are then meshed to the desired resolution 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Different components </a:t>
            </a:r>
            <a:r>
              <a:rPr lang="en-US" u="sng" dirty="0">
                <a:latin typeface="Century Gothic" panose="020B0502020202020204" pitchFamily="34" charset="0"/>
              </a:rPr>
              <a:t>can have higher/lower resolution</a:t>
            </a:r>
          </a:p>
          <a:p>
            <a:endParaRPr lang="en-US" sz="1000" dirty="0">
              <a:latin typeface="Century Gothic" panose="020B0502020202020204" pitchFamily="34" charset="0"/>
            </a:endParaRPr>
          </a:p>
          <a:p>
            <a:r>
              <a:rPr lang="en-US" b="1" u="sng" dirty="0">
                <a:latin typeface="Century Gothic" panose="020B0502020202020204" pitchFamily="34" charset="0"/>
              </a:rPr>
              <a:t>Different materials or thicknesses</a:t>
            </a:r>
            <a:r>
              <a:rPr lang="en-US" b="1" dirty="0">
                <a:latin typeface="Century Gothic" panose="020B0502020202020204" pitchFamily="34" charset="0"/>
              </a:rPr>
              <a:t> can all be captured in a single model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TCV has 2 resistivities 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DIII-D model has 4 resistivities</a:t>
            </a:r>
          </a:p>
        </p:txBody>
      </p:sp>
      <p:pic>
        <p:nvPicPr>
          <p:cNvPr id="15" name="Picture 14" descr="A red and grey object with holes&#10;&#10;Description automatically generated">
            <a:extLst>
              <a:ext uri="{FF2B5EF4-FFF2-40B4-BE49-F238E27FC236}">
                <a16:creationId xmlns:a16="http://schemas.microsoft.com/office/drawing/2014/main" id="{9F7EA6AB-8E31-394E-753D-9AC010FBD6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700" t="20747" r="25909" b="13919"/>
          <a:stretch/>
        </p:blipFill>
        <p:spPr>
          <a:xfrm>
            <a:off x="6287736" y="2723437"/>
            <a:ext cx="2656808" cy="2401126"/>
          </a:xfrm>
          <a:prstGeom prst="rect">
            <a:avLst/>
          </a:prstGeom>
        </p:spPr>
      </p:pic>
      <p:sp>
        <p:nvSpPr>
          <p:cNvPr id="12" name="Down Arrow 11">
            <a:extLst>
              <a:ext uri="{FF2B5EF4-FFF2-40B4-BE49-F238E27FC236}">
                <a16:creationId xmlns:a16="http://schemas.microsoft.com/office/drawing/2014/main" id="{6448CE48-5DA6-F409-4B19-1D63B7322BDB}"/>
              </a:ext>
            </a:extLst>
          </p:cNvPr>
          <p:cNvSpPr/>
          <p:nvPr/>
        </p:nvSpPr>
        <p:spPr>
          <a:xfrm>
            <a:off x="7498813" y="1956120"/>
            <a:ext cx="320992" cy="7890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CAD1D68-FF0F-508A-DF9D-1CCC0B233050}"/>
              </a:ext>
            </a:extLst>
          </p:cNvPr>
          <p:cNvSpPr/>
          <p:nvPr/>
        </p:nvSpPr>
        <p:spPr>
          <a:xfrm>
            <a:off x="8121061" y="2238358"/>
            <a:ext cx="954107" cy="55399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TCV</a:t>
            </a: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FF2F52B9-F5D0-4F1C-3C45-BF42B56D3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275208" cy="1072753"/>
          </a:xfrm>
        </p:spPr>
        <p:txBody>
          <a:bodyPr>
            <a:normAutofit/>
          </a:bodyPr>
          <a:lstStyle/>
          <a:p>
            <a:r>
              <a:rPr lang="en-US" sz="2400" u="sng" dirty="0">
                <a:latin typeface="Franklin Gothic Medium" panose="020B0603020102020204" pitchFamily="34" charset="0"/>
              </a:rPr>
              <a:t>ThinCurr</a:t>
            </a:r>
            <a:r>
              <a:rPr lang="en-US" sz="2400" b="1" u="sng" dirty="0">
                <a:latin typeface="Franklin Gothic Medium" panose="020B0603020102020204" pitchFamily="34" charset="0"/>
              </a:rPr>
              <a:t> Model Models 3D Conducting Structures as a Series of Coupled Circuit Equations</a:t>
            </a:r>
            <a:endParaRPr lang="en-US" sz="2400" u="sng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06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Espace réservé du contenu 1">
                <a:extLst>
                  <a:ext uri="{FF2B5EF4-FFF2-40B4-BE49-F238E27FC236}">
                    <a16:creationId xmlns:a16="http://schemas.microsoft.com/office/drawing/2014/main" id="{38F29E75-1DA1-1E26-68E2-C634B559E2F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8038" y="1201701"/>
                <a:ext cx="4527987" cy="3838005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sz="2400" b="1" dirty="0">
                    <a:latin typeface="Century Gothic" panose="020B0502020202020204" pitchFamily="34" charset="0"/>
                  </a:rPr>
                  <a:t>Physics governed by inductance/resistance</a:t>
                </a:r>
              </a:p>
              <a:p>
                <a:pPr marL="0" indent="0">
                  <a:buNone/>
                </a:pPr>
                <a:endParaRPr lang="en-US" sz="900" dirty="0">
                  <a:latin typeface="Century Gothic" panose="020B0502020202020204" pitchFamily="34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latin typeface="Century Gothic" panose="020B0502020202020204" pitchFamily="34" charset="0"/>
                </a:endParaRPr>
              </a:p>
              <a:p>
                <a:pPr marL="0" indent="0">
                  <a:buNone/>
                </a:pPr>
                <a:endParaRPr lang="en-US" sz="900" dirty="0">
                  <a:latin typeface="Century Gothic" panose="020B0502020202020204" pitchFamily="34" charset="0"/>
                </a:endParaRPr>
              </a:p>
              <a:p>
                <a:r>
                  <a:rPr lang="en-US" sz="2400" b="1" dirty="0">
                    <a:latin typeface="Century Gothic" panose="020B0502020202020204" pitchFamily="34" charset="0"/>
                  </a:rPr>
                  <a:t>Additional currents/voltages can be included</a:t>
                </a:r>
              </a:p>
              <a:p>
                <a:pPr lvl="1"/>
                <a:r>
                  <a:rPr lang="en-US" sz="2000" dirty="0">
                    <a:latin typeface="Century Gothic" panose="020B0502020202020204" pitchFamily="34" charset="0"/>
                  </a:rPr>
                  <a:t>Filament coils (</a:t>
                </a:r>
                <a14:m>
                  <m:oMath xmlns:m="http://schemas.openxmlformats.org/officeDocument/2006/math">
                    <m:r>
                      <a:rPr lang="en-US" sz="20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>
                    <a:latin typeface="Century Gothic" panose="020B0502020202020204" pitchFamily="34" charset="0"/>
                  </a:rPr>
                  <a:t> or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>
                    <a:latin typeface="Century Gothic" panose="020B0502020202020204" pitchFamily="34" charset="0"/>
                  </a:rPr>
                  <a:t> )</a:t>
                </a:r>
              </a:p>
              <a:p>
                <a:pPr lvl="1"/>
                <a:r>
                  <a:rPr lang="en-US" sz="2000" b="0" dirty="0">
                    <a:latin typeface="Century Gothic" panose="020B0502020202020204" pitchFamily="34" charset="0"/>
                  </a:rPr>
                  <a:t>Plasma “modes” (</a:t>
                </a:r>
                <a:r>
                  <a:rPr lang="en-US" sz="2000" b="0" dirty="0" err="1">
                    <a:latin typeface="Century Gothic" panose="020B0502020202020204" pitchFamily="34" charset="0"/>
                  </a:rPr>
                  <a:t>eg.</a:t>
                </a:r>
                <a:r>
                  <a:rPr lang="en-US" sz="2000" b="0" dirty="0">
                    <a:latin typeface="Century Gothic" panose="020B0502020202020204" pitchFamily="34" charset="0"/>
                  </a:rPr>
                  <a:t> DCON)</a:t>
                </a:r>
              </a:p>
              <a:p>
                <a:pPr lvl="1"/>
                <a:endParaRPr lang="en-US" sz="900" dirty="0">
                  <a:latin typeface="Century Gothic" panose="020B0502020202020204" pitchFamily="34" charset="0"/>
                </a:endParaRPr>
              </a:p>
              <a:p>
                <a:r>
                  <a:rPr lang="en-US" sz="2400" b="1" dirty="0">
                    <a:latin typeface="Century Gothic" panose="020B0502020202020204" pitchFamily="34" charset="0"/>
                  </a:rPr>
                  <a:t>Magnetic fields can be calculated  anywhere in space or time</a:t>
                </a:r>
              </a:p>
              <a:p>
                <a:pPr lvl="1"/>
                <a:r>
                  <a:rPr lang="en-US" sz="2000" b="0" dirty="0">
                    <a:latin typeface="Century Gothic" panose="020B0502020202020204" pitchFamily="34" charset="0"/>
                  </a:rPr>
                  <a:t>Sensor signals with eddy currents</a:t>
                </a:r>
              </a:p>
              <a:p>
                <a:pPr lvl="1"/>
                <a:r>
                  <a:rPr lang="en-US" sz="2000" b="0" dirty="0">
                    <a:latin typeface="Century Gothic" panose="020B0502020202020204" pitchFamily="34" charset="0"/>
                  </a:rPr>
                  <a:t>Lore</a:t>
                </a:r>
                <a:r>
                  <a:rPr lang="en-US" sz="2000" dirty="0">
                    <a:latin typeface="Century Gothic" panose="020B0502020202020204" pitchFamily="34" charset="0"/>
                  </a:rPr>
                  <a:t>ntz forces on structures</a:t>
                </a:r>
                <a:endParaRPr lang="en-US" sz="2000" b="0" dirty="0">
                  <a:latin typeface="Century Gothic" panose="020B0502020202020204" pitchFamily="34" charset="0"/>
                </a:endParaRPr>
              </a:p>
              <a:p>
                <a:pPr lvl="1"/>
                <a:r>
                  <a:rPr lang="en-US" sz="2000" b="0" dirty="0">
                    <a:latin typeface="Century Gothic" panose="020B0502020202020204" pitchFamily="34" charset="0"/>
                  </a:rPr>
                  <a:t>Discontinuities in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𝑩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×</m:t>
                    </m:r>
                    <m:acc>
                      <m:accPr>
                        <m:chr m:val="̂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</m:acc>
                  </m:oMath>
                </a14:m>
                <a:r>
                  <a:rPr lang="en-US" sz="2000" b="0" dirty="0">
                    <a:latin typeface="Century Gothic" panose="020B0502020202020204" pitchFamily="34" charset="0"/>
                  </a:rPr>
                  <a:t> at surfaces</a:t>
                </a:r>
              </a:p>
              <a:p>
                <a:endParaRPr lang="en-US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2" name="Espace réservé du contenu 1">
                <a:extLst>
                  <a:ext uri="{FF2B5EF4-FFF2-40B4-BE49-F238E27FC236}">
                    <a16:creationId xmlns:a16="http://schemas.microsoft.com/office/drawing/2014/main" id="{38F29E75-1DA1-1E26-68E2-C634B559E2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8038" y="1201701"/>
                <a:ext cx="4527987" cy="3838005"/>
              </a:xfrm>
              <a:blipFill>
                <a:blip r:embed="rId3"/>
                <a:stretch>
                  <a:fillRect t="-2970" r="-30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275208" cy="1072753"/>
          </a:xfrm>
        </p:spPr>
        <p:txBody>
          <a:bodyPr>
            <a:normAutofit/>
          </a:bodyPr>
          <a:lstStyle/>
          <a:p>
            <a:r>
              <a:rPr lang="en-US" sz="2400" u="sng" dirty="0">
                <a:latin typeface="Franklin Gothic Medium" panose="020B0603020102020204" pitchFamily="34" charset="0"/>
              </a:rPr>
              <a:t>ThinCurr</a:t>
            </a:r>
            <a:r>
              <a:rPr lang="en-US" sz="2400" b="1" u="sng" dirty="0">
                <a:latin typeface="Franklin Gothic Medium" panose="020B0603020102020204" pitchFamily="34" charset="0"/>
              </a:rPr>
              <a:t> Model Models 3D Conducting Structures as a Series of Coupled Circuit Equations</a:t>
            </a:r>
            <a:endParaRPr lang="en-US" sz="2400" u="sng" dirty="0">
              <a:latin typeface="Franklin Gothic Medium" panose="020B0603020102020204" pitchFamily="34" charset="0"/>
            </a:endParaRPr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310AED-6059-75E6-B5A1-C1E86F4385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84" t="3796" r="4253"/>
          <a:stretch/>
        </p:blipFill>
        <p:spPr>
          <a:xfrm>
            <a:off x="4844063" y="2653897"/>
            <a:ext cx="2983327" cy="2300640"/>
          </a:xfrm>
          <a:prstGeom prst="rect">
            <a:avLst/>
          </a:prstGeom>
        </p:spPr>
      </p:pic>
      <p:pic>
        <p:nvPicPr>
          <p:cNvPr id="10" name="Picture 9" descr="A red and white object with white dots&#10;&#10;Description automatically generated">
            <a:extLst>
              <a:ext uri="{FF2B5EF4-FFF2-40B4-BE49-F238E27FC236}">
                <a16:creationId xmlns:a16="http://schemas.microsoft.com/office/drawing/2014/main" id="{42E8FEB3-1A05-6374-108E-0CED97647A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591" t="17643" r="26127" b="13469"/>
          <a:stretch/>
        </p:blipFill>
        <p:spPr>
          <a:xfrm>
            <a:off x="6115577" y="76571"/>
            <a:ext cx="2535005" cy="2420974"/>
          </a:xfrm>
          <a:prstGeom prst="rect">
            <a:avLst/>
          </a:prstGeom>
        </p:spPr>
      </p:pic>
      <p:pic>
        <p:nvPicPr>
          <p:cNvPr id="12" name="Picture 11" descr="A diagram of a blue circle with a red circle and a blue circle with a red circle with a yellow circle with a blue circle with a red circle with a white line with a black line with&#10;&#10;Description automatically generated">
            <a:extLst>
              <a:ext uri="{FF2B5EF4-FFF2-40B4-BE49-F238E27FC236}">
                <a16:creationId xmlns:a16="http://schemas.microsoft.com/office/drawing/2014/main" id="{295B76F0-7249-FF15-A6A9-10D97A9C66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5598" y="2645955"/>
            <a:ext cx="1120364" cy="230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08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38F29E75-1DA1-1E26-68E2-C634B559E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701" y="1250345"/>
            <a:ext cx="4763326" cy="3543260"/>
          </a:xfrm>
        </p:spPr>
        <p:txBody>
          <a:bodyPr>
            <a:normAutofit lnSpcReduction="10000"/>
          </a:bodyPr>
          <a:lstStyle/>
          <a:p>
            <a:r>
              <a:rPr lang="en-US" b="1" u="sng" dirty="0">
                <a:latin typeface="Century Gothic" panose="020B0502020202020204" pitchFamily="34" charset="0"/>
              </a:rPr>
              <a:t>Step 1:</a:t>
            </a:r>
            <a:r>
              <a:rPr lang="en-US" b="1" dirty="0">
                <a:latin typeface="Century Gothic" panose="020B0502020202020204" pitchFamily="34" charset="0"/>
              </a:rPr>
              <a:t> ThinCurr will be used to evaluate all possible coil shapes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Enabled by its quick/inexpensive run-time</a:t>
            </a:r>
          </a:p>
          <a:p>
            <a:pPr lvl="1"/>
            <a:endParaRPr lang="en-US" b="1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This step will allow use to select several leading coil candidates using performance metrics: 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Maximum induced coil current</a:t>
            </a:r>
          </a:p>
          <a:p>
            <a:pPr lvl="2"/>
            <a:r>
              <a:rPr lang="en-US" u="sng" dirty="0">
                <a:solidFill>
                  <a:schemeClr val="accent6"/>
                </a:solidFill>
                <a:latin typeface="Century Gothic" panose="020B0502020202020204" pitchFamily="34" charset="0"/>
              </a:rPr>
              <a:t>Coils with &lt; 10% Ip will be eliminated 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Applied n=1 field at plasma surface</a:t>
            </a:r>
          </a:p>
          <a:p>
            <a:pPr lvl="2"/>
            <a:r>
              <a:rPr lang="en-US" dirty="0">
                <a:latin typeface="Century Gothic" panose="020B0502020202020204" pitchFamily="34" charset="0"/>
              </a:rPr>
              <a:t>DIII-D studies highlighted the benefits of both maximum amplitude and broadness of perturbation </a:t>
            </a:r>
          </a:p>
          <a:p>
            <a:pPr lvl="1"/>
            <a:endParaRPr lang="en-US" sz="1000" dirty="0">
              <a:latin typeface="Century Gothic" panose="020B0502020202020204" pitchFamily="34" charset="0"/>
            </a:endParaRPr>
          </a:p>
          <a:p>
            <a:pPr lvl="1"/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4" y="179552"/>
            <a:ext cx="5558987" cy="1072753"/>
          </a:xfrm>
        </p:spPr>
        <p:txBody>
          <a:bodyPr>
            <a:normAutofit/>
          </a:bodyPr>
          <a:lstStyle/>
          <a:p>
            <a:r>
              <a:rPr lang="en-US" u="sng" dirty="0"/>
              <a:t>REMC Geometries Evaluated Using ThinCurr and MARS Codes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4" name="Picture 3" descr="A diagram of a number of dots&#10;&#10;Description automatically generated with medium confidence">
            <a:extLst>
              <a:ext uri="{FF2B5EF4-FFF2-40B4-BE49-F238E27FC236}">
                <a16:creationId xmlns:a16="http://schemas.microsoft.com/office/drawing/2014/main" id="{C18F74E4-1E71-4B3F-36BD-045342B4F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200" y="1019980"/>
            <a:ext cx="3230618" cy="354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15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38F29E75-1DA1-1E26-68E2-C634B559E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700" y="1250345"/>
            <a:ext cx="4823367" cy="3543260"/>
          </a:xfrm>
        </p:spPr>
        <p:txBody>
          <a:bodyPr>
            <a:normAutofit/>
          </a:bodyPr>
          <a:lstStyle/>
          <a:p>
            <a:r>
              <a:rPr lang="en-US" b="1" u="sng" dirty="0">
                <a:latin typeface="Century Gothic" panose="020B0502020202020204" pitchFamily="34" charset="0"/>
              </a:rPr>
              <a:t>Step 2:</a:t>
            </a:r>
            <a:r>
              <a:rPr lang="en-US" b="1" dirty="0">
                <a:latin typeface="Century Gothic" panose="020B0502020202020204" pitchFamily="34" charset="0"/>
              </a:rPr>
              <a:t> The top three candidates will be modeled with the MHD code MARS-Q to determine their </a:t>
            </a:r>
            <a:r>
              <a:rPr lang="en-US" b="1" u="sng" dirty="0">
                <a:latin typeface="Century Gothic" panose="020B0502020202020204" pitchFamily="34" charset="0"/>
              </a:rPr>
              <a:t>ability to drive beneficial MHD</a:t>
            </a:r>
            <a:endParaRPr lang="en-US" b="1" dirty="0">
              <a:latin typeface="Century Gothic" panose="020B0502020202020204" pitchFamily="34" charset="0"/>
            </a:endParaRP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A workflow was developed to allow the 3D fields from ThinCurr to be passed into MARS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Relativistic test particles will then be used to assess the effect of the coil </a:t>
            </a:r>
          </a:p>
          <a:p>
            <a:pPr lvl="1"/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4" y="179552"/>
            <a:ext cx="5558987" cy="1072753"/>
          </a:xfrm>
        </p:spPr>
        <p:txBody>
          <a:bodyPr>
            <a:normAutofit/>
          </a:bodyPr>
          <a:lstStyle/>
          <a:p>
            <a:r>
              <a:rPr lang="en-US" u="sng" dirty="0"/>
              <a:t>REMC Geometries Evaluated Using ThinCurr and MARS Codes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1FA0DC-B12A-5292-3D05-8D13280A6B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7514" y="1250345"/>
            <a:ext cx="3749040" cy="313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109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1661DF-4C01-F74B-8CCE-EDE09DD58D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A. Battey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244939F-2551-B849-BE3B-52EB15E1902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A35FEB1E-AC77-4141-9E91-DFB457C5D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0" y="2100020"/>
            <a:ext cx="3662178" cy="2822500"/>
          </a:xfrm>
        </p:spPr>
        <p:txBody>
          <a:bodyPr anchor="ctr" anchorCtr="0">
            <a:normAutofit/>
          </a:bodyPr>
          <a:lstStyle/>
          <a:p>
            <a:pPr>
              <a:lnSpc>
                <a:spcPct val="110000"/>
              </a:lnSpc>
              <a:buClr>
                <a:srgbClr val="E30613"/>
              </a:buClr>
              <a:defRPr/>
            </a:pPr>
            <a:r>
              <a:rPr lang="en-US" sz="20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Introduction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en-US" sz="3200" b="1" kern="1000" spc="-70" dirty="0">
                <a:solidFill>
                  <a:srgbClr val="FFFFFF"/>
                </a:solidFill>
                <a:latin typeface="Franklin Gothic Demi Cond" panose="020B0706030402020204" pitchFamily="34" charset="0"/>
              </a:rPr>
              <a:t>Design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en-US" sz="20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    </a:t>
            </a:r>
            <a:r>
              <a:rPr lang="en-US" u="sng" kern="1000" spc="-70" dirty="0">
                <a:solidFill>
                  <a:schemeClr val="bg1">
                    <a:lumMod val="95000"/>
                  </a:schemeClr>
                </a:solidFill>
                <a:latin typeface="Franklin Gothic Demi Cond" panose="020B0706030402020204" pitchFamily="34" charset="0"/>
              </a:rPr>
              <a:t>Resistance Scan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42000"/>
                  </a:srgbClr>
                </a:solidFill>
                <a:effectLst/>
                <a:uLnTx/>
                <a:uFillTx/>
                <a:latin typeface="Franklin Gothic Demi Cond"/>
                <a:ea typeface="+mn-ea"/>
                <a:cs typeface="Arial" panose="020B0604020202020204" pitchFamily="34" charset="0"/>
              </a:rPr>
              <a:t>     </a:t>
            </a:r>
            <a:r>
              <a:rPr lang="en-US" sz="16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Scenario Scan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en-US" sz="16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     Position Scan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alpha val="42000"/>
                </a:srgbClr>
              </a:solidFill>
              <a:effectLst/>
              <a:uLnTx/>
              <a:uFillTx/>
              <a:latin typeface="Franklin Gothic Demi Cond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42000"/>
                  </a:srgbClr>
                </a:solidFill>
                <a:effectLst/>
                <a:uLnTx/>
                <a:uFillTx/>
                <a:latin typeface="Franklin Gothic Demi Cond"/>
                <a:ea typeface="+mn-ea"/>
                <a:cs typeface="Arial" panose="020B0604020202020204" pitchFamily="34" charset="0"/>
              </a:rPr>
              <a:t>Conclusions and Future Work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1864D02-31B1-6A4D-B5F8-56666634C4E6}"/>
              </a:ext>
            </a:extLst>
          </p:cNvPr>
          <p:cNvSpPr txBox="1"/>
          <p:nvPr/>
        </p:nvSpPr>
        <p:spPr>
          <a:xfrm>
            <a:off x="4659923" y="1696916"/>
            <a:ext cx="27607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spc="600">
                <a:solidFill>
                  <a:schemeClr val="bg1"/>
                </a:solidFill>
              </a:rPr>
              <a:t>OUTLINE</a:t>
            </a:r>
          </a:p>
        </p:txBody>
      </p:sp>
      <p:pic>
        <p:nvPicPr>
          <p:cNvPr id="9" name="Picture Placeholder 8" descr="A multicolored machine with different parts&#10;&#10;Description automatically generated with medium confidence">
            <a:extLst>
              <a:ext uri="{FF2B5EF4-FFF2-40B4-BE49-F238E27FC236}">
                <a16:creationId xmlns:a16="http://schemas.microsoft.com/office/drawing/2014/main" id="{215010E5-32C6-503E-3F35-69DFDF6D42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5527" r="25527"/>
          <a:stretch>
            <a:fillRect/>
          </a:stretch>
        </p:blipFill>
        <p:spPr>
          <a:xfrm>
            <a:off x="909822" y="159632"/>
            <a:ext cx="3667125" cy="5143500"/>
          </a:xfrm>
        </p:spPr>
      </p:pic>
    </p:spTree>
    <p:extLst>
      <p:ext uri="{BB962C8B-B14F-4D97-AF65-F5344CB8AC3E}">
        <p14:creationId xmlns:p14="http://schemas.microsoft.com/office/powerpoint/2010/main" val="161158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38F29E75-1DA1-1E26-68E2-C634B559E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069" y="1191291"/>
            <a:ext cx="5663485" cy="3680113"/>
          </a:xfrm>
        </p:spPr>
        <p:txBody>
          <a:bodyPr>
            <a:normAutofit fontScale="92500" lnSpcReduction="20000"/>
          </a:bodyPr>
          <a:lstStyle/>
          <a:p>
            <a:r>
              <a:rPr lang="en-US" b="1" u="sng" dirty="0">
                <a:latin typeface="Century Gothic" panose="020B0502020202020204" pitchFamily="34" charset="0"/>
              </a:rPr>
              <a:t>Horizontal channel</a:t>
            </a:r>
            <a:r>
              <a:rPr lang="en-US" b="1" dirty="0">
                <a:latin typeface="Century Gothic" panose="020B0502020202020204" pitchFamily="34" charset="0"/>
              </a:rPr>
              <a:t>s exist behind the tiles at </a:t>
            </a:r>
            <a:r>
              <a:rPr lang="en-US" b="1" u="sng" dirty="0">
                <a:latin typeface="Century Gothic" panose="020B0502020202020204" pitchFamily="34" charset="0"/>
              </a:rPr>
              <a:t>12 vertical locations </a:t>
            </a:r>
          </a:p>
          <a:p>
            <a:endParaRPr lang="en-US" b="1" dirty="0">
              <a:latin typeface="Century Gothic" panose="020B0502020202020204" pitchFamily="34" charset="0"/>
            </a:endParaRPr>
          </a:p>
          <a:p>
            <a:r>
              <a:rPr lang="en-US" b="1" u="sng" dirty="0">
                <a:latin typeface="Century Gothic" panose="020B0502020202020204" pitchFamily="34" charset="0"/>
              </a:rPr>
              <a:t>Vertical coil legs</a:t>
            </a:r>
            <a:r>
              <a:rPr lang="en-US" b="1" dirty="0">
                <a:latin typeface="Century Gothic" panose="020B0502020202020204" pitchFamily="34" charset="0"/>
              </a:rPr>
              <a:t> can then be added between any of the </a:t>
            </a:r>
            <a:r>
              <a:rPr lang="en-US" b="1" u="sng" dirty="0">
                <a:latin typeface="Century Gothic" panose="020B0502020202020204" pitchFamily="34" charset="0"/>
              </a:rPr>
              <a:t>16 vessel sections</a:t>
            </a:r>
            <a:r>
              <a:rPr lang="en-US" b="1" dirty="0">
                <a:latin typeface="Century Gothic" panose="020B0502020202020204" pitchFamily="34" charset="0"/>
              </a:rPr>
              <a:t> </a:t>
            </a:r>
          </a:p>
          <a:p>
            <a:endParaRPr lang="en-US" b="1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Assuming a symmetric coil, this allows for a total of 9 coil designs </a:t>
            </a:r>
          </a:p>
          <a:p>
            <a:endParaRPr lang="en-US" b="1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Coils are parameterized based on their vertical height and number of horizontal segments 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x6 2-segment coils 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x2 4 segment coils 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x1 8-segment coils </a:t>
            </a:r>
          </a:p>
        </p:txBody>
      </p:sp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663485" cy="1072753"/>
          </a:xfrm>
        </p:spPr>
        <p:txBody>
          <a:bodyPr>
            <a:normAutofit/>
          </a:bodyPr>
          <a:lstStyle/>
          <a:p>
            <a:r>
              <a:rPr lang="en-US" u="sng" dirty="0"/>
              <a:t>Mounting Location Limits Possible to Geometries 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13" name="Picture 12" descr="A colorful object with holes&#10;&#10;Description automatically generated with medium confidence">
            <a:extLst>
              <a:ext uri="{FF2B5EF4-FFF2-40B4-BE49-F238E27FC236}">
                <a16:creationId xmlns:a16="http://schemas.microsoft.com/office/drawing/2014/main" id="{4900BFF4-BA92-701D-FC26-8D447B00FE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9554" y="1453332"/>
            <a:ext cx="3144996" cy="251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483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1661DF-4C01-F74B-8CCE-EDE09DD58D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A. Battey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244939F-2551-B849-BE3B-52EB15E1902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A35FEB1E-AC77-4141-9E91-DFB457C5D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0" y="2100020"/>
            <a:ext cx="3662178" cy="2822500"/>
          </a:xfrm>
        </p:spPr>
        <p:txBody>
          <a:bodyPr anchor="ctr" anchorCtr="0">
            <a:normAutofit/>
          </a:bodyPr>
          <a:lstStyle/>
          <a:p>
            <a:pPr>
              <a:lnSpc>
                <a:spcPct val="110000"/>
              </a:lnSpc>
              <a:buClr>
                <a:srgbClr val="E30613"/>
              </a:buClr>
              <a:defRPr/>
            </a:pPr>
            <a:r>
              <a:rPr lang="en-US" sz="3200" b="1" kern="1000" spc="-70" dirty="0">
                <a:solidFill>
                  <a:srgbClr val="FFFFFF"/>
                </a:solidFill>
                <a:latin typeface="Franklin Gothic Demi Cond" panose="020B0706030402020204" pitchFamily="34" charset="0"/>
                <a:ea typeface="Roboto Black" panose="02000000000000000000" pitchFamily="2" charset="0"/>
              </a:rPr>
              <a:t>Introduction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en-US" sz="20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Design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en-US" sz="20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    </a:t>
            </a:r>
            <a:r>
              <a:rPr lang="en-US" sz="16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Resistance Scan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42000"/>
                  </a:srgbClr>
                </a:solidFill>
                <a:effectLst/>
                <a:uLnTx/>
                <a:uFillTx/>
                <a:latin typeface="Franklin Gothic Demi Cond"/>
                <a:ea typeface="+mn-ea"/>
                <a:cs typeface="Arial" panose="020B0604020202020204" pitchFamily="34" charset="0"/>
              </a:rPr>
              <a:t>     </a:t>
            </a:r>
            <a:r>
              <a:rPr lang="en-US" sz="16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Scenario Scan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en-US" sz="16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     Position Scan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alpha val="42000"/>
                </a:srgbClr>
              </a:solidFill>
              <a:effectLst/>
              <a:uLnTx/>
              <a:uFillTx/>
              <a:latin typeface="Franklin Gothic Demi Cond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42000"/>
                  </a:srgbClr>
                </a:solidFill>
                <a:effectLst/>
                <a:uLnTx/>
                <a:uFillTx/>
                <a:latin typeface="Franklin Gothic Demi Cond"/>
                <a:ea typeface="+mn-ea"/>
                <a:cs typeface="Arial" panose="020B0604020202020204" pitchFamily="34" charset="0"/>
              </a:rPr>
              <a:t>Conclusions and Future Work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1864D02-31B1-6A4D-B5F8-56666634C4E6}"/>
              </a:ext>
            </a:extLst>
          </p:cNvPr>
          <p:cNvSpPr txBox="1"/>
          <p:nvPr/>
        </p:nvSpPr>
        <p:spPr>
          <a:xfrm>
            <a:off x="4659923" y="1696916"/>
            <a:ext cx="27607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spc="600">
                <a:solidFill>
                  <a:schemeClr val="bg1"/>
                </a:solidFill>
              </a:rPr>
              <a:t>OUTLINE</a:t>
            </a:r>
          </a:p>
        </p:txBody>
      </p:sp>
      <p:pic>
        <p:nvPicPr>
          <p:cNvPr id="9" name="Picture Placeholder 8" descr="A multicolored machine with different parts&#10;&#10;Description automatically generated with medium confidence">
            <a:extLst>
              <a:ext uri="{FF2B5EF4-FFF2-40B4-BE49-F238E27FC236}">
                <a16:creationId xmlns:a16="http://schemas.microsoft.com/office/drawing/2014/main" id="{215010E5-32C6-503E-3F35-69DFDF6D42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5527" r="25527"/>
          <a:stretch>
            <a:fillRect/>
          </a:stretch>
        </p:blipFill>
        <p:spPr>
          <a:xfrm>
            <a:off x="909822" y="159632"/>
            <a:ext cx="3667125" cy="5143500"/>
          </a:xfrm>
        </p:spPr>
      </p:pic>
    </p:spTree>
    <p:extLst>
      <p:ext uri="{BB962C8B-B14F-4D97-AF65-F5344CB8AC3E}">
        <p14:creationId xmlns:p14="http://schemas.microsoft.com/office/powerpoint/2010/main" val="857672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Espace réservé du contenu 1">
                <a:extLst>
                  <a:ext uri="{FF2B5EF4-FFF2-40B4-BE49-F238E27FC236}">
                    <a16:creationId xmlns:a16="http://schemas.microsoft.com/office/drawing/2014/main" id="{38F29E75-1DA1-1E26-68E2-C634B559E2F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76069" y="1191291"/>
                <a:ext cx="5663485" cy="3680113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>
                    <a:latin typeface="Century Gothic" panose="020B0502020202020204" pitchFamily="34" charset="0"/>
                  </a:rPr>
                  <a:t>Due to pre-disruption plasma current of TCV the success of the coil will rely </a:t>
                </a:r>
                <a:r>
                  <a:rPr lang="en-US" b="1" u="sng" dirty="0">
                    <a:latin typeface="Century Gothic" panose="020B0502020202020204" pitchFamily="34" charset="0"/>
                  </a:rPr>
                  <a:t>keeping the resistivity as low as possible</a:t>
                </a:r>
              </a:p>
              <a:p>
                <a:pPr lvl="1"/>
                <a:r>
                  <a:rPr lang="en-US" dirty="0">
                    <a:latin typeface="Century Gothic" panose="020B0502020202020204" pitchFamily="34" charset="0"/>
                  </a:rPr>
                  <a:t>Difficult with the limited space behind tiles </a:t>
                </a:r>
              </a:p>
              <a:p>
                <a:pPr lvl="1"/>
                <a:r>
                  <a:rPr lang="en-US" dirty="0">
                    <a:latin typeface="Century Gothic" panose="020B0502020202020204" pitchFamily="34" charset="0"/>
                  </a:rPr>
                  <a:t>Installation limitations also prevent the coil from being one solid piece </a:t>
                </a:r>
              </a:p>
              <a:p>
                <a:pPr lvl="2"/>
                <a:r>
                  <a:rPr lang="en-US" dirty="0">
                    <a:latin typeface="Century Gothic" panose="020B0502020202020204" pitchFamily="34" charset="0"/>
                  </a:rPr>
                  <a:t>Therefore, low-resistance joints are essential </a:t>
                </a:r>
              </a:p>
              <a:p>
                <a:pPr lvl="1"/>
                <a:endParaRPr lang="en-US" sz="800" dirty="0">
                  <a:latin typeface="Century Gothic" panose="020B0502020202020204" pitchFamily="34" charset="0"/>
                </a:endParaRPr>
              </a:p>
              <a:p>
                <a:r>
                  <a:rPr lang="en-US" b="1" dirty="0">
                    <a:latin typeface="Century Gothic" panose="020B0502020202020204" pitchFamily="34" charset="0"/>
                  </a:rPr>
                  <a:t>ThinCurr estimates the minimum possible coil resistivity of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𝟏𝟕𝟓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𝝁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𝑶𝒉𝒎</m:t>
                    </m:r>
                  </m:oMath>
                </a14:m>
                <a:r>
                  <a:rPr lang="en-US" b="1" dirty="0">
                    <a:latin typeface="Century Gothic" panose="020B0502020202020204" pitchFamily="34" charset="0"/>
                  </a:rPr>
                  <a:t> assuming a simple hoop at the HFS midplane </a:t>
                </a:r>
              </a:p>
              <a:p>
                <a:pPr lvl="1"/>
                <a:r>
                  <a:rPr lang="en-US" dirty="0">
                    <a:latin typeface="Century Gothic" panose="020B0502020202020204" pitchFamily="34" charset="0"/>
                  </a:rPr>
                  <a:t>Assume a cross-section of 4cm x 1cm behind tile</a:t>
                </a:r>
              </a:p>
            </p:txBody>
          </p:sp>
        </mc:Choice>
        <mc:Fallback>
          <p:sp>
            <p:nvSpPr>
              <p:cNvPr id="2" name="Espace réservé du contenu 1">
                <a:extLst>
                  <a:ext uri="{FF2B5EF4-FFF2-40B4-BE49-F238E27FC236}">
                    <a16:creationId xmlns:a16="http://schemas.microsoft.com/office/drawing/2014/main" id="{38F29E75-1DA1-1E26-68E2-C634B559E2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6069" y="1191291"/>
                <a:ext cx="5663485" cy="3680113"/>
              </a:xfrm>
              <a:blipFill>
                <a:blip r:embed="rId3"/>
                <a:stretch>
                  <a:fillRect t="-1375" r="-17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528293" cy="1072753"/>
          </a:xfrm>
        </p:spPr>
        <p:txBody>
          <a:bodyPr>
            <a:normAutofit fontScale="90000"/>
          </a:bodyPr>
          <a:lstStyle/>
          <a:p>
            <a:r>
              <a:rPr lang="en-US" u="sng" dirty="0"/>
              <a:t>ThinCurr Studies Explore the Effect of Coil Resistivity on Coil Performance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30AE82-4E07-118A-9D75-61B046BC98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493" t="20801" r="25278" b="15516"/>
          <a:stretch/>
        </p:blipFill>
        <p:spPr>
          <a:xfrm>
            <a:off x="6835131" y="310058"/>
            <a:ext cx="1375113" cy="12153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4DD2CD-F1FC-30B3-6E5F-215CE34AA5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3168" y="1764163"/>
            <a:ext cx="2286000" cy="18991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2B499B-2DF6-5F6F-9967-D4CA0CFD1F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3168" y="3804971"/>
            <a:ext cx="2286000" cy="1078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76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Espace réservé du contenu 1">
                <a:extLst>
                  <a:ext uri="{FF2B5EF4-FFF2-40B4-BE49-F238E27FC236}">
                    <a16:creationId xmlns:a16="http://schemas.microsoft.com/office/drawing/2014/main" id="{38F29E75-1DA1-1E26-68E2-C634B559E2F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84161" y="1069912"/>
                <a:ext cx="5453091" cy="3477812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>
                    <a:latin typeface="Century Gothic" panose="020B0502020202020204" pitchFamily="34" charset="0"/>
                  </a:rPr>
                  <a:t>The resistivity of all possible coil geometries was explored (50-500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𝝁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𝑶𝒉𝒎</m:t>
                    </m:r>
                  </m:oMath>
                </a14:m>
                <a:r>
                  <a:rPr lang="en-US" b="1" dirty="0">
                    <a:latin typeface="Century Gothic" panose="020B0502020202020204" pitchFamily="34" charset="0"/>
                  </a:rPr>
                  <a:t>)</a:t>
                </a:r>
              </a:p>
              <a:p>
                <a:pPr lvl="1"/>
                <a:r>
                  <a:rPr lang="en-US" dirty="0">
                    <a:latin typeface="Century Gothic" panose="020B0502020202020204" pitchFamily="34" charset="0"/>
                  </a:rPr>
                  <a:t>Determined limits will then be shared with the engineering team</a:t>
                </a:r>
              </a:p>
              <a:p>
                <a:pPr lvl="1"/>
                <a:endParaRPr lang="en-US" sz="1000" dirty="0">
                  <a:latin typeface="Century Gothic" panose="020B0502020202020204" pitchFamily="34" charset="0"/>
                </a:endParaRPr>
              </a:p>
              <a:p>
                <a:pPr lvl="1"/>
                <a:endParaRPr lang="en-US" dirty="0">
                  <a:latin typeface="Century Gothic" panose="020B0502020202020204" pitchFamily="34" charset="0"/>
                </a:endParaRPr>
              </a:p>
              <a:p>
                <a:endParaRPr lang="en-US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2" name="Espace réservé du contenu 1">
                <a:extLst>
                  <a:ext uri="{FF2B5EF4-FFF2-40B4-BE49-F238E27FC236}">
                    <a16:creationId xmlns:a16="http://schemas.microsoft.com/office/drawing/2014/main" id="{38F29E75-1DA1-1E26-68E2-C634B559E2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4161" y="1069912"/>
                <a:ext cx="5453091" cy="3477812"/>
              </a:xfrm>
              <a:blipFill>
                <a:blip r:embed="rId3"/>
                <a:stretch>
                  <a:fillRect t="-1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034679" cy="1082806"/>
          </a:xfrm>
        </p:spPr>
        <p:txBody>
          <a:bodyPr>
            <a:normAutofit/>
          </a:bodyPr>
          <a:lstStyle/>
          <a:p>
            <a:r>
              <a:rPr lang="en-US" u="sng" dirty="0"/>
              <a:t>Coil Resistivity Explored for All Possible Geometries 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</p:spTree>
    <p:extLst>
      <p:ext uri="{BB962C8B-B14F-4D97-AF65-F5344CB8AC3E}">
        <p14:creationId xmlns:p14="http://schemas.microsoft.com/office/powerpoint/2010/main" val="299903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034679" cy="1082806"/>
          </a:xfrm>
        </p:spPr>
        <p:txBody>
          <a:bodyPr>
            <a:normAutofit/>
          </a:bodyPr>
          <a:lstStyle/>
          <a:p>
            <a:r>
              <a:rPr lang="en-US" u="sng" dirty="0"/>
              <a:t>Coil Resistivity Explored for All Possible Geometries 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0DC04D-2DCF-09B6-85BC-8F45A7823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3637" y="2598511"/>
            <a:ext cx="2087601" cy="2246702"/>
          </a:xfrm>
          <a:prstGeom prst="rect">
            <a:avLst/>
          </a:prstGeom>
        </p:spPr>
      </p:pic>
      <p:pic>
        <p:nvPicPr>
          <p:cNvPr id="4" name="Picture 3" descr="A red circle with a white background&#10;&#10;Description automatically generated">
            <a:extLst>
              <a:ext uri="{FF2B5EF4-FFF2-40B4-BE49-F238E27FC236}">
                <a16:creationId xmlns:a16="http://schemas.microsoft.com/office/drawing/2014/main" id="{B0A321D0-3061-2E4E-C196-911D08891C5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361" t="32384" r="23811" b="24136"/>
          <a:stretch/>
        </p:blipFill>
        <p:spPr>
          <a:xfrm>
            <a:off x="6509142" y="848467"/>
            <a:ext cx="2156590" cy="126039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Espace réservé du contenu 1">
                <a:extLst>
                  <a:ext uri="{FF2B5EF4-FFF2-40B4-BE49-F238E27FC236}">
                    <a16:creationId xmlns:a16="http://schemas.microsoft.com/office/drawing/2014/main" id="{F3E69733-60A6-D9F3-5DDB-CAFC932AC2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84161" y="1069912"/>
                <a:ext cx="5453091" cy="3477812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>
                    <a:latin typeface="Century Gothic" panose="020B0502020202020204" pitchFamily="34" charset="0"/>
                  </a:rPr>
                  <a:t>The resistivity of all possible coil geometries was explored (50-500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𝝁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𝑶𝒉𝒎</m:t>
                    </m:r>
                  </m:oMath>
                </a14:m>
                <a:r>
                  <a:rPr lang="en-US" b="1" dirty="0">
                    <a:latin typeface="Century Gothic" panose="020B0502020202020204" pitchFamily="34" charset="0"/>
                  </a:rPr>
                  <a:t>)</a:t>
                </a:r>
              </a:p>
              <a:p>
                <a:pPr lvl="1"/>
                <a:r>
                  <a:rPr lang="en-US" dirty="0">
                    <a:latin typeface="Century Gothic" panose="020B0502020202020204" pitchFamily="34" charset="0"/>
                  </a:rPr>
                  <a:t>Determined limits will then be shared with the engineering team</a:t>
                </a:r>
              </a:p>
              <a:p>
                <a:pPr lvl="1"/>
                <a:endParaRPr lang="en-US" sz="1000" dirty="0">
                  <a:latin typeface="Century Gothic" panose="020B0502020202020204" pitchFamily="34" charset="0"/>
                </a:endParaRPr>
              </a:p>
              <a:p>
                <a:r>
                  <a:rPr lang="en-US" b="1" u="sng" dirty="0">
                    <a:latin typeface="Century Gothic" panose="020B0502020202020204" pitchFamily="34" charset="0"/>
                  </a:rPr>
                  <a:t>Example:</a:t>
                </a:r>
                <a:r>
                  <a:rPr lang="en-US" b="1" dirty="0">
                    <a:latin typeface="Century Gothic" panose="020B0502020202020204" pitchFamily="34" charset="0"/>
                  </a:rPr>
                  <a:t> 4-segment coil with vertical height 34.5cm</a:t>
                </a:r>
              </a:p>
              <a:p>
                <a:pPr lvl="1"/>
                <a:r>
                  <a:rPr lang="en-US" dirty="0">
                    <a:latin typeface="Century Gothic" panose="020B0502020202020204" pitchFamily="34" charset="0"/>
                  </a:rPr>
                  <a:t>Top candidate due to its ability to couple to the CQ and drive broad perturbation </a:t>
                </a:r>
              </a:p>
              <a:p>
                <a:pPr lvl="1"/>
                <a:endParaRPr lang="en-US" dirty="0">
                  <a:latin typeface="Century Gothic" panose="020B0502020202020204" pitchFamily="34" charset="0"/>
                </a:endParaRPr>
              </a:p>
              <a:p>
                <a:pPr lvl="1"/>
                <a:endParaRPr lang="en-US" dirty="0">
                  <a:latin typeface="Century Gothic" panose="020B0502020202020204" pitchFamily="34" charset="0"/>
                </a:endParaRPr>
              </a:p>
              <a:p>
                <a:endParaRPr lang="en-US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11" name="Espace réservé du contenu 1">
                <a:extLst>
                  <a:ext uri="{FF2B5EF4-FFF2-40B4-BE49-F238E27FC236}">
                    <a16:creationId xmlns:a16="http://schemas.microsoft.com/office/drawing/2014/main" id="{F3E69733-60A6-D9F3-5DDB-CAFC932AC2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4161" y="1069912"/>
                <a:ext cx="5453091" cy="3477812"/>
              </a:xfrm>
              <a:blipFill>
                <a:blip r:embed="rId5"/>
                <a:stretch>
                  <a:fillRect t="-1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0416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Espace réservé du contenu 1">
                <a:extLst>
                  <a:ext uri="{FF2B5EF4-FFF2-40B4-BE49-F238E27FC236}">
                    <a16:creationId xmlns:a16="http://schemas.microsoft.com/office/drawing/2014/main" id="{38F29E75-1DA1-1E26-68E2-C634B559E2F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84161" y="1069912"/>
                <a:ext cx="5453091" cy="3477812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>
                    <a:latin typeface="Century Gothic" panose="020B0502020202020204" pitchFamily="34" charset="0"/>
                  </a:rPr>
                  <a:t>The resistivity of all possible coil geometries was explored (50-500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𝝁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𝑶𝒉𝒎</m:t>
                    </m:r>
                  </m:oMath>
                </a14:m>
                <a:r>
                  <a:rPr lang="en-US" b="1" dirty="0">
                    <a:latin typeface="Century Gothic" panose="020B0502020202020204" pitchFamily="34" charset="0"/>
                  </a:rPr>
                  <a:t>)</a:t>
                </a:r>
              </a:p>
              <a:p>
                <a:pPr lvl="1"/>
                <a:r>
                  <a:rPr lang="en-US" dirty="0">
                    <a:latin typeface="Century Gothic" panose="020B0502020202020204" pitchFamily="34" charset="0"/>
                  </a:rPr>
                  <a:t>Determined limits will then be shared with the engineering team</a:t>
                </a:r>
              </a:p>
              <a:p>
                <a:pPr lvl="1"/>
                <a:endParaRPr lang="en-US" sz="1000" dirty="0">
                  <a:latin typeface="Century Gothic" panose="020B0502020202020204" pitchFamily="34" charset="0"/>
                </a:endParaRPr>
              </a:p>
              <a:p>
                <a:r>
                  <a:rPr lang="en-US" b="1" u="sng" dirty="0">
                    <a:latin typeface="Century Gothic" panose="020B0502020202020204" pitchFamily="34" charset="0"/>
                  </a:rPr>
                  <a:t>Example:</a:t>
                </a:r>
                <a:r>
                  <a:rPr lang="en-US" b="1" dirty="0">
                    <a:latin typeface="Century Gothic" panose="020B0502020202020204" pitchFamily="34" charset="0"/>
                  </a:rPr>
                  <a:t> 4-segment coil with vertical height 34.5cm</a:t>
                </a:r>
              </a:p>
              <a:p>
                <a:pPr lvl="1"/>
                <a:r>
                  <a:rPr lang="en-US" dirty="0">
                    <a:latin typeface="Century Gothic" panose="020B0502020202020204" pitchFamily="34" charset="0"/>
                  </a:rPr>
                  <a:t>Top candidate due to its ability to couple to the CQ and drive broad perturbation </a:t>
                </a:r>
              </a:p>
              <a:p>
                <a:pPr lvl="1"/>
                <a:endParaRPr lang="en-US" dirty="0">
                  <a:latin typeface="Century Gothic" panose="020B0502020202020204" pitchFamily="34" charset="0"/>
                </a:endParaRPr>
              </a:p>
              <a:p>
                <a:r>
                  <a:rPr lang="en-US" b="1" dirty="0">
                    <a:latin typeface="Century Gothic" panose="020B0502020202020204" pitchFamily="34" charset="0"/>
                  </a:rPr>
                  <a:t>Resistivity affects both the maximum induced coil currents and the time response of the coil</a:t>
                </a:r>
              </a:p>
              <a:p>
                <a:pPr lvl="1"/>
                <a:endParaRPr lang="en-US" dirty="0">
                  <a:latin typeface="Century Gothic" panose="020B0502020202020204" pitchFamily="34" charset="0"/>
                </a:endParaRPr>
              </a:p>
              <a:p>
                <a:endParaRPr lang="en-US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2" name="Espace réservé du contenu 1">
                <a:extLst>
                  <a:ext uri="{FF2B5EF4-FFF2-40B4-BE49-F238E27FC236}">
                    <a16:creationId xmlns:a16="http://schemas.microsoft.com/office/drawing/2014/main" id="{38F29E75-1DA1-1E26-68E2-C634B559E2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4161" y="1069912"/>
                <a:ext cx="5453091" cy="3477812"/>
              </a:xfrm>
              <a:blipFill>
                <a:blip r:embed="rId3"/>
                <a:stretch>
                  <a:fillRect t="-1455" r="-1860" b="-2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034679" cy="1082806"/>
          </a:xfrm>
        </p:spPr>
        <p:txBody>
          <a:bodyPr>
            <a:normAutofit/>
          </a:bodyPr>
          <a:lstStyle/>
          <a:p>
            <a:r>
              <a:rPr lang="en-US" u="sng" dirty="0"/>
              <a:t>Coil Resistivity Explored for All Possible Geometries 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4" name="Picture 3" descr="A graph of a plasma current&#10;&#10;Description automatically generated">
            <a:extLst>
              <a:ext uri="{FF2B5EF4-FFF2-40B4-BE49-F238E27FC236}">
                <a16:creationId xmlns:a16="http://schemas.microsoft.com/office/drawing/2014/main" id="{4512B31D-6B74-0131-70A8-0FB15B7237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280" y="1015385"/>
            <a:ext cx="3474720" cy="28866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50444B5-0B97-147C-CAF5-824E65AEEDB2}"/>
              </a:ext>
            </a:extLst>
          </p:cNvPr>
          <p:cNvSpPr/>
          <p:nvPr/>
        </p:nvSpPr>
        <p:spPr>
          <a:xfrm>
            <a:off x="6915801" y="2554332"/>
            <a:ext cx="490839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0" cap="none" spc="0" dirty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10%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88BA62-792E-5A76-8A46-CB98E6B3A20F}"/>
              </a:ext>
            </a:extLst>
          </p:cNvPr>
          <p:cNvSpPr/>
          <p:nvPr/>
        </p:nvSpPr>
        <p:spPr>
          <a:xfrm>
            <a:off x="7570579" y="2967989"/>
            <a:ext cx="405880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0" cap="none" spc="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5%</a:t>
            </a:r>
          </a:p>
        </p:txBody>
      </p:sp>
    </p:spTree>
    <p:extLst>
      <p:ext uri="{BB962C8B-B14F-4D97-AF65-F5344CB8AC3E}">
        <p14:creationId xmlns:p14="http://schemas.microsoft.com/office/powerpoint/2010/main" val="315428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79ACFED-8159-C78A-9AAF-2D031AB836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899" y="625328"/>
            <a:ext cx="3474720" cy="4159357"/>
          </a:xfrm>
          <a:prstGeom prst="rect">
            <a:avLst/>
          </a:prstGeom>
        </p:spPr>
      </p:pic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034679" cy="1082806"/>
          </a:xfrm>
        </p:spPr>
        <p:txBody>
          <a:bodyPr>
            <a:normAutofit/>
          </a:bodyPr>
          <a:lstStyle/>
          <a:p>
            <a:r>
              <a:rPr lang="en-US" u="sng" dirty="0"/>
              <a:t>Coil Resistivity Explored for All Possible Geometries 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sp>
        <p:nvSpPr>
          <p:cNvPr id="15" name="Espace réservé du contenu 1">
            <a:extLst>
              <a:ext uri="{FF2B5EF4-FFF2-40B4-BE49-F238E27FC236}">
                <a16:creationId xmlns:a16="http://schemas.microsoft.com/office/drawing/2014/main" id="{817195A9-28C1-57D3-3C6A-8DE65BA07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61" y="1069911"/>
            <a:ext cx="5309595" cy="3833015"/>
          </a:xfrm>
        </p:spPr>
        <p:txBody>
          <a:bodyPr>
            <a:norm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Both the vertical and radial n=1 fields are then measured at the plasma surface</a:t>
            </a:r>
          </a:p>
          <a:p>
            <a:endParaRPr lang="en-US" b="1" dirty="0">
              <a:latin typeface="Century Gothic" panose="020B0502020202020204" pitchFamily="34" charset="0"/>
            </a:endParaRPr>
          </a:p>
          <a:p>
            <a:pPr lvl="1"/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75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79ACFED-8159-C78A-9AAF-2D031AB836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899" y="625328"/>
            <a:ext cx="3474720" cy="4159357"/>
          </a:xfrm>
          <a:prstGeom prst="rect">
            <a:avLst/>
          </a:prstGeom>
        </p:spPr>
      </p:pic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034679" cy="1082806"/>
          </a:xfrm>
        </p:spPr>
        <p:txBody>
          <a:bodyPr>
            <a:normAutofit/>
          </a:bodyPr>
          <a:lstStyle/>
          <a:p>
            <a:r>
              <a:rPr lang="en-US" u="sng" dirty="0"/>
              <a:t>Coil Resistivity Explored for All Possible Geometries 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Espace réservé du contenu 1">
                <a:extLst>
                  <a:ext uri="{FF2B5EF4-FFF2-40B4-BE49-F238E27FC236}">
                    <a16:creationId xmlns:a16="http://schemas.microsoft.com/office/drawing/2014/main" id="{817195A9-28C1-57D3-3C6A-8DE65BA0754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84161" y="1069911"/>
                <a:ext cx="5309595" cy="3833015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>
                    <a:latin typeface="Century Gothic" panose="020B0502020202020204" pitchFamily="34" charset="0"/>
                  </a:rPr>
                  <a:t>Both the vertical and radial n=1 fields are then measured at the plasma surface</a:t>
                </a:r>
              </a:p>
              <a:p>
                <a:endParaRPr lang="en-US" b="1" dirty="0">
                  <a:latin typeface="Century Gothic" panose="020B0502020202020204" pitchFamily="34" charset="0"/>
                </a:endParaRPr>
              </a:p>
              <a:p>
                <a:r>
                  <a:rPr lang="en-US" b="1" dirty="0">
                    <a:latin typeface="Century Gothic" panose="020B0502020202020204" pitchFamily="34" charset="0"/>
                  </a:rPr>
                  <a:t>Predictions on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𝜹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US" b="1" dirty="0">
                    <a:latin typeface="Century Gothic" panose="020B0502020202020204" pitchFamily="34" charset="0"/>
                  </a:rPr>
                  <a:t> required to successfully mitigate REs vary in the literature</a:t>
                </a:r>
              </a:p>
              <a:p>
                <a:pPr lvl="1"/>
                <a:endParaRPr lang="en-US" sz="1000" dirty="0">
                  <a:latin typeface="Century Gothic" panose="020B0502020202020204" pitchFamily="34" charset="0"/>
                </a:endParaRPr>
              </a:p>
              <a:p>
                <a:pPr lvl="1"/>
                <a:endParaRPr lang="en-US" dirty="0">
                  <a:latin typeface="Century Gothic" panose="020B0502020202020204" pitchFamily="34" charset="0"/>
                </a:endParaRPr>
              </a:p>
              <a:p>
                <a:endParaRPr lang="en-US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15" name="Espace réservé du contenu 1">
                <a:extLst>
                  <a:ext uri="{FF2B5EF4-FFF2-40B4-BE49-F238E27FC236}">
                    <a16:creationId xmlns:a16="http://schemas.microsoft.com/office/drawing/2014/main" id="{817195A9-28C1-57D3-3C6A-8DE65BA0754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4161" y="1069911"/>
                <a:ext cx="5309595" cy="3833015"/>
              </a:xfrm>
              <a:blipFill>
                <a:blip r:embed="rId4"/>
                <a:stretch>
                  <a:fillRect t="-13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2910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79ACFED-8159-C78A-9AAF-2D031AB836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899" y="625328"/>
            <a:ext cx="3474720" cy="4159357"/>
          </a:xfrm>
          <a:prstGeom prst="rect">
            <a:avLst/>
          </a:prstGeom>
        </p:spPr>
      </p:pic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034679" cy="1082806"/>
          </a:xfrm>
        </p:spPr>
        <p:txBody>
          <a:bodyPr>
            <a:normAutofit/>
          </a:bodyPr>
          <a:lstStyle/>
          <a:p>
            <a:r>
              <a:rPr lang="en-US" u="sng" dirty="0"/>
              <a:t>Coil Resistivity Explored for All Possible Geometries 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Espace réservé du contenu 1">
                <a:extLst>
                  <a:ext uri="{FF2B5EF4-FFF2-40B4-BE49-F238E27FC236}">
                    <a16:creationId xmlns:a16="http://schemas.microsoft.com/office/drawing/2014/main" id="{817195A9-28C1-57D3-3C6A-8DE65BA0754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84161" y="1069911"/>
                <a:ext cx="5309595" cy="3833015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>
                    <a:latin typeface="Century Gothic" panose="020B0502020202020204" pitchFamily="34" charset="0"/>
                  </a:rPr>
                  <a:t>Both the vertical and radial n=1 fields are then measured at the plasma surface</a:t>
                </a:r>
              </a:p>
              <a:p>
                <a:endParaRPr lang="en-US" b="1" dirty="0">
                  <a:latin typeface="Century Gothic" panose="020B0502020202020204" pitchFamily="34" charset="0"/>
                </a:endParaRPr>
              </a:p>
              <a:p>
                <a:r>
                  <a:rPr lang="en-US" b="1" dirty="0">
                    <a:latin typeface="Century Gothic" panose="020B0502020202020204" pitchFamily="34" charset="0"/>
                  </a:rPr>
                  <a:t>Predictions on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𝜹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US" b="1" dirty="0">
                    <a:latin typeface="Century Gothic" panose="020B0502020202020204" pitchFamily="34" charset="0"/>
                  </a:rPr>
                  <a:t> required to successfully mitigate REs vary in the literature</a:t>
                </a:r>
              </a:p>
              <a:p>
                <a:pPr lvl="1"/>
                <a:r>
                  <a:rPr lang="en-US" dirty="0"/>
                  <a:t>Boozer: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>
                    <a:latin typeface="Century Gothic" panose="020B0502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~ 1</m:t>
                    </m:r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US" dirty="0">
                    <a:latin typeface="Century Gothic" panose="020B0502020202020204" pitchFamily="34" charset="0"/>
                  </a:rPr>
                  <a:t> </a:t>
                </a:r>
              </a:p>
              <a:p>
                <a:pPr lvl="2"/>
                <a:r>
                  <a:rPr lang="en-US" sz="1000" dirty="0">
                    <a:latin typeface="Century Gothic" panose="020B0502020202020204" pitchFamily="34" charset="0"/>
                  </a:rPr>
                  <a:t>Boozer 2011 PPCF</a:t>
                </a:r>
              </a:p>
              <a:p>
                <a:pPr lvl="1"/>
                <a:endParaRPr lang="en-US" sz="1000" dirty="0">
                  <a:latin typeface="Century Gothic" panose="020B0502020202020204" pitchFamily="34" charset="0"/>
                </a:endParaRPr>
              </a:p>
              <a:p>
                <a:pPr lvl="1"/>
                <a:endParaRPr lang="en-US" dirty="0">
                  <a:latin typeface="Century Gothic" panose="020B0502020202020204" pitchFamily="34" charset="0"/>
                </a:endParaRPr>
              </a:p>
              <a:p>
                <a:endParaRPr lang="en-US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15" name="Espace réservé du contenu 1">
                <a:extLst>
                  <a:ext uri="{FF2B5EF4-FFF2-40B4-BE49-F238E27FC236}">
                    <a16:creationId xmlns:a16="http://schemas.microsoft.com/office/drawing/2014/main" id="{817195A9-28C1-57D3-3C6A-8DE65BA0754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4161" y="1069911"/>
                <a:ext cx="5309595" cy="3833015"/>
              </a:xfrm>
              <a:blipFill>
                <a:blip r:embed="rId4"/>
                <a:stretch>
                  <a:fillRect t="-13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E2A6D3B-0AE5-0335-F355-0A4E041F3416}"/>
              </a:ext>
            </a:extLst>
          </p:cNvPr>
          <p:cNvCxnSpPr/>
          <p:nvPr/>
        </p:nvCxnSpPr>
        <p:spPr>
          <a:xfrm flipV="1">
            <a:off x="2987040" y="2571750"/>
            <a:ext cx="2838994" cy="197576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625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79ACFED-8159-C78A-9AAF-2D031AB836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899" y="625328"/>
            <a:ext cx="3474720" cy="4159357"/>
          </a:xfrm>
          <a:prstGeom prst="rect">
            <a:avLst/>
          </a:prstGeom>
        </p:spPr>
      </p:pic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034679" cy="1082806"/>
          </a:xfrm>
        </p:spPr>
        <p:txBody>
          <a:bodyPr>
            <a:normAutofit/>
          </a:bodyPr>
          <a:lstStyle/>
          <a:p>
            <a:r>
              <a:rPr lang="en-US" u="sng" dirty="0"/>
              <a:t>Coil Resistivity Explored for All Possible Geometries 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Espace réservé du contenu 1">
                <a:extLst>
                  <a:ext uri="{FF2B5EF4-FFF2-40B4-BE49-F238E27FC236}">
                    <a16:creationId xmlns:a16="http://schemas.microsoft.com/office/drawing/2014/main" id="{817195A9-28C1-57D3-3C6A-8DE65BA0754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84161" y="1069911"/>
                <a:ext cx="5309595" cy="3833015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>
                    <a:latin typeface="Century Gothic" panose="020B0502020202020204" pitchFamily="34" charset="0"/>
                  </a:rPr>
                  <a:t>Both the vertical and radial n=1 fields are then measured at the plasma surface</a:t>
                </a:r>
              </a:p>
              <a:p>
                <a:endParaRPr lang="en-US" b="1" dirty="0">
                  <a:latin typeface="Century Gothic" panose="020B0502020202020204" pitchFamily="34" charset="0"/>
                </a:endParaRPr>
              </a:p>
              <a:p>
                <a:r>
                  <a:rPr lang="en-US" b="1" dirty="0">
                    <a:latin typeface="Century Gothic" panose="020B0502020202020204" pitchFamily="34" charset="0"/>
                  </a:rPr>
                  <a:t>Predictions on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𝜹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US" b="1" dirty="0">
                    <a:latin typeface="Century Gothic" panose="020B0502020202020204" pitchFamily="34" charset="0"/>
                  </a:rPr>
                  <a:t> required to successfully mitigate REs vary in the literature</a:t>
                </a:r>
              </a:p>
              <a:p>
                <a:pPr lvl="1"/>
                <a:r>
                  <a:rPr lang="en-US" dirty="0"/>
                  <a:t>Boozer: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>
                    <a:latin typeface="Century Gothic" panose="020B0502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~ 1</m:t>
                    </m:r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US" dirty="0">
                    <a:latin typeface="Century Gothic" panose="020B0502020202020204" pitchFamily="34" charset="0"/>
                  </a:rPr>
                  <a:t> </a:t>
                </a:r>
              </a:p>
              <a:p>
                <a:pPr lvl="2"/>
                <a:r>
                  <a:rPr lang="en-US" sz="1000" dirty="0">
                    <a:latin typeface="Century Gothic" panose="020B0502020202020204" pitchFamily="34" charset="0"/>
                  </a:rPr>
                  <a:t>Boozer 2011 PPCF</a:t>
                </a:r>
              </a:p>
              <a:p>
                <a:pPr lvl="1"/>
                <a:r>
                  <a:rPr lang="en-US" dirty="0" err="1"/>
                  <a:t>Helander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>
                    <a:latin typeface="Century Gothic" panose="020B0502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~ 1</m:t>
                    </m:r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>
                    <a:latin typeface="Century Gothic" panose="020B0502020202020204" pitchFamily="34" charset="0"/>
                  </a:rPr>
                  <a:t> </a:t>
                </a:r>
              </a:p>
              <a:p>
                <a:pPr lvl="2"/>
                <a:r>
                  <a:rPr lang="en-US" sz="1000" dirty="0" err="1">
                    <a:latin typeface="Century Gothic" panose="020B0502020202020204" pitchFamily="34" charset="0"/>
                  </a:rPr>
                  <a:t>Helander</a:t>
                </a:r>
                <a:r>
                  <a:rPr lang="en-US" sz="1000" dirty="0">
                    <a:latin typeface="Century Gothic" panose="020B0502020202020204" pitchFamily="34" charset="0"/>
                  </a:rPr>
                  <a:t> 2002 PPCF</a:t>
                </a:r>
              </a:p>
              <a:p>
                <a:pPr lvl="1"/>
                <a:endParaRPr lang="en-US" sz="1000" dirty="0">
                  <a:latin typeface="Century Gothic" panose="020B0502020202020204" pitchFamily="34" charset="0"/>
                </a:endParaRPr>
              </a:p>
              <a:p>
                <a:pPr lvl="1"/>
                <a:endParaRPr lang="en-US" dirty="0">
                  <a:latin typeface="Century Gothic" panose="020B0502020202020204" pitchFamily="34" charset="0"/>
                </a:endParaRPr>
              </a:p>
              <a:p>
                <a:endParaRPr lang="en-US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15" name="Espace réservé du contenu 1">
                <a:extLst>
                  <a:ext uri="{FF2B5EF4-FFF2-40B4-BE49-F238E27FC236}">
                    <a16:creationId xmlns:a16="http://schemas.microsoft.com/office/drawing/2014/main" id="{817195A9-28C1-57D3-3C6A-8DE65BA0754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4161" y="1069911"/>
                <a:ext cx="5309595" cy="3833015"/>
              </a:xfrm>
              <a:blipFill>
                <a:blip r:embed="rId4"/>
                <a:stretch>
                  <a:fillRect t="-13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E2A6D3B-0AE5-0335-F355-0A4E041F3416}"/>
              </a:ext>
            </a:extLst>
          </p:cNvPr>
          <p:cNvCxnSpPr/>
          <p:nvPr/>
        </p:nvCxnSpPr>
        <p:spPr>
          <a:xfrm flipV="1">
            <a:off x="2987040" y="2571750"/>
            <a:ext cx="2838994" cy="197576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249CDDD-21E3-C322-8F40-CF0711178904}"/>
              </a:ext>
            </a:extLst>
          </p:cNvPr>
          <p:cNvCxnSpPr>
            <a:cxnSpLocks/>
          </p:cNvCxnSpPr>
          <p:nvPr/>
        </p:nvCxnSpPr>
        <p:spPr>
          <a:xfrm flipV="1">
            <a:off x="3026905" y="3035839"/>
            <a:ext cx="2782234" cy="276859"/>
          </a:xfrm>
          <a:prstGeom prst="straightConnector1">
            <a:avLst/>
          </a:prstGeom>
          <a:ln w="28575">
            <a:solidFill>
              <a:srgbClr val="A646E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66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79ACFED-8159-C78A-9AAF-2D031AB836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899" y="625328"/>
            <a:ext cx="3474720" cy="4159357"/>
          </a:xfrm>
          <a:prstGeom prst="rect">
            <a:avLst/>
          </a:prstGeom>
        </p:spPr>
      </p:pic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034679" cy="1082806"/>
          </a:xfrm>
        </p:spPr>
        <p:txBody>
          <a:bodyPr>
            <a:normAutofit/>
          </a:bodyPr>
          <a:lstStyle/>
          <a:p>
            <a:r>
              <a:rPr lang="en-US" u="sng" dirty="0"/>
              <a:t>Coil Resistivity Explored for All Possible Geometries 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Espace réservé du contenu 1">
                <a:extLst>
                  <a:ext uri="{FF2B5EF4-FFF2-40B4-BE49-F238E27FC236}">
                    <a16:creationId xmlns:a16="http://schemas.microsoft.com/office/drawing/2014/main" id="{817195A9-28C1-57D3-3C6A-8DE65BA0754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84161" y="1069911"/>
                <a:ext cx="5309595" cy="3833015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b="1" dirty="0">
                    <a:latin typeface="Century Gothic" panose="020B0502020202020204" pitchFamily="34" charset="0"/>
                  </a:rPr>
                  <a:t>Both the vertical and radial n=1 fields are then measured at the plasma surface</a:t>
                </a:r>
              </a:p>
              <a:p>
                <a:endParaRPr lang="en-US" b="1" dirty="0">
                  <a:latin typeface="Century Gothic" panose="020B0502020202020204" pitchFamily="34" charset="0"/>
                </a:endParaRPr>
              </a:p>
              <a:p>
                <a:r>
                  <a:rPr lang="en-US" b="1" dirty="0">
                    <a:latin typeface="Century Gothic" panose="020B0502020202020204" pitchFamily="34" charset="0"/>
                  </a:rPr>
                  <a:t>Predictions on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𝜹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US" b="1" dirty="0">
                    <a:latin typeface="Century Gothic" panose="020B0502020202020204" pitchFamily="34" charset="0"/>
                  </a:rPr>
                  <a:t> required to successfully mitigate REs vary in the literature</a:t>
                </a:r>
              </a:p>
              <a:p>
                <a:pPr lvl="1"/>
                <a:r>
                  <a:rPr lang="en-US" dirty="0"/>
                  <a:t>Boozer: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>
                    <a:latin typeface="Century Gothic" panose="020B0502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~ 1</m:t>
                    </m:r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US" dirty="0">
                    <a:latin typeface="Century Gothic" panose="020B0502020202020204" pitchFamily="34" charset="0"/>
                  </a:rPr>
                  <a:t> </a:t>
                </a:r>
              </a:p>
              <a:p>
                <a:pPr lvl="2"/>
                <a:r>
                  <a:rPr lang="en-US" sz="1000" dirty="0">
                    <a:latin typeface="Century Gothic" panose="020B0502020202020204" pitchFamily="34" charset="0"/>
                  </a:rPr>
                  <a:t>Boozer 2011 PPCF</a:t>
                </a:r>
              </a:p>
              <a:p>
                <a:pPr lvl="1"/>
                <a:r>
                  <a:rPr lang="en-US" dirty="0" err="1"/>
                  <a:t>Helander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>
                    <a:latin typeface="Century Gothic" panose="020B0502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~ 1</m:t>
                    </m:r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>
                    <a:latin typeface="Century Gothic" panose="020B0502020202020204" pitchFamily="34" charset="0"/>
                  </a:rPr>
                  <a:t> </a:t>
                </a:r>
              </a:p>
              <a:p>
                <a:pPr lvl="2"/>
                <a:r>
                  <a:rPr lang="en-US" sz="1000" dirty="0" err="1">
                    <a:latin typeface="Century Gothic" panose="020B0502020202020204" pitchFamily="34" charset="0"/>
                  </a:rPr>
                  <a:t>Helander</a:t>
                </a:r>
                <a:r>
                  <a:rPr lang="en-US" sz="1000" dirty="0">
                    <a:latin typeface="Century Gothic" panose="020B0502020202020204" pitchFamily="34" charset="0"/>
                  </a:rPr>
                  <a:t> 2002 PPCF</a:t>
                </a:r>
              </a:p>
              <a:p>
                <a:pPr lvl="1"/>
                <a:endParaRPr lang="en-US" sz="1000" dirty="0">
                  <a:latin typeface="Century Gothic" panose="020B0502020202020204" pitchFamily="34" charset="0"/>
                </a:endParaRPr>
              </a:p>
              <a:p>
                <a:r>
                  <a:rPr lang="en-US" b="1" u="sng" dirty="0">
                    <a:latin typeface="Century Gothic" panose="020B0502020202020204" pitchFamily="34" charset="0"/>
                  </a:rPr>
                  <a:t>Important: </a:t>
                </a:r>
                <a:r>
                  <a:rPr lang="en-US" b="1" dirty="0">
                    <a:latin typeface="Century Gothic" panose="020B0502020202020204" pitchFamily="34" charset="0"/>
                  </a:rPr>
                  <a:t>Due to the inductance of the coil and eddy currents the maximum field is often applied after the CQ</a:t>
                </a:r>
              </a:p>
              <a:p>
                <a:pPr lvl="1"/>
                <a:r>
                  <a:rPr lang="en-US" dirty="0">
                    <a:latin typeface="Century Gothic" panose="020B0502020202020204" pitchFamily="34" charset="0"/>
                  </a:rPr>
                  <a:t>The performance of the coil is evaluated using the field 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0.75 ∗ </m:t>
                        </m:r>
                        <m:r>
                          <m:rPr>
                            <m:sty m:val="p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𝐶𝑄</m:t>
                        </m:r>
                      </m:sub>
                    </m:sSub>
                  </m:oMath>
                </a14:m>
                <a:endParaRPr lang="en-US" b="0" dirty="0">
                  <a:latin typeface="Century Gothic" panose="020B0502020202020204" pitchFamily="34" charset="0"/>
                </a:endParaRPr>
              </a:p>
              <a:p>
                <a:pPr lvl="1"/>
                <a:endParaRPr lang="en-US" dirty="0">
                  <a:latin typeface="Century Gothic" panose="020B0502020202020204" pitchFamily="34" charset="0"/>
                </a:endParaRPr>
              </a:p>
              <a:p>
                <a:endParaRPr lang="en-US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15" name="Espace réservé du contenu 1">
                <a:extLst>
                  <a:ext uri="{FF2B5EF4-FFF2-40B4-BE49-F238E27FC236}">
                    <a16:creationId xmlns:a16="http://schemas.microsoft.com/office/drawing/2014/main" id="{817195A9-28C1-57D3-3C6A-8DE65BA0754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4161" y="1069911"/>
                <a:ext cx="5309595" cy="3833015"/>
              </a:xfrm>
              <a:blipFill>
                <a:blip r:embed="rId4"/>
                <a:stretch>
                  <a:fillRect t="-2318" r="-14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E2A6D3B-0AE5-0335-F355-0A4E041F3416}"/>
              </a:ext>
            </a:extLst>
          </p:cNvPr>
          <p:cNvCxnSpPr/>
          <p:nvPr/>
        </p:nvCxnSpPr>
        <p:spPr>
          <a:xfrm flipV="1">
            <a:off x="2987040" y="2571750"/>
            <a:ext cx="2838994" cy="197576"/>
          </a:xfrm>
          <a:prstGeom prst="straightConnector1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249CDDD-21E3-C322-8F40-CF0711178904}"/>
              </a:ext>
            </a:extLst>
          </p:cNvPr>
          <p:cNvCxnSpPr>
            <a:cxnSpLocks/>
          </p:cNvCxnSpPr>
          <p:nvPr/>
        </p:nvCxnSpPr>
        <p:spPr>
          <a:xfrm flipV="1">
            <a:off x="3026905" y="3035839"/>
            <a:ext cx="2782234" cy="276859"/>
          </a:xfrm>
          <a:prstGeom prst="straightConnector1">
            <a:avLst/>
          </a:prstGeom>
          <a:ln w="28575">
            <a:solidFill>
              <a:srgbClr val="A646E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4E7D644-3A53-3B28-8EA4-31E0C5D1130E}"/>
              </a:ext>
            </a:extLst>
          </p:cNvPr>
          <p:cNvCxnSpPr>
            <a:cxnSpLocks/>
          </p:cNvCxnSpPr>
          <p:nvPr/>
        </p:nvCxnSpPr>
        <p:spPr>
          <a:xfrm flipV="1">
            <a:off x="5034231" y="4073589"/>
            <a:ext cx="1122729" cy="40105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B3C43F79-56AF-141C-869F-CF1571921B72}"/>
              </a:ext>
            </a:extLst>
          </p:cNvPr>
          <p:cNvSpPr/>
          <p:nvPr/>
        </p:nvSpPr>
        <p:spPr>
          <a:xfrm>
            <a:off x="2621280" y="4406537"/>
            <a:ext cx="1428206" cy="28738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A6A013FF-5331-C4FD-2FB9-0B7A96D073BC}"/>
              </a:ext>
            </a:extLst>
          </p:cNvPr>
          <p:cNvCxnSpPr>
            <a:cxnSpLocks/>
          </p:cNvCxnSpPr>
          <p:nvPr/>
        </p:nvCxnSpPr>
        <p:spPr>
          <a:xfrm flipV="1">
            <a:off x="5032391" y="2882112"/>
            <a:ext cx="1124569" cy="160614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952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A group of graphs showing different types of field&#10;&#10;Description automatically generated">
            <a:extLst>
              <a:ext uri="{FF2B5EF4-FFF2-40B4-BE49-F238E27FC236}">
                <a16:creationId xmlns:a16="http://schemas.microsoft.com/office/drawing/2014/main" id="{828D78F8-A235-0445-87C6-6C524BE0F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899" y="625932"/>
            <a:ext cx="3474720" cy="4267863"/>
          </a:xfrm>
          <a:prstGeom prst="rect">
            <a:avLst/>
          </a:prstGeom>
        </p:spPr>
      </p:pic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034679" cy="1082806"/>
          </a:xfrm>
        </p:spPr>
        <p:txBody>
          <a:bodyPr>
            <a:normAutofit/>
          </a:bodyPr>
          <a:lstStyle/>
          <a:p>
            <a:r>
              <a:rPr lang="en-US" u="sng" dirty="0"/>
              <a:t>Coil Resistivity Explored for All Possible Geometries 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sp>
        <p:nvSpPr>
          <p:cNvPr id="31" name="Espace réservé du contenu 1">
            <a:extLst>
              <a:ext uri="{FF2B5EF4-FFF2-40B4-BE49-F238E27FC236}">
                <a16:creationId xmlns:a16="http://schemas.microsoft.com/office/drawing/2014/main" id="{CBFA61C6-EA2B-95DA-8E6E-A03613837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61" y="1126556"/>
            <a:ext cx="4927109" cy="3421168"/>
          </a:xfrm>
        </p:spPr>
        <p:txBody>
          <a:bodyPr>
            <a:norm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The performance of 5 possible coil geometries is compared using:</a:t>
            </a:r>
          </a:p>
          <a:p>
            <a:pPr lvl="1"/>
            <a:r>
              <a:rPr lang="en-US" sz="1400" dirty="0">
                <a:latin typeface="Century Gothic" panose="020B0502020202020204" pitchFamily="34" charset="0"/>
              </a:rPr>
              <a:t>Maximum REMC current</a:t>
            </a:r>
          </a:p>
          <a:p>
            <a:pPr lvl="1"/>
            <a:r>
              <a:rPr lang="en-US" sz="1400" dirty="0">
                <a:latin typeface="Century Gothic" panose="020B0502020202020204" pitchFamily="34" charset="0"/>
              </a:rPr>
              <a:t>Vertical field at 75% of TQ time</a:t>
            </a:r>
          </a:p>
          <a:p>
            <a:pPr lvl="1"/>
            <a:r>
              <a:rPr lang="en-US" sz="1400" dirty="0">
                <a:latin typeface="Century Gothic" panose="020B0502020202020204" pitchFamily="34" charset="0"/>
              </a:rPr>
              <a:t>Radial field at 75% of TQ time</a:t>
            </a:r>
          </a:p>
          <a:p>
            <a:pPr lvl="1"/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pic>
        <p:nvPicPr>
          <p:cNvPr id="33" name="Picture 32" descr="A red circle with a white background&#10;&#10;Description automatically generated">
            <a:extLst>
              <a:ext uri="{FF2B5EF4-FFF2-40B4-BE49-F238E27FC236}">
                <a16:creationId xmlns:a16="http://schemas.microsoft.com/office/drawing/2014/main" id="{47A80864-3673-DB38-2047-165C814B45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205" t="29736" r="23973" b="24136"/>
          <a:stretch/>
        </p:blipFill>
        <p:spPr>
          <a:xfrm>
            <a:off x="3483285" y="2443875"/>
            <a:ext cx="1828800" cy="1112157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E509AB6-1C9B-4B3B-6A4C-5A7A079C5B2D}"/>
              </a:ext>
            </a:extLst>
          </p:cNvPr>
          <p:cNvCxnSpPr>
            <a:cxnSpLocks/>
          </p:cNvCxnSpPr>
          <p:nvPr/>
        </p:nvCxnSpPr>
        <p:spPr>
          <a:xfrm flipV="1">
            <a:off x="5329503" y="1262358"/>
            <a:ext cx="610051" cy="1737596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469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38F29E75-1DA1-1E26-68E2-C634B559E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61" y="917384"/>
            <a:ext cx="5699949" cy="4046564"/>
          </a:xfrm>
        </p:spPr>
        <p:txBody>
          <a:bodyPr>
            <a:normAutofit fontScale="92500"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REMCs have the added advantage of being passively driven and therefore do not require disruption prediction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Current in the coil is driven by the loop–voltage produced during the CQ</a:t>
            </a:r>
          </a:p>
          <a:p>
            <a:endParaRPr lang="en-US" sz="1100" b="1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Runaway electron mitigation coil (REMC) is a promising tool for mitigating runaway electrons (REs)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Prevents runaway electrons by deconfining the seed population 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Deconfines existing REs</a:t>
            </a:r>
          </a:p>
          <a:p>
            <a:pPr marL="342900" lvl="1" indent="0">
              <a:buNone/>
            </a:pPr>
            <a:endParaRPr lang="en-US" sz="1000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REMCs have been designed for several tokamaks</a:t>
            </a:r>
          </a:p>
          <a:p>
            <a:pPr lvl="1"/>
            <a:r>
              <a:rPr lang="en-US" u="sng" dirty="0">
                <a:latin typeface="Century Gothic" panose="020B0502020202020204" pitchFamily="34" charset="0"/>
              </a:rPr>
              <a:t>Installed:</a:t>
            </a:r>
            <a:r>
              <a:rPr lang="en-US" dirty="0">
                <a:latin typeface="Century Gothic" panose="020B0502020202020204" pitchFamily="34" charset="0"/>
              </a:rPr>
              <a:t> HBT-EP</a:t>
            </a:r>
            <a:endParaRPr lang="en-US" u="sng" dirty="0">
              <a:latin typeface="Century Gothic" panose="020B0502020202020204" pitchFamily="34" charset="0"/>
            </a:endParaRPr>
          </a:p>
          <a:p>
            <a:pPr lvl="1"/>
            <a:r>
              <a:rPr lang="en-US" u="sng" dirty="0">
                <a:latin typeface="Century Gothic" panose="020B0502020202020204" pitchFamily="34" charset="0"/>
              </a:rPr>
              <a:t>Planned:</a:t>
            </a:r>
            <a:r>
              <a:rPr lang="en-US" dirty="0">
                <a:latin typeface="Century Gothic" panose="020B0502020202020204" pitchFamily="34" charset="0"/>
              </a:rPr>
              <a:t> TCV, SPARC, and DIII-D</a:t>
            </a:r>
            <a:endParaRPr lang="en-US" u="sng" dirty="0">
              <a:latin typeface="Century Gothic" panose="020B0502020202020204" pitchFamily="34" charset="0"/>
            </a:endParaRPr>
          </a:p>
        </p:txBody>
      </p:sp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079235" cy="1072753"/>
          </a:xfrm>
        </p:spPr>
        <p:txBody>
          <a:bodyPr/>
          <a:lstStyle/>
          <a:p>
            <a:r>
              <a:rPr lang="en-US" u="sng" dirty="0"/>
              <a:t>Basics: Runaway Mitigation Coil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3" name="Content Placeholder 9">
            <a:extLst>
              <a:ext uri="{FF2B5EF4-FFF2-40B4-BE49-F238E27FC236}">
                <a16:creationId xmlns:a16="http://schemas.microsoft.com/office/drawing/2014/main" id="{2338E3D4-AC95-51DC-A2A7-7F0ACF2C4E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429" t="15754" r="18181" b="7859"/>
          <a:stretch/>
        </p:blipFill>
        <p:spPr>
          <a:xfrm>
            <a:off x="6344119" y="1874040"/>
            <a:ext cx="1828800" cy="1395420"/>
          </a:xfrm>
          <a:prstGeom prst="rect">
            <a:avLst/>
          </a:prstGeom>
        </p:spPr>
      </p:pic>
      <p:pic>
        <p:nvPicPr>
          <p:cNvPr id="4" name="Content Placeholder 9">
            <a:extLst>
              <a:ext uri="{FF2B5EF4-FFF2-40B4-BE49-F238E27FC236}">
                <a16:creationId xmlns:a16="http://schemas.microsoft.com/office/drawing/2014/main" id="{81B78326-F64A-9AA0-7CE2-4A660F227DD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838" t="9773" r="10188"/>
          <a:stretch/>
        </p:blipFill>
        <p:spPr>
          <a:xfrm>
            <a:off x="6331908" y="243136"/>
            <a:ext cx="1853223" cy="1371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5AFF3B-AAC6-001E-124E-F8A7C210E7E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678" t="20627" r="31199" b="17175"/>
          <a:stretch/>
        </p:blipFill>
        <p:spPr>
          <a:xfrm>
            <a:off x="6331908" y="3347636"/>
            <a:ext cx="1828800" cy="166265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5520B51-623D-A3F3-F130-F9D60F7B4FFF}"/>
              </a:ext>
            </a:extLst>
          </p:cNvPr>
          <p:cNvSpPr txBox="1"/>
          <p:nvPr/>
        </p:nvSpPr>
        <p:spPr>
          <a:xfrm>
            <a:off x="7950365" y="4657576"/>
            <a:ext cx="79861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latin typeface="Century" panose="02040604050505020304" pitchFamily="18" charset="0"/>
              </a:rPr>
              <a:t>TCV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CFD817-7ADE-AF82-C3DE-A2059AE7E448}"/>
              </a:ext>
            </a:extLst>
          </p:cNvPr>
          <p:cNvSpPr txBox="1"/>
          <p:nvPr/>
        </p:nvSpPr>
        <p:spPr>
          <a:xfrm>
            <a:off x="7823039" y="1262025"/>
            <a:ext cx="11703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latin typeface="Century" panose="02040604050505020304" pitchFamily="18" charset="0"/>
              </a:rPr>
              <a:t>SPARC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B6329A-8C27-F1B5-3806-CC3840DE32E9}"/>
              </a:ext>
            </a:extLst>
          </p:cNvPr>
          <p:cNvSpPr txBox="1"/>
          <p:nvPr/>
        </p:nvSpPr>
        <p:spPr>
          <a:xfrm>
            <a:off x="7892489" y="2877661"/>
            <a:ext cx="109356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>
                <a:latin typeface="Century" panose="02040604050505020304" pitchFamily="18" charset="0"/>
              </a:rPr>
              <a:t>DIII-D</a:t>
            </a:r>
          </a:p>
        </p:txBody>
      </p:sp>
    </p:spTree>
    <p:extLst>
      <p:ext uri="{BB962C8B-B14F-4D97-AF65-F5344CB8AC3E}">
        <p14:creationId xmlns:p14="http://schemas.microsoft.com/office/powerpoint/2010/main" val="113014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9A7E5993-5CC3-CB02-2DA6-FB800E4329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899" y="625933"/>
            <a:ext cx="3474720" cy="4267863"/>
          </a:xfrm>
          <a:prstGeom prst="rect">
            <a:avLst/>
          </a:prstGeom>
        </p:spPr>
      </p:pic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617306" cy="1072753"/>
          </a:xfrm>
        </p:spPr>
        <p:txBody>
          <a:bodyPr>
            <a:normAutofit/>
          </a:bodyPr>
          <a:lstStyle/>
          <a:p>
            <a:r>
              <a:rPr lang="en-US" u="sng" dirty="0"/>
              <a:t>Several Coil Geometries Eliminated with Resistivity Scan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12" name="Picture 11" descr="A red circle with a white background&#10;&#10;Description automatically generated">
            <a:extLst>
              <a:ext uri="{FF2B5EF4-FFF2-40B4-BE49-F238E27FC236}">
                <a16:creationId xmlns:a16="http://schemas.microsoft.com/office/drawing/2014/main" id="{72C30D97-ABDD-7B2F-E94C-49CB242666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386" t="31112" r="22602" b="24228"/>
          <a:stretch/>
        </p:blipFill>
        <p:spPr>
          <a:xfrm>
            <a:off x="3671184" y="2641355"/>
            <a:ext cx="1828800" cy="1072835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14" name="Picture 13" descr="A red circle with a black outline&#10;&#10;Description automatically generated">
            <a:extLst>
              <a:ext uri="{FF2B5EF4-FFF2-40B4-BE49-F238E27FC236}">
                <a16:creationId xmlns:a16="http://schemas.microsoft.com/office/drawing/2014/main" id="{A27B825F-BFA0-A59F-A062-1C222E84D24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386" t="37347" r="22602" b="32685"/>
          <a:stretch/>
        </p:blipFill>
        <p:spPr>
          <a:xfrm>
            <a:off x="3671184" y="1745189"/>
            <a:ext cx="1828800" cy="719911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7B9D55F-23BA-DF8C-CF40-157867E25957}"/>
              </a:ext>
            </a:extLst>
          </p:cNvPr>
          <p:cNvCxnSpPr>
            <a:cxnSpLocks/>
          </p:cNvCxnSpPr>
          <p:nvPr/>
        </p:nvCxnSpPr>
        <p:spPr>
          <a:xfrm flipV="1">
            <a:off x="5517402" y="1126556"/>
            <a:ext cx="639563" cy="978589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F04F246-0DB5-4828-62DF-E8B917EC4CF5}"/>
              </a:ext>
            </a:extLst>
          </p:cNvPr>
          <p:cNvCxnSpPr>
            <a:cxnSpLocks/>
          </p:cNvCxnSpPr>
          <p:nvPr/>
        </p:nvCxnSpPr>
        <p:spPr>
          <a:xfrm flipV="1">
            <a:off x="5526070" y="1328609"/>
            <a:ext cx="741667" cy="1850148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Espace réservé du contenu 1">
            <a:extLst>
              <a:ext uri="{FF2B5EF4-FFF2-40B4-BE49-F238E27FC236}">
                <a16:creationId xmlns:a16="http://schemas.microsoft.com/office/drawing/2014/main" id="{684C7A20-6563-9838-C301-DED5C2E0FE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61" y="1126556"/>
            <a:ext cx="4927109" cy="376724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The performance of 5 possible coil geometries is compared using:</a:t>
            </a:r>
          </a:p>
          <a:p>
            <a:pPr lvl="1"/>
            <a:r>
              <a:rPr lang="en-US" sz="1400" dirty="0">
                <a:latin typeface="Century Gothic" panose="020B0502020202020204" pitchFamily="34" charset="0"/>
              </a:rPr>
              <a:t>Maximum REMC current</a:t>
            </a:r>
          </a:p>
          <a:p>
            <a:pPr lvl="1"/>
            <a:r>
              <a:rPr lang="en-US" sz="1400" dirty="0">
                <a:latin typeface="Century Gothic" panose="020B0502020202020204" pitchFamily="34" charset="0"/>
              </a:rPr>
              <a:t>Vertical field at 75% of TQ time</a:t>
            </a:r>
          </a:p>
          <a:p>
            <a:pPr lvl="1"/>
            <a:r>
              <a:rPr lang="en-US" sz="1400" dirty="0">
                <a:latin typeface="Century Gothic" panose="020B0502020202020204" pitchFamily="34" charset="0"/>
              </a:rPr>
              <a:t>Radial field at 75% of TQ time</a:t>
            </a:r>
          </a:p>
          <a:p>
            <a:pPr lvl="1"/>
            <a:endParaRPr lang="en-US" sz="1000" dirty="0">
              <a:latin typeface="Century Gothic" panose="020B0502020202020204" pitchFamily="34" charset="0"/>
            </a:endParaRPr>
          </a:p>
          <a:p>
            <a:r>
              <a:rPr lang="en-US" b="1" u="sng" dirty="0">
                <a:latin typeface="Century Gothic" panose="020B0502020202020204" pitchFamily="34" charset="0"/>
              </a:rPr>
              <a:t>2-legged coils: </a:t>
            </a:r>
          </a:p>
          <a:p>
            <a:pPr lvl="1"/>
            <a:r>
              <a:rPr lang="en-US" sz="1400" dirty="0">
                <a:latin typeface="Century Gothic" panose="020B0502020202020204" pitchFamily="34" charset="0"/>
              </a:rPr>
              <a:t>Getting close to midplane results</a:t>
            </a:r>
          </a:p>
          <a:p>
            <a:pPr marL="342900" lvl="1" indent="0">
              <a:buNone/>
            </a:pPr>
            <a:r>
              <a:rPr lang="en-US" sz="1400" dirty="0">
                <a:latin typeface="Century Gothic" panose="020B0502020202020204" pitchFamily="34" charset="0"/>
              </a:rPr>
              <a:t>in more current</a:t>
            </a:r>
          </a:p>
          <a:p>
            <a:pPr lvl="1"/>
            <a:r>
              <a:rPr lang="en-US" sz="1400" dirty="0">
                <a:latin typeface="Century Gothic" panose="020B0502020202020204" pitchFamily="34" charset="0"/>
              </a:rPr>
              <a:t>Comparable radial field</a:t>
            </a:r>
          </a:p>
          <a:p>
            <a:pPr lvl="1"/>
            <a:r>
              <a:rPr lang="en-US" sz="1400" dirty="0">
                <a:latin typeface="Century Gothic" panose="020B0502020202020204" pitchFamily="34" charset="0"/>
              </a:rPr>
              <a:t>Less vertical field than 4-legged</a:t>
            </a:r>
          </a:p>
          <a:p>
            <a:pPr lvl="1"/>
            <a:endParaRPr lang="en-US" sz="1000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These coils will have the lowest resistivity of all possible coils</a:t>
            </a:r>
          </a:p>
          <a:p>
            <a:pPr lvl="1"/>
            <a:r>
              <a:rPr lang="en-US" sz="1400" dirty="0">
                <a:latin typeface="Century Gothic" panose="020B0502020202020204" pitchFamily="34" charset="0"/>
              </a:rPr>
              <a:t>11.5 cm coil will therefore couple to the most current</a:t>
            </a:r>
          </a:p>
          <a:p>
            <a:pPr lvl="1"/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01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group of graphs showing different types of field&#10;&#10;Description automatically generated with medium confidence">
            <a:extLst>
              <a:ext uri="{FF2B5EF4-FFF2-40B4-BE49-F238E27FC236}">
                <a16:creationId xmlns:a16="http://schemas.microsoft.com/office/drawing/2014/main" id="{DAEB51F0-85B7-0438-9143-01A4B4654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899" y="625932"/>
            <a:ext cx="3474720" cy="4267863"/>
          </a:xfrm>
          <a:prstGeom prst="rect">
            <a:avLst/>
          </a:prstGeom>
        </p:spPr>
      </p:pic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617306" cy="1072753"/>
          </a:xfrm>
        </p:spPr>
        <p:txBody>
          <a:bodyPr>
            <a:normAutofit/>
          </a:bodyPr>
          <a:lstStyle/>
          <a:p>
            <a:r>
              <a:rPr lang="en-US" u="sng" dirty="0"/>
              <a:t>Several Coil Geometries Eliminated with Resistivity Scan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6" name="Picture 5" descr="A white and red curved object&#10;&#10;Description automatically generated">
            <a:extLst>
              <a:ext uri="{FF2B5EF4-FFF2-40B4-BE49-F238E27FC236}">
                <a16:creationId xmlns:a16="http://schemas.microsoft.com/office/drawing/2014/main" id="{BA5EF436-C05D-96AC-3BB3-CECB4348DF5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485" t="19811" r="25361" b="13675"/>
          <a:stretch/>
        </p:blipFill>
        <p:spPr>
          <a:xfrm>
            <a:off x="3587928" y="1999707"/>
            <a:ext cx="1828800" cy="180061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3821A5C-C227-65B5-6D5A-384E936F0126}"/>
              </a:ext>
            </a:extLst>
          </p:cNvPr>
          <p:cNvCxnSpPr>
            <a:cxnSpLocks/>
          </p:cNvCxnSpPr>
          <p:nvPr/>
        </p:nvCxnSpPr>
        <p:spPr>
          <a:xfrm flipV="1">
            <a:off x="5434146" y="1724297"/>
            <a:ext cx="1175661" cy="117571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space réservé du contenu 1">
            <a:extLst>
              <a:ext uri="{FF2B5EF4-FFF2-40B4-BE49-F238E27FC236}">
                <a16:creationId xmlns:a16="http://schemas.microsoft.com/office/drawing/2014/main" id="{AC0A2FD3-BC59-DB0C-0E29-9E660DD19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61" y="1126556"/>
            <a:ext cx="4927109" cy="3767241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The performance of 5 possible coil geometries is compared using:</a:t>
            </a:r>
          </a:p>
          <a:p>
            <a:pPr lvl="1"/>
            <a:r>
              <a:rPr lang="en-US" sz="1400" dirty="0">
                <a:latin typeface="Century Gothic" panose="020B0502020202020204" pitchFamily="34" charset="0"/>
              </a:rPr>
              <a:t>Maximum REMC current</a:t>
            </a:r>
          </a:p>
          <a:p>
            <a:pPr lvl="1"/>
            <a:r>
              <a:rPr lang="en-US" sz="1400" dirty="0">
                <a:latin typeface="Century Gothic" panose="020B0502020202020204" pitchFamily="34" charset="0"/>
              </a:rPr>
              <a:t>Vertical field at 75% of TQ time</a:t>
            </a:r>
          </a:p>
          <a:p>
            <a:pPr lvl="1"/>
            <a:r>
              <a:rPr lang="en-US" sz="1400" dirty="0">
                <a:latin typeface="Century Gothic" panose="020B0502020202020204" pitchFamily="34" charset="0"/>
              </a:rPr>
              <a:t>Radial field at 75% of TQ time</a:t>
            </a:r>
          </a:p>
          <a:p>
            <a:pPr lvl="1"/>
            <a:endParaRPr lang="en-US" sz="1000" dirty="0">
              <a:latin typeface="Century Gothic" panose="020B0502020202020204" pitchFamily="34" charset="0"/>
            </a:endParaRPr>
          </a:p>
          <a:p>
            <a:r>
              <a:rPr lang="en-US" b="1" u="sng" dirty="0">
                <a:latin typeface="Century Gothic" panose="020B0502020202020204" pitchFamily="34" charset="0"/>
              </a:rPr>
              <a:t>4-legged coil: 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In order to keep the coil </a:t>
            </a:r>
          </a:p>
          <a:p>
            <a:pPr marL="342900" lvl="1" indent="0">
              <a:buNone/>
            </a:pPr>
            <a:r>
              <a:rPr lang="en-US" dirty="0">
                <a:latin typeface="Century Gothic" panose="020B0502020202020204" pitchFamily="34" charset="0"/>
              </a:rPr>
              <a:t>symmetric height needs </a:t>
            </a:r>
          </a:p>
          <a:p>
            <a:pPr marL="342900" lvl="1" indent="0">
              <a:buNone/>
            </a:pPr>
            <a:r>
              <a:rPr lang="en-US" dirty="0">
                <a:latin typeface="Century Gothic" panose="020B0502020202020204" pitchFamily="34" charset="0"/>
              </a:rPr>
              <a:t>to be 1.035 m</a:t>
            </a:r>
          </a:p>
          <a:p>
            <a:pPr lvl="2"/>
            <a:r>
              <a:rPr lang="en-US" dirty="0">
                <a:latin typeface="Century Gothic" panose="020B0502020202020204" pitchFamily="34" charset="0"/>
              </a:rPr>
              <a:t>Making it the tallest coil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This large height results in low coupling to the CQ</a:t>
            </a:r>
          </a:p>
          <a:p>
            <a:pPr lvl="2"/>
            <a:r>
              <a:rPr lang="en-US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Disqualified based on 0.05 * Ip evaluation parameter</a:t>
            </a:r>
          </a:p>
          <a:p>
            <a:pPr lvl="1"/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84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F484D26-5734-E4DD-0401-24DD0A4A57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899" y="625934"/>
            <a:ext cx="3474720" cy="4267863"/>
          </a:xfrm>
          <a:prstGeom prst="rect">
            <a:avLst/>
          </a:prstGeom>
        </p:spPr>
      </p:pic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617306" cy="1072753"/>
          </a:xfrm>
        </p:spPr>
        <p:txBody>
          <a:bodyPr>
            <a:normAutofit/>
          </a:bodyPr>
          <a:lstStyle/>
          <a:p>
            <a:r>
              <a:rPr lang="en-US" u="sng" dirty="0"/>
              <a:t>Several Coil Geometries Eliminated with Resistivity Scan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2D6CF2-EBCE-33BB-10F1-0EB2997671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494" t="21883" r="24163" b="15250"/>
          <a:stretch/>
        </p:blipFill>
        <p:spPr>
          <a:xfrm>
            <a:off x="3588567" y="1722972"/>
            <a:ext cx="1828800" cy="1591922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BA4F819-DFC4-B31C-71E9-A889B3D5F794}"/>
              </a:ext>
            </a:extLst>
          </p:cNvPr>
          <p:cNvCxnSpPr>
            <a:cxnSpLocks/>
          </p:cNvCxnSpPr>
          <p:nvPr/>
        </p:nvCxnSpPr>
        <p:spPr>
          <a:xfrm flipV="1">
            <a:off x="5426076" y="1680754"/>
            <a:ext cx="1096105" cy="838179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pace réservé du contenu 1">
            <a:extLst>
              <a:ext uri="{FF2B5EF4-FFF2-40B4-BE49-F238E27FC236}">
                <a16:creationId xmlns:a16="http://schemas.microsoft.com/office/drawing/2014/main" id="{C91C7F35-880A-6B77-50D9-DD3E757C9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61" y="1126556"/>
            <a:ext cx="4927109" cy="383739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The performance of 5 possible coil geometries is compared using:</a:t>
            </a:r>
          </a:p>
          <a:p>
            <a:pPr lvl="1"/>
            <a:r>
              <a:rPr lang="en-US" sz="1400" dirty="0">
                <a:latin typeface="Century Gothic" panose="020B0502020202020204" pitchFamily="34" charset="0"/>
              </a:rPr>
              <a:t>Maximum REMC current</a:t>
            </a:r>
          </a:p>
          <a:p>
            <a:pPr lvl="1"/>
            <a:r>
              <a:rPr lang="en-US" sz="1400" dirty="0">
                <a:latin typeface="Century Gothic" panose="020B0502020202020204" pitchFamily="34" charset="0"/>
              </a:rPr>
              <a:t>Vertical field at 75% of TQ time</a:t>
            </a:r>
          </a:p>
          <a:p>
            <a:pPr lvl="1"/>
            <a:r>
              <a:rPr lang="en-US" sz="1400" dirty="0">
                <a:latin typeface="Century Gothic" panose="020B0502020202020204" pitchFamily="34" charset="0"/>
              </a:rPr>
              <a:t>Radial field at 75% of TQ time</a:t>
            </a:r>
          </a:p>
          <a:p>
            <a:pPr lvl="1"/>
            <a:endParaRPr lang="en-US" sz="1000" dirty="0">
              <a:latin typeface="Century Gothic" panose="020B0502020202020204" pitchFamily="34" charset="0"/>
            </a:endParaRPr>
          </a:p>
          <a:p>
            <a:r>
              <a:rPr lang="en-US" b="1" u="sng" dirty="0">
                <a:latin typeface="Century Gothic" panose="020B0502020202020204" pitchFamily="34" charset="0"/>
              </a:rPr>
              <a:t>8-legged coil: 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The average height of </a:t>
            </a:r>
          </a:p>
          <a:p>
            <a:pPr marL="342900" lvl="1" indent="0">
              <a:buNone/>
            </a:pPr>
            <a:r>
              <a:rPr lang="en-US" dirty="0">
                <a:latin typeface="Century Gothic" panose="020B0502020202020204" pitchFamily="34" charset="0"/>
              </a:rPr>
              <a:t>horizontal legs determined</a:t>
            </a:r>
          </a:p>
          <a:p>
            <a:pPr marL="342900" lvl="1" indent="0">
              <a:buNone/>
            </a:pPr>
            <a:r>
              <a:rPr lang="en-US" dirty="0">
                <a:latin typeface="Century Gothic" panose="020B0502020202020204" pitchFamily="34" charset="0"/>
              </a:rPr>
              <a:t>the induced current </a:t>
            </a:r>
          </a:p>
          <a:p>
            <a:pPr lvl="2"/>
            <a:r>
              <a:rPr lang="en-US" dirty="0">
                <a:latin typeface="Century Gothic" panose="020B0502020202020204" pitchFamily="34" charset="0"/>
              </a:rPr>
              <a:t>Therefore, this coil is able to couple to a significant current at comparable resistivity 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However, the resistivity of the coil </a:t>
            </a:r>
            <a:r>
              <a:rPr lang="en-US" u="sng" dirty="0">
                <a:latin typeface="Century Gothic" panose="020B0502020202020204" pitchFamily="34" charset="0"/>
              </a:rPr>
              <a:t>increases with the number of joints</a:t>
            </a:r>
          </a:p>
          <a:p>
            <a:pPr lvl="2"/>
            <a:r>
              <a:rPr lang="en-US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This, along with increased complexity, disqualifies this coil </a:t>
            </a:r>
          </a:p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79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1661DF-4C01-F74B-8CCE-EDE09DD58D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A. Battey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244939F-2551-B849-BE3B-52EB15E1902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33</a:t>
            </a:fld>
            <a:endParaRPr lang="fr-FR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A35FEB1E-AC77-4141-9E91-DFB457C5D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0" y="2100020"/>
            <a:ext cx="3662178" cy="2822500"/>
          </a:xfrm>
        </p:spPr>
        <p:txBody>
          <a:bodyPr anchor="ctr" anchorCtr="0">
            <a:normAutofit/>
          </a:bodyPr>
          <a:lstStyle/>
          <a:p>
            <a:pPr>
              <a:lnSpc>
                <a:spcPct val="110000"/>
              </a:lnSpc>
              <a:buClr>
                <a:srgbClr val="E30613"/>
              </a:buClr>
              <a:defRPr/>
            </a:pPr>
            <a:r>
              <a:rPr lang="en-US" sz="20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Introduction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en-US" sz="3200" b="1" kern="1000" spc="-70" dirty="0">
                <a:solidFill>
                  <a:srgbClr val="FFFFFF"/>
                </a:solidFill>
                <a:latin typeface="Franklin Gothic Demi Cond" panose="020B0706030402020204" pitchFamily="34" charset="0"/>
              </a:rPr>
              <a:t>Design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en-US" sz="20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    </a:t>
            </a:r>
            <a:r>
              <a:rPr lang="en-US" sz="16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Resistance Scan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42000"/>
                  </a:srgbClr>
                </a:solidFill>
                <a:effectLst/>
                <a:uLnTx/>
                <a:uFillTx/>
                <a:latin typeface="Franklin Gothic Demi Cond"/>
                <a:ea typeface="+mn-ea"/>
                <a:cs typeface="Arial" panose="020B0604020202020204" pitchFamily="34" charset="0"/>
              </a:rPr>
              <a:t>     </a:t>
            </a:r>
            <a:r>
              <a:rPr lang="en-US" u="sng" kern="1000" spc="-70" dirty="0">
                <a:solidFill>
                  <a:schemeClr val="bg1">
                    <a:lumMod val="95000"/>
                  </a:schemeClr>
                </a:solidFill>
                <a:latin typeface="Franklin Gothic Demi Cond" panose="020B0706030402020204" pitchFamily="34" charset="0"/>
              </a:rPr>
              <a:t>Scenario Scan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en-US" sz="16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     Position Scan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alpha val="42000"/>
                </a:srgbClr>
              </a:solidFill>
              <a:effectLst/>
              <a:uLnTx/>
              <a:uFillTx/>
              <a:latin typeface="Franklin Gothic Demi Cond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42000"/>
                  </a:srgbClr>
                </a:solidFill>
                <a:effectLst/>
                <a:uLnTx/>
                <a:uFillTx/>
                <a:latin typeface="Franklin Gothic Demi Cond"/>
                <a:ea typeface="+mn-ea"/>
                <a:cs typeface="Arial" panose="020B0604020202020204" pitchFamily="34" charset="0"/>
              </a:rPr>
              <a:t>Conclusions and Future Work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1864D02-31B1-6A4D-B5F8-56666634C4E6}"/>
              </a:ext>
            </a:extLst>
          </p:cNvPr>
          <p:cNvSpPr txBox="1"/>
          <p:nvPr/>
        </p:nvSpPr>
        <p:spPr>
          <a:xfrm>
            <a:off x="4659923" y="1696916"/>
            <a:ext cx="27607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spc="600">
                <a:solidFill>
                  <a:schemeClr val="bg1"/>
                </a:solidFill>
              </a:rPr>
              <a:t>OUTLINE</a:t>
            </a:r>
          </a:p>
        </p:txBody>
      </p:sp>
      <p:pic>
        <p:nvPicPr>
          <p:cNvPr id="9" name="Picture Placeholder 8" descr="A multicolored machine with different parts&#10;&#10;Description automatically generated with medium confidence">
            <a:extLst>
              <a:ext uri="{FF2B5EF4-FFF2-40B4-BE49-F238E27FC236}">
                <a16:creationId xmlns:a16="http://schemas.microsoft.com/office/drawing/2014/main" id="{215010E5-32C6-503E-3F35-69DFDF6D42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5527" r="25527"/>
          <a:stretch>
            <a:fillRect/>
          </a:stretch>
        </p:blipFill>
        <p:spPr>
          <a:xfrm>
            <a:off x="909822" y="159632"/>
            <a:ext cx="3667125" cy="5143500"/>
          </a:xfrm>
        </p:spPr>
      </p:pic>
    </p:spTree>
    <p:extLst>
      <p:ext uri="{BB962C8B-B14F-4D97-AF65-F5344CB8AC3E}">
        <p14:creationId xmlns:p14="http://schemas.microsoft.com/office/powerpoint/2010/main" val="269544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38F29E75-1DA1-1E26-68E2-C634B559E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381" y="1171223"/>
            <a:ext cx="4872356" cy="3543260"/>
          </a:xfrm>
        </p:spPr>
        <p:txBody>
          <a:bodyPr>
            <a:norm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TCV scenario is still being developed and is likely to improve</a:t>
            </a:r>
            <a:endParaRPr lang="en-US" dirty="0">
              <a:latin typeface="Century Gothic" panose="020B0502020202020204" pitchFamily="34" charset="0"/>
            </a:endParaRPr>
          </a:p>
          <a:p>
            <a:pPr lvl="1"/>
            <a:endParaRPr lang="en-US" sz="1000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ThinCurr studies completed to explore how these potential improvements will affect coil performance </a:t>
            </a:r>
          </a:p>
          <a:p>
            <a:endParaRPr lang="en-US" sz="1000" b="1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Two parameters explored: </a:t>
            </a:r>
          </a:p>
          <a:p>
            <a:pPr lvl="1"/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34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172244" cy="1072753"/>
          </a:xfrm>
        </p:spPr>
        <p:txBody>
          <a:bodyPr>
            <a:normAutofit/>
          </a:bodyPr>
          <a:lstStyle/>
          <a:p>
            <a:r>
              <a:rPr lang="en-US" u="sng" dirty="0"/>
              <a:t>ThinCurr Leveraged to Explore the Effect of Potential RE Scenarios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4" name="Picture 3" descr="A graph of 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A5FF3F66-142E-CC3B-3396-C805B3FD6A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8" t="5334" r="5635" b="2025"/>
          <a:stretch/>
        </p:blipFill>
        <p:spPr>
          <a:xfrm>
            <a:off x="5485727" y="1171223"/>
            <a:ext cx="3474720" cy="340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53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38F29E75-1DA1-1E26-68E2-C634B559E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381" y="1171223"/>
            <a:ext cx="4872356" cy="3543260"/>
          </a:xfrm>
        </p:spPr>
        <p:txBody>
          <a:bodyPr>
            <a:norm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TCV scenario is still being developed and is likely to improve</a:t>
            </a:r>
            <a:endParaRPr lang="en-US" dirty="0">
              <a:latin typeface="Century Gothic" panose="020B0502020202020204" pitchFamily="34" charset="0"/>
            </a:endParaRPr>
          </a:p>
          <a:p>
            <a:pPr lvl="1"/>
            <a:endParaRPr lang="en-US" sz="1000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ThinCurr studies completed to explore how these potential improvements will affect coil performance </a:t>
            </a:r>
          </a:p>
          <a:p>
            <a:endParaRPr lang="en-US" sz="1000" b="1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Two parameters explored: </a:t>
            </a:r>
          </a:p>
          <a:p>
            <a:pPr lvl="1"/>
            <a:r>
              <a:rPr lang="en-US" dirty="0">
                <a:solidFill>
                  <a:srgbClr val="00B050"/>
                </a:solidFill>
                <a:latin typeface="Century Gothic" panose="020B0502020202020204" pitchFamily="34" charset="0"/>
              </a:rPr>
              <a:t>Change in plasma current during the current quench</a:t>
            </a:r>
          </a:p>
          <a:p>
            <a:pPr lvl="1"/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35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172244" cy="1072753"/>
          </a:xfrm>
        </p:spPr>
        <p:txBody>
          <a:bodyPr>
            <a:normAutofit/>
          </a:bodyPr>
          <a:lstStyle/>
          <a:p>
            <a:r>
              <a:rPr lang="en-US" u="sng" dirty="0"/>
              <a:t>ThinCurr Leveraged to Explore the Effect of Potential RE Scenarios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4" name="Picture 3" descr="A graph of 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A5FF3F66-142E-CC3B-3396-C805B3FD6A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8" t="5334" r="5635" b="2025"/>
          <a:stretch/>
        </p:blipFill>
        <p:spPr>
          <a:xfrm>
            <a:off x="5485727" y="1171223"/>
            <a:ext cx="3474720" cy="3409387"/>
          </a:xfrm>
          <a:prstGeom prst="rect">
            <a:avLst/>
          </a:prstGeom>
        </p:spPr>
      </p:pic>
      <p:sp>
        <p:nvSpPr>
          <p:cNvPr id="3" name="Left Brace 2">
            <a:extLst>
              <a:ext uri="{FF2B5EF4-FFF2-40B4-BE49-F238E27FC236}">
                <a16:creationId xmlns:a16="http://schemas.microsoft.com/office/drawing/2014/main" id="{0EC3EA4C-98E3-C522-3CD1-59AE1BD96B21}"/>
              </a:ext>
            </a:extLst>
          </p:cNvPr>
          <p:cNvSpPr/>
          <p:nvPr/>
        </p:nvSpPr>
        <p:spPr>
          <a:xfrm rot="10800000">
            <a:off x="6731724" y="1349829"/>
            <a:ext cx="148232" cy="424991"/>
          </a:xfrm>
          <a:prstGeom prst="leftBrac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FBB12E-8A02-E9C3-BD28-23241771AF5C}"/>
                  </a:ext>
                </a:extLst>
              </p:cNvPr>
              <p:cNvSpPr txBox="1"/>
              <p:nvPr/>
            </p:nvSpPr>
            <p:spPr>
              <a:xfrm>
                <a:off x="6818577" y="1404299"/>
                <a:ext cx="479811" cy="3160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FBB12E-8A02-E9C3-BD28-23241771AF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8577" y="1404299"/>
                <a:ext cx="479811" cy="3160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533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Espace réservé du contenu 1">
                <a:extLst>
                  <a:ext uri="{FF2B5EF4-FFF2-40B4-BE49-F238E27FC236}">
                    <a16:creationId xmlns:a16="http://schemas.microsoft.com/office/drawing/2014/main" id="{38F29E75-1DA1-1E26-68E2-C634B559E2F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56381" y="1171223"/>
                <a:ext cx="4872356" cy="3543260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>
                    <a:latin typeface="Century Gothic" panose="020B0502020202020204" pitchFamily="34" charset="0"/>
                  </a:rPr>
                  <a:t>TCV scenario is still being developed and is likely to improve</a:t>
                </a:r>
                <a:endParaRPr lang="en-US" dirty="0">
                  <a:latin typeface="Century Gothic" panose="020B0502020202020204" pitchFamily="34" charset="0"/>
                </a:endParaRPr>
              </a:p>
              <a:p>
                <a:pPr lvl="1"/>
                <a:endParaRPr lang="en-US" sz="1000" dirty="0">
                  <a:latin typeface="Century Gothic" panose="020B0502020202020204" pitchFamily="34" charset="0"/>
                </a:endParaRPr>
              </a:p>
              <a:p>
                <a:r>
                  <a:rPr lang="en-US" b="1" dirty="0">
                    <a:latin typeface="Century Gothic" panose="020B0502020202020204" pitchFamily="34" charset="0"/>
                  </a:rPr>
                  <a:t>ThinCurr studies completed to explore how these potential improvements will affect coil performance </a:t>
                </a:r>
              </a:p>
              <a:p>
                <a:endParaRPr lang="en-US" sz="1000" b="1" dirty="0">
                  <a:latin typeface="Century Gothic" panose="020B0502020202020204" pitchFamily="34" charset="0"/>
                </a:endParaRPr>
              </a:p>
              <a:p>
                <a:r>
                  <a:rPr lang="en-US" b="1" dirty="0">
                    <a:latin typeface="Century Gothic" panose="020B0502020202020204" pitchFamily="34" charset="0"/>
                  </a:rPr>
                  <a:t>Two parameters explored: </a:t>
                </a:r>
              </a:p>
              <a:p>
                <a:pPr lvl="1"/>
                <a:r>
                  <a:rPr lang="en-US" dirty="0">
                    <a:latin typeface="Century Gothic" panose="020B0502020202020204" pitchFamily="34" charset="0"/>
                  </a:rPr>
                  <a:t>Change in plasma current during the current quench</a:t>
                </a:r>
              </a:p>
              <a:p>
                <a:pPr lvl="1"/>
                <a:r>
                  <a:rPr lang="en-US" dirty="0">
                    <a:solidFill>
                      <a:srgbClr val="FFC000"/>
                    </a:solidFill>
                    <a:latin typeface="Century Gothic" panose="020B0502020202020204" pitchFamily="34" charset="0"/>
                  </a:rPr>
                  <a:t>The current quench time,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𝐶𝑄</m:t>
                        </m:r>
                      </m:sub>
                    </m:sSub>
                  </m:oMath>
                </a14:m>
                <a:endParaRPr lang="en-US" dirty="0">
                  <a:solidFill>
                    <a:srgbClr val="FFC000"/>
                  </a:solidFill>
                  <a:latin typeface="Century Gothic" panose="020B0502020202020204" pitchFamily="34" charset="0"/>
                </a:endParaRPr>
              </a:p>
              <a:p>
                <a:endParaRPr lang="en-US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2" name="Espace réservé du contenu 1">
                <a:extLst>
                  <a:ext uri="{FF2B5EF4-FFF2-40B4-BE49-F238E27FC236}">
                    <a16:creationId xmlns:a16="http://schemas.microsoft.com/office/drawing/2014/main" id="{38F29E75-1DA1-1E26-68E2-C634B559E2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6381" y="1171223"/>
                <a:ext cx="4872356" cy="3543260"/>
              </a:xfrm>
              <a:blipFill>
                <a:blip r:embed="rId3"/>
                <a:stretch>
                  <a:fillRect t="-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36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172244" cy="1072753"/>
          </a:xfrm>
        </p:spPr>
        <p:txBody>
          <a:bodyPr>
            <a:normAutofit/>
          </a:bodyPr>
          <a:lstStyle/>
          <a:p>
            <a:r>
              <a:rPr lang="en-US" u="sng" dirty="0"/>
              <a:t>ThinCurr Leveraged to Explore the Effect of Potential RE Scenarios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4" name="Picture 3" descr="A graph of 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A5FF3F66-142E-CC3B-3396-C805B3FD6A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8" t="5334" r="5635" b="2025"/>
          <a:stretch/>
        </p:blipFill>
        <p:spPr>
          <a:xfrm>
            <a:off x="5485727" y="1171223"/>
            <a:ext cx="3474720" cy="3409387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9B3DFA9-DA06-6D4E-072D-D4332871B7F5}"/>
              </a:ext>
            </a:extLst>
          </p:cNvPr>
          <p:cNvCxnSpPr>
            <a:cxnSpLocks/>
          </p:cNvCxnSpPr>
          <p:nvPr/>
        </p:nvCxnSpPr>
        <p:spPr>
          <a:xfrm>
            <a:off x="6435634" y="1321977"/>
            <a:ext cx="281005" cy="456748"/>
          </a:xfrm>
          <a:prstGeom prst="line">
            <a:avLst/>
          </a:prstGeom>
          <a:ln w="28575">
            <a:solidFill>
              <a:srgbClr val="FFC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B3F2F63-708C-9564-9D0E-938472074145}"/>
              </a:ext>
            </a:extLst>
          </p:cNvPr>
          <p:cNvCxnSpPr>
            <a:cxnSpLocks/>
          </p:cNvCxnSpPr>
          <p:nvPr/>
        </p:nvCxnSpPr>
        <p:spPr>
          <a:xfrm>
            <a:off x="6457590" y="1350500"/>
            <a:ext cx="765497" cy="434752"/>
          </a:xfrm>
          <a:prstGeom prst="line">
            <a:avLst/>
          </a:prstGeom>
          <a:ln w="28575">
            <a:solidFill>
              <a:srgbClr val="FFC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16B148-58EF-9640-E4B9-51502383A535}"/>
              </a:ext>
            </a:extLst>
          </p:cNvPr>
          <p:cNvCxnSpPr>
            <a:cxnSpLocks/>
          </p:cNvCxnSpPr>
          <p:nvPr/>
        </p:nvCxnSpPr>
        <p:spPr>
          <a:xfrm>
            <a:off x="6457590" y="1328504"/>
            <a:ext cx="474433" cy="456748"/>
          </a:xfrm>
          <a:prstGeom prst="line">
            <a:avLst/>
          </a:prstGeom>
          <a:ln w="28575">
            <a:solidFill>
              <a:srgbClr val="FFC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43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graphs showing different types of field&#10;&#10;Description automatically generated">
            <a:extLst>
              <a:ext uri="{FF2B5EF4-FFF2-40B4-BE49-F238E27FC236}">
                <a16:creationId xmlns:a16="http://schemas.microsoft.com/office/drawing/2014/main" id="{D513B35F-EA47-8CF8-2042-53EE618AF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4150" y="717166"/>
            <a:ext cx="3474720" cy="423107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Espace réservé du contenu 1">
                <a:extLst>
                  <a:ext uri="{FF2B5EF4-FFF2-40B4-BE49-F238E27FC236}">
                    <a16:creationId xmlns:a16="http://schemas.microsoft.com/office/drawing/2014/main" id="{38F29E75-1DA1-1E26-68E2-C634B559E2F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84162" y="1069910"/>
                <a:ext cx="4763326" cy="3719803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b="1" dirty="0">
                    <a:latin typeface="Century Gothic" panose="020B0502020202020204" pitchFamily="34" charset="0"/>
                  </a:rPr>
                  <a:t>Current quench is modeled as a linear ramp down of the current</a:t>
                </a:r>
              </a:p>
              <a:p>
                <a:pPr lvl="1"/>
                <a:r>
                  <a:rPr lang="en-US" dirty="0">
                    <a:latin typeface="Century Gothic" panose="020B0502020202020204" pitchFamily="34" charset="0"/>
                  </a:rPr>
                  <a:t>The current profile is shifted down rigidly </a:t>
                </a:r>
              </a:p>
              <a:p>
                <a:pPr lvl="1"/>
                <a:endParaRPr lang="en-US" sz="1000" dirty="0">
                  <a:latin typeface="Century Gothic" panose="020B0502020202020204" pitchFamily="34" charset="0"/>
                </a:endParaRPr>
              </a:p>
              <a:p>
                <a:r>
                  <a:rPr lang="en-US" b="1" dirty="0">
                    <a:latin typeface="Century Gothic" panose="020B0502020202020204" pitchFamily="34" charset="0"/>
                  </a:rPr>
                  <a:t>As expected, the shorter current quench times results in greater maximum current </a:t>
                </a:r>
              </a:p>
              <a:p>
                <a:endParaRPr lang="en-US" sz="1100" b="1" dirty="0">
                  <a:latin typeface="Century Gothic" panose="020B0502020202020204" pitchFamily="34" charset="0"/>
                </a:endParaRPr>
              </a:p>
              <a:p>
                <a:r>
                  <a:rPr lang="en-US" b="1" dirty="0">
                    <a:latin typeface="Century Gothic" panose="020B0502020202020204" pitchFamily="34" charset="0"/>
                  </a:rPr>
                  <a:t>However, due to multiple effects, there is an optimal value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𝝉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𝑪𝑸</m:t>
                        </m:r>
                      </m:sub>
                    </m:sSub>
                  </m:oMath>
                </a14:m>
                <a:r>
                  <a:rPr lang="en-US" dirty="0">
                    <a:latin typeface="Century Gothic" panose="020B0502020202020204" pitchFamily="34" charset="0"/>
                  </a:rPr>
                  <a:t> </a:t>
                </a:r>
                <a:r>
                  <a:rPr lang="en-US" b="1" dirty="0">
                    <a:latin typeface="Century Gothic" panose="020B0502020202020204" pitchFamily="34" charset="0"/>
                  </a:rPr>
                  <a:t>to maximize the applied field during the CQ</a:t>
                </a:r>
              </a:p>
              <a:p>
                <a:pPr lvl="1"/>
                <a:r>
                  <a:rPr lang="en-US" dirty="0">
                    <a:latin typeface="Century Gothic" panose="020B0502020202020204" pitchFamily="34" charset="0"/>
                  </a:rPr>
                  <a:t>Eddy currents</a:t>
                </a:r>
              </a:p>
              <a:p>
                <a:pPr lvl="1"/>
                <a:r>
                  <a:rPr lang="en-US" dirty="0">
                    <a:latin typeface="Century Gothic" panose="020B0502020202020204" pitchFamily="34" charset="0"/>
                  </a:rPr>
                  <a:t>L/R time of coil</a:t>
                </a:r>
              </a:p>
              <a:p>
                <a:pPr lvl="1"/>
                <a:endParaRPr lang="en-US" sz="1100" dirty="0">
                  <a:latin typeface="Century Gothic" panose="020B0502020202020204" pitchFamily="34" charset="0"/>
                </a:endParaRPr>
              </a:p>
              <a:p>
                <a:r>
                  <a:rPr lang="en-US" b="1" dirty="0">
                    <a:latin typeface="Century Gothic" panose="020B0502020202020204" pitchFamily="34" charset="0"/>
                  </a:rPr>
                  <a:t>Luckily, this maximum is occurs around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𝝉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𝑪𝑸</m:t>
                        </m:r>
                      </m:sub>
                    </m:sSub>
                    <m:r>
                      <a:rPr lang="en-US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1" dirty="0">
                    <a:latin typeface="Century Gothic" panose="020B0502020202020204" pitchFamily="34" charset="0"/>
                  </a:rPr>
                  <a:t>of TCV scenario </a:t>
                </a:r>
              </a:p>
              <a:p>
                <a:endParaRPr lang="en-US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2" name="Espace réservé du contenu 1">
                <a:extLst>
                  <a:ext uri="{FF2B5EF4-FFF2-40B4-BE49-F238E27FC236}">
                    <a16:creationId xmlns:a16="http://schemas.microsoft.com/office/drawing/2014/main" id="{38F29E75-1DA1-1E26-68E2-C634B559E2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4162" y="1069910"/>
                <a:ext cx="4763326" cy="3719803"/>
              </a:xfrm>
              <a:blipFill>
                <a:blip r:embed="rId4"/>
                <a:stretch>
                  <a:fillRect t="-2041" r="-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37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4142613" cy="1072753"/>
          </a:xfrm>
        </p:spPr>
        <p:txBody>
          <a:bodyPr/>
          <a:lstStyle/>
          <a:p>
            <a:r>
              <a:rPr lang="en-US" u="sng" dirty="0"/>
              <a:t>Current Quench Time Scan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</p:spTree>
    <p:extLst>
      <p:ext uri="{BB962C8B-B14F-4D97-AF65-F5344CB8AC3E}">
        <p14:creationId xmlns:p14="http://schemas.microsoft.com/office/powerpoint/2010/main" val="321229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38F29E75-1DA1-1E26-68E2-C634B559E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62" y="1069911"/>
            <a:ext cx="4763326" cy="3493379"/>
          </a:xfrm>
        </p:spPr>
        <p:txBody>
          <a:bodyPr>
            <a:norm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Increasing the change in current during the triggered CQ results in significant improvements to REMC performance </a:t>
            </a:r>
          </a:p>
          <a:p>
            <a:pPr lvl="1"/>
            <a:endParaRPr lang="en-US" b="1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38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4142613" cy="1072753"/>
          </a:xfrm>
        </p:spPr>
        <p:txBody>
          <a:bodyPr/>
          <a:lstStyle/>
          <a:p>
            <a:r>
              <a:rPr lang="en-US" u="sng" dirty="0"/>
              <a:t>Plasma Current Scan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13" name="Picture 12" descr="A graph of different colors and numbers&#10;&#10;Description automatically generated with medium confidence">
            <a:extLst>
              <a:ext uri="{FF2B5EF4-FFF2-40B4-BE49-F238E27FC236}">
                <a16:creationId xmlns:a16="http://schemas.microsoft.com/office/drawing/2014/main" id="{7C600784-0064-7086-7474-A763BEF19D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4150" y="715928"/>
            <a:ext cx="3474720" cy="422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99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Espace réservé du contenu 1">
                <a:extLst>
                  <a:ext uri="{FF2B5EF4-FFF2-40B4-BE49-F238E27FC236}">
                    <a16:creationId xmlns:a16="http://schemas.microsoft.com/office/drawing/2014/main" id="{38F29E75-1DA1-1E26-68E2-C634B559E2F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84162" y="1069911"/>
                <a:ext cx="4763326" cy="3493379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b="1" dirty="0">
                    <a:latin typeface="Century Gothic" panose="020B0502020202020204" pitchFamily="34" charset="0"/>
                  </a:rPr>
                  <a:t>Increasing the change in current during the triggered CQ results in significant improvements to REMC performance </a:t>
                </a:r>
              </a:p>
              <a:p>
                <a:pPr lvl="1"/>
                <a:r>
                  <a:rPr lang="en-US" dirty="0">
                    <a:latin typeface="Century Gothic" panose="020B0502020202020204" pitchFamily="34" charset="0"/>
                  </a:rPr>
                  <a:t>Fields above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1">
                        <a:latin typeface="Century Gothic" panose="020B0502020202020204" pitchFamily="34" charset="0"/>
                      </a:rPr>
                      <m:t>δB</m:t>
                    </m:r>
                    <m:r>
                      <a:rPr lang="en-US" b="0">
                        <a:latin typeface="Century Gothic" panose="020B0502020202020204" pitchFamily="34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b="0" i="1">
                        <a:latin typeface="Century Gothic" panose="020B0502020202020204" pitchFamily="34" charset="0"/>
                      </a:rPr>
                      <m:t>B</m:t>
                    </m:r>
                  </m:oMath>
                </a14:m>
                <a:r>
                  <a:rPr lang="en-US" dirty="0">
                    <a:latin typeface="Century Gothic" panose="020B0502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dirty="0">
                            <a:latin typeface="Century Gothic" panose="020B0502020202020204" pitchFamily="34" charset="0"/>
                          </a:rPr>
                        </m:ctrlPr>
                      </m:sSupPr>
                      <m:e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~</m:t>
                        </m:r>
                        <m:r>
                          <a:rPr lang="en-US" b="0" dirty="0">
                            <a:latin typeface="Century Gothic" panose="020B0502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b="0" dirty="0">
                            <a:latin typeface="Century Gothic" panose="020B0502020202020204" pitchFamily="34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US" dirty="0">
                    <a:latin typeface="Century Gothic" panose="020B0502020202020204" pitchFamily="34" charset="0"/>
                  </a:rPr>
                  <a:t> possible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US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I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≥160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kA</m:t>
                    </m:r>
                  </m:oMath>
                </a14:m>
                <a:endParaRPr lang="en-US" dirty="0">
                  <a:latin typeface="Century Gothic" panose="020B0502020202020204" pitchFamily="34" charset="0"/>
                </a:endParaRPr>
              </a:p>
              <a:p>
                <a:pPr lvl="1"/>
                <a:endParaRPr lang="en-US" sz="1000" dirty="0">
                  <a:latin typeface="Century Gothic" panose="020B0502020202020204" pitchFamily="34" charset="0"/>
                </a:endParaRPr>
              </a:p>
              <a:p>
                <a:r>
                  <a:rPr lang="en-US" b="1" dirty="0">
                    <a:latin typeface="Century Gothic" panose="020B0502020202020204" pitchFamily="34" charset="0"/>
                  </a:rPr>
                  <a:t>As expected, this change in current should be maximized during scenario development </a:t>
                </a:r>
              </a:p>
              <a:p>
                <a:endParaRPr lang="en-US" b="1" dirty="0">
                  <a:latin typeface="Century Gothic" panose="020B0502020202020204" pitchFamily="34" charset="0"/>
                </a:endParaRPr>
              </a:p>
              <a:p>
                <a:r>
                  <a:rPr lang="en-US" b="1" dirty="0">
                    <a:latin typeface="Century Gothic" panose="020B0502020202020204" pitchFamily="34" charset="0"/>
                  </a:rPr>
                  <a:t>The presence of the REMC is expected to improve both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𝝉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𝑪𝑸</m:t>
                        </m:r>
                      </m:sub>
                    </m:sSub>
                    <m:r>
                      <a:rPr lang="en-US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1" dirty="0">
                    <a:latin typeface="Century Gothic" panose="020B0502020202020204" pitchFamily="34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𝚫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𝒑</m:t>
                        </m:r>
                      </m:sub>
                    </m:sSub>
                  </m:oMath>
                </a14:m>
                <a:endParaRPr lang="en-US" b="1" dirty="0">
                  <a:latin typeface="Century Gothic" panose="020B0502020202020204" pitchFamily="34" charset="0"/>
                </a:endParaRPr>
              </a:p>
              <a:p>
                <a:endParaRPr lang="en-US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2" name="Espace réservé du contenu 1">
                <a:extLst>
                  <a:ext uri="{FF2B5EF4-FFF2-40B4-BE49-F238E27FC236}">
                    <a16:creationId xmlns:a16="http://schemas.microsoft.com/office/drawing/2014/main" id="{38F29E75-1DA1-1E26-68E2-C634B559E2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4162" y="1069911"/>
                <a:ext cx="4763326" cy="3493379"/>
              </a:xfrm>
              <a:blipFill>
                <a:blip r:embed="rId3"/>
                <a:stretch>
                  <a:fillRect t="-2536" r="-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39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4142613" cy="1072753"/>
          </a:xfrm>
        </p:spPr>
        <p:txBody>
          <a:bodyPr/>
          <a:lstStyle/>
          <a:p>
            <a:r>
              <a:rPr lang="en-US" u="sng" dirty="0"/>
              <a:t>Plasma Current Scan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13" name="Picture 12" descr="A graph of different colors and numbers&#10;&#10;Description automatically generated with medium confidence">
            <a:extLst>
              <a:ext uri="{FF2B5EF4-FFF2-40B4-BE49-F238E27FC236}">
                <a16:creationId xmlns:a16="http://schemas.microsoft.com/office/drawing/2014/main" id="{7C600784-0064-7086-7474-A763BEF19D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4150" y="715928"/>
            <a:ext cx="3474720" cy="4223582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2F2BB47-F1AF-3225-78E3-3359B786794E}"/>
              </a:ext>
            </a:extLst>
          </p:cNvPr>
          <p:cNvCxnSpPr/>
          <p:nvPr/>
        </p:nvCxnSpPr>
        <p:spPr>
          <a:xfrm>
            <a:off x="5047488" y="2238103"/>
            <a:ext cx="1213975" cy="33364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093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red circle with a white background&#10;&#10;Description automatically generated">
            <a:extLst>
              <a:ext uri="{FF2B5EF4-FFF2-40B4-BE49-F238E27FC236}">
                <a16:creationId xmlns:a16="http://schemas.microsoft.com/office/drawing/2014/main" id="{493BC1A7-64AB-90A0-6AAF-08B18A5709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787" t="27004" r="22633" b="20747"/>
          <a:stretch/>
        </p:blipFill>
        <p:spPr>
          <a:xfrm>
            <a:off x="6526381" y="128825"/>
            <a:ext cx="2468880" cy="1614731"/>
          </a:xfrm>
          <a:prstGeom prst="rect">
            <a:avLst/>
          </a:prstGeom>
        </p:spPr>
      </p:pic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38F29E75-1DA1-1E26-68E2-C634B559E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056" y="1148129"/>
            <a:ext cx="6214642" cy="3896843"/>
          </a:xfrm>
        </p:spPr>
        <p:txBody>
          <a:bodyPr>
            <a:norm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The TCV REMC aims to be the first to operate in the presence of a runaway electron beam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Installation planned for later this year</a:t>
            </a:r>
          </a:p>
          <a:p>
            <a:endParaRPr lang="en-US" sz="1100" b="1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TCV REMC will have less constraints that future high-field or high plasma current tokamaks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Less mechanical forces due to lower field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Less current carried in coil </a:t>
            </a:r>
          </a:p>
          <a:p>
            <a:pPr lvl="1"/>
            <a:endParaRPr lang="en-US" sz="1100" dirty="0">
              <a:latin typeface="Century Gothic" panose="020B0502020202020204" pitchFamily="34" charset="0"/>
            </a:endParaRPr>
          </a:p>
        </p:txBody>
      </p:sp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264431" cy="1072753"/>
          </a:xfrm>
        </p:spPr>
        <p:txBody>
          <a:bodyPr>
            <a:normAutofit/>
          </a:bodyPr>
          <a:lstStyle/>
          <a:p>
            <a:r>
              <a:rPr lang="en-US" u="sng" dirty="0"/>
              <a:t>REMC Currently Under Development for the TCV Tokamak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12" name="Picture 11" descr="A red outline of a circle&#10;&#10;Description automatically generated with medium confidence">
            <a:extLst>
              <a:ext uri="{FF2B5EF4-FFF2-40B4-BE49-F238E27FC236}">
                <a16:creationId xmlns:a16="http://schemas.microsoft.com/office/drawing/2014/main" id="{23ABDA60-3263-C36B-A89A-3A6CA9490B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930" t="14229" r="17336" b="11321"/>
          <a:stretch/>
        </p:blipFill>
        <p:spPr>
          <a:xfrm>
            <a:off x="6526381" y="3031772"/>
            <a:ext cx="2468880" cy="2067710"/>
          </a:xfrm>
          <a:prstGeom prst="rect">
            <a:avLst/>
          </a:prstGeom>
        </p:spPr>
      </p:pic>
      <p:pic>
        <p:nvPicPr>
          <p:cNvPr id="18" name="Picture 17" descr="A red circle with a white background&#10;&#10;Description automatically generated">
            <a:extLst>
              <a:ext uri="{FF2B5EF4-FFF2-40B4-BE49-F238E27FC236}">
                <a16:creationId xmlns:a16="http://schemas.microsoft.com/office/drawing/2014/main" id="{4A89BCBD-0E8C-E254-7958-B8BFD628D4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931" t="31112" r="20942" b="23685"/>
          <a:stretch/>
        </p:blipFill>
        <p:spPr>
          <a:xfrm>
            <a:off x="6546064" y="1743556"/>
            <a:ext cx="2468880" cy="138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94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1661DF-4C01-F74B-8CCE-EDE09DD58D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A. Battey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244939F-2551-B849-BE3B-52EB15E1902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40</a:t>
            </a:fld>
            <a:endParaRPr lang="fr-FR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A35FEB1E-AC77-4141-9E91-DFB457C5D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0" y="2100020"/>
            <a:ext cx="3662178" cy="2822500"/>
          </a:xfrm>
        </p:spPr>
        <p:txBody>
          <a:bodyPr anchor="ctr" anchorCtr="0">
            <a:normAutofit/>
          </a:bodyPr>
          <a:lstStyle/>
          <a:p>
            <a:pPr>
              <a:lnSpc>
                <a:spcPct val="110000"/>
              </a:lnSpc>
              <a:buClr>
                <a:srgbClr val="E30613"/>
              </a:buClr>
              <a:defRPr/>
            </a:pPr>
            <a:r>
              <a:rPr lang="en-US" sz="20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Introduction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en-US" sz="3200" b="1" kern="1000" spc="-70" dirty="0">
                <a:solidFill>
                  <a:srgbClr val="FFFFFF"/>
                </a:solidFill>
                <a:latin typeface="Franklin Gothic Demi Cond" panose="020B0706030402020204" pitchFamily="34" charset="0"/>
              </a:rPr>
              <a:t>Design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en-US" sz="20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    </a:t>
            </a:r>
            <a:r>
              <a:rPr lang="en-US" sz="16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Resistance Scan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42000"/>
                  </a:srgbClr>
                </a:solidFill>
                <a:effectLst/>
                <a:uLnTx/>
                <a:uFillTx/>
                <a:latin typeface="Franklin Gothic Demi Cond"/>
                <a:ea typeface="+mn-ea"/>
                <a:cs typeface="Arial" panose="020B0604020202020204" pitchFamily="34" charset="0"/>
              </a:rPr>
              <a:t>     </a:t>
            </a:r>
            <a:r>
              <a:rPr lang="en-US" sz="16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Scenario Scan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en-US" sz="16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     </a:t>
            </a:r>
            <a:r>
              <a:rPr lang="en-US" u="sng" kern="1000" spc="-70" dirty="0">
                <a:solidFill>
                  <a:schemeClr val="bg1">
                    <a:lumMod val="95000"/>
                  </a:schemeClr>
                </a:solidFill>
                <a:latin typeface="Franklin Gothic Demi Cond" panose="020B0706030402020204" pitchFamily="34" charset="0"/>
              </a:rPr>
              <a:t>Position Scan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42000"/>
                  </a:srgbClr>
                </a:solidFill>
                <a:effectLst/>
                <a:uLnTx/>
                <a:uFillTx/>
                <a:latin typeface="Franklin Gothic Demi Cond"/>
                <a:ea typeface="+mn-ea"/>
                <a:cs typeface="Arial" panose="020B0604020202020204" pitchFamily="34" charset="0"/>
              </a:rPr>
              <a:t>Conclusions and Future Work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1864D02-31B1-6A4D-B5F8-56666634C4E6}"/>
              </a:ext>
            </a:extLst>
          </p:cNvPr>
          <p:cNvSpPr txBox="1"/>
          <p:nvPr/>
        </p:nvSpPr>
        <p:spPr>
          <a:xfrm>
            <a:off x="4659923" y="1696916"/>
            <a:ext cx="27607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spc="600">
                <a:solidFill>
                  <a:schemeClr val="bg1"/>
                </a:solidFill>
              </a:rPr>
              <a:t>OUTLINE</a:t>
            </a:r>
          </a:p>
        </p:txBody>
      </p:sp>
      <p:pic>
        <p:nvPicPr>
          <p:cNvPr id="9" name="Picture Placeholder 8" descr="A multicolored machine with different parts&#10;&#10;Description automatically generated with medium confidence">
            <a:extLst>
              <a:ext uri="{FF2B5EF4-FFF2-40B4-BE49-F238E27FC236}">
                <a16:creationId xmlns:a16="http://schemas.microsoft.com/office/drawing/2014/main" id="{215010E5-32C6-503E-3F35-69DFDF6D42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5527" r="25527"/>
          <a:stretch>
            <a:fillRect/>
          </a:stretch>
        </p:blipFill>
        <p:spPr>
          <a:xfrm>
            <a:off x="909822" y="159632"/>
            <a:ext cx="3667125" cy="5143500"/>
          </a:xfrm>
        </p:spPr>
      </p:pic>
    </p:spTree>
    <p:extLst>
      <p:ext uri="{BB962C8B-B14F-4D97-AF65-F5344CB8AC3E}">
        <p14:creationId xmlns:p14="http://schemas.microsoft.com/office/powerpoint/2010/main" val="327489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38F29E75-1DA1-1E26-68E2-C634B559E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61" y="949595"/>
            <a:ext cx="5731627" cy="3798868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Shaped tokamak plasmas are susceptible to vertical displacement events during the CQ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TCV shape control may allow this to be explored in an experiment </a:t>
            </a:r>
          </a:p>
          <a:p>
            <a:endParaRPr lang="en-US" sz="1000" b="1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ThinCurr was used to explore the effect of the plasma vertical position on the effectiveness of the REMC</a:t>
            </a:r>
          </a:p>
          <a:p>
            <a:endParaRPr lang="en-US" b="1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Plasma modeled as a circle with a flat current-profile 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Total plasma current matched to experimentally measured value 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Cross-section area designed to roughly match the experimental scenario  </a:t>
            </a: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41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4142613" cy="1072753"/>
          </a:xfrm>
        </p:spPr>
        <p:txBody>
          <a:bodyPr/>
          <a:lstStyle/>
          <a:p>
            <a:r>
              <a:rPr lang="en-US" u="sng" dirty="0"/>
              <a:t>Plasma Position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F1A65E-09B9-B843-8F13-DC4E115FF3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5377" y="566872"/>
            <a:ext cx="2132848" cy="4009755"/>
          </a:xfrm>
          <a:prstGeom prst="rect">
            <a:avLst/>
          </a:prstGeom>
        </p:spPr>
      </p:pic>
      <p:sp>
        <p:nvSpPr>
          <p:cNvPr id="5" name="Cross 4">
            <a:extLst>
              <a:ext uri="{FF2B5EF4-FFF2-40B4-BE49-F238E27FC236}">
                <a16:creationId xmlns:a16="http://schemas.microsoft.com/office/drawing/2014/main" id="{C7712E97-FA1A-76F7-F36F-FD8C2D5E14D5}"/>
              </a:ext>
            </a:extLst>
          </p:cNvPr>
          <p:cNvSpPr/>
          <p:nvPr/>
        </p:nvSpPr>
        <p:spPr>
          <a:xfrm>
            <a:off x="7023886" y="1788340"/>
            <a:ext cx="145657" cy="145657"/>
          </a:xfrm>
          <a:prstGeom prst="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ross 5">
            <a:extLst>
              <a:ext uri="{FF2B5EF4-FFF2-40B4-BE49-F238E27FC236}">
                <a16:creationId xmlns:a16="http://schemas.microsoft.com/office/drawing/2014/main" id="{322956BE-4E23-1DE8-5F26-5274BB8DD163}"/>
              </a:ext>
            </a:extLst>
          </p:cNvPr>
          <p:cNvSpPr/>
          <p:nvPr/>
        </p:nvSpPr>
        <p:spPr>
          <a:xfrm>
            <a:off x="7025191" y="2703372"/>
            <a:ext cx="145657" cy="145657"/>
          </a:xfrm>
          <a:prstGeom prst="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>
            <a:extLst>
              <a:ext uri="{FF2B5EF4-FFF2-40B4-BE49-F238E27FC236}">
                <a16:creationId xmlns:a16="http://schemas.microsoft.com/office/drawing/2014/main" id="{37AB97CC-A348-327E-3A6E-28A790B8584E}"/>
              </a:ext>
            </a:extLst>
          </p:cNvPr>
          <p:cNvSpPr/>
          <p:nvPr/>
        </p:nvSpPr>
        <p:spPr>
          <a:xfrm>
            <a:off x="7031979" y="1596180"/>
            <a:ext cx="137564" cy="145657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>
            <a:extLst>
              <a:ext uri="{FF2B5EF4-FFF2-40B4-BE49-F238E27FC236}">
                <a16:creationId xmlns:a16="http://schemas.microsoft.com/office/drawing/2014/main" id="{B97BF404-E07C-3C85-AAC6-ACE5F1FDD9A2}"/>
              </a:ext>
            </a:extLst>
          </p:cNvPr>
          <p:cNvSpPr/>
          <p:nvPr/>
        </p:nvSpPr>
        <p:spPr>
          <a:xfrm rot="10800000">
            <a:off x="7023886" y="2000730"/>
            <a:ext cx="145657" cy="145656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Up Arrow 11">
            <a:extLst>
              <a:ext uri="{FF2B5EF4-FFF2-40B4-BE49-F238E27FC236}">
                <a16:creationId xmlns:a16="http://schemas.microsoft.com/office/drawing/2014/main" id="{FF205011-394B-8157-D3C5-6CF3E07451B4}"/>
              </a:ext>
            </a:extLst>
          </p:cNvPr>
          <p:cNvSpPr/>
          <p:nvPr/>
        </p:nvSpPr>
        <p:spPr>
          <a:xfrm>
            <a:off x="7033284" y="2485927"/>
            <a:ext cx="137564" cy="145657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Up Arrow 12">
            <a:extLst>
              <a:ext uri="{FF2B5EF4-FFF2-40B4-BE49-F238E27FC236}">
                <a16:creationId xmlns:a16="http://schemas.microsoft.com/office/drawing/2014/main" id="{EA8D59EA-E2FB-1C0F-8865-F8E87D579871}"/>
              </a:ext>
            </a:extLst>
          </p:cNvPr>
          <p:cNvSpPr/>
          <p:nvPr/>
        </p:nvSpPr>
        <p:spPr>
          <a:xfrm rot="10800000">
            <a:off x="7025191" y="2890477"/>
            <a:ext cx="145657" cy="145656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09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aph of different fields&#10;&#10;Description automatically generated with medium confidence">
            <a:extLst>
              <a:ext uri="{FF2B5EF4-FFF2-40B4-BE49-F238E27FC236}">
                <a16:creationId xmlns:a16="http://schemas.microsoft.com/office/drawing/2014/main" id="{31DB3992-2B89-DA2D-7F59-58208E3002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090" y="648074"/>
            <a:ext cx="3474720" cy="4246048"/>
          </a:xfrm>
          <a:prstGeom prst="rect">
            <a:avLst/>
          </a:prstGeom>
        </p:spPr>
      </p:pic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38F29E75-1DA1-1E26-68E2-C634B559E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61" y="1252304"/>
            <a:ext cx="4880021" cy="3641817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Induced current and radial field drop off rapidly with vertical height</a:t>
            </a:r>
            <a:endParaRPr lang="en-US" dirty="0">
              <a:latin typeface="Century Gothic" panose="020B0502020202020204" pitchFamily="34" charset="0"/>
            </a:endParaRPr>
          </a:p>
          <a:p>
            <a:pPr lvl="1"/>
            <a:endParaRPr lang="en-US" sz="1000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The vertical field increases as the plasma approaches the horizontal legs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Maximized at Z=20cm </a:t>
            </a:r>
          </a:p>
          <a:p>
            <a:pPr lvl="2"/>
            <a:r>
              <a:rPr lang="en-US" dirty="0">
                <a:latin typeface="Century Gothic" panose="020B0502020202020204" pitchFamily="34" charset="0"/>
              </a:rPr>
              <a:t>Above this height, performance degrades for all parameters</a:t>
            </a:r>
          </a:p>
          <a:p>
            <a:endParaRPr lang="en-US" sz="1000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If VDEs are likely, there is an advantage to tall coils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As seen for SPARC (Battey et al 2024 </a:t>
            </a:r>
            <a:r>
              <a:rPr lang="en-US" dirty="0" err="1">
                <a:latin typeface="Century Gothic" panose="020B0502020202020204" pitchFamily="34" charset="0"/>
              </a:rPr>
              <a:t>Nucl</a:t>
            </a:r>
            <a:r>
              <a:rPr lang="en-US" dirty="0">
                <a:latin typeface="Century Gothic" panose="020B0502020202020204" pitchFamily="34" charset="0"/>
              </a:rPr>
              <a:t>. Fusion)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Tradeoff with overall less coupled current</a:t>
            </a:r>
          </a:p>
        </p:txBody>
      </p:sp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42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664367" cy="1072753"/>
          </a:xfrm>
        </p:spPr>
        <p:txBody>
          <a:bodyPr>
            <a:normAutofit/>
          </a:bodyPr>
          <a:lstStyle/>
          <a:p>
            <a:r>
              <a:rPr lang="en-US" u="sng" dirty="0"/>
              <a:t>REMC Performance Sharply Drops off with Vertical Position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</p:spTree>
    <p:extLst>
      <p:ext uri="{BB962C8B-B14F-4D97-AF65-F5344CB8AC3E}">
        <p14:creationId xmlns:p14="http://schemas.microsoft.com/office/powerpoint/2010/main" val="4164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1661DF-4C01-F74B-8CCE-EDE09DD58D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A. Battey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244939F-2551-B849-BE3B-52EB15E1902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43</a:t>
            </a:fld>
            <a:endParaRPr lang="fr-FR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A35FEB1E-AC77-4141-9E91-DFB457C5D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0" y="2100020"/>
            <a:ext cx="4572000" cy="2822500"/>
          </a:xfrm>
        </p:spPr>
        <p:txBody>
          <a:bodyPr anchor="ctr" anchorCtr="0">
            <a:normAutofit/>
          </a:bodyPr>
          <a:lstStyle/>
          <a:p>
            <a:pPr>
              <a:lnSpc>
                <a:spcPct val="100000"/>
              </a:lnSpc>
              <a:buClr>
                <a:srgbClr val="E30613"/>
              </a:buClr>
              <a:defRPr/>
            </a:pPr>
            <a:r>
              <a:rPr lang="en-US" sz="21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Introduction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en-US" sz="20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Design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en-US" sz="20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    </a:t>
            </a:r>
            <a:r>
              <a:rPr lang="en-US" sz="16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Resistance Scan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42000"/>
                  </a:srgbClr>
                </a:solidFill>
                <a:effectLst/>
                <a:uLnTx/>
                <a:uFillTx/>
                <a:latin typeface="Franklin Gothic Demi Cond"/>
                <a:ea typeface="+mn-ea"/>
                <a:cs typeface="Arial" panose="020B0604020202020204" pitchFamily="34" charset="0"/>
              </a:rPr>
              <a:t>     </a:t>
            </a:r>
            <a:r>
              <a:rPr lang="en-US" sz="16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Scenario Scan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en-US" sz="1600" dirty="0">
                <a:solidFill>
                  <a:srgbClr val="FFFFFF">
                    <a:alpha val="42000"/>
                  </a:srgbClr>
                </a:solidFill>
                <a:latin typeface="Franklin Gothic Demi Cond"/>
              </a:rPr>
              <a:t>     Position Scan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alpha val="42000"/>
                </a:srgbClr>
              </a:solidFill>
              <a:effectLst/>
              <a:uLnTx/>
              <a:uFillTx/>
              <a:latin typeface="Franklin Gothic Demi Cond"/>
              <a:ea typeface="+mn-ea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E30613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en-US" sz="3200" b="1" kern="1000" spc="-70" dirty="0">
                <a:solidFill>
                  <a:srgbClr val="FFFFFF"/>
                </a:solidFill>
                <a:latin typeface="Franklin Gothic Demi Cond" panose="020B0706030402020204" pitchFamily="34" charset="0"/>
              </a:rPr>
              <a:t>Conclusions and Future Work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1864D02-31B1-6A4D-B5F8-56666634C4E6}"/>
              </a:ext>
            </a:extLst>
          </p:cNvPr>
          <p:cNvSpPr txBox="1"/>
          <p:nvPr/>
        </p:nvSpPr>
        <p:spPr>
          <a:xfrm>
            <a:off x="4659923" y="1696916"/>
            <a:ext cx="27607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spc="600">
                <a:solidFill>
                  <a:schemeClr val="bg1"/>
                </a:solidFill>
              </a:rPr>
              <a:t>OUTLINE</a:t>
            </a:r>
          </a:p>
        </p:txBody>
      </p:sp>
      <p:pic>
        <p:nvPicPr>
          <p:cNvPr id="9" name="Picture Placeholder 8" descr="A multicolored machine with different parts&#10;&#10;Description automatically generated with medium confidence">
            <a:extLst>
              <a:ext uri="{FF2B5EF4-FFF2-40B4-BE49-F238E27FC236}">
                <a16:creationId xmlns:a16="http://schemas.microsoft.com/office/drawing/2014/main" id="{215010E5-32C6-503E-3F35-69DFDF6D42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5527" r="25527"/>
          <a:stretch>
            <a:fillRect/>
          </a:stretch>
        </p:blipFill>
        <p:spPr>
          <a:xfrm>
            <a:off x="909822" y="159632"/>
            <a:ext cx="3667125" cy="5143500"/>
          </a:xfrm>
        </p:spPr>
      </p:pic>
    </p:spTree>
    <p:extLst>
      <p:ext uri="{BB962C8B-B14F-4D97-AF65-F5344CB8AC3E}">
        <p14:creationId xmlns:p14="http://schemas.microsoft.com/office/powerpoint/2010/main" val="306099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44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731" y="195263"/>
            <a:ext cx="5102733" cy="1072753"/>
          </a:xfrm>
        </p:spPr>
        <p:txBody>
          <a:bodyPr/>
          <a:lstStyle/>
          <a:p>
            <a:r>
              <a:rPr lang="en-US" u="sng" dirty="0"/>
              <a:t>Conclusions</a:t>
            </a:r>
            <a:endParaRPr lang="en-US" dirty="0"/>
          </a:p>
        </p:txBody>
      </p:sp>
      <p:sp>
        <p:nvSpPr>
          <p:cNvPr id="3" name="Espace réservé du pied de page 5">
            <a:extLst>
              <a:ext uri="{FF2B5EF4-FFF2-40B4-BE49-F238E27FC236}">
                <a16:creationId xmlns:a16="http://schemas.microsoft.com/office/drawing/2014/main" id="{E9D8B7B2-BF86-FA09-76A7-C248799C0DC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3E3715-DBD9-A201-F8D0-A119429C1822}"/>
              </a:ext>
            </a:extLst>
          </p:cNvPr>
          <p:cNvSpPr/>
          <p:nvPr/>
        </p:nvSpPr>
        <p:spPr>
          <a:xfrm>
            <a:off x="8887619" y="3419856"/>
            <a:ext cx="256381" cy="1577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6B139D-93F0-7E07-E0EA-BF654A4A0234}"/>
              </a:ext>
            </a:extLst>
          </p:cNvPr>
          <p:cNvSpPr/>
          <p:nvPr/>
        </p:nvSpPr>
        <p:spPr>
          <a:xfrm>
            <a:off x="6645391" y="4792762"/>
            <a:ext cx="256381" cy="2634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9338BC-5BC8-F493-3B08-AF01730E307E}"/>
              </a:ext>
            </a:extLst>
          </p:cNvPr>
          <p:cNvSpPr/>
          <p:nvPr/>
        </p:nvSpPr>
        <p:spPr>
          <a:xfrm rot="16200000">
            <a:off x="7584705" y="4573877"/>
            <a:ext cx="242955" cy="8962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pace réservé du contenu 1">
            <a:extLst>
              <a:ext uri="{FF2B5EF4-FFF2-40B4-BE49-F238E27FC236}">
                <a16:creationId xmlns:a16="http://schemas.microsoft.com/office/drawing/2014/main" id="{70355FFB-71AB-34B4-9D7E-8637A4614B61}"/>
              </a:ext>
            </a:extLst>
          </p:cNvPr>
          <p:cNvSpPr txBox="1">
            <a:spLocks/>
          </p:cNvSpPr>
          <p:nvPr/>
        </p:nvSpPr>
        <p:spPr>
          <a:xfrm>
            <a:off x="204842" y="1133920"/>
            <a:ext cx="4198319" cy="3218624"/>
          </a:xfrm>
          <a:prstGeom prst="rect">
            <a:avLst/>
          </a:prstGeom>
        </p:spPr>
        <p:txBody>
          <a:bodyPr vert="horz" lIns="18000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 typeface="Wingdings" pitchFamily="2" charset="2"/>
              <a:buChar char="§"/>
              <a:defRPr sz="15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DB800DDE-273E-1FB2-D5FA-CB464B33E925}"/>
              </a:ext>
            </a:extLst>
          </p:cNvPr>
          <p:cNvSpPr txBox="1">
            <a:spLocks/>
          </p:cNvSpPr>
          <p:nvPr/>
        </p:nvSpPr>
        <p:spPr>
          <a:xfrm>
            <a:off x="579572" y="1000808"/>
            <a:ext cx="7377311" cy="3791954"/>
          </a:xfrm>
          <a:prstGeom prst="rect">
            <a:avLst/>
          </a:prstGeom>
        </p:spPr>
        <p:txBody>
          <a:bodyPr vert="horz" lIns="18000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 typeface="Wingdings" pitchFamily="2" charset="2"/>
              <a:buChar char="§"/>
              <a:defRPr sz="15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Century Gothic" panose="020B0502020202020204" pitchFamily="34" charset="0"/>
              </a:rPr>
              <a:t>REMC is currently being designed for TCV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Installation planned for later this year</a:t>
            </a:r>
          </a:p>
          <a:p>
            <a:pPr lvl="1"/>
            <a:endParaRPr lang="en-US" sz="1000" b="1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Coils are being modeled using a combination of ThinCurr and MARS-Q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ThinCurr is used to evaluate induced current and vacuum field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MARS-Q will study driven MHD and RE deconfinement  </a:t>
            </a:r>
          </a:p>
          <a:p>
            <a:pPr lvl="1"/>
            <a:endParaRPr lang="en-US" sz="1000" b="1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Keeping the resistivity low will be crucial to the success of the coil 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Maximizing cross-section where possible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Exploring low-resistivity joint options (polished silver/gold contacts) </a:t>
            </a:r>
          </a:p>
          <a:p>
            <a:pPr lvl="1"/>
            <a:endParaRPr lang="en-US" sz="1100" b="1" dirty="0">
              <a:latin typeface="Century Gothic" panose="020B0502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55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45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731" y="195263"/>
            <a:ext cx="5102733" cy="1072753"/>
          </a:xfrm>
        </p:spPr>
        <p:txBody>
          <a:bodyPr/>
          <a:lstStyle/>
          <a:p>
            <a:r>
              <a:rPr lang="en-US" u="sng" dirty="0"/>
              <a:t>Conclusions</a:t>
            </a:r>
            <a:endParaRPr lang="en-US" dirty="0"/>
          </a:p>
        </p:txBody>
      </p:sp>
      <p:sp>
        <p:nvSpPr>
          <p:cNvPr id="3" name="Espace réservé du pied de page 5">
            <a:extLst>
              <a:ext uri="{FF2B5EF4-FFF2-40B4-BE49-F238E27FC236}">
                <a16:creationId xmlns:a16="http://schemas.microsoft.com/office/drawing/2014/main" id="{E9D8B7B2-BF86-FA09-76A7-C248799C0DC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3E3715-DBD9-A201-F8D0-A119429C1822}"/>
              </a:ext>
            </a:extLst>
          </p:cNvPr>
          <p:cNvSpPr/>
          <p:nvPr/>
        </p:nvSpPr>
        <p:spPr>
          <a:xfrm>
            <a:off x="8887619" y="3419856"/>
            <a:ext cx="256381" cy="1577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6B139D-93F0-7E07-E0EA-BF654A4A0234}"/>
              </a:ext>
            </a:extLst>
          </p:cNvPr>
          <p:cNvSpPr/>
          <p:nvPr/>
        </p:nvSpPr>
        <p:spPr>
          <a:xfrm>
            <a:off x="6645391" y="4792762"/>
            <a:ext cx="256381" cy="2634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9338BC-5BC8-F493-3B08-AF01730E307E}"/>
              </a:ext>
            </a:extLst>
          </p:cNvPr>
          <p:cNvSpPr/>
          <p:nvPr/>
        </p:nvSpPr>
        <p:spPr>
          <a:xfrm rot="16200000">
            <a:off x="7584705" y="4573877"/>
            <a:ext cx="242955" cy="8962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pace réservé du contenu 1">
            <a:extLst>
              <a:ext uri="{FF2B5EF4-FFF2-40B4-BE49-F238E27FC236}">
                <a16:creationId xmlns:a16="http://schemas.microsoft.com/office/drawing/2014/main" id="{70355FFB-71AB-34B4-9D7E-8637A4614B61}"/>
              </a:ext>
            </a:extLst>
          </p:cNvPr>
          <p:cNvSpPr txBox="1">
            <a:spLocks/>
          </p:cNvSpPr>
          <p:nvPr/>
        </p:nvSpPr>
        <p:spPr>
          <a:xfrm>
            <a:off x="204842" y="1133920"/>
            <a:ext cx="4198319" cy="3218624"/>
          </a:xfrm>
          <a:prstGeom prst="rect">
            <a:avLst/>
          </a:prstGeom>
        </p:spPr>
        <p:txBody>
          <a:bodyPr vert="horz" lIns="18000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 typeface="Wingdings" pitchFamily="2" charset="2"/>
              <a:buChar char="§"/>
              <a:defRPr sz="15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DB800DDE-273E-1FB2-D5FA-CB464B33E925}"/>
              </a:ext>
            </a:extLst>
          </p:cNvPr>
          <p:cNvSpPr txBox="1">
            <a:spLocks/>
          </p:cNvSpPr>
          <p:nvPr/>
        </p:nvSpPr>
        <p:spPr>
          <a:xfrm>
            <a:off x="579572" y="1000808"/>
            <a:ext cx="7377311" cy="3791954"/>
          </a:xfrm>
          <a:prstGeom prst="rect">
            <a:avLst/>
          </a:prstGeom>
        </p:spPr>
        <p:txBody>
          <a:bodyPr vert="horz" lIns="18000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90000"/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 typeface="Wingdings" pitchFamily="2" charset="2"/>
              <a:buChar char="§"/>
              <a:defRPr sz="15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Century Gothic" panose="020B0502020202020204" pitchFamily="34" charset="0"/>
              </a:rPr>
              <a:t>Simulations also indicate the potential for significant coil performance with improvements to the TCV RE scenario </a:t>
            </a:r>
          </a:p>
          <a:p>
            <a:endParaRPr lang="en-US" sz="1000" b="1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ThinCurr simulations indicate that coils with a vertical height above ~60cm will not couple to sufficient current </a:t>
            </a:r>
          </a:p>
          <a:p>
            <a:pPr marL="0" indent="0">
              <a:buNone/>
            </a:pPr>
            <a:endParaRPr lang="en-US" sz="1000" b="1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Similar to issues predicted for similar midplane coils (DIII-D), the performance of the TCV REMC will fall off steeply at positions above its vertical height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86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>
            <a:extLst>
              <a:ext uri="{FF2B5EF4-FFF2-40B4-BE49-F238E27FC236}">
                <a16:creationId xmlns:a16="http://schemas.microsoft.com/office/drawing/2014/main" id="{C5DC9A4D-B7CD-3F49-976D-9809C46B7DE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16324" t="18395" b="2071"/>
          <a:stretch/>
        </p:blipFill>
        <p:spPr>
          <a:xfrm>
            <a:off x="1331913" y="0"/>
            <a:ext cx="7812087" cy="4948238"/>
          </a:xfr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6AF2DA65-CF00-774A-9D7C-EEFA627B21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31075" y="1610041"/>
            <a:ext cx="2512925" cy="2145820"/>
          </a:xfrm>
        </p:spPr>
        <p:txBody>
          <a:bodyPr>
            <a:normAutofit/>
          </a:bodyPr>
          <a:lstStyle/>
          <a:p>
            <a:r>
              <a:rPr lang="en-US" sz="4400" dirty="0"/>
              <a:t>Thank you</a:t>
            </a:r>
          </a:p>
        </p:txBody>
      </p:sp>
      <p:sp>
        <p:nvSpPr>
          <p:cNvPr id="10" name="Sous-titre 9">
            <a:extLst>
              <a:ext uri="{FF2B5EF4-FFF2-40B4-BE49-F238E27FC236}">
                <a16:creationId xmlns:a16="http://schemas.microsoft.com/office/drawing/2014/main" id="{2F4A7CFE-65FA-E249-9125-D938BCA440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63777" y="3799324"/>
            <a:ext cx="1567297" cy="1344175"/>
          </a:xfrm>
          <a:solidFill>
            <a:schemeClr val="tx1"/>
          </a:solidFill>
        </p:spPr>
        <p:txBody>
          <a:bodyPr lIns="90000">
            <a:normAutofit/>
          </a:bodyPr>
          <a:lstStyle/>
          <a:p>
            <a:r>
              <a:rPr lang="en-US" sz="1400" b="1" dirty="0"/>
              <a:t>Alex Battey</a:t>
            </a:r>
          </a:p>
          <a:p>
            <a:r>
              <a:rPr lang="en-US" sz="1400" dirty="0"/>
              <a:t>Postdoctoral Researcher </a:t>
            </a:r>
          </a:p>
        </p:txBody>
      </p:sp>
    </p:spTree>
    <p:extLst>
      <p:ext uri="{BB962C8B-B14F-4D97-AF65-F5344CB8AC3E}">
        <p14:creationId xmlns:p14="http://schemas.microsoft.com/office/powerpoint/2010/main" val="272223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1661DF-4C01-F74B-8CCE-EDE09DD58D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A. Battey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244939F-2551-B849-BE3B-52EB15E1902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E1CD7C-2161-7D43-862E-CE4C333CD873}" type="slidenum">
              <a:rPr lang="fr-FR" smtClean="0"/>
              <a:pPr/>
              <a:t>47</a:t>
            </a:fld>
            <a:endParaRPr lang="fr-FR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A35FEB1E-AC77-4141-9E91-DFB457C5D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0" y="1160500"/>
            <a:ext cx="4572000" cy="2822500"/>
          </a:xfrm>
        </p:spPr>
        <p:txBody>
          <a:bodyPr anchor="ctr" anchorCtr="0">
            <a:normAutofit/>
          </a:bodyPr>
          <a:lstStyle/>
          <a:p>
            <a:pPr>
              <a:lnSpc>
                <a:spcPct val="100000"/>
              </a:lnSpc>
              <a:buClr>
                <a:srgbClr val="E30613"/>
              </a:buClr>
              <a:defRPr/>
            </a:pPr>
            <a:r>
              <a:rPr lang="en-US" sz="4000" b="1" kern="1000" spc="-70" dirty="0">
                <a:solidFill>
                  <a:srgbClr val="FFFFFF"/>
                </a:solidFill>
                <a:latin typeface="Franklin Gothic Demi Cond" panose="020B0706030402020204" pitchFamily="34" charset="0"/>
              </a:rPr>
              <a:t>Bonus Slides</a:t>
            </a:r>
          </a:p>
        </p:txBody>
      </p:sp>
      <p:pic>
        <p:nvPicPr>
          <p:cNvPr id="9" name="Picture Placeholder 8" descr="A multicolored machine with different parts&#10;&#10;Description automatically generated with medium confidence">
            <a:extLst>
              <a:ext uri="{FF2B5EF4-FFF2-40B4-BE49-F238E27FC236}">
                <a16:creationId xmlns:a16="http://schemas.microsoft.com/office/drawing/2014/main" id="{215010E5-32C6-503E-3F35-69DFDF6D42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5527" r="25527"/>
          <a:stretch>
            <a:fillRect/>
          </a:stretch>
        </p:blipFill>
        <p:spPr>
          <a:xfrm>
            <a:off x="909822" y="159632"/>
            <a:ext cx="3667125" cy="5143500"/>
          </a:xfrm>
        </p:spPr>
      </p:pic>
    </p:spTree>
    <p:extLst>
      <p:ext uri="{BB962C8B-B14F-4D97-AF65-F5344CB8AC3E}">
        <p14:creationId xmlns:p14="http://schemas.microsoft.com/office/powerpoint/2010/main" val="50775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48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664367" cy="1072753"/>
          </a:xfrm>
        </p:spPr>
        <p:txBody>
          <a:bodyPr>
            <a:normAutofit/>
          </a:bodyPr>
          <a:lstStyle/>
          <a:p>
            <a:r>
              <a:rPr lang="en-US" u="sng" dirty="0"/>
              <a:t>REMC Performance Sharply Drops off with Vertical Position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06BDA2-3136-B6BA-04BC-4DAE53300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914" y="1252305"/>
            <a:ext cx="4257705" cy="3636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24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49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664367" cy="1072753"/>
          </a:xfrm>
        </p:spPr>
        <p:txBody>
          <a:bodyPr>
            <a:normAutofit/>
          </a:bodyPr>
          <a:lstStyle/>
          <a:p>
            <a:r>
              <a:rPr lang="en-US" u="sng" dirty="0"/>
              <a:t>REMC Performance Sharply Drops off with Vertical Position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C932A8-CE45-CB15-4B5B-7A7C9B2EA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057" y="1075144"/>
            <a:ext cx="3325886" cy="399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93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red circle with a white background&#10;&#10;Description automatically generated">
            <a:extLst>
              <a:ext uri="{FF2B5EF4-FFF2-40B4-BE49-F238E27FC236}">
                <a16:creationId xmlns:a16="http://schemas.microsoft.com/office/drawing/2014/main" id="{493BC1A7-64AB-90A0-6AAF-08B18A5709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787" t="27004" r="22633" b="20747"/>
          <a:stretch/>
        </p:blipFill>
        <p:spPr>
          <a:xfrm>
            <a:off x="6526381" y="128825"/>
            <a:ext cx="2468880" cy="161473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Espace réservé du contenu 1">
                <a:extLst>
                  <a:ext uri="{FF2B5EF4-FFF2-40B4-BE49-F238E27FC236}">
                    <a16:creationId xmlns:a16="http://schemas.microsoft.com/office/drawing/2014/main" id="{38F29E75-1DA1-1E26-68E2-C634B559E2F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92056" y="1148129"/>
                <a:ext cx="6214642" cy="3896843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>
                    <a:latin typeface="Century Gothic" panose="020B0502020202020204" pitchFamily="34" charset="0"/>
                  </a:rPr>
                  <a:t>The small size and flexibility of TCV also allow for the possibility of testing multiple coil geometries</a:t>
                </a:r>
              </a:p>
              <a:p>
                <a:pPr lvl="1"/>
                <a:r>
                  <a:rPr lang="en-US" u="sng" dirty="0">
                    <a:latin typeface="Century Gothic" panose="020B0502020202020204" pitchFamily="34" charset="0"/>
                  </a:rPr>
                  <a:t>1</a:t>
                </a:r>
                <a:r>
                  <a:rPr lang="en-US" u="sng" baseline="30000" dirty="0">
                    <a:latin typeface="Century Gothic" panose="020B0502020202020204" pitchFamily="34" charset="0"/>
                  </a:rPr>
                  <a:t>St</a:t>
                </a:r>
                <a:r>
                  <a:rPr lang="en-US" u="sng" dirty="0">
                    <a:latin typeface="Century Gothic" panose="020B0502020202020204" pitchFamily="34" charset="0"/>
                  </a:rPr>
                  <a:t>:</a:t>
                </a:r>
                <a:r>
                  <a:rPr lang="en-US" dirty="0">
                    <a:latin typeface="Century Gothic" panose="020B0502020202020204" pitchFamily="34" charset="0"/>
                  </a:rPr>
                  <a:t> Max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endParaRPr lang="en-US" dirty="0">
                  <a:latin typeface="Century Gothic" panose="020B0502020202020204" pitchFamily="34" charset="0"/>
                </a:endParaRPr>
              </a:p>
              <a:p>
                <a:pPr lvl="1"/>
                <a:r>
                  <a:rPr lang="en-US" u="sng" dirty="0">
                    <a:latin typeface="Century Gothic" panose="020B0502020202020204" pitchFamily="34" charset="0"/>
                  </a:rPr>
                  <a:t>2</a:t>
                </a:r>
                <a:r>
                  <a:rPr lang="en-US" u="sng" baseline="30000" dirty="0">
                    <a:latin typeface="Century Gothic" panose="020B0502020202020204" pitchFamily="34" charset="0"/>
                  </a:rPr>
                  <a:t>nd</a:t>
                </a:r>
                <a:r>
                  <a:rPr lang="en-US" u="sng" dirty="0">
                    <a:latin typeface="Century Gothic" panose="020B0502020202020204" pitchFamily="34" charset="0"/>
                  </a:rPr>
                  <a:t>:</a:t>
                </a:r>
                <a:r>
                  <a:rPr lang="en-US" dirty="0">
                    <a:latin typeface="Century Gothic" panose="020B0502020202020204" pitchFamily="34" charset="0"/>
                  </a:rPr>
                  <a:t> Maximize resonance with rational surfaces?</a:t>
                </a:r>
              </a:p>
              <a:p>
                <a:endParaRPr lang="en-US" sz="1000" b="1" dirty="0">
                  <a:latin typeface="Century Gothic" panose="020B0502020202020204" pitchFamily="34" charset="0"/>
                </a:endParaRPr>
              </a:p>
              <a:p>
                <a:r>
                  <a:rPr lang="en-US" b="1" dirty="0">
                    <a:latin typeface="Century Gothic" panose="020B0502020202020204" pitchFamily="34" charset="0"/>
                  </a:rPr>
                  <a:t>Coil will be designed to drive maximum n=1 field amplitude to allow for maximal radial extent </a:t>
                </a:r>
              </a:p>
              <a:p>
                <a:pPr lvl="1"/>
                <a:r>
                  <a:rPr lang="en-US" dirty="0">
                    <a:latin typeface="Century Gothic" panose="020B0502020202020204" pitchFamily="34" charset="0"/>
                  </a:rPr>
                  <a:t>Made of copper with a rectangular cross-section</a:t>
                </a:r>
              </a:p>
              <a:p>
                <a:pPr lvl="1"/>
                <a:r>
                  <a:rPr lang="en-US" dirty="0">
                    <a:latin typeface="Century Gothic" panose="020B0502020202020204" pitchFamily="34" charset="0"/>
                  </a:rPr>
                  <a:t>Behind the plasma-facing tiles on the HFS</a:t>
                </a:r>
              </a:p>
              <a:p>
                <a:endParaRPr lang="en-US" dirty="0">
                  <a:latin typeface="Century Gothic" panose="020B0502020202020204" pitchFamily="34" charset="0"/>
                </a:endParaRPr>
              </a:p>
            </p:txBody>
          </p:sp>
        </mc:Choice>
        <mc:Fallback>
          <p:sp>
            <p:nvSpPr>
              <p:cNvPr id="2" name="Espace réservé du contenu 1">
                <a:extLst>
                  <a:ext uri="{FF2B5EF4-FFF2-40B4-BE49-F238E27FC236}">
                    <a16:creationId xmlns:a16="http://schemas.microsoft.com/office/drawing/2014/main" id="{38F29E75-1DA1-1E26-68E2-C634B559E2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2056" y="1148129"/>
                <a:ext cx="6214642" cy="3896843"/>
              </a:xfrm>
              <a:blipFill>
                <a:blip r:embed="rId4"/>
                <a:stretch>
                  <a:fillRect t="-1299" r="-1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264431" cy="1072753"/>
          </a:xfrm>
        </p:spPr>
        <p:txBody>
          <a:bodyPr>
            <a:normAutofit/>
          </a:bodyPr>
          <a:lstStyle/>
          <a:p>
            <a:r>
              <a:rPr lang="en-US" u="sng" dirty="0"/>
              <a:t>REMC Currently Under Development for the TCV Tokamak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12" name="Picture 11" descr="A red outline of a circle&#10;&#10;Description automatically generated with medium confidence">
            <a:extLst>
              <a:ext uri="{FF2B5EF4-FFF2-40B4-BE49-F238E27FC236}">
                <a16:creationId xmlns:a16="http://schemas.microsoft.com/office/drawing/2014/main" id="{23ABDA60-3263-C36B-A89A-3A6CA9490BB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930" t="14229" r="17336" b="11321"/>
          <a:stretch/>
        </p:blipFill>
        <p:spPr>
          <a:xfrm>
            <a:off x="6526381" y="3031772"/>
            <a:ext cx="2468880" cy="2067710"/>
          </a:xfrm>
          <a:prstGeom prst="rect">
            <a:avLst/>
          </a:prstGeom>
        </p:spPr>
      </p:pic>
      <p:pic>
        <p:nvPicPr>
          <p:cNvPr id="18" name="Picture 17" descr="A red circle with a white background&#10;&#10;Description automatically generated">
            <a:extLst>
              <a:ext uri="{FF2B5EF4-FFF2-40B4-BE49-F238E27FC236}">
                <a16:creationId xmlns:a16="http://schemas.microsoft.com/office/drawing/2014/main" id="{4A89BCBD-0E8C-E254-7958-B8BFD628D45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931" t="31112" r="20942" b="23685"/>
          <a:stretch/>
        </p:blipFill>
        <p:spPr>
          <a:xfrm>
            <a:off x="6546064" y="1743556"/>
            <a:ext cx="2468880" cy="138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79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38F29E75-1DA1-1E26-68E2-C634B559E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62" y="1069912"/>
            <a:ext cx="4763326" cy="3308730"/>
          </a:xfrm>
        </p:spPr>
        <p:txBody>
          <a:bodyPr>
            <a:norm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Example of fast CQ</a:t>
            </a:r>
            <a:endParaRPr lang="en-US" dirty="0">
              <a:latin typeface="Century Gothic" panose="020B0502020202020204" pitchFamily="34" charset="0"/>
            </a:endParaRPr>
          </a:p>
          <a:p>
            <a:pPr lvl="1"/>
            <a:endParaRPr lang="en-US" sz="1000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50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4142613" cy="1072753"/>
          </a:xfrm>
        </p:spPr>
        <p:txBody>
          <a:bodyPr/>
          <a:lstStyle/>
          <a:p>
            <a:r>
              <a:rPr lang="en-US" u="sng" dirty="0"/>
              <a:t>Current Quench Time Scan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86175C-7071-D8AC-0BFF-826A5C44DD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5123" y="1363578"/>
            <a:ext cx="3304715" cy="284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72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red circle with a white background&#10;&#10;Description automatically generated">
            <a:extLst>
              <a:ext uri="{FF2B5EF4-FFF2-40B4-BE49-F238E27FC236}">
                <a16:creationId xmlns:a16="http://schemas.microsoft.com/office/drawing/2014/main" id="{493BC1A7-64AB-90A0-6AAF-08B18A5709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787" t="27004" r="22633" b="20747"/>
          <a:stretch/>
        </p:blipFill>
        <p:spPr>
          <a:xfrm>
            <a:off x="6526381" y="128825"/>
            <a:ext cx="2468880" cy="1614731"/>
          </a:xfrm>
          <a:prstGeom prst="rect">
            <a:avLst/>
          </a:prstGeom>
        </p:spPr>
      </p:pic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38F29E75-1DA1-1E26-68E2-C634B559E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056" y="1148129"/>
            <a:ext cx="6214642" cy="3896843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Due to the lower Ip, the biggest challenge will be coupling to sufficient plasma current 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Limited space behind the plasma-facing tiles is a major constraint on the maximum cross-section of the coil 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The contact resistance of the coil elbows will need to be minimized</a:t>
            </a:r>
          </a:p>
          <a:p>
            <a:pPr lvl="1"/>
            <a:endParaRPr lang="en-US" sz="1000" b="1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Looking into techniques to keep the coil resistivity as low as possible 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Possibly using polished gold/silver joints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Expanding coil cross-section where possible </a:t>
            </a:r>
          </a:p>
          <a:p>
            <a:pPr lvl="1"/>
            <a:endParaRPr lang="en-US" sz="1000" dirty="0">
              <a:latin typeface="Century Gothic" panose="020B0502020202020204" pitchFamily="34" charset="0"/>
            </a:endParaRPr>
          </a:p>
          <a:p>
            <a:r>
              <a:rPr lang="en-US" b="1" dirty="0">
                <a:latin typeface="Century Gothic" panose="020B0502020202020204" pitchFamily="34" charset="0"/>
              </a:rPr>
              <a:t>The coil will be insulated from the nearby wall/tiles with spray-on insulating coating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Kapton or Al</a:t>
            </a:r>
            <a:r>
              <a:rPr lang="en-US" baseline="-25000" dirty="0">
                <a:latin typeface="Century Gothic" panose="020B0502020202020204" pitchFamily="34" charset="0"/>
              </a:rPr>
              <a:t>2</a:t>
            </a:r>
            <a:r>
              <a:rPr lang="en-US" dirty="0">
                <a:latin typeface="Century Gothic" panose="020B0502020202020204" pitchFamily="34" charset="0"/>
              </a:rPr>
              <a:t>O</a:t>
            </a:r>
            <a:r>
              <a:rPr lang="en-US" baseline="-25000" dirty="0">
                <a:latin typeface="Century Gothic" panose="020B0502020202020204" pitchFamily="34" charset="0"/>
              </a:rPr>
              <a:t>3</a:t>
            </a:r>
            <a:endParaRPr lang="en-US" dirty="0">
              <a:latin typeface="Century Gothic" panose="020B0502020202020204" pitchFamily="34" charset="0"/>
            </a:endParaRP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Currently testing Kapton samples for outgassing </a:t>
            </a: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264431" cy="1072753"/>
          </a:xfrm>
        </p:spPr>
        <p:txBody>
          <a:bodyPr>
            <a:normAutofit/>
          </a:bodyPr>
          <a:lstStyle/>
          <a:p>
            <a:r>
              <a:rPr lang="en-US" u="sng" dirty="0"/>
              <a:t>REMC Currently Under Development for the TCV Tokamak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pic>
        <p:nvPicPr>
          <p:cNvPr id="12" name="Picture 11" descr="A red outline of a circle&#10;&#10;Description automatically generated with medium confidence">
            <a:extLst>
              <a:ext uri="{FF2B5EF4-FFF2-40B4-BE49-F238E27FC236}">
                <a16:creationId xmlns:a16="http://schemas.microsoft.com/office/drawing/2014/main" id="{23ABDA60-3263-C36B-A89A-3A6CA9490BB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930" t="14229" r="17336" b="11321"/>
          <a:stretch/>
        </p:blipFill>
        <p:spPr>
          <a:xfrm>
            <a:off x="6526381" y="3031772"/>
            <a:ext cx="2468880" cy="2067710"/>
          </a:xfrm>
          <a:prstGeom prst="rect">
            <a:avLst/>
          </a:prstGeom>
        </p:spPr>
      </p:pic>
      <p:pic>
        <p:nvPicPr>
          <p:cNvPr id="18" name="Picture 17" descr="A red circle with a white background&#10;&#10;Description automatically generated">
            <a:extLst>
              <a:ext uri="{FF2B5EF4-FFF2-40B4-BE49-F238E27FC236}">
                <a16:creationId xmlns:a16="http://schemas.microsoft.com/office/drawing/2014/main" id="{4A89BCBD-0E8C-E254-7958-B8BFD628D4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931" t="31112" r="20942" b="23685"/>
          <a:stretch/>
        </p:blipFill>
        <p:spPr>
          <a:xfrm>
            <a:off x="6546064" y="1743556"/>
            <a:ext cx="2468880" cy="138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32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993636" cy="1072753"/>
          </a:xfrm>
        </p:spPr>
        <p:txBody>
          <a:bodyPr>
            <a:normAutofit/>
          </a:bodyPr>
          <a:lstStyle/>
          <a:p>
            <a:r>
              <a:rPr lang="en-US" u="sng" dirty="0"/>
              <a:t>Special Runaway Scenario Being Developed for TCV REMC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sp>
        <p:nvSpPr>
          <p:cNvPr id="5" name="Espace réservé du contenu 1">
            <a:extLst>
              <a:ext uri="{FF2B5EF4-FFF2-40B4-BE49-F238E27FC236}">
                <a16:creationId xmlns:a16="http://schemas.microsoft.com/office/drawing/2014/main" id="{E8C11163-D369-51DE-FC4C-22880AABD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456" y="1067105"/>
            <a:ext cx="5044183" cy="3724814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Typical RE scenario on TCV relies on low-density to produce seed runaway populations</a:t>
            </a:r>
          </a:p>
          <a:p>
            <a:endParaRPr lang="en-US" sz="1000" b="1" dirty="0">
              <a:latin typeface="Century Gothic" panose="020B0502020202020204" pitchFamily="34" charset="0"/>
            </a:endParaRPr>
          </a:p>
          <a:p>
            <a:endParaRPr lang="en-US" sz="1000" b="1" dirty="0">
              <a:solidFill>
                <a:srgbClr val="00B050"/>
              </a:solidFill>
              <a:latin typeface="Century Gothic" panose="020B0502020202020204" pitchFamily="34" charset="0"/>
            </a:endParaRPr>
          </a:p>
          <a:p>
            <a:endParaRPr lang="en-US" b="1" dirty="0">
              <a:solidFill>
                <a:schemeClr val="accent6"/>
              </a:solidFill>
              <a:latin typeface="Century Gothic" panose="020B0502020202020204" pitchFamily="34" charset="0"/>
            </a:endParaRPr>
          </a:p>
          <a:p>
            <a:pPr lvl="1"/>
            <a:endParaRPr lang="en-US" sz="1000" dirty="0">
              <a:latin typeface="Century Gothic" panose="020B0502020202020204" pitchFamily="34" charset="0"/>
            </a:endParaRPr>
          </a:p>
          <a:p>
            <a:endParaRPr lang="en-US" sz="1200" dirty="0">
              <a:latin typeface="Century Gothic" panose="020B0502020202020204" pitchFamily="34" charset="0"/>
            </a:endParaRPr>
          </a:p>
        </p:txBody>
      </p:sp>
      <p:pic>
        <p:nvPicPr>
          <p:cNvPr id="10" name="Picture 9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AB0FBAC3-DAB6-FBE9-9053-57962EF90A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52" t="5035" r="6369" b="3491"/>
          <a:stretch/>
        </p:blipFill>
        <p:spPr>
          <a:xfrm>
            <a:off x="5473061" y="1067105"/>
            <a:ext cx="3471483" cy="336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91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993636" cy="1072753"/>
          </a:xfrm>
        </p:spPr>
        <p:txBody>
          <a:bodyPr>
            <a:normAutofit/>
          </a:bodyPr>
          <a:lstStyle/>
          <a:p>
            <a:r>
              <a:rPr lang="en-US" u="sng" dirty="0"/>
              <a:t>Special Runaway Scenario Being Developed for TCV REMC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sp>
        <p:nvSpPr>
          <p:cNvPr id="5" name="Espace réservé du contenu 1">
            <a:extLst>
              <a:ext uri="{FF2B5EF4-FFF2-40B4-BE49-F238E27FC236}">
                <a16:creationId xmlns:a16="http://schemas.microsoft.com/office/drawing/2014/main" id="{E8C11163-D369-51DE-FC4C-22880AABD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456" y="1067105"/>
            <a:ext cx="5044183" cy="3724814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Typical RE scenario on TCV relies on low-density to produce seed runaway populations</a:t>
            </a:r>
          </a:p>
          <a:p>
            <a:endParaRPr lang="en-US" sz="1000" b="1" dirty="0">
              <a:latin typeface="Century Gothic" panose="020B0502020202020204" pitchFamily="34" charset="0"/>
            </a:endParaRPr>
          </a:p>
          <a:p>
            <a:r>
              <a:rPr lang="en-US" b="1" u="sng" dirty="0">
                <a:solidFill>
                  <a:srgbClr val="00B050"/>
                </a:solidFill>
                <a:latin typeface="Century Gothic" panose="020B0502020202020204" pitchFamily="34" charset="0"/>
              </a:rPr>
              <a:t>Step 1:</a:t>
            </a:r>
            <a:r>
              <a:rPr lang="en-US" b="1" dirty="0">
                <a:solidFill>
                  <a:srgbClr val="00B050"/>
                </a:solidFill>
                <a:latin typeface="Century Gothic" panose="020B0502020202020204" pitchFamily="34" charset="0"/>
              </a:rPr>
              <a:t> Density is lowered by reducing fueling</a:t>
            </a:r>
          </a:p>
          <a:p>
            <a:endParaRPr lang="en-US" sz="1000" b="1" dirty="0">
              <a:solidFill>
                <a:srgbClr val="00B050"/>
              </a:solidFill>
              <a:latin typeface="Century Gothic" panose="020B0502020202020204" pitchFamily="34" charset="0"/>
            </a:endParaRPr>
          </a:p>
          <a:p>
            <a:endParaRPr lang="en-US" b="1" dirty="0">
              <a:solidFill>
                <a:schemeClr val="accent6"/>
              </a:solidFill>
              <a:latin typeface="Century Gothic" panose="020B0502020202020204" pitchFamily="34" charset="0"/>
            </a:endParaRPr>
          </a:p>
          <a:p>
            <a:pPr lvl="1"/>
            <a:endParaRPr lang="en-US" sz="1000" dirty="0">
              <a:latin typeface="Century Gothic" panose="020B0502020202020204" pitchFamily="34" charset="0"/>
            </a:endParaRPr>
          </a:p>
          <a:p>
            <a:endParaRPr lang="en-US" sz="1200" dirty="0">
              <a:latin typeface="Century Gothic" panose="020B0502020202020204" pitchFamily="34" charset="0"/>
            </a:endParaRPr>
          </a:p>
        </p:txBody>
      </p:sp>
      <p:pic>
        <p:nvPicPr>
          <p:cNvPr id="10" name="Picture 9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AB0FBAC3-DAB6-FBE9-9053-57962EF90A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52" t="5035" r="6369" b="3491"/>
          <a:stretch/>
        </p:blipFill>
        <p:spPr>
          <a:xfrm>
            <a:off x="5473061" y="1067105"/>
            <a:ext cx="3471483" cy="3366848"/>
          </a:xfrm>
          <a:prstGeom prst="rect">
            <a:avLst/>
          </a:prstGeom>
        </p:spPr>
      </p:pic>
      <p:sp>
        <p:nvSpPr>
          <p:cNvPr id="17" name="Right Arrow 16">
            <a:extLst>
              <a:ext uri="{FF2B5EF4-FFF2-40B4-BE49-F238E27FC236}">
                <a16:creationId xmlns:a16="http://schemas.microsoft.com/office/drawing/2014/main" id="{878829CC-CF55-4A72-375D-3B63BF8D8E60}"/>
              </a:ext>
            </a:extLst>
          </p:cNvPr>
          <p:cNvSpPr/>
          <p:nvPr/>
        </p:nvSpPr>
        <p:spPr>
          <a:xfrm rot="7880530">
            <a:off x="6167692" y="2509827"/>
            <a:ext cx="347957" cy="244115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1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"/>
          <p:cNvSpPr txBox="1">
            <a:spLocks noGrp="1"/>
          </p:cNvSpPr>
          <p:nvPr>
            <p:ph type="sldNum" sz="quarter" idx="16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9000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2E2F88-94CF-9D64-7FEA-E4FF72C1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75" y="179552"/>
            <a:ext cx="5993636" cy="1072753"/>
          </a:xfrm>
        </p:spPr>
        <p:txBody>
          <a:bodyPr>
            <a:normAutofit/>
          </a:bodyPr>
          <a:lstStyle/>
          <a:p>
            <a:r>
              <a:rPr lang="en-US" u="sng" dirty="0"/>
              <a:t>Special Runaway Scenario Being Developed for TCV REMC</a:t>
            </a:r>
            <a:endParaRPr lang="en-US" dirty="0"/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9F354D14-8868-97D3-4A2D-3EB952AE716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7115989" y="1874064"/>
            <a:ext cx="3543260" cy="512762"/>
          </a:xfrm>
        </p:spPr>
        <p:txBody>
          <a:bodyPr/>
          <a:lstStyle/>
          <a:p>
            <a:r>
              <a:rPr lang="fr-FR" dirty="0"/>
              <a:t>A. Battey</a:t>
            </a:r>
          </a:p>
        </p:txBody>
      </p:sp>
      <p:sp>
        <p:nvSpPr>
          <p:cNvPr id="5" name="Espace réservé du contenu 1">
            <a:extLst>
              <a:ext uri="{FF2B5EF4-FFF2-40B4-BE49-F238E27FC236}">
                <a16:creationId xmlns:a16="http://schemas.microsoft.com/office/drawing/2014/main" id="{E8C11163-D369-51DE-FC4C-22880AABD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456" y="1067105"/>
            <a:ext cx="5044183" cy="3724814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b="1" dirty="0">
                <a:latin typeface="Century Gothic" panose="020B0502020202020204" pitchFamily="34" charset="0"/>
              </a:rPr>
              <a:t>Typical RE scenario on TCV relies on low-density to produce seed runaway populations</a:t>
            </a:r>
          </a:p>
          <a:p>
            <a:endParaRPr lang="en-US" sz="1000" b="1" dirty="0">
              <a:latin typeface="Century Gothic" panose="020B0502020202020204" pitchFamily="34" charset="0"/>
            </a:endParaRPr>
          </a:p>
          <a:p>
            <a:r>
              <a:rPr lang="en-US" b="1" u="sng" dirty="0">
                <a:solidFill>
                  <a:srgbClr val="00B050"/>
                </a:solidFill>
                <a:latin typeface="Century Gothic" panose="020B0502020202020204" pitchFamily="34" charset="0"/>
              </a:rPr>
              <a:t>Step 1:</a:t>
            </a:r>
            <a:r>
              <a:rPr lang="en-US" b="1" dirty="0">
                <a:solidFill>
                  <a:srgbClr val="00B050"/>
                </a:solidFill>
                <a:latin typeface="Century Gothic" panose="020B0502020202020204" pitchFamily="34" charset="0"/>
              </a:rPr>
              <a:t> Density is lowered by reducing fueling</a:t>
            </a:r>
          </a:p>
          <a:p>
            <a:endParaRPr lang="en-US" sz="1000" b="1" dirty="0">
              <a:solidFill>
                <a:srgbClr val="00B050"/>
              </a:solidFill>
              <a:latin typeface="Century Gothic" panose="020B0502020202020204" pitchFamily="34" charset="0"/>
            </a:endParaRPr>
          </a:p>
          <a:p>
            <a:r>
              <a:rPr lang="en-US" b="1" u="sng" dirty="0">
                <a:solidFill>
                  <a:schemeClr val="accent5"/>
                </a:solidFill>
                <a:latin typeface="Century Gothic" panose="020B0502020202020204" pitchFamily="34" charset="0"/>
              </a:rPr>
              <a:t>Step 2:</a:t>
            </a:r>
            <a:r>
              <a:rPr lang="en-US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 Low critical electric field allows for a seed RE population to grow</a:t>
            </a:r>
          </a:p>
          <a:p>
            <a:endParaRPr lang="en-US" sz="1000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  <a:p>
            <a:endParaRPr lang="en-US" b="1" dirty="0">
              <a:solidFill>
                <a:schemeClr val="accent6"/>
              </a:solidFill>
              <a:latin typeface="Century Gothic" panose="020B0502020202020204" pitchFamily="34" charset="0"/>
            </a:endParaRPr>
          </a:p>
          <a:p>
            <a:pPr lvl="1"/>
            <a:endParaRPr lang="en-US" sz="1000" dirty="0">
              <a:latin typeface="Century Gothic" panose="020B0502020202020204" pitchFamily="34" charset="0"/>
            </a:endParaRPr>
          </a:p>
          <a:p>
            <a:endParaRPr lang="en-US" sz="1200" dirty="0">
              <a:latin typeface="Century Gothic" panose="020B0502020202020204" pitchFamily="34" charset="0"/>
            </a:endParaRPr>
          </a:p>
        </p:txBody>
      </p:sp>
      <p:pic>
        <p:nvPicPr>
          <p:cNvPr id="10" name="Picture 9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AB0FBAC3-DAB6-FBE9-9053-57962EF90A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52" t="5035" r="6369" b="3491"/>
          <a:stretch/>
        </p:blipFill>
        <p:spPr>
          <a:xfrm>
            <a:off x="5473061" y="1067105"/>
            <a:ext cx="3471483" cy="3366848"/>
          </a:xfrm>
          <a:prstGeom prst="rect">
            <a:avLst/>
          </a:prstGeom>
        </p:spPr>
      </p:pic>
      <p:sp>
        <p:nvSpPr>
          <p:cNvPr id="16" name="Right Arrow 15">
            <a:extLst>
              <a:ext uri="{FF2B5EF4-FFF2-40B4-BE49-F238E27FC236}">
                <a16:creationId xmlns:a16="http://schemas.microsoft.com/office/drawing/2014/main" id="{4A5434A2-ECCA-3F5A-317F-ACFE82F354D4}"/>
              </a:ext>
            </a:extLst>
          </p:cNvPr>
          <p:cNvSpPr/>
          <p:nvPr/>
        </p:nvSpPr>
        <p:spPr>
          <a:xfrm rot="3339371">
            <a:off x="6058646" y="3525332"/>
            <a:ext cx="347957" cy="244115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878829CC-CF55-4A72-375D-3B63BF8D8E60}"/>
              </a:ext>
            </a:extLst>
          </p:cNvPr>
          <p:cNvSpPr/>
          <p:nvPr/>
        </p:nvSpPr>
        <p:spPr>
          <a:xfrm rot="7880530">
            <a:off x="6167692" y="2509827"/>
            <a:ext cx="347957" cy="244115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98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EPFL - New Colors 2019">
      <a:dk1>
        <a:srgbClr val="413C3A"/>
      </a:dk1>
      <a:lt1>
        <a:srgbClr val="FFFFFF"/>
      </a:lt1>
      <a:dk2>
        <a:srgbClr val="413C3A"/>
      </a:dk2>
      <a:lt2>
        <a:srgbClr val="CAC7C7"/>
      </a:lt2>
      <a:accent1>
        <a:srgbClr val="E30613"/>
      </a:accent1>
      <a:accent2>
        <a:srgbClr val="00A79F"/>
      </a:accent2>
      <a:accent3>
        <a:srgbClr val="413C3A"/>
      </a:accent3>
      <a:accent4>
        <a:srgbClr val="007480"/>
      </a:accent4>
      <a:accent5>
        <a:srgbClr val="F39869"/>
      </a:accent5>
      <a:accent6>
        <a:srgbClr val="B51F1F"/>
      </a:accent6>
      <a:hlink>
        <a:srgbClr val="ED6E9C"/>
      </a:hlink>
      <a:folHlink>
        <a:srgbClr val="4F8FCC"/>
      </a:folHlink>
    </a:clrScheme>
    <a:fontScheme name="EPFL_Beta2">
      <a:majorFont>
        <a:latin typeface="Franklin Gothic Demi Cond"/>
        <a:ea typeface=""/>
        <a:cs typeface=""/>
      </a:majorFont>
      <a:minorFont>
        <a:latin typeface="Arial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_EPFL_Beta2" id="{6A525B41-3E68-491F-A6C9-0B15EA1321FE}" vid="{993E2952-EB5D-4425-8012-1B04381EBC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 Office</Template>
  <TotalTime>32620</TotalTime>
  <Words>2900</Words>
  <Application>Microsoft Macintosh PowerPoint</Application>
  <PresentationFormat>On-screen Show (16:9)</PresentationFormat>
  <Paragraphs>667</Paragraphs>
  <Slides>50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8" baseType="lpstr">
      <vt:lpstr>Arial</vt:lpstr>
      <vt:lpstr>Cambria Math</vt:lpstr>
      <vt:lpstr>Century</vt:lpstr>
      <vt:lpstr>Century Gothic</vt:lpstr>
      <vt:lpstr>Franklin Gothic Demi Cond</vt:lpstr>
      <vt:lpstr>Franklin Gothic Medium</vt:lpstr>
      <vt:lpstr>Wingdings</vt:lpstr>
      <vt:lpstr>Thème Office</vt:lpstr>
      <vt:lpstr>Design of the TCV Runaway Electron Mitigation Coil</vt:lpstr>
      <vt:lpstr>PowerPoint Presentation</vt:lpstr>
      <vt:lpstr>Basics: Runaway Mitigation Coil</vt:lpstr>
      <vt:lpstr>REMC Currently Under Development for the TCV Tokamak</vt:lpstr>
      <vt:lpstr>REMC Currently Under Development for the TCV Tokamak</vt:lpstr>
      <vt:lpstr>REMC Currently Under Development for the TCV Tokamak</vt:lpstr>
      <vt:lpstr>Special Runaway Scenario Being Developed for TCV REMC</vt:lpstr>
      <vt:lpstr>Special Runaway Scenario Being Developed for TCV REMC</vt:lpstr>
      <vt:lpstr>Special Runaway Scenario Being Developed for TCV REMC</vt:lpstr>
      <vt:lpstr>Special Runaway Scenario Being Developed for TCV REMC</vt:lpstr>
      <vt:lpstr>Special Runaway Scenario Being Developed for TCV REMC</vt:lpstr>
      <vt:lpstr>Special Runaway Scenario Being Developed for TCV REMC</vt:lpstr>
      <vt:lpstr>Special Runaway Scenario Being Developed for TCV REMC</vt:lpstr>
      <vt:lpstr>ThinCurr Model Models 3D Conducting Structures as a Series of Coupled Circuit Equations</vt:lpstr>
      <vt:lpstr>ThinCurr Model Models 3D Conducting Structures as a Series of Coupled Circuit Equations</vt:lpstr>
      <vt:lpstr>REMC Geometries Evaluated Using ThinCurr and MARS Codes</vt:lpstr>
      <vt:lpstr>REMC Geometries Evaluated Using ThinCurr and MARS Codes</vt:lpstr>
      <vt:lpstr>PowerPoint Presentation</vt:lpstr>
      <vt:lpstr>Mounting Location Limits Possible to Geometries </vt:lpstr>
      <vt:lpstr>ThinCurr Studies Explore the Effect of Coil Resistivity on Coil Performance</vt:lpstr>
      <vt:lpstr>Coil Resistivity Explored for All Possible Geometries </vt:lpstr>
      <vt:lpstr>Coil Resistivity Explored for All Possible Geometries </vt:lpstr>
      <vt:lpstr>Coil Resistivity Explored for All Possible Geometries </vt:lpstr>
      <vt:lpstr>Coil Resistivity Explored for All Possible Geometries </vt:lpstr>
      <vt:lpstr>Coil Resistivity Explored for All Possible Geometries </vt:lpstr>
      <vt:lpstr>Coil Resistivity Explored for All Possible Geometries </vt:lpstr>
      <vt:lpstr>Coil Resistivity Explored for All Possible Geometries </vt:lpstr>
      <vt:lpstr>Coil Resistivity Explored for All Possible Geometries </vt:lpstr>
      <vt:lpstr>Coil Resistivity Explored for All Possible Geometries </vt:lpstr>
      <vt:lpstr>Several Coil Geometries Eliminated with Resistivity Scan</vt:lpstr>
      <vt:lpstr>Several Coil Geometries Eliminated with Resistivity Scan</vt:lpstr>
      <vt:lpstr>Several Coil Geometries Eliminated with Resistivity Scan</vt:lpstr>
      <vt:lpstr>PowerPoint Presentation</vt:lpstr>
      <vt:lpstr>ThinCurr Leveraged to Explore the Effect of Potential RE Scenarios</vt:lpstr>
      <vt:lpstr>ThinCurr Leveraged to Explore the Effect of Potential RE Scenarios</vt:lpstr>
      <vt:lpstr>ThinCurr Leveraged to Explore the Effect of Potential RE Scenarios</vt:lpstr>
      <vt:lpstr>Current Quench Time Scan</vt:lpstr>
      <vt:lpstr>Plasma Current Scan</vt:lpstr>
      <vt:lpstr>Plasma Current Scan</vt:lpstr>
      <vt:lpstr>PowerPoint Presentation</vt:lpstr>
      <vt:lpstr>Plasma Position</vt:lpstr>
      <vt:lpstr>REMC Performance Sharply Drops off with Vertical Position</vt:lpstr>
      <vt:lpstr>PowerPoint Presentation</vt:lpstr>
      <vt:lpstr>Conclusions</vt:lpstr>
      <vt:lpstr>Conclusions</vt:lpstr>
      <vt:lpstr>Thank you</vt:lpstr>
      <vt:lpstr>PowerPoint Presentation</vt:lpstr>
      <vt:lpstr>REMC Performance Sharply Drops off with Vertical Position</vt:lpstr>
      <vt:lpstr>REMC Performance Sharply Drops off with Vertical Position</vt:lpstr>
      <vt:lpstr>Current Quench Time Scan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EPFL</dc:title>
  <dc:creator>Utilisateur Microsoft Office</dc:creator>
  <cp:lastModifiedBy>Alexander Franklin Battey</cp:lastModifiedBy>
  <cp:revision>330</cp:revision>
  <cp:lastPrinted>2019-06-19T13:21:30Z</cp:lastPrinted>
  <dcterms:created xsi:type="dcterms:W3CDTF">2019-04-02T06:24:35Z</dcterms:created>
  <dcterms:modified xsi:type="dcterms:W3CDTF">2025-06-05T10:07:22Z</dcterms:modified>
</cp:coreProperties>
</file>