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6" r:id="rId2"/>
    <p:sldId id="472" r:id="rId3"/>
    <p:sldId id="2667" r:id="rId4"/>
    <p:sldId id="2681" r:id="rId5"/>
    <p:sldId id="2686" r:id="rId6"/>
    <p:sldId id="2669" r:id="rId7"/>
    <p:sldId id="2701" r:id="rId8"/>
    <p:sldId id="2716" r:id="rId9"/>
    <p:sldId id="2704" r:id="rId10"/>
    <p:sldId id="2705" r:id="rId11"/>
    <p:sldId id="2699" r:id="rId12"/>
    <p:sldId id="2703" r:id="rId13"/>
    <p:sldId id="2702" r:id="rId14"/>
    <p:sldId id="2680" r:id="rId15"/>
    <p:sldId id="2668" r:id="rId16"/>
    <p:sldId id="2682" r:id="rId17"/>
    <p:sldId id="2684" r:id="rId18"/>
    <p:sldId id="2661" r:id="rId19"/>
    <p:sldId id="2671" r:id="rId20"/>
    <p:sldId id="2685" r:id="rId21"/>
    <p:sldId id="2672" r:id="rId22"/>
    <p:sldId id="2706" r:id="rId23"/>
    <p:sldId id="2707" r:id="rId24"/>
    <p:sldId id="2688" r:id="rId25"/>
    <p:sldId id="2711" r:id="rId26"/>
    <p:sldId id="2713" r:id="rId27"/>
    <p:sldId id="2714" r:id="rId28"/>
    <p:sldId id="2712" r:id="rId29"/>
    <p:sldId id="2689" r:id="rId30"/>
    <p:sldId id="2690" r:id="rId31"/>
    <p:sldId id="2691" r:id="rId32"/>
    <p:sldId id="2692" r:id="rId33"/>
    <p:sldId id="2665" r:id="rId34"/>
    <p:sldId id="2674" r:id="rId35"/>
    <p:sldId id="2709" r:id="rId36"/>
    <p:sldId id="2710" r:id="rId37"/>
    <p:sldId id="2695" r:id="rId38"/>
    <p:sldId id="2675" r:id="rId39"/>
    <p:sldId id="2715" r:id="rId40"/>
    <p:sldId id="2666" r:id="rId41"/>
    <p:sldId id="2677" r:id="rId42"/>
    <p:sldId id="2697" r:id="rId43"/>
    <p:sldId id="2664" r:id="rId44"/>
    <p:sldId id="2660" r:id="rId45"/>
    <p:sldId id="2687" r:id="rId46"/>
    <p:sldId id="380" r:id="rId47"/>
    <p:sldId id="2708" r:id="rId48"/>
    <p:sldId id="2678" r:id="rId49"/>
    <p:sldId id="2696" r:id="rId50"/>
    <p:sldId id="2694" r:id="rId51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BF3FFFD-C098-4740-BA83-AF7494E26753}">
          <p14:sldIdLst>
            <p14:sldId id="256"/>
            <p14:sldId id="472"/>
            <p14:sldId id="2667"/>
            <p14:sldId id="2681"/>
            <p14:sldId id="2686"/>
            <p14:sldId id="2669"/>
            <p14:sldId id="2701"/>
            <p14:sldId id="2716"/>
            <p14:sldId id="2704"/>
            <p14:sldId id="2705"/>
            <p14:sldId id="2699"/>
            <p14:sldId id="2703"/>
            <p14:sldId id="2702"/>
            <p14:sldId id="2680"/>
            <p14:sldId id="2668"/>
            <p14:sldId id="2682"/>
            <p14:sldId id="2684"/>
            <p14:sldId id="2661"/>
            <p14:sldId id="2671"/>
            <p14:sldId id="2685"/>
            <p14:sldId id="2672"/>
            <p14:sldId id="2706"/>
            <p14:sldId id="2707"/>
            <p14:sldId id="2688"/>
            <p14:sldId id="2711"/>
            <p14:sldId id="2713"/>
            <p14:sldId id="2714"/>
            <p14:sldId id="2712"/>
            <p14:sldId id="2689"/>
            <p14:sldId id="2690"/>
            <p14:sldId id="2691"/>
            <p14:sldId id="2692"/>
            <p14:sldId id="2665"/>
            <p14:sldId id="2674"/>
            <p14:sldId id="2709"/>
            <p14:sldId id="2710"/>
            <p14:sldId id="2695"/>
            <p14:sldId id="2675"/>
            <p14:sldId id="2715"/>
            <p14:sldId id="2666"/>
            <p14:sldId id="2677"/>
            <p14:sldId id="2697"/>
            <p14:sldId id="2664"/>
            <p14:sldId id="2660"/>
            <p14:sldId id="2687"/>
            <p14:sldId id="380"/>
            <p14:sldId id="2708"/>
            <p14:sldId id="2678"/>
            <p14:sldId id="2696"/>
            <p14:sldId id="2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73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pos="419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46EC"/>
    <a:srgbClr val="F1F7FC"/>
    <a:srgbClr val="EAF0D8"/>
    <a:srgbClr val="00677B"/>
    <a:srgbClr val="070707"/>
    <a:srgbClr val="BFD730"/>
    <a:srgbClr val="4B8FCC"/>
    <a:srgbClr val="5C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72" autoAdjust="0"/>
    <p:restoredTop sz="96327"/>
  </p:normalViewPr>
  <p:slideViewPr>
    <p:cSldViewPr snapToGrid="0" snapToObjects="1" showGuides="1">
      <p:cViewPr varScale="1">
        <p:scale>
          <a:sx n="146" d="100"/>
          <a:sy n="146" d="100"/>
        </p:scale>
        <p:origin x="2072" y="168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5072" y="208"/>
      </p:cViewPr>
      <p:guideLst>
        <p:guide orient="horz" pos="2890"/>
        <p:guide pos="2160"/>
        <p:guide orient="horz" pos="373"/>
        <p:guide pos="136"/>
        <p:guide pos="41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NAME EVENT / NAME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65E91-54C5-BF47-91BF-2E2A520F920D}" type="datetime1">
              <a:rPr lang="fr-CH" smtClean="0">
                <a:latin typeface="Arial" panose="020B0604020202020204" pitchFamily="34" charset="0"/>
              </a:rPr>
              <a:t>26.05.25</a:t>
            </a:fld>
            <a:endParaRPr lang="fr-CH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Speaker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NAME EVENT / NAME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701F3EA-C8BD-D544-8519-665215575D25}" type="datetime1">
              <a:rPr lang="fr-CH" smtClean="0"/>
              <a:t>26.05.25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6964" cy="36207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10518" y="4400549"/>
            <a:ext cx="6436964" cy="42010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Speaker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08DC05-305F-594F-9F18-9CF1E4DB5A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543D6B9-C04C-0640-9F0E-12EE3DC37A82}" type="datetime1">
              <a:rPr lang="fr-CH" smtClean="0"/>
              <a:t>26.05.25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F41A5-B12E-1843-83F7-B86B38C0CE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D206A73-DDB0-2740-9475-00E48E475A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02.06.25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034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88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03.06.25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716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03.06.25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583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908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27.05.25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848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28.05.25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453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01.06.25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71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5900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15BC58-EF8F-3C41-8400-F0E58E4612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D1AB29-12E6-FC4D-9DDA-B3B397FA33AE}" type="datetime1">
              <a:rPr lang="fr-CH" smtClean="0"/>
              <a:t>27.05.25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EADD3-72FB-6741-94BA-787742E0E8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DA0CECF-CBCC-6A4B-80AB-8B9ADF127D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487356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27.05.25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71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5900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15BC58-EF8F-3C41-8400-F0E58E4612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D1AB29-12E6-FC4D-9DDA-B3B397FA33AE}" type="datetime1">
              <a:rPr lang="fr-CH" smtClean="0"/>
              <a:t>26.05.25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EADD3-72FB-6741-94BA-787742E0E8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DA0CECF-CBCC-6A4B-80AB-8B9ADF127D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36373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01.06.25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853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27.05.25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920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05.06.25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851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05.06.25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971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658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117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303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784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05.06.25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5055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950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27.05.25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978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92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142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972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5900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15BC58-EF8F-3C41-8400-F0E58E4612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D1AB29-12E6-FC4D-9DDA-B3B397FA33AE}" type="datetime1">
              <a:rPr lang="fr-CH" smtClean="0"/>
              <a:t>27.05.25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EADD3-72FB-6741-94BA-787742E0E8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DA0CECF-CBCC-6A4B-80AB-8B9ADF127D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635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02.06.25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39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5822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512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95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1342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79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28.05.25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2892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5900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15BC58-EF8F-3C41-8400-F0E58E4612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D1AB29-12E6-FC4D-9DDA-B3B397FA33AE}" type="datetime1">
              <a:rPr lang="fr-CH" smtClean="0"/>
              <a:t>27.05.25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EADD3-72FB-6741-94BA-787742E0E8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DA0CECF-CBCC-6A4B-80AB-8B9ADF127D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216212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03.06.25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013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7359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5900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15BC58-EF8F-3C41-8400-F0E58E4612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D1AB29-12E6-FC4D-9DDA-B3B397FA33AE}" type="datetime1">
              <a:rPr lang="fr-CH" smtClean="0"/>
              <a:t>27.05.25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EADD3-72FB-6741-94BA-787742E0E8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DA0CECF-CBCC-6A4B-80AB-8B9ADF127D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175658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26.05.25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006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02.06.25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773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87875"/>
            <a:ext cx="6436964" cy="4013683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1CB072-4A5C-F443-84CC-466F605850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38DCFF-C469-8948-8843-009E4C04A5E3}" type="datetime1">
              <a:rPr lang="fr-CH" smtClean="0"/>
              <a:t>26.05.25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D8310D-B91B-A743-896F-F9845CEF21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F563D77-70D3-894D-9BAC-6BBC60FA11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6954749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5900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15BC58-EF8F-3C41-8400-F0E58E4612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D1AB29-12E6-FC4D-9DDA-B3B397FA33AE}" type="datetime1">
              <a:rPr lang="fr-CH" smtClean="0"/>
              <a:t>04.06.25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EADD3-72FB-6741-94BA-787742E0E8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DA0CECF-CBCC-6A4B-80AB-8B9ADF127D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9872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5180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47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02.06.25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841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690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27.05.25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75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02.06.25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4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04.06.25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14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</a:t>
            </a:r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417F1766-70F2-AB45-A86D-A0432A737913}" type="datetime1">
              <a:rPr lang="fr-CH" smtClean="0"/>
              <a:t>02.06.25</a:t>
            </a:fld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MV</a:t>
            </a:r>
            <a:endParaRPr/>
          </a:p>
        </p:txBody>
      </p:sp>
      <p:sp>
        <p:nvSpPr>
          <p:cNvPr id="177" name="Google Shape;1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35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en-GB" noProof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Modifiez le style du titre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GB" noProof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4" y="2571751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4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9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7955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en-GB" noProof="0" dirty="0"/>
              <a:t>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noProof="0"/>
              <a:t>WELCOME TO EPFL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 dirty="0"/>
              <a:t>A. Battey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3" r:id="rId3"/>
    <p:sldLayoutId id="2147483681" r:id="rId4"/>
    <p:sldLayoutId id="2147483673" r:id="rId5"/>
    <p:sldLayoutId id="2147483685" r:id="rId6"/>
    <p:sldLayoutId id="2147483662" r:id="rId7"/>
    <p:sldLayoutId id="2147483674" r:id="rId8"/>
    <p:sldLayoutId id="2147483675" r:id="rId9"/>
    <p:sldLayoutId id="2147483676" r:id="rId10"/>
    <p:sldLayoutId id="2147483664" r:id="rId11"/>
    <p:sldLayoutId id="2147483666" r:id="rId12"/>
    <p:sldLayoutId id="2147483677" r:id="rId13"/>
    <p:sldLayoutId id="2147483678" r:id="rId14"/>
    <p:sldLayoutId id="2147483679" r:id="rId15"/>
    <p:sldLayoutId id="2147483667" r:id="rId16"/>
    <p:sldLayoutId id="2147483699" r:id="rId17"/>
    <p:sldLayoutId id="214748370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B481D43-0BA0-C61E-6743-7830D9914C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79" t="11103" r="14682"/>
          <a:stretch/>
        </p:blipFill>
        <p:spPr>
          <a:xfrm>
            <a:off x="1331913" y="0"/>
            <a:ext cx="7812087" cy="4948238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169" y="973394"/>
            <a:ext cx="4348410" cy="215152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Century" panose="02040604050505020304" pitchFamily="18" charset="0"/>
              </a:rPr>
              <a:t>Design of the TCV Runaway Electron Mitigation Coil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2779" y="3124922"/>
            <a:ext cx="2069164" cy="1568450"/>
          </a:xfrm>
        </p:spPr>
        <p:txBody>
          <a:bodyPr lIns="90000">
            <a:normAutofit lnSpcReduction="10000"/>
          </a:bodyPr>
          <a:lstStyle/>
          <a:p>
            <a:r>
              <a:rPr lang="en-US" sz="2000" b="0" i="1" dirty="0">
                <a:effectLst/>
                <a:latin typeface="Century" panose="02040604050505020304" pitchFamily="18" charset="0"/>
              </a:rPr>
              <a:t>A. Battey, U. Sheikh, F. </a:t>
            </a:r>
            <a:r>
              <a:rPr lang="en-US" sz="2000" b="0" i="1" dirty="0" err="1">
                <a:effectLst/>
                <a:latin typeface="Century" panose="02040604050505020304" pitchFamily="18" charset="0"/>
              </a:rPr>
              <a:t>Crisinel</a:t>
            </a:r>
            <a:r>
              <a:rPr lang="en-US" sz="2000" b="0" i="1" dirty="0">
                <a:effectLst/>
                <a:latin typeface="Century" panose="02040604050505020304" pitchFamily="18" charset="0"/>
              </a:rPr>
              <a:t>, J. Decker, D. </a:t>
            </a:r>
            <a:r>
              <a:rPr lang="en-US" sz="2000" b="0" i="1" dirty="0" err="1">
                <a:effectLst/>
                <a:latin typeface="Century" panose="02040604050505020304" pitchFamily="18" charset="0"/>
              </a:rPr>
              <a:t>Fasel</a:t>
            </a:r>
            <a:r>
              <a:rPr lang="en-US" sz="2000" i="1" dirty="0">
                <a:latin typeface="Century" panose="02040604050505020304" pitchFamily="18" charset="0"/>
              </a:rPr>
              <a:t> </a:t>
            </a:r>
            <a:r>
              <a:rPr lang="en-US" sz="2000" b="0" i="1" dirty="0">
                <a:effectLst/>
                <a:latin typeface="Century" panose="02040604050505020304" pitchFamily="18" charset="0"/>
              </a:rPr>
              <a:t>and, Y. Liu</a:t>
            </a:r>
            <a:endParaRPr lang="en-US" sz="1400" b="1" dirty="0">
              <a:latin typeface="Century" panose="02040604050505020304" pitchFamily="18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F0A55C-66AB-F046-AA02-AFC919A1C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3979" y="4683125"/>
            <a:ext cx="1828800" cy="460375"/>
          </a:xfrm>
        </p:spPr>
        <p:txBody>
          <a:bodyPr/>
          <a:lstStyle/>
          <a:p>
            <a:r>
              <a:rPr lang="en-US" b="1" dirty="0"/>
              <a:t>REM – 5</a:t>
            </a:r>
            <a:r>
              <a:rPr lang="en-US" b="1" baseline="30000" dirty="0"/>
              <a:t>th</a:t>
            </a:r>
            <a:r>
              <a:rPr lang="en-US" b="1" dirty="0"/>
              <a:t> June 2025</a:t>
            </a:r>
          </a:p>
        </p:txBody>
      </p: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8C11163-D369-51DE-FC4C-22880AA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Typical RE scenario on TCV relies on low-density to produce seed runaway populations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solidFill>
                  <a:srgbClr val="00B050"/>
                </a:solidFill>
                <a:latin typeface="Century Gothic" panose="020B0502020202020204" pitchFamily="34" charset="0"/>
              </a:rPr>
              <a:t>Step 1: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Density is lowered by reducing fueling</a:t>
            </a:r>
          </a:p>
          <a:p>
            <a:endParaRPr lang="en-US" sz="1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b="1" u="sng" dirty="0">
                <a:solidFill>
                  <a:schemeClr val="accent5"/>
                </a:solidFill>
                <a:latin typeface="Century Gothic" panose="020B0502020202020204" pitchFamily="34" charset="0"/>
              </a:rPr>
              <a:t>Step 2: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Low critical electric field allows for a seed RE population to grow</a:t>
            </a:r>
          </a:p>
          <a:p>
            <a:endParaRPr lang="en-US" sz="10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r>
              <a:rPr lang="en-US" b="1" u="sng" dirty="0">
                <a:solidFill>
                  <a:schemeClr val="accent6"/>
                </a:solidFill>
                <a:latin typeface="Century Gothic" panose="020B0502020202020204" pitchFamily="34" charset="0"/>
              </a:rPr>
              <a:t>Step 3:</a:t>
            </a: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MGI triggers current quench</a:t>
            </a:r>
          </a:p>
          <a:p>
            <a:pPr lvl="1"/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Avalanche mechanism results in full conversion to RE current </a:t>
            </a:r>
          </a:p>
          <a:p>
            <a:endParaRPr lang="en-US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B0FBAC3-DAB6-FBE9-9053-57962EF90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2" t="5035" r="6369" b="3491"/>
          <a:stretch/>
        </p:blipFill>
        <p:spPr>
          <a:xfrm>
            <a:off x="5473061" y="1067105"/>
            <a:ext cx="3471483" cy="33668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96CF7-18D3-81CB-E306-037D567471CF}"/>
              </a:ext>
            </a:extLst>
          </p:cNvPr>
          <p:cNvCxnSpPr/>
          <p:nvPr/>
        </p:nvCxnSpPr>
        <p:spPr>
          <a:xfrm>
            <a:off x="7841182" y="1180784"/>
            <a:ext cx="0" cy="76065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9652B5-6BF5-9A2B-D3A4-FB4E85CF8E72}"/>
              </a:ext>
            </a:extLst>
          </p:cNvPr>
          <p:cNvCxnSpPr/>
          <p:nvPr/>
        </p:nvCxnSpPr>
        <p:spPr>
          <a:xfrm>
            <a:off x="7841182" y="2340070"/>
            <a:ext cx="0" cy="76065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F81F4C-BFE8-E01D-61D9-1E585FF520E0}"/>
              </a:ext>
            </a:extLst>
          </p:cNvPr>
          <p:cNvCxnSpPr/>
          <p:nvPr/>
        </p:nvCxnSpPr>
        <p:spPr>
          <a:xfrm>
            <a:off x="7841182" y="3397296"/>
            <a:ext cx="0" cy="76065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3200-E5ED-950D-D024-8A28E980BE94}"/>
              </a:ext>
            </a:extLst>
          </p:cNvPr>
          <p:cNvSpPr/>
          <p:nvPr/>
        </p:nvSpPr>
        <p:spPr>
          <a:xfrm>
            <a:off x="7603930" y="842230"/>
            <a:ext cx="57419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MGI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A5434A2-ECCA-3F5A-317F-ACFE82F354D4}"/>
              </a:ext>
            </a:extLst>
          </p:cNvPr>
          <p:cNvSpPr/>
          <p:nvPr/>
        </p:nvSpPr>
        <p:spPr>
          <a:xfrm rot="3339371">
            <a:off x="6058646" y="3525332"/>
            <a:ext cx="347957" cy="24411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78829CC-CF55-4A72-375D-3B63BF8D8E60}"/>
              </a:ext>
            </a:extLst>
          </p:cNvPr>
          <p:cNvSpPr/>
          <p:nvPr/>
        </p:nvSpPr>
        <p:spPr>
          <a:xfrm rot="7880530">
            <a:off x="6167692" y="2509827"/>
            <a:ext cx="347957" cy="2441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8C11163-D369-51DE-FC4C-22880AA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 new scenario has recently been developed that induces a current quench in the presence of a RE beam</a:t>
            </a:r>
          </a:p>
          <a:p>
            <a:pPr lvl="1"/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NBI is used to trigger CQ</a:t>
            </a:r>
          </a:p>
          <a:p>
            <a:pPr lvl="1"/>
            <a:endParaRPr lang="en-US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A1AAE83-9160-FF50-095F-305B9A28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" t="5334" r="5637" b="3491"/>
          <a:stretch/>
        </p:blipFill>
        <p:spPr>
          <a:xfrm>
            <a:off x="5469824" y="1067105"/>
            <a:ext cx="3474720" cy="352495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2887005-48A0-89E5-3092-38F4A6DF9465}"/>
              </a:ext>
            </a:extLst>
          </p:cNvPr>
          <p:cNvSpPr/>
          <p:nvPr/>
        </p:nvSpPr>
        <p:spPr>
          <a:xfrm rot="5400000">
            <a:off x="7883201" y="808309"/>
            <a:ext cx="347957" cy="24411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A9A5C84-E2B8-2602-F731-7784C134D208}"/>
              </a:ext>
            </a:extLst>
          </p:cNvPr>
          <p:cNvSpPr/>
          <p:nvPr/>
        </p:nvSpPr>
        <p:spPr>
          <a:xfrm rot="3339371">
            <a:off x="5995965" y="3650803"/>
            <a:ext cx="347957" cy="24411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AF1D6EB-5E27-3D2F-35E7-6A92B3DCA8A0}"/>
              </a:ext>
            </a:extLst>
          </p:cNvPr>
          <p:cNvSpPr/>
          <p:nvPr/>
        </p:nvSpPr>
        <p:spPr>
          <a:xfrm rot="7880530">
            <a:off x="6080605" y="2496810"/>
            <a:ext cx="347957" cy="2441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A1AAE83-9160-FF50-095F-305B9A28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" t="5334" r="5637" b="3491"/>
          <a:stretch/>
        </p:blipFill>
        <p:spPr>
          <a:xfrm>
            <a:off x="5469824" y="1067105"/>
            <a:ext cx="3474720" cy="3524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4C3290-C724-D2B8-56E4-BF659A4AB7F8}"/>
              </a:ext>
            </a:extLst>
          </p:cNvPr>
          <p:cNvSpPr/>
          <p:nvPr/>
        </p:nvSpPr>
        <p:spPr>
          <a:xfrm>
            <a:off x="7638881" y="1132885"/>
            <a:ext cx="1076241" cy="95486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DAA4772B-DFD6-C9EB-E1DF-9DAC44EFE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 new scenario has recently been developed that induces a current quench in the presence of a RE beam</a:t>
            </a:r>
          </a:p>
          <a:p>
            <a:pPr lvl="1"/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NBI is used to trigger CQ</a:t>
            </a:r>
          </a:p>
          <a:p>
            <a:pPr lvl="1"/>
            <a:endParaRPr lang="en-US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85DD7A7-F4A5-A8F8-88C1-D790A758F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" t="5334" r="5635" b="2025"/>
          <a:stretch/>
        </p:blipFill>
        <p:spPr>
          <a:xfrm>
            <a:off x="5469824" y="1067105"/>
            <a:ext cx="3474720" cy="3409387"/>
          </a:xfrm>
          <a:prstGeom prst="rect">
            <a:avLst/>
          </a:prstGeom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D8AB44FF-EB14-13AA-9E77-6747C5F7C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 new scenario has recently been developed that induces a current quench in the presence of a RE beam</a:t>
            </a:r>
          </a:p>
          <a:p>
            <a:pPr lvl="1"/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NBI is used to trigger CQ</a:t>
            </a:r>
          </a:p>
          <a:p>
            <a:pPr lvl="1"/>
            <a:endParaRPr lang="en-US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Scenario with partial current quench used for simulations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This is very likely to improve in the future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Experimental time is also scheduled to develop a DIII-D/AUG type disruption scenario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Where REs are produced primarily through hot-tail mechanism </a:t>
            </a:r>
          </a:p>
        </p:txBody>
      </p:sp>
    </p:spTree>
    <p:extLst>
      <p:ext uri="{BB962C8B-B14F-4D97-AF65-F5344CB8AC3E}">
        <p14:creationId xmlns:p14="http://schemas.microsoft.com/office/powerpoint/2010/main" val="2335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yellow and purple object with holes&#10;&#10;Description automatically generated">
            <a:extLst>
              <a:ext uri="{FF2B5EF4-FFF2-40B4-BE49-F238E27FC236}">
                <a16:creationId xmlns:a16="http://schemas.microsoft.com/office/drawing/2014/main" id="{A1610EB4-057E-3BB4-5AE0-40A424E4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621" y="66519"/>
            <a:ext cx="2836716" cy="2480592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8C11163-D369-51DE-FC4C-22880AA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206449"/>
            <a:ext cx="5993636" cy="372481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Workflow </a:t>
            </a:r>
            <a:r>
              <a:rPr lang="en-US" b="1" u="sng" dirty="0">
                <a:latin typeface="Century Gothic" panose="020B0502020202020204" pitchFamily="34" charset="0"/>
              </a:rPr>
              <a:t>begins with a CAD model</a:t>
            </a:r>
            <a:r>
              <a:rPr lang="en-US" b="1" dirty="0">
                <a:latin typeface="Century Gothic" panose="020B0502020202020204" pitchFamily="34" charset="0"/>
              </a:rPr>
              <a:t> of the tokamak conducting structures </a:t>
            </a:r>
          </a:p>
          <a:p>
            <a:endParaRPr lang="en-US" sz="11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These </a:t>
            </a:r>
            <a:r>
              <a:rPr lang="en-US" b="1" u="sng" dirty="0">
                <a:latin typeface="Century Gothic" panose="020B0502020202020204" pitchFamily="34" charset="0"/>
              </a:rPr>
              <a:t>models are then defeatured</a:t>
            </a:r>
            <a:r>
              <a:rPr lang="en-US" b="1" dirty="0">
                <a:latin typeface="Century Gothic" panose="020B0502020202020204" pitchFamily="34" charset="0"/>
              </a:rPr>
              <a:t> to reduce computational time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Important details such as </a:t>
            </a:r>
            <a:r>
              <a:rPr lang="en-US" u="sng" dirty="0">
                <a:latin typeface="Century Gothic" panose="020B0502020202020204" pitchFamily="34" charset="0"/>
              </a:rPr>
              <a:t>portholes, stability plates, or structural elements</a:t>
            </a:r>
            <a:r>
              <a:rPr lang="en-US" dirty="0">
                <a:latin typeface="Century Gothic" panose="020B0502020202020204" pitchFamily="34" charset="0"/>
              </a:rPr>
              <a:t> are retained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These surfaces are then meshed to the desired resolution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Different components </a:t>
            </a:r>
            <a:r>
              <a:rPr lang="en-US" u="sng" dirty="0">
                <a:latin typeface="Century Gothic" panose="020B0502020202020204" pitchFamily="34" charset="0"/>
              </a:rPr>
              <a:t>can have higher/lower resolution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latin typeface="Century Gothic" panose="020B0502020202020204" pitchFamily="34" charset="0"/>
              </a:rPr>
              <a:t>Different materials or thicknesses</a:t>
            </a:r>
            <a:r>
              <a:rPr lang="en-US" b="1" dirty="0">
                <a:latin typeface="Century Gothic" panose="020B0502020202020204" pitchFamily="34" charset="0"/>
              </a:rPr>
              <a:t> can all be captured in a single model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TCV has 2 resistivities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DIII-D model has 4 resistivities</a:t>
            </a:r>
          </a:p>
        </p:txBody>
      </p:sp>
      <p:pic>
        <p:nvPicPr>
          <p:cNvPr id="15" name="Picture 14" descr="A red and grey object with holes&#10;&#10;Description automatically generated">
            <a:extLst>
              <a:ext uri="{FF2B5EF4-FFF2-40B4-BE49-F238E27FC236}">
                <a16:creationId xmlns:a16="http://schemas.microsoft.com/office/drawing/2014/main" id="{9F7EA6AB-8E31-394E-753D-9AC010FBD6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00" t="20747" r="25909" b="13919"/>
          <a:stretch/>
        </p:blipFill>
        <p:spPr>
          <a:xfrm>
            <a:off x="6287736" y="2723437"/>
            <a:ext cx="2656808" cy="2401126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6448CE48-5DA6-F409-4B19-1D63B7322BDB}"/>
              </a:ext>
            </a:extLst>
          </p:cNvPr>
          <p:cNvSpPr/>
          <p:nvPr/>
        </p:nvSpPr>
        <p:spPr>
          <a:xfrm>
            <a:off x="7498813" y="1956120"/>
            <a:ext cx="320992" cy="789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D1D68-FF0F-508A-DF9D-1CCC0B233050}"/>
              </a:ext>
            </a:extLst>
          </p:cNvPr>
          <p:cNvSpPr/>
          <p:nvPr/>
        </p:nvSpPr>
        <p:spPr>
          <a:xfrm>
            <a:off x="8121061" y="2238358"/>
            <a:ext cx="954107" cy="553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TCV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FF2F52B9-F5D0-4F1C-3C45-BF42B56D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275208" cy="1072753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Franklin Gothic Medium" panose="020B0603020102020204" pitchFamily="34" charset="0"/>
              </a:rPr>
              <a:t>ThinCurr</a:t>
            </a:r>
            <a:r>
              <a:rPr lang="en-US" sz="2400" b="1" u="sng" dirty="0">
                <a:latin typeface="Franklin Gothic Medium" panose="020B0603020102020204" pitchFamily="34" charset="0"/>
              </a:rPr>
              <a:t> Model Models 3D Conducting Structures as a Series of Coupled Circuit Equations</a:t>
            </a:r>
            <a:endParaRPr lang="en-US" sz="2400" u="sng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8038" y="1201701"/>
                <a:ext cx="4527987" cy="383800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2400" b="1" dirty="0">
                    <a:latin typeface="Century Gothic" panose="020B0502020202020204" pitchFamily="34" charset="0"/>
                  </a:rPr>
                  <a:t>Physics governed by inductance/resistance</a:t>
                </a:r>
              </a:p>
              <a:p>
                <a:pPr marL="0" indent="0">
                  <a:buNone/>
                </a:pPr>
                <a:endParaRPr lang="en-US" sz="900" dirty="0">
                  <a:latin typeface="Century Gothic" panose="020B0502020202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entury Gothic" panose="020B0502020202020204" pitchFamily="34" charset="0"/>
                </a:endParaRPr>
              </a:p>
              <a:p>
                <a:pPr marL="0" indent="0">
                  <a:buNone/>
                </a:pPr>
                <a:endParaRPr lang="en-US" sz="900" dirty="0">
                  <a:latin typeface="Century Gothic" panose="020B0502020202020204" pitchFamily="34" charset="0"/>
                </a:endParaRPr>
              </a:p>
              <a:p>
                <a:r>
                  <a:rPr lang="en-US" sz="2400" b="1" dirty="0">
                    <a:latin typeface="Century Gothic" panose="020B0502020202020204" pitchFamily="34" charset="0"/>
                  </a:rPr>
                  <a:t>Additional currents/voltages can be included</a:t>
                </a:r>
              </a:p>
              <a:p>
                <a:pPr lvl="1"/>
                <a:r>
                  <a:rPr lang="en-US" sz="2000" dirty="0">
                    <a:latin typeface="Century Gothic" panose="020B0502020202020204" pitchFamily="34" charset="0"/>
                  </a:rPr>
                  <a:t>Filament coils (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entury Gothic" panose="020B050202020202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entury Gothic" panose="020B0502020202020204" pitchFamily="34" charset="0"/>
                  </a:rPr>
                  <a:t> )</a:t>
                </a:r>
              </a:p>
              <a:p>
                <a:pPr lvl="1"/>
                <a:r>
                  <a:rPr lang="en-US" sz="2000" b="0" dirty="0">
                    <a:latin typeface="Century Gothic" panose="020B0502020202020204" pitchFamily="34" charset="0"/>
                  </a:rPr>
                  <a:t>Plasma “modes” (</a:t>
                </a:r>
                <a:r>
                  <a:rPr lang="en-US" sz="2000" b="0" dirty="0" err="1">
                    <a:latin typeface="Century Gothic" panose="020B0502020202020204" pitchFamily="34" charset="0"/>
                  </a:rPr>
                  <a:t>eg.</a:t>
                </a:r>
                <a:r>
                  <a:rPr lang="en-US" sz="2000" b="0" dirty="0">
                    <a:latin typeface="Century Gothic" panose="020B0502020202020204" pitchFamily="34" charset="0"/>
                  </a:rPr>
                  <a:t> DCON)</a:t>
                </a:r>
              </a:p>
              <a:p>
                <a:pPr lvl="1"/>
                <a:endParaRPr lang="en-US" sz="900" dirty="0">
                  <a:latin typeface="Century Gothic" panose="020B0502020202020204" pitchFamily="34" charset="0"/>
                </a:endParaRPr>
              </a:p>
              <a:p>
                <a:r>
                  <a:rPr lang="en-US" sz="2400" b="1" dirty="0">
                    <a:latin typeface="Century Gothic" panose="020B0502020202020204" pitchFamily="34" charset="0"/>
                  </a:rPr>
                  <a:t>Magnetic fields can be calculated  anywhere in space or time</a:t>
                </a:r>
              </a:p>
              <a:p>
                <a:pPr lvl="1"/>
                <a:r>
                  <a:rPr lang="en-US" sz="2000" b="0" dirty="0">
                    <a:latin typeface="Century Gothic" panose="020B0502020202020204" pitchFamily="34" charset="0"/>
                  </a:rPr>
                  <a:t>Sensor signals with eddy currents</a:t>
                </a:r>
              </a:p>
              <a:p>
                <a:pPr lvl="1"/>
                <a:r>
                  <a:rPr lang="en-US" sz="2000" b="0" dirty="0">
                    <a:latin typeface="Century Gothic" panose="020B0502020202020204" pitchFamily="34" charset="0"/>
                  </a:rPr>
                  <a:t>Lore</a:t>
                </a:r>
                <a:r>
                  <a:rPr lang="en-US" sz="2000" dirty="0">
                    <a:latin typeface="Century Gothic" panose="020B0502020202020204" pitchFamily="34" charset="0"/>
                  </a:rPr>
                  <a:t>ntz forces on structures</a:t>
                </a:r>
                <a:endParaRPr lang="en-US" sz="2000" b="0" dirty="0">
                  <a:latin typeface="Century Gothic" panose="020B0502020202020204" pitchFamily="34" charset="0"/>
                </a:endParaRPr>
              </a:p>
              <a:p>
                <a:pPr lvl="1"/>
                <a:r>
                  <a:rPr lang="en-US" sz="2000" b="0" dirty="0">
                    <a:latin typeface="Century Gothic" panose="020B0502020202020204" pitchFamily="34" charset="0"/>
                  </a:rPr>
                  <a:t>Discontinuities in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sz="2000" b="0" dirty="0">
                    <a:latin typeface="Century Gothic" panose="020B0502020202020204" pitchFamily="34" charset="0"/>
                  </a:rPr>
                  <a:t> at surfaces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038" y="1201701"/>
                <a:ext cx="4527987" cy="3838005"/>
              </a:xfrm>
              <a:blipFill>
                <a:blip r:embed="rId3"/>
                <a:stretch>
                  <a:fillRect t="-2970" r="-3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275208" cy="1072753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Franklin Gothic Medium" panose="020B0603020102020204" pitchFamily="34" charset="0"/>
              </a:rPr>
              <a:t>ThinCurr</a:t>
            </a:r>
            <a:r>
              <a:rPr lang="en-US" sz="2400" b="1" u="sng" dirty="0">
                <a:latin typeface="Franklin Gothic Medium" panose="020B0603020102020204" pitchFamily="34" charset="0"/>
              </a:rPr>
              <a:t> Model Models 3D Conducting Structures as a Series of Coupled Circuit Equations</a:t>
            </a:r>
            <a:endParaRPr lang="en-US" sz="2400" u="sng" dirty="0">
              <a:latin typeface="Franklin Gothic Medium" panose="020B0603020102020204" pitchFamily="34" charset="0"/>
            </a:endParaRP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10AED-6059-75E6-B5A1-C1E86F438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" t="3796" r="4253"/>
          <a:stretch/>
        </p:blipFill>
        <p:spPr>
          <a:xfrm>
            <a:off x="4844063" y="2653897"/>
            <a:ext cx="2983327" cy="2300640"/>
          </a:xfrm>
          <a:prstGeom prst="rect">
            <a:avLst/>
          </a:prstGeom>
        </p:spPr>
      </p:pic>
      <p:pic>
        <p:nvPicPr>
          <p:cNvPr id="10" name="Picture 9" descr="A red and white object with white dots&#10;&#10;Description automatically generated">
            <a:extLst>
              <a:ext uri="{FF2B5EF4-FFF2-40B4-BE49-F238E27FC236}">
                <a16:creationId xmlns:a16="http://schemas.microsoft.com/office/drawing/2014/main" id="{42E8FEB3-1A05-6374-108E-0CED97647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91" t="17643" r="26127" b="13469"/>
          <a:stretch/>
        </p:blipFill>
        <p:spPr>
          <a:xfrm>
            <a:off x="6115577" y="76571"/>
            <a:ext cx="2535005" cy="2420974"/>
          </a:xfrm>
          <a:prstGeom prst="rect">
            <a:avLst/>
          </a:prstGeom>
        </p:spPr>
      </p:pic>
      <p:pic>
        <p:nvPicPr>
          <p:cNvPr id="12" name="Picture 11" descr="A diagram of a blue circle with a red circle and a blue circle with a red circle with a yellow circle with a blue circle with a red circle with a white line with a black line with&#10;&#10;Description automatically generated">
            <a:extLst>
              <a:ext uri="{FF2B5EF4-FFF2-40B4-BE49-F238E27FC236}">
                <a16:creationId xmlns:a16="http://schemas.microsoft.com/office/drawing/2014/main" id="{295B76F0-7249-FF15-A6A9-10D97A9C6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598" y="2645955"/>
            <a:ext cx="1120364" cy="23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01" y="1250345"/>
            <a:ext cx="4763326" cy="3543260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Step 1:</a:t>
            </a:r>
            <a:r>
              <a:rPr lang="en-US" b="1" dirty="0">
                <a:latin typeface="Century Gothic" panose="020B0502020202020204" pitchFamily="34" charset="0"/>
              </a:rPr>
              <a:t> ThinCurr will be used to evaluate all possible coil shapes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Enabled by its quick/inexpensive run-time</a:t>
            </a:r>
          </a:p>
          <a:p>
            <a:pPr lvl="1"/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This step will allow use to select several leading coil candidates using performance metrics: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Maximum induced coil current</a:t>
            </a:r>
          </a:p>
          <a:p>
            <a:pPr lvl="2"/>
            <a:r>
              <a:rPr lang="en-US" u="sng" dirty="0">
                <a:solidFill>
                  <a:schemeClr val="accent6"/>
                </a:solidFill>
                <a:latin typeface="Century Gothic" panose="020B0502020202020204" pitchFamily="34" charset="0"/>
              </a:rPr>
              <a:t>Coils with &lt; 10% Ip will be eliminated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Applied n=1 field at plasma surface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DIII-D studies highlighted the benefits of both maximum amplitude and broadness of perturbation 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79552"/>
            <a:ext cx="5558987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Geometries Evaluated Using ThinCurr and MARS Codes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C18F74E4-1E71-4B3F-36BD-045342B4F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200" y="1019980"/>
            <a:ext cx="3230618" cy="354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00" y="1250345"/>
            <a:ext cx="4823367" cy="3543260"/>
          </a:xfrm>
        </p:spPr>
        <p:txBody>
          <a:bodyPr>
            <a:norm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Step 2:</a:t>
            </a:r>
            <a:r>
              <a:rPr lang="en-US" b="1" dirty="0">
                <a:latin typeface="Century Gothic" panose="020B0502020202020204" pitchFamily="34" charset="0"/>
              </a:rPr>
              <a:t> The top three candidates will be modeled with the MHD code MARS-Q to determine their </a:t>
            </a:r>
            <a:r>
              <a:rPr lang="en-US" b="1" u="sng" dirty="0">
                <a:latin typeface="Century Gothic" panose="020B0502020202020204" pitchFamily="34" charset="0"/>
              </a:rPr>
              <a:t>ability to drive beneficial MHD</a:t>
            </a:r>
            <a:endParaRPr lang="en-US" b="1" dirty="0"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A workflow was developed to allow the 3D fields from ThinCurr to be passed into MARS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Relativistic test particles will then be used to assess the effect of the coil 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79552"/>
            <a:ext cx="5558987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Geometries Evaluated Using ThinCurr and MARS Codes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FA0DC-B12A-5292-3D05-8D13280A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14" y="1250345"/>
            <a:ext cx="3749040" cy="31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661DF-4C01-F74B-8CCE-EDE09DD58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4939F-2551-B849-BE3B-52EB15E1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35FEB1E-AC77-4141-9E91-DFB457C5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100020"/>
            <a:ext cx="3662178" cy="2822500"/>
          </a:xfrm>
        </p:spPr>
        <p:txBody>
          <a:bodyPr anchor="ctr" anchorCtr="0">
            <a:normAutofit/>
          </a:bodyPr>
          <a:lstStyle/>
          <a:p>
            <a:pPr>
              <a:lnSpc>
                <a:spcPct val="110000"/>
              </a:lnSpc>
              <a:buClr>
                <a:srgbClr val="E30613"/>
              </a:buClr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Introduction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3200" b="1" kern="1000" spc="-7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Design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</a:t>
            </a:r>
            <a:r>
              <a:rPr lang="en-US" u="sng" kern="1000" spc="-70" dirty="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</a:rPr>
              <a:t>Resistance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Scenario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 Position Scan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2000"/>
                </a:srgbClr>
              </a:solidFill>
              <a:effectLst/>
              <a:uLnTx/>
              <a:uFillTx/>
              <a:latin typeface="Franklin Gothic Demi Cond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Conclusions and Future Work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864D02-31B1-6A4D-B5F8-56666634C4E6}"/>
              </a:ext>
            </a:extLst>
          </p:cNvPr>
          <p:cNvSpPr txBox="1"/>
          <p:nvPr/>
        </p:nvSpPr>
        <p:spPr>
          <a:xfrm>
            <a:off x="4659923" y="16969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pc="60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9" name="Picture Placeholder 8" descr="A multicolored machine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215010E5-32C6-503E-3F35-69DFDF6D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27" r="25527"/>
          <a:stretch>
            <a:fillRect/>
          </a:stretch>
        </p:blipFill>
        <p:spPr>
          <a:xfrm>
            <a:off x="909822" y="159632"/>
            <a:ext cx="3667125" cy="5143500"/>
          </a:xfrm>
        </p:spPr>
      </p:pic>
    </p:spTree>
    <p:extLst>
      <p:ext uri="{BB962C8B-B14F-4D97-AF65-F5344CB8AC3E}">
        <p14:creationId xmlns:p14="http://schemas.microsoft.com/office/powerpoint/2010/main" val="16115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69" y="1191291"/>
            <a:ext cx="5663485" cy="3680113"/>
          </a:xfrm>
        </p:spPr>
        <p:txBody>
          <a:bodyPr>
            <a:normAutofit fontScale="92500" lnSpcReduction="20000"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Horizontal channel</a:t>
            </a:r>
            <a:r>
              <a:rPr lang="en-US" b="1" dirty="0">
                <a:latin typeface="Century Gothic" panose="020B0502020202020204" pitchFamily="34" charset="0"/>
              </a:rPr>
              <a:t>s exist behind the tiles at </a:t>
            </a:r>
            <a:r>
              <a:rPr lang="en-US" b="1" u="sng" dirty="0">
                <a:latin typeface="Century Gothic" panose="020B0502020202020204" pitchFamily="34" charset="0"/>
              </a:rPr>
              <a:t>12 vertical locations 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latin typeface="Century Gothic" panose="020B0502020202020204" pitchFamily="34" charset="0"/>
              </a:rPr>
              <a:t>Vertical coil legs</a:t>
            </a:r>
            <a:r>
              <a:rPr lang="en-US" b="1" dirty="0">
                <a:latin typeface="Century Gothic" panose="020B0502020202020204" pitchFamily="34" charset="0"/>
              </a:rPr>
              <a:t> can then be added between any of the </a:t>
            </a:r>
            <a:r>
              <a:rPr lang="en-US" b="1" u="sng" dirty="0">
                <a:latin typeface="Century Gothic" panose="020B0502020202020204" pitchFamily="34" charset="0"/>
              </a:rPr>
              <a:t>16 vessel sections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Assuming a symmetric coil, this allows for a total of 9 coil designs 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Coils are parameterized based on their vertical height and number of horizontal segments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x6 2-segment coils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x2 4 segment coils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x1 8-segment coils </a:t>
            </a: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63485" cy="1072753"/>
          </a:xfrm>
        </p:spPr>
        <p:txBody>
          <a:bodyPr>
            <a:normAutofit/>
          </a:bodyPr>
          <a:lstStyle/>
          <a:p>
            <a:r>
              <a:rPr lang="en-US" u="sng" dirty="0"/>
              <a:t>Mounting Location Limits Possible to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3" name="Picture 12" descr="A colorful object with holes&#10;&#10;Description automatically generated with medium confidence">
            <a:extLst>
              <a:ext uri="{FF2B5EF4-FFF2-40B4-BE49-F238E27FC236}">
                <a16:creationId xmlns:a16="http://schemas.microsoft.com/office/drawing/2014/main" id="{4900BFF4-BA92-701D-FC26-8D447B00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54" y="1453332"/>
            <a:ext cx="3144996" cy="25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661DF-4C01-F74B-8CCE-EDE09DD58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4939F-2551-B849-BE3B-52EB15E1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35FEB1E-AC77-4141-9E91-DFB457C5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100020"/>
            <a:ext cx="3662178" cy="2822500"/>
          </a:xfrm>
        </p:spPr>
        <p:txBody>
          <a:bodyPr anchor="ctr" anchorCtr="0">
            <a:normAutofit/>
          </a:bodyPr>
          <a:lstStyle/>
          <a:p>
            <a:pPr>
              <a:lnSpc>
                <a:spcPct val="110000"/>
              </a:lnSpc>
              <a:buClr>
                <a:srgbClr val="E30613"/>
              </a:buClr>
              <a:defRPr/>
            </a:pPr>
            <a:r>
              <a:rPr lang="en-US" sz="3200" b="1" kern="1000" spc="-70" dirty="0">
                <a:solidFill>
                  <a:srgbClr val="FFFFFF"/>
                </a:solidFill>
                <a:latin typeface="Franklin Gothic Demi Cond" panose="020B0706030402020204" pitchFamily="34" charset="0"/>
                <a:ea typeface="Roboto Black" panose="02000000000000000000" pitchFamily="2" charset="0"/>
              </a:rPr>
              <a:t>Introduction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Design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Resistance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Scenario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 Position Scan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2000"/>
                </a:srgbClr>
              </a:solidFill>
              <a:effectLst/>
              <a:uLnTx/>
              <a:uFillTx/>
              <a:latin typeface="Franklin Gothic Demi Cond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Conclusions and Future Work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864D02-31B1-6A4D-B5F8-56666634C4E6}"/>
              </a:ext>
            </a:extLst>
          </p:cNvPr>
          <p:cNvSpPr txBox="1"/>
          <p:nvPr/>
        </p:nvSpPr>
        <p:spPr>
          <a:xfrm>
            <a:off x="4659923" y="16969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pc="60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9" name="Picture Placeholder 8" descr="A multicolored machine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215010E5-32C6-503E-3F35-69DFDF6D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27" r="25527"/>
          <a:stretch>
            <a:fillRect/>
          </a:stretch>
        </p:blipFill>
        <p:spPr>
          <a:xfrm>
            <a:off x="909822" y="159632"/>
            <a:ext cx="3667125" cy="5143500"/>
          </a:xfrm>
        </p:spPr>
      </p:pic>
    </p:spTree>
    <p:extLst>
      <p:ext uri="{BB962C8B-B14F-4D97-AF65-F5344CB8AC3E}">
        <p14:creationId xmlns:p14="http://schemas.microsoft.com/office/powerpoint/2010/main" val="8576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069" y="1191291"/>
                <a:ext cx="5663485" cy="368011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Due to pre-disruption plasma current of TCV the success of the coil will rely </a:t>
                </a:r>
                <a:r>
                  <a:rPr lang="en-US" b="1" u="sng" dirty="0">
                    <a:latin typeface="Century Gothic" panose="020B0502020202020204" pitchFamily="34" charset="0"/>
                  </a:rPr>
                  <a:t>keeping the resistivity as low as possible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Difficult with the limited space behind tiles 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Installation limitations also prevent the coil from being one solid piece </a:t>
                </a:r>
              </a:p>
              <a:p>
                <a:pPr lvl="2"/>
                <a:r>
                  <a:rPr lang="en-US" dirty="0">
                    <a:latin typeface="Century Gothic" panose="020B0502020202020204" pitchFamily="34" charset="0"/>
                  </a:rPr>
                  <a:t>Therefore, low-resistance joints are essential </a:t>
                </a:r>
              </a:p>
              <a:p>
                <a:pPr lvl="1"/>
                <a:endParaRPr lang="en-US" sz="800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ThinCurr estimates the minimum possible coil resistivity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𝟏𝟕𝟓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𝑶𝒉𝒎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 assuming a simple hoop at the HFS midplane 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Assume a cross-section of 4cm x 1cm behind tile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069" y="1191291"/>
                <a:ext cx="5663485" cy="3680113"/>
              </a:xfrm>
              <a:blipFill>
                <a:blip r:embed="rId3"/>
                <a:stretch>
                  <a:fillRect t="-1375" r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528293" cy="1072753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ThinCurr Studies Explore the Effect of Coil Resistivity on Coil Performance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0AE82-4E07-118A-9D75-61B046BC9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3" t="20801" r="25278" b="15516"/>
          <a:stretch/>
        </p:blipFill>
        <p:spPr>
          <a:xfrm>
            <a:off x="6835131" y="310058"/>
            <a:ext cx="1375113" cy="1215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D2CD-F1FC-30B3-6E5F-215CE34AA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168" y="1764163"/>
            <a:ext cx="2286000" cy="1899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B499B-2DF6-5F6F-9967-D4CA0CFD1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168" y="3804971"/>
            <a:ext cx="2286000" cy="10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2"/>
                <a:ext cx="5453091" cy="347781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The resistivity of all possible coil geometries was explored (50-500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𝑶𝒉𝒎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Determined limits will then be shared with the engineering team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2"/>
                <a:ext cx="5453091" cy="3477812"/>
              </a:xfrm>
              <a:blipFill>
                <a:blip r:embed="rId3"/>
                <a:stretch>
                  <a:fillRect t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</p:spTree>
    <p:extLst>
      <p:ext uri="{BB962C8B-B14F-4D97-AF65-F5344CB8AC3E}">
        <p14:creationId xmlns:p14="http://schemas.microsoft.com/office/powerpoint/2010/main" val="29990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DC04D-2DCF-09B6-85BC-8F45A7823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37" y="2598511"/>
            <a:ext cx="2087601" cy="2246702"/>
          </a:xfrm>
          <a:prstGeom prst="rect">
            <a:avLst/>
          </a:prstGeom>
        </p:spPr>
      </p:pic>
      <p:pic>
        <p:nvPicPr>
          <p:cNvPr id="4" name="Picture 3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B0A321D0-3061-2E4E-C196-911D08891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61" t="32384" r="23811" b="24136"/>
          <a:stretch/>
        </p:blipFill>
        <p:spPr>
          <a:xfrm>
            <a:off x="6509142" y="848467"/>
            <a:ext cx="2156590" cy="1260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space réservé du contenu 1">
                <a:extLst>
                  <a:ext uri="{FF2B5EF4-FFF2-40B4-BE49-F238E27FC236}">
                    <a16:creationId xmlns:a16="http://schemas.microsoft.com/office/drawing/2014/main" id="{F3E69733-60A6-D9F3-5DDB-CAFC932AC2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2"/>
                <a:ext cx="5453091" cy="347781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The resistivity of all possible coil geometries was explored (50-500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𝑶𝒉𝒎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Determined limits will then be shared with the engineering team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r>
                  <a:rPr lang="en-US" b="1" u="sng" dirty="0">
                    <a:latin typeface="Century Gothic" panose="020B0502020202020204" pitchFamily="34" charset="0"/>
                  </a:rPr>
                  <a:t>Example:</a:t>
                </a:r>
                <a:r>
                  <a:rPr lang="en-US" b="1" dirty="0">
                    <a:latin typeface="Century Gothic" panose="020B0502020202020204" pitchFamily="34" charset="0"/>
                  </a:rPr>
                  <a:t> 4-segment coil with vertical height 34.5cm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Top candidate due to its ability to couple to the CQ and drive broad perturbation </a:t>
                </a: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1" name="Espace réservé du contenu 1">
                <a:extLst>
                  <a:ext uri="{FF2B5EF4-FFF2-40B4-BE49-F238E27FC236}">
                    <a16:creationId xmlns:a16="http://schemas.microsoft.com/office/drawing/2014/main" id="{F3E69733-60A6-D9F3-5DDB-CAFC932AC2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2"/>
                <a:ext cx="5453091" cy="3477812"/>
              </a:xfrm>
              <a:blipFill>
                <a:blip r:embed="rId5"/>
                <a:stretch>
                  <a:fillRect t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4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2"/>
                <a:ext cx="5453091" cy="347781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The resistivity of all possible coil geometries was explored (50-500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𝑶𝒉𝒎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Determined limits will then be shared with the engineering team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r>
                  <a:rPr lang="en-US" b="1" u="sng" dirty="0">
                    <a:latin typeface="Century Gothic" panose="020B0502020202020204" pitchFamily="34" charset="0"/>
                  </a:rPr>
                  <a:t>Example:</a:t>
                </a:r>
                <a:r>
                  <a:rPr lang="en-US" b="1" dirty="0">
                    <a:latin typeface="Century Gothic" panose="020B0502020202020204" pitchFamily="34" charset="0"/>
                  </a:rPr>
                  <a:t> 4-segment coil with vertical height 34.5cm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Top candidate due to its ability to couple to the CQ and drive broad perturbation </a:t>
                </a: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Resistivity affects both the maximum induced coil currents and the time response of the coil</a:t>
                </a: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2"/>
                <a:ext cx="5453091" cy="3477812"/>
              </a:xfrm>
              <a:blipFill>
                <a:blip r:embed="rId3"/>
                <a:stretch>
                  <a:fillRect t="-1455" r="-1860" b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 descr="A graph of a plasma current&#10;&#10;Description automatically generated">
            <a:extLst>
              <a:ext uri="{FF2B5EF4-FFF2-40B4-BE49-F238E27FC236}">
                <a16:creationId xmlns:a16="http://schemas.microsoft.com/office/drawing/2014/main" id="{4512B31D-6B74-0131-70A8-0FB15B72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80" y="1015385"/>
            <a:ext cx="3474720" cy="28866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0444B5-0B97-147C-CAF5-824E65AEEDB2}"/>
              </a:ext>
            </a:extLst>
          </p:cNvPr>
          <p:cNvSpPr/>
          <p:nvPr/>
        </p:nvSpPr>
        <p:spPr>
          <a:xfrm>
            <a:off x="6915801" y="2554332"/>
            <a:ext cx="49083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88BA62-792E-5A76-8A46-CB98E6B3A20F}"/>
              </a:ext>
            </a:extLst>
          </p:cNvPr>
          <p:cNvSpPr/>
          <p:nvPr/>
        </p:nvSpPr>
        <p:spPr>
          <a:xfrm>
            <a:off x="7570579" y="2967989"/>
            <a:ext cx="40588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1542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9ACFED-8159-C78A-9AAF-2D031AB8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328"/>
            <a:ext cx="3474720" cy="4159357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817195A9-28C1-57D3-3C6A-8DE65BA0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1069911"/>
            <a:ext cx="5309595" cy="3833015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Both the vertical and radial n=1 fields are then measured at the plasma surface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9ACFED-8159-C78A-9AAF-2D031AB8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328"/>
            <a:ext cx="3474720" cy="4159357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Both the vertical and radial n=1 fields are then measured at the plasma surface</a:t>
                </a:r>
              </a:p>
              <a:p>
                <a:endParaRPr lang="en-US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Predictions 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 required to successfully mitigate REs vary in the literature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  <a:blipFill>
                <a:blip r:embed="rId4"/>
                <a:stretch>
                  <a:fillRect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9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9ACFED-8159-C78A-9AAF-2D031AB8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328"/>
            <a:ext cx="3474720" cy="4159357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Both the vertical and radial n=1 fields are then measured at the plasma surface</a:t>
                </a:r>
              </a:p>
              <a:p>
                <a:endParaRPr lang="en-US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Predictions 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 required to successfully mitigate REs vary in the literature</a:t>
                </a:r>
              </a:p>
              <a:p>
                <a:pPr lvl="1"/>
                <a:r>
                  <a:rPr lang="en-US" dirty="0"/>
                  <a:t>Boozer: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 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</a:p>
              <a:p>
                <a:pPr lvl="2"/>
                <a:r>
                  <a:rPr lang="en-US" sz="1000" dirty="0">
                    <a:latin typeface="Century Gothic" panose="020B0502020202020204" pitchFamily="34" charset="0"/>
                  </a:rPr>
                  <a:t>Boozer 2011 PPCF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  <a:blipFill>
                <a:blip r:embed="rId4"/>
                <a:stretch>
                  <a:fillRect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2A6D3B-0AE5-0335-F355-0A4E041F3416}"/>
              </a:ext>
            </a:extLst>
          </p:cNvPr>
          <p:cNvCxnSpPr/>
          <p:nvPr/>
        </p:nvCxnSpPr>
        <p:spPr>
          <a:xfrm flipV="1">
            <a:off x="2987040" y="2571750"/>
            <a:ext cx="2838994" cy="19757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2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9ACFED-8159-C78A-9AAF-2D031AB8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328"/>
            <a:ext cx="3474720" cy="4159357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Both the vertical and radial n=1 fields are then measured at the plasma surface</a:t>
                </a:r>
              </a:p>
              <a:p>
                <a:endParaRPr lang="en-US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Predictions 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 required to successfully mitigate REs vary in the literature</a:t>
                </a:r>
              </a:p>
              <a:p>
                <a:pPr lvl="1"/>
                <a:r>
                  <a:rPr lang="en-US" dirty="0"/>
                  <a:t>Boozer: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 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</a:p>
              <a:p>
                <a:pPr lvl="2"/>
                <a:r>
                  <a:rPr lang="en-US" sz="1000" dirty="0">
                    <a:latin typeface="Century Gothic" panose="020B0502020202020204" pitchFamily="34" charset="0"/>
                  </a:rPr>
                  <a:t>Boozer 2011 PPCF</a:t>
                </a:r>
              </a:p>
              <a:p>
                <a:pPr lvl="1"/>
                <a:r>
                  <a:rPr lang="en-US" dirty="0" err="1"/>
                  <a:t>Helander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 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</a:p>
              <a:p>
                <a:pPr lvl="2"/>
                <a:r>
                  <a:rPr lang="en-US" sz="1000" dirty="0" err="1">
                    <a:latin typeface="Century Gothic" panose="020B0502020202020204" pitchFamily="34" charset="0"/>
                  </a:rPr>
                  <a:t>Helander</a:t>
                </a:r>
                <a:r>
                  <a:rPr lang="en-US" sz="1000" dirty="0">
                    <a:latin typeface="Century Gothic" panose="020B0502020202020204" pitchFamily="34" charset="0"/>
                  </a:rPr>
                  <a:t> 2002 PPCF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  <a:blipFill>
                <a:blip r:embed="rId4"/>
                <a:stretch>
                  <a:fillRect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2A6D3B-0AE5-0335-F355-0A4E041F3416}"/>
              </a:ext>
            </a:extLst>
          </p:cNvPr>
          <p:cNvCxnSpPr/>
          <p:nvPr/>
        </p:nvCxnSpPr>
        <p:spPr>
          <a:xfrm flipV="1">
            <a:off x="2987040" y="2571750"/>
            <a:ext cx="2838994" cy="19757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49CDDD-21E3-C322-8F40-CF0711178904}"/>
              </a:ext>
            </a:extLst>
          </p:cNvPr>
          <p:cNvCxnSpPr>
            <a:cxnSpLocks/>
          </p:cNvCxnSpPr>
          <p:nvPr/>
        </p:nvCxnSpPr>
        <p:spPr>
          <a:xfrm flipV="1">
            <a:off x="3026905" y="3035839"/>
            <a:ext cx="2782234" cy="276859"/>
          </a:xfrm>
          <a:prstGeom prst="straightConnector1">
            <a:avLst/>
          </a:prstGeom>
          <a:ln w="28575">
            <a:solidFill>
              <a:srgbClr val="A646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6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9ACFED-8159-C78A-9AAF-2D031AB8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328"/>
            <a:ext cx="3474720" cy="4159357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Both the vertical and radial n=1 fields are then measured at the plasma surface</a:t>
                </a:r>
              </a:p>
              <a:p>
                <a:endParaRPr lang="en-US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Predictions 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 required to successfully mitigate REs vary in the literature</a:t>
                </a:r>
              </a:p>
              <a:p>
                <a:pPr lvl="1"/>
                <a:r>
                  <a:rPr lang="en-US" dirty="0"/>
                  <a:t>Boozer: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 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</a:p>
              <a:p>
                <a:pPr lvl="2"/>
                <a:r>
                  <a:rPr lang="en-US" sz="1000" dirty="0">
                    <a:latin typeface="Century Gothic" panose="020B0502020202020204" pitchFamily="34" charset="0"/>
                  </a:rPr>
                  <a:t>Boozer 2011 PPCF</a:t>
                </a:r>
              </a:p>
              <a:p>
                <a:pPr lvl="1"/>
                <a:r>
                  <a:rPr lang="en-US" dirty="0" err="1"/>
                  <a:t>Helander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 1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</a:p>
              <a:p>
                <a:pPr lvl="2"/>
                <a:r>
                  <a:rPr lang="en-US" sz="1000" dirty="0" err="1">
                    <a:latin typeface="Century Gothic" panose="020B0502020202020204" pitchFamily="34" charset="0"/>
                  </a:rPr>
                  <a:t>Helander</a:t>
                </a:r>
                <a:r>
                  <a:rPr lang="en-US" sz="1000" dirty="0">
                    <a:latin typeface="Century Gothic" panose="020B0502020202020204" pitchFamily="34" charset="0"/>
                  </a:rPr>
                  <a:t> 2002 PPCF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r>
                  <a:rPr lang="en-US" b="1" u="sng" dirty="0">
                    <a:latin typeface="Century Gothic" panose="020B0502020202020204" pitchFamily="34" charset="0"/>
                  </a:rPr>
                  <a:t>Important: </a:t>
                </a:r>
                <a:r>
                  <a:rPr lang="en-US" b="1" dirty="0">
                    <a:latin typeface="Century Gothic" panose="020B0502020202020204" pitchFamily="34" charset="0"/>
                  </a:rPr>
                  <a:t>Due to the inductance of the coil and eddy currents the maximum field is often applied after the CQ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The performance of the coil is evaluated using the field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0.75 ∗ 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𝐶𝑄</m:t>
                        </m:r>
                      </m:sub>
                    </m:sSub>
                  </m:oMath>
                </a14:m>
                <a:endParaRPr lang="en-US" b="0" dirty="0">
                  <a:latin typeface="Century Gothic" panose="020B0502020202020204" pitchFamily="34" charset="0"/>
                </a:endParaRPr>
              </a:p>
              <a:p>
                <a:pPr lvl="1"/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817195A9-28C1-57D3-3C6A-8DE65BA07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1" y="1069911"/>
                <a:ext cx="5309595" cy="3833015"/>
              </a:xfrm>
              <a:blipFill>
                <a:blip r:embed="rId4"/>
                <a:stretch>
                  <a:fillRect t="-2318" r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2A6D3B-0AE5-0335-F355-0A4E041F3416}"/>
              </a:ext>
            </a:extLst>
          </p:cNvPr>
          <p:cNvCxnSpPr/>
          <p:nvPr/>
        </p:nvCxnSpPr>
        <p:spPr>
          <a:xfrm flipV="1">
            <a:off x="2987040" y="2571750"/>
            <a:ext cx="2838994" cy="19757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49CDDD-21E3-C322-8F40-CF0711178904}"/>
              </a:ext>
            </a:extLst>
          </p:cNvPr>
          <p:cNvCxnSpPr>
            <a:cxnSpLocks/>
          </p:cNvCxnSpPr>
          <p:nvPr/>
        </p:nvCxnSpPr>
        <p:spPr>
          <a:xfrm flipV="1">
            <a:off x="3026905" y="3035839"/>
            <a:ext cx="2782234" cy="276859"/>
          </a:xfrm>
          <a:prstGeom prst="straightConnector1">
            <a:avLst/>
          </a:prstGeom>
          <a:ln w="28575">
            <a:solidFill>
              <a:srgbClr val="A646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E7D644-3A53-3B28-8EA4-31E0C5D1130E}"/>
              </a:ext>
            </a:extLst>
          </p:cNvPr>
          <p:cNvCxnSpPr>
            <a:cxnSpLocks/>
          </p:cNvCxnSpPr>
          <p:nvPr/>
        </p:nvCxnSpPr>
        <p:spPr>
          <a:xfrm flipV="1">
            <a:off x="5034231" y="4073589"/>
            <a:ext cx="1122729" cy="401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C43F79-56AF-141C-869F-CF1571921B72}"/>
              </a:ext>
            </a:extLst>
          </p:cNvPr>
          <p:cNvSpPr/>
          <p:nvPr/>
        </p:nvSpPr>
        <p:spPr>
          <a:xfrm>
            <a:off x="2621280" y="4406537"/>
            <a:ext cx="1428206" cy="2873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6A013FF-5331-C4FD-2FB9-0B7A96D073BC}"/>
              </a:ext>
            </a:extLst>
          </p:cNvPr>
          <p:cNvCxnSpPr>
            <a:cxnSpLocks/>
          </p:cNvCxnSpPr>
          <p:nvPr/>
        </p:nvCxnSpPr>
        <p:spPr>
          <a:xfrm flipV="1">
            <a:off x="5032391" y="2882112"/>
            <a:ext cx="1124569" cy="16061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oup of graphs showing different types of field&#10;&#10;Description automatically generated">
            <a:extLst>
              <a:ext uri="{FF2B5EF4-FFF2-40B4-BE49-F238E27FC236}">
                <a16:creationId xmlns:a16="http://schemas.microsoft.com/office/drawing/2014/main" id="{828D78F8-A235-0445-87C6-6C524BE0F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932"/>
            <a:ext cx="3474720" cy="4267863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34679" cy="1082806"/>
          </a:xfrm>
        </p:spPr>
        <p:txBody>
          <a:bodyPr>
            <a:normAutofit/>
          </a:bodyPr>
          <a:lstStyle/>
          <a:p>
            <a:r>
              <a:rPr lang="en-US" u="sng" dirty="0"/>
              <a:t>Coil Resistivity Explored for All Possible Geometries 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31" name="Espace réservé du contenu 1">
            <a:extLst>
              <a:ext uri="{FF2B5EF4-FFF2-40B4-BE49-F238E27FC236}">
                <a16:creationId xmlns:a16="http://schemas.microsoft.com/office/drawing/2014/main" id="{CBFA61C6-EA2B-95DA-8E6E-A03613837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1126556"/>
            <a:ext cx="4927109" cy="3421168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performance of 5 possible coil geometries is compared using: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Maximum REMC current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Vertical field at 75% of TQ time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Radial field at 75% of TQ time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3" name="Picture 32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7A80864-3673-DB38-2047-165C814B4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05" t="29736" r="23973" b="24136"/>
          <a:stretch/>
        </p:blipFill>
        <p:spPr>
          <a:xfrm>
            <a:off x="3483285" y="2443875"/>
            <a:ext cx="1828800" cy="11121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509AB6-1C9B-4B3B-6A4C-5A7A079C5B2D}"/>
              </a:ext>
            </a:extLst>
          </p:cNvPr>
          <p:cNvCxnSpPr>
            <a:cxnSpLocks/>
          </p:cNvCxnSpPr>
          <p:nvPr/>
        </p:nvCxnSpPr>
        <p:spPr>
          <a:xfrm flipV="1">
            <a:off x="5329503" y="1262358"/>
            <a:ext cx="610051" cy="173759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69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917384"/>
            <a:ext cx="5699949" cy="4046564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REMCs have the added advantage of being passively driven and therefore do not require disruption prediction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Current in the coil is driven by the loop–voltage produced during the CQ</a:t>
            </a:r>
          </a:p>
          <a:p>
            <a:endParaRPr lang="en-US" sz="11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Runaway electron mitigation coil (REMC) is a promising tool for mitigating runaway electrons (REs)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Prevents runaway electrons by deconfining the seed population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Deconfines existing REs</a:t>
            </a:r>
          </a:p>
          <a:p>
            <a:pPr marL="342900" lvl="1" indent="0">
              <a:buNone/>
            </a:pPr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REMCs have been designed for several tokamaks</a:t>
            </a:r>
          </a:p>
          <a:p>
            <a:pPr lvl="1"/>
            <a:r>
              <a:rPr lang="en-US" u="sng" dirty="0">
                <a:latin typeface="Century Gothic" panose="020B0502020202020204" pitchFamily="34" charset="0"/>
              </a:rPr>
              <a:t>Installed:</a:t>
            </a:r>
            <a:r>
              <a:rPr lang="en-US" dirty="0">
                <a:latin typeface="Century Gothic" panose="020B0502020202020204" pitchFamily="34" charset="0"/>
              </a:rPr>
              <a:t> HBT-EP</a:t>
            </a:r>
            <a:endParaRPr lang="en-US" u="sng" dirty="0">
              <a:latin typeface="Century Gothic" panose="020B0502020202020204" pitchFamily="34" charset="0"/>
            </a:endParaRPr>
          </a:p>
          <a:p>
            <a:pPr lvl="1"/>
            <a:r>
              <a:rPr lang="en-US" u="sng" dirty="0">
                <a:latin typeface="Century Gothic" panose="020B0502020202020204" pitchFamily="34" charset="0"/>
              </a:rPr>
              <a:t>Planned:</a:t>
            </a:r>
            <a:r>
              <a:rPr lang="en-US" dirty="0">
                <a:latin typeface="Century Gothic" panose="020B0502020202020204" pitchFamily="34" charset="0"/>
              </a:rPr>
              <a:t> TCV, SPARC, and DIII-D</a:t>
            </a:r>
            <a:endParaRPr lang="en-US" u="sng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079235" cy="1072753"/>
          </a:xfrm>
        </p:spPr>
        <p:txBody>
          <a:bodyPr/>
          <a:lstStyle/>
          <a:p>
            <a:r>
              <a:rPr lang="en-US" u="sng" dirty="0"/>
              <a:t>Basics: Runaway Mitigation Coil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2338E3D4-AC95-51DC-A2A7-7F0ACF2C4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9" t="15754" r="18181" b="7859"/>
          <a:stretch/>
        </p:blipFill>
        <p:spPr>
          <a:xfrm>
            <a:off x="6344119" y="1874040"/>
            <a:ext cx="1828800" cy="1395420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81B78326-F64A-9AA0-7CE2-4A660F227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8" t="9773" r="10188"/>
          <a:stretch/>
        </p:blipFill>
        <p:spPr>
          <a:xfrm>
            <a:off x="6331908" y="243136"/>
            <a:ext cx="1853223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AFF3B-AAC6-001E-124E-F8A7C210E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78" t="20627" r="31199" b="17175"/>
          <a:stretch/>
        </p:blipFill>
        <p:spPr>
          <a:xfrm>
            <a:off x="6331908" y="3347636"/>
            <a:ext cx="1828800" cy="1662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520B51-623D-A3F3-F130-F9D60F7B4FFF}"/>
              </a:ext>
            </a:extLst>
          </p:cNvPr>
          <p:cNvSpPr txBox="1"/>
          <p:nvPr/>
        </p:nvSpPr>
        <p:spPr>
          <a:xfrm>
            <a:off x="7950365" y="4657576"/>
            <a:ext cx="798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entury" panose="02040604050505020304" pitchFamily="18" charset="0"/>
              </a:rPr>
              <a:t>TCV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FD817-7ADE-AF82-C3DE-A2059AE7E448}"/>
              </a:ext>
            </a:extLst>
          </p:cNvPr>
          <p:cNvSpPr txBox="1"/>
          <p:nvPr/>
        </p:nvSpPr>
        <p:spPr>
          <a:xfrm>
            <a:off x="7823039" y="1262025"/>
            <a:ext cx="1170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entury" panose="02040604050505020304" pitchFamily="18" charset="0"/>
              </a:rPr>
              <a:t>SPARC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6329A-8C27-F1B5-3806-CC3840DE32E9}"/>
              </a:ext>
            </a:extLst>
          </p:cNvPr>
          <p:cNvSpPr txBox="1"/>
          <p:nvPr/>
        </p:nvSpPr>
        <p:spPr>
          <a:xfrm>
            <a:off x="7892489" y="2877661"/>
            <a:ext cx="1093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entury" panose="02040604050505020304" pitchFamily="18" charset="0"/>
              </a:rPr>
              <a:t>DIII-D</a:t>
            </a:r>
          </a:p>
        </p:txBody>
      </p:sp>
    </p:spTree>
    <p:extLst>
      <p:ext uri="{BB962C8B-B14F-4D97-AF65-F5344CB8AC3E}">
        <p14:creationId xmlns:p14="http://schemas.microsoft.com/office/powerpoint/2010/main" val="11301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7E5993-5CC3-CB02-2DA6-FB800E432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933"/>
            <a:ext cx="3474720" cy="4267863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17306" cy="1072753"/>
          </a:xfrm>
        </p:spPr>
        <p:txBody>
          <a:bodyPr>
            <a:normAutofit/>
          </a:bodyPr>
          <a:lstStyle/>
          <a:p>
            <a:r>
              <a:rPr lang="en-US" u="sng" dirty="0"/>
              <a:t>Several Coil Geometries Eliminated with Resistivity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2" name="Picture 11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72C30D97-ABDD-7B2F-E94C-49CB24266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86" t="31112" r="22602" b="24228"/>
          <a:stretch/>
        </p:blipFill>
        <p:spPr>
          <a:xfrm>
            <a:off x="3671184" y="2641355"/>
            <a:ext cx="1828800" cy="107283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Picture 13" descr="A red circle with a black outline&#10;&#10;Description automatically generated">
            <a:extLst>
              <a:ext uri="{FF2B5EF4-FFF2-40B4-BE49-F238E27FC236}">
                <a16:creationId xmlns:a16="http://schemas.microsoft.com/office/drawing/2014/main" id="{A27B825F-BFA0-A59F-A062-1C222E84D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86" t="37347" r="22602" b="32685"/>
          <a:stretch/>
        </p:blipFill>
        <p:spPr>
          <a:xfrm>
            <a:off x="3671184" y="1745189"/>
            <a:ext cx="1828800" cy="71991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B9D55F-23BA-DF8C-CF40-157867E25957}"/>
              </a:ext>
            </a:extLst>
          </p:cNvPr>
          <p:cNvCxnSpPr>
            <a:cxnSpLocks/>
          </p:cNvCxnSpPr>
          <p:nvPr/>
        </p:nvCxnSpPr>
        <p:spPr>
          <a:xfrm flipV="1">
            <a:off x="5517402" y="1126556"/>
            <a:ext cx="639563" cy="97858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04F246-0DB5-4828-62DF-E8B917EC4CF5}"/>
              </a:ext>
            </a:extLst>
          </p:cNvPr>
          <p:cNvCxnSpPr>
            <a:cxnSpLocks/>
          </p:cNvCxnSpPr>
          <p:nvPr/>
        </p:nvCxnSpPr>
        <p:spPr>
          <a:xfrm flipV="1">
            <a:off x="5526070" y="1328609"/>
            <a:ext cx="741667" cy="18501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contenu 1">
            <a:extLst>
              <a:ext uri="{FF2B5EF4-FFF2-40B4-BE49-F238E27FC236}">
                <a16:creationId xmlns:a16="http://schemas.microsoft.com/office/drawing/2014/main" id="{684C7A20-6563-9838-C301-DED5C2E0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1126556"/>
            <a:ext cx="4927109" cy="376724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performance of 5 possible coil geometries is compared using: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Maximum REMC current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Vertical field at 75% of TQ time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Radial field at 75% of TQ time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latin typeface="Century Gothic" panose="020B0502020202020204" pitchFamily="34" charset="0"/>
              </a:rPr>
              <a:t>2-legged coils: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Getting close to midplane results</a:t>
            </a:r>
          </a:p>
          <a:p>
            <a:pPr marL="342900" lvl="1" indent="0">
              <a:buNone/>
            </a:pPr>
            <a:r>
              <a:rPr lang="en-US" sz="1400" dirty="0">
                <a:latin typeface="Century Gothic" panose="020B0502020202020204" pitchFamily="34" charset="0"/>
              </a:rPr>
              <a:t>in more current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Comparable radial field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Less vertical field than 4-legged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These coils will have the lowest resistivity of all possible coils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11.5 cm coil will therefore couple to the most current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graphs showing different types of field&#10;&#10;Description automatically generated with medium confidence">
            <a:extLst>
              <a:ext uri="{FF2B5EF4-FFF2-40B4-BE49-F238E27FC236}">
                <a16:creationId xmlns:a16="http://schemas.microsoft.com/office/drawing/2014/main" id="{DAEB51F0-85B7-0438-9143-01A4B465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932"/>
            <a:ext cx="3474720" cy="4267863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17306" cy="1072753"/>
          </a:xfrm>
        </p:spPr>
        <p:txBody>
          <a:bodyPr>
            <a:normAutofit/>
          </a:bodyPr>
          <a:lstStyle/>
          <a:p>
            <a:r>
              <a:rPr lang="en-US" u="sng" dirty="0"/>
              <a:t>Several Coil Geometries Eliminated with Resistivity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6" name="Picture 5" descr="A white and red curved object&#10;&#10;Description automatically generated">
            <a:extLst>
              <a:ext uri="{FF2B5EF4-FFF2-40B4-BE49-F238E27FC236}">
                <a16:creationId xmlns:a16="http://schemas.microsoft.com/office/drawing/2014/main" id="{BA5EF436-C05D-96AC-3BB3-CECB4348D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5" t="19811" r="25361" b="13675"/>
          <a:stretch/>
        </p:blipFill>
        <p:spPr>
          <a:xfrm>
            <a:off x="3587928" y="1999707"/>
            <a:ext cx="1828800" cy="18006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821A5C-C227-65B5-6D5A-384E936F0126}"/>
              </a:ext>
            </a:extLst>
          </p:cNvPr>
          <p:cNvCxnSpPr>
            <a:cxnSpLocks/>
          </p:cNvCxnSpPr>
          <p:nvPr/>
        </p:nvCxnSpPr>
        <p:spPr>
          <a:xfrm flipV="1">
            <a:off x="5434146" y="1724297"/>
            <a:ext cx="1175661" cy="1175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C0A2FD3-BC59-DB0C-0E29-9E660DD19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1126556"/>
            <a:ext cx="4927109" cy="376724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performance of 5 possible coil geometries is compared using: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Maximum REMC current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Vertical field at 75% of TQ time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Radial field at 75% of TQ time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latin typeface="Century Gothic" panose="020B0502020202020204" pitchFamily="34" charset="0"/>
              </a:rPr>
              <a:t>4-legged coil: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In order to keep the coil </a:t>
            </a:r>
          </a:p>
          <a:p>
            <a:pPr marL="342900" lvl="1" indent="0">
              <a:buNone/>
            </a:pPr>
            <a:r>
              <a:rPr lang="en-US" dirty="0">
                <a:latin typeface="Century Gothic" panose="020B0502020202020204" pitchFamily="34" charset="0"/>
              </a:rPr>
              <a:t>symmetric height needs </a:t>
            </a:r>
          </a:p>
          <a:p>
            <a:pPr marL="342900" lvl="1" indent="0">
              <a:buNone/>
            </a:pPr>
            <a:r>
              <a:rPr lang="en-US" dirty="0">
                <a:latin typeface="Century Gothic" panose="020B0502020202020204" pitchFamily="34" charset="0"/>
              </a:rPr>
              <a:t>to be 1.035 m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Making it the tallest coil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This large height results in low coupling to the CQ</a:t>
            </a:r>
          </a:p>
          <a:p>
            <a:pPr lvl="2"/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Disqualified based on 0.05 * Ip evaluation parameter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4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484D26-5734-E4DD-0401-24DD0A4A5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99" y="625934"/>
            <a:ext cx="3474720" cy="4267863"/>
          </a:xfrm>
          <a:prstGeom prst="rect">
            <a:avLst/>
          </a:prstGeom>
        </p:spPr>
      </p:pic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17306" cy="1072753"/>
          </a:xfrm>
        </p:spPr>
        <p:txBody>
          <a:bodyPr>
            <a:normAutofit/>
          </a:bodyPr>
          <a:lstStyle/>
          <a:p>
            <a:r>
              <a:rPr lang="en-US" u="sng" dirty="0"/>
              <a:t>Several Coil Geometries Eliminated with Resistivity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D6CF2-EBCE-33BB-10F1-0EB299767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4" t="21883" r="24163" b="15250"/>
          <a:stretch/>
        </p:blipFill>
        <p:spPr>
          <a:xfrm>
            <a:off x="3588567" y="1722972"/>
            <a:ext cx="1828800" cy="159192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A4F819-DFC4-B31C-71E9-A889B3D5F794}"/>
              </a:ext>
            </a:extLst>
          </p:cNvPr>
          <p:cNvCxnSpPr>
            <a:cxnSpLocks/>
          </p:cNvCxnSpPr>
          <p:nvPr/>
        </p:nvCxnSpPr>
        <p:spPr>
          <a:xfrm flipV="1">
            <a:off x="5426076" y="1680754"/>
            <a:ext cx="1096105" cy="8381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C91C7F35-880A-6B77-50D9-DD3E757C9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1126556"/>
            <a:ext cx="4927109" cy="38373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performance of 5 possible coil geometries is compared using: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Maximum REMC current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Vertical field at 75% of TQ time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Radial field at 75% of TQ time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latin typeface="Century Gothic" panose="020B0502020202020204" pitchFamily="34" charset="0"/>
              </a:rPr>
              <a:t>8-legged coil: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The average height of </a:t>
            </a:r>
          </a:p>
          <a:p>
            <a:pPr marL="342900" lvl="1" indent="0">
              <a:buNone/>
            </a:pPr>
            <a:r>
              <a:rPr lang="en-US" dirty="0">
                <a:latin typeface="Century Gothic" panose="020B0502020202020204" pitchFamily="34" charset="0"/>
              </a:rPr>
              <a:t>horizontal legs determined</a:t>
            </a:r>
          </a:p>
          <a:p>
            <a:pPr marL="342900" lvl="1" indent="0">
              <a:buNone/>
            </a:pPr>
            <a:r>
              <a:rPr lang="en-US" dirty="0">
                <a:latin typeface="Century Gothic" panose="020B0502020202020204" pitchFamily="34" charset="0"/>
              </a:rPr>
              <a:t>the induced current 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Therefore, this coil is able to couple to a significant current at comparable resistivity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However, the resistivity of the coil </a:t>
            </a:r>
            <a:r>
              <a:rPr lang="en-US" u="sng" dirty="0">
                <a:latin typeface="Century Gothic" panose="020B0502020202020204" pitchFamily="34" charset="0"/>
              </a:rPr>
              <a:t>increases with the number of joints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This, along with increased complexity, disqualifies this coil 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661DF-4C01-F74B-8CCE-EDE09DD58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4939F-2551-B849-BE3B-52EB15E1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35FEB1E-AC77-4141-9E91-DFB457C5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100020"/>
            <a:ext cx="3662178" cy="2822500"/>
          </a:xfrm>
        </p:spPr>
        <p:txBody>
          <a:bodyPr anchor="ctr" anchorCtr="0">
            <a:normAutofit/>
          </a:bodyPr>
          <a:lstStyle/>
          <a:p>
            <a:pPr>
              <a:lnSpc>
                <a:spcPct val="110000"/>
              </a:lnSpc>
              <a:buClr>
                <a:srgbClr val="E30613"/>
              </a:buClr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Introduction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3200" b="1" kern="1000" spc="-7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Design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Resistance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     </a:t>
            </a:r>
            <a:r>
              <a:rPr lang="en-US" u="sng" kern="1000" spc="-70" dirty="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</a:rPr>
              <a:t>Scenario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 Position Scan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2000"/>
                </a:srgbClr>
              </a:solidFill>
              <a:effectLst/>
              <a:uLnTx/>
              <a:uFillTx/>
              <a:latin typeface="Franklin Gothic Demi Cond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Conclusions and Future Work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864D02-31B1-6A4D-B5F8-56666634C4E6}"/>
              </a:ext>
            </a:extLst>
          </p:cNvPr>
          <p:cNvSpPr txBox="1"/>
          <p:nvPr/>
        </p:nvSpPr>
        <p:spPr>
          <a:xfrm>
            <a:off x="4659923" y="16969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pc="60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9" name="Picture Placeholder 8" descr="A multicolored machine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215010E5-32C6-503E-3F35-69DFDF6D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27" r="25527"/>
          <a:stretch>
            <a:fillRect/>
          </a:stretch>
        </p:blipFill>
        <p:spPr>
          <a:xfrm>
            <a:off x="909822" y="159632"/>
            <a:ext cx="3667125" cy="5143500"/>
          </a:xfrm>
        </p:spPr>
      </p:pic>
    </p:spTree>
    <p:extLst>
      <p:ext uri="{BB962C8B-B14F-4D97-AF65-F5344CB8AC3E}">
        <p14:creationId xmlns:p14="http://schemas.microsoft.com/office/powerpoint/2010/main" val="26954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81" y="1171223"/>
            <a:ext cx="4872356" cy="354326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TCV scenario is still being developed and is likely to improve</a:t>
            </a: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ThinCurr studies completed to explore how these potential improvements will affect coil performance 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Two parameters explored: 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172244" cy="1072753"/>
          </a:xfrm>
        </p:spPr>
        <p:txBody>
          <a:bodyPr>
            <a:normAutofit/>
          </a:bodyPr>
          <a:lstStyle/>
          <a:p>
            <a:r>
              <a:rPr lang="en-US" u="sng" dirty="0"/>
              <a:t>ThinCurr Leveraged to Explore the Effect of Potential RE Scenarios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5FF3F66-142E-CC3B-3396-C805B3FD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" t="5334" r="5635" b="2025"/>
          <a:stretch/>
        </p:blipFill>
        <p:spPr>
          <a:xfrm>
            <a:off x="5485727" y="1171223"/>
            <a:ext cx="3474720" cy="34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81" y="1171223"/>
            <a:ext cx="4872356" cy="354326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TCV scenario is still being developed and is likely to improve</a:t>
            </a: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ThinCurr studies completed to explore how these potential improvements will affect coil performance 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Two parameters explored: 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Change in plasma current during the current quench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172244" cy="1072753"/>
          </a:xfrm>
        </p:spPr>
        <p:txBody>
          <a:bodyPr>
            <a:normAutofit/>
          </a:bodyPr>
          <a:lstStyle/>
          <a:p>
            <a:r>
              <a:rPr lang="en-US" u="sng" dirty="0"/>
              <a:t>ThinCurr Leveraged to Explore the Effect of Potential RE Scenarios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5FF3F66-142E-CC3B-3396-C805B3FD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" t="5334" r="5635" b="2025"/>
          <a:stretch/>
        </p:blipFill>
        <p:spPr>
          <a:xfrm>
            <a:off x="5485727" y="1171223"/>
            <a:ext cx="3474720" cy="3409387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0EC3EA4C-98E3-C522-3CD1-59AE1BD96B21}"/>
              </a:ext>
            </a:extLst>
          </p:cNvPr>
          <p:cNvSpPr/>
          <p:nvPr/>
        </p:nvSpPr>
        <p:spPr>
          <a:xfrm rot="10800000">
            <a:off x="6731724" y="1349829"/>
            <a:ext cx="148232" cy="424991"/>
          </a:xfrm>
          <a:prstGeom prst="leftBrac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FBB12E-8A02-E9C3-BD28-23241771AF5C}"/>
                  </a:ext>
                </a:extLst>
              </p:cNvPr>
              <p:cNvSpPr txBox="1"/>
              <p:nvPr/>
            </p:nvSpPr>
            <p:spPr>
              <a:xfrm>
                <a:off x="6818577" y="1404299"/>
                <a:ext cx="479811" cy="316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FBB12E-8A02-E9C3-BD28-23241771A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77" y="1404299"/>
                <a:ext cx="479811" cy="31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3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6381" y="1171223"/>
                <a:ext cx="4872356" cy="354326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TCV scenario is still being developed and is likely to improve</a:t>
                </a:r>
                <a:endParaRPr lang="en-US" dirty="0">
                  <a:latin typeface="Century Gothic" panose="020B0502020202020204" pitchFamily="34" charset="0"/>
                </a:endParaRP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ThinCurr studies completed to explore how these potential improvements will affect coil performance </a:t>
                </a:r>
              </a:p>
              <a:p>
                <a:endParaRPr lang="en-US" sz="1000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Two parameters explored: 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Change in plasma current during the current quench</a:t>
                </a:r>
              </a:p>
              <a:p>
                <a:pPr lvl="1"/>
                <a:r>
                  <a:rPr lang="en-US" dirty="0">
                    <a:solidFill>
                      <a:srgbClr val="FFC000"/>
                    </a:solidFill>
                    <a:latin typeface="Century Gothic" panose="020B0502020202020204" pitchFamily="34" charset="0"/>
                  </a:rPr>
                  <a:t>The current quench 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𝐶𝑄</m:t>
                        </m:r>
                      </m:sub>
                    </m:sSub>
                  </m:oMath>
                </a14:m>
                <a:endParaRPr lang="en-US" dirty="0">
                  <a:solidFill>
                    <a:srgbClr val="FFC000"/>
                  </a:solidFill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6381" y="1171223"/>
                <a:ext cx="4872356" cy="3543260"/>
              </a:xfrm>
              <a:blipFill>
                <a:blip r:embed="rId3"/>
                <a:stretch>
                  <a:fillRect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172244" cy="1072753"/>
          </a:xfrm>
        </p:spPr>
        <p:txBody>
          <a:bodyPr>
            <a:normAutofit/>
          </a:bodyPr>
          <a:lstStyle/>
          <a:p>
            <a:r>
              <a:rPr lang="en-US" u="sng" dirty="0"/>
              <a:t>ThinCurr Leveraged to Explore the Effect of Potential RE Scenarios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5FF3F66-142E-CC3B-3396-C805B3FD6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" t="5334" r="5635" b="2025"/>
          <a:stretch/>
        </p:blipFill>
        <p:spPr>
          <a:xfrm>
            <a:off x="5485727" y="1171223"/>
            <a:ext cx="3474720" cy="34093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B3DFA9-DA06-6D4E-072D-D4332871B7F5}"/>
              </a:ext>
            </a:extLst>
          </p:cNvPr>
          <p:cNvCxnSpPr>
            <a:cxnSpLocks/>
          </p:cNvCxnSpPr>
          <p:nvPr/>
        </p:nvCxnSpPr>
        <p:spPr>
          <a:xfrm>
            <a:off x="6435634" y="1321977"/>
            <a:ext cx="281005" cy="456748"/>
          </a:xfrm>
          <a:prstGeom prst="line">
            <a:avLst/>
          </a:prstGeom>
          <a:ln w="28575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3F2F63-708C-9564-9D0E-938472074145}"/>
              </a:ext>
            </a:extLst>
          </p:cNvPr>
          <p:cNvCxnSpPr>
            <a:cxnSpLocks/>
          </p:cNvCxnSpPr>
          <p:nvPr/>
        </p:nvCxnSpPr>
        <p:spPr>
          <a:xfrm>
            <a:off x="6457590" y="1350500"/>
            <a:ext cx="765497" cy="434752"/>
          </a:xfrm>
          <a:prstGeom prst="line">
            <a:avLst/>
          </a:prstGeom>
          <a:ln w="28575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16B148-58EF-9640-E4B9-51502383A535}"/>
              </a:ext>
            </a:extLst>
          </p:cNvPr>
          <p:cNvCxnSpPr>
            <a:cxnSpLocks/>
          </p:cNvCxnSpPr>
          <p:nvPr/>
        </p:nvCxnSpPr>
        <p:spPr>
          <a:xfrm>
            <a:off x="6457590" y="1328504"/>
            <a:ext cx="474433" cy="456748"/>
          </a:xfrm>
          <a:prstGeom prst="line">
            <a:avLst/>
          </a:prstGeom>
          <a:ln w="28575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4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graphs showing different types of field&#10;&#10;Description automatically generated">
            <a:extLst>
              <a:ext uri="{FF2B5EF4-FFF2-40B4-BE49-F238E27FC236}">
                <a16:creationId xmlns:a16="http://schemas.microsoft.com/office/drawing/2014/main" id="{D513B35F-EA47-8CF8-2042-53EE618AF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50" y="717166"/>
            <a:ext cx="3474720" cy="42310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2" y="1069910"/>
                <a:ext cx="4763326" cy="371980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Current quench is modeled as a linear ramp down of the current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The current profile is shifted down rigidly </a:t>
                </a: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As expected, the shorter current quench times results in greater maximum current </a:t>
                </a:r>
              </a:p>
              <a:p>
                <a:endParaRPr lang="en-US" sz="1100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However, due to multiple effects, there is an optimal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𝑪𝑸</m:t>
                        </m:r>
                      </m:sub>
                    </m:sSub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:r>
                  <a:rPr lang="en-US" b="1" dirty="0">
                    <a:latin typeface="Century Gothic" panose="020B0502020202020204" pitchFamily="34" charset="0"/>
                  </a:rPr>
                  <a:t>to maximize the applied field during the CQ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Eddy currents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L/R time of coil</a:t>
                </a:r>
              </a:p>
              <a:p>
                <a:pPr lvl="1"/>
                <a:endParaRPr lang="en-US" sz="1100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Luckily, this maximum is occurs around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𝑪𝑸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of TCV scenario 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2" y="1069910"/>
                <a:ext cx="4763326" cy="3719803"/>
              </a:xfrm>
              <a:blipFill>
                <a:blip r:embed="rId4"/>
                <a:stretch>
                  <a:fillRect t="-2041" r="-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4142613" cy="1072753"/>
          </a:xfrm>
        </p:spPr>
        <p:txBody>
          <a:bodyPr/>
          <a:lstStyle/>
          <a:p>
            <a:r>
              <a:rPr lang="en-US" u="sng" dirty="0"/>
              <a:t>Current Quench Time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</p:spTree>
    <p:extLst>
      <p:ext uri="{BB962C8B-B14F-4D97-AF65-F5344CB8AC3E}">
        <p14:creationId xmlns:p14="http://schemas.microsoft.com/office/powerpoint/2010/main" val="321229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2" y="1069911"/>
            <a:ext cx="4763326" cy="3493379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Increasing the change in current during the triggered CQ results in significant improvements to REMC performance </a:t>
            </a:r>
          </a:p>
          <a:p>
            <a:pPr lvl="1"/>
            <a:endParaRPr lang="en-US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4142613" cy="1072753"/>
          </a:xfrm>
        </p:spPr>
        <p:txBody>
          <a:bodyPr/>
          <a:lstStyle/>
          <a:p>
            <a:r>
              <a:rPr lang="en-US" u="sng" dirty="0"/>
              <a:t>Plasma Current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3" name="Picture 12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7C600784-0064-7086-7474-A763BEF1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50" y="715928"/>
            <a:ext cx="3474720" cy="42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162" y="1069911"/>
                <a:ext cx="4763326" cy="34933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Increasing the change in current during the triggered CQ results in significant improvements to REMC performance 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Fields above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>
                        <a:latin typeface="Century Gothic" panose="020B0502020202020204" pitchFamily="34" charset="0"/>
                      </a:rPr>
                      <m:t>δB</m:t>
                    </m:r>
                    <m:r>
                      <a:rPr lang="en-US" b="0">
                        <a:latin typeface="Century Gothic" panose="020B0502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1">
                        <a:latin typeface="Century Gothic" panose="020B0502020202020204" pitchFamily="34" charset="0"/>
                      </a:rPr>
                      <m:t>B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dirty="0">
                            <a:latin typeface="Century Gothic" panose="020B0502020202020204" pitchFamily="34" charset="0"/>
                          </a:rPr>
                        </m:ctrlPr>
                      </m:sSupPr>
                      <m:e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dirty="0">
                            <a:latin typeface="Century Gothic" panose="020B0502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b="0" dirty="0">
                            <a:latin typeface="Century Gothic" panose="020B0502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possible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≥160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kA</m:t>
                    </m:r>
                  </m:oMath>
                </a14:m>
                <a:endParaRPr lang="en-US" dirty="0">
                  <a:latin typeface="Century Gothic" panose="020B0502020202020204" pitchFamily="34" charset="0"/>
                </a:endParaRPr>
              </a:p>
              <a:p>
                <a:pPr lvl="1"/>
                <a:endParaRPr lang="en-US" sz="1000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As expected, this change in current should be maximized during scenario development </a:t>
                </a:r>
              </a:p>
              <a:p>
                <a:endParaRPr lang="en-US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The presence of the REMC is expected to improve both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𝑪𝑸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Century Gothic" panose="020B0502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b="1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162" y="1069911"/>
                <a:ext cx="4763326" cy="3493379"/>
              </a:xfrm>
              <a:blipFill>
                <a:blip r:embed="rId3"/>
                <a:stretch>
                  <a:fillRect t="-2536" r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4142613" cy="1072753"/>
          </a:xfrm>
        </p:spPr>
        <p:txBody>
          <a:bodyPr/>
          <a:lstStyle/>
          <a:p>
            <a:r>
              <a:rPr lang="en-US" u="sng" dirty="0"/>
              <a:t>Plasma Current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3" name="Picture 12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7C600784-0064-7086-7474-A763BEF19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50" y="715928"/>
            <a:ext cx="3474720" cy="422358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F2BB47-F1AF-3225-78E3-3359B786794E}"/>
              </a:ext>
            </a:extLst>
          </p:cNvPr>
          <p:cNvCxnSpPr/>
          <p:nvPr/>
        </p:nvCxnSpPr>
        <p:spPr>
          <a:xfrm>
            <a:off x="5047488" y="2238103"/>
            <a:ext cx="1213975" cy="3336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9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93BC1A7-64AB-90A0-6AAF-08B18A570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7" t="27004" r="22633" b="20747"/>
          <a:stretch/>
        </p:blipFill>
        <p:spPr>
          <a:xfrm>
            <a:off x="6526381" y="128825"/>
            <a:ext cx="2468880" cy="1614731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56" y="1148129"/>
            <a:ext cx="6214642" cy="3896843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TCV REMC aims to be the first to operate in the presence of a runaway electron beam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Installation planned for later this year</a:t>
            </a:r>
          </a:p>
          <a:p>
            <a:endParaRPr lang="en-US" sz="11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TCV REMC will have less constraints that future high-field or high plasma current tokamaks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Less mechanical forces due to lower field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Less current carried in coil </a:t>
            </a:r>
          </a:p>
          <a:p>
            <a:pPr lvl="1"/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264431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Currently Under Development for the TCV Tokamak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2" name="Picture 11" descr="A red outline of a circle&#10;&#10;Description automatically generated with medium confidence">
            <a:extLst>
              <a:ext uri="{FF2B5EF4-FFF2-40B4-BE49-F238E27FC236}">
                <a16:creationId xmlns:a16="http://schemas.microsoft.com/office/drawing/2014/main" id="{23ABDA60-3263-C36B-A89A-3A6CA9490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0" t="14229" r="17336" b="11321"/>
          <a:stretch/>
        </p:blipFill>
        <p:spPr>
          <a:xfrm>
            <a:off x="6526381" y="3031772"/>
            <a:ext cx="2468880" cy="2067710"/>
          </a:xfrm>
          <a:prstGeom prst="rect">
            <a:avLst/>
          </a:prstGeom>
        </p:spPr>
      </p:pic>
      <p:pic>
        <p:nvPicPr>
          <p:cNvPr id="18" name="Picture 17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A89BCBD-0E8C-E254-7958-B8BFD628D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31" t="31112" r="20942" b="23685"/>
          <a:stretch/>
        </p:blipFill>
        <p:spPr>
          <a:xfrm>
            <a:off x="6546064" y="1743556"/>
            <a:ext cx="2468880" cy="13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661DF-4C01-F74B-8CCE-EDE09DD58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4939F-2551-B849-BE3B-52EB15E1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35FEB1E-AC77-4141-9E91-DFB457C5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100020"/>
            <a:ext cx="3662178" cy="2822500"/>
          </a:xfrm>
        </p:spPr>
        <p:txBody>
          <a:bodyPr anchor="ctr" anchorCtr="0">
            <a:normAutofit/>
          </a:bodyPr>
          <a:lstStyle/>
          <a:p>
            <a:pPr>
              <a:lnSpc>
                <a:spcPct val="110000"/>
              </a:lnSpc>
              <a:buClr>
                <a:srgbClr val="E30613"/>
              </a:buClr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Introduction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3200" b="1" kern="1000" spc="-7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Design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Resistance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Scenario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 </a:t>
            </a:r>
            <a:r>
              <a:rPr lang="en-US" u="sng" kern="1000" spc="-70" dirty="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</a:rPr>
              <a:t>Position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Conclusions and Future Work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864D02-31B1-6A4D-B5F8-56666634C4E6}"/>
              </a:ext>
            </a:extLst>
          </p:cNvPr>
          <p:cNvSpPr txBox="1"/>
          <p:nvPr/>
        </p:nvSpPr>
        <p:spPr>
          <a:xfrm>
            <a:off x="4659923" y="16969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pc="60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9" name="Picture Placeholder 8" descr="A multicolored machine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215010E5-32C6-503E-3F35-69DFDF6D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27" r="25527"/>
          <a:stretch>
            <a:fillRect/>
          </a:stretch>
        </p:blipFill>
        <p:spPr>
          <a:xfrm>
            <a:off x="909822" y="159632"/>
            <a:ext cx="3667125" cy="5143500"/>
          </a:xfrm>
        </p:spPr>
      </p:pic>
    </p:spTree>
    <p:extLst>
      <p:ext uri="{BB962C8B-B14F-4D97-AF65-F5344CB8AC3E}">
        <p14:creationId xmlns:p14="http://schemas.microsoft.com/office/powerpoint/2010/main" val="3274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949595"/>
            <a:ext cx="5731627" cy="379886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Shaped tokamak plasmas are susceptible to vertical displacement events during the CQ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TCV shape control may allow this to be explored in an experiment 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ThinCurr was used to explore the effect of the plasma vertical position on the effectiveness of the REMC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Plasma modeled as a circle with a flat current-profile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Total plasma current matched to experimentally measured value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Cross-section area designed to roughly match the experimental scenario  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4142613" cy="1072753"/>
          </a:xfrm>
        </p:spPr>
        <p:txBody>
          <a:bodyPr/>
          <a:lstStyle/>
          <a:p>
            <a:r>
              <a:rPr lang="en-US" u="sng" dirty="0"/>
              <a:t>Plasma Position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1A65E-09B9-B843-8F13-DC4E115FF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77" y="566872"/>
            <a:ext cx="2132848" cy="4009755"/>
          </a:xfrm>
          <a:prstGeom prst="rect">
            <a:avLst/>
          </a:prstGeom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C7712E97-FA1A-76F7-F36F-FD8C2D5E14D5}"/>
              </a:ext>
            </a:extLst>
          </p:cNvPr>
          <p:cNvSpPr/>
          <p:nvPr/>
        </p:nvSpPr>
        <p:spPr>
          <a:xfrm>
            <a:off x="7023886" y="1788340"/>
            <a:ext cx="145657" cy="145657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322956BE-4E23-1DE8-5F26-5274BB8DD163}"/>
              </a:ext>
            </a:extLst>
          </p:cNvPr>
          <p:cNvSpPr/>
          <p:nvPr/>
        </p:nvSpPr>
        <p:spPr>
          <a:xfrm>
            <a:off x="7025191" y="2703372"/>
            <a:ext cx="145657" cy="145657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7AB97CC-A348-327E-3A6E-28A790B8584E}"/>
              </a:ext>
            </a:extLst>
          </p:cNvPr>
          <p:cNvSpPr/>
          <p:nvPr/>
        </p:nvSpPr>
        <p:spPr>
          <a:xfrm>
            <a:off x="7031979" y="1596180"/>
            <a:ext cx="137564" cy="14565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B97BF404-E07C-3C85-AAC6-ACE5F1FDD9A2}"/>
              </a:ext>
            </a:extLst>
          </p:cNvPr>
          <p:cNvSpPr/>
          <p:nvPr/>
        </p:nvSpPr>
        <p:spPr>
          <a:xfrm rot="10800000">
            <a:off x="7023886" y="2000730"/>
            <a:ext cx="145657" cy="14565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FF205011-394B-8157-D3C5-6CF3E07451B4}"/>
              </a:ext>
            </a:extLst>
          </p:cNvPr>
          <p:cNvSpPr/>
          <p:nvPr/>
        </p:nvSpPr>
        <p:spPr>
          <a:xfrm>
            <a:off x="7033284" y="2485927"/>
            <a:ext cx="137564" cy="14565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A8D59EA-E2FB-1C0F-8865-F8E87D579871}"/>
              </a:ext>
            </a:extLst>
          </p:cNvPr>
          <p:cNvSpPr/>
          <p:nvPr/>
        </p:nvSpPr>
        <p:spPr>
          <a:xfrm rot="10800000">
            <a:off x="7025191" y="2890477"/>
            <a:ext cx="145657" cy="14565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fields&#10;&#10;Description automatically generated with medium confidence">
            <a:extLst>
              <a:ext uri="{FF2B5EF4-FFF2-40B4-BE49-F238E27FC236}">
                <a16:creationId xmlns:a16="http://schemas.microsoft.com/office/drawing/2014/main" id="{31DB3992-2B89-DA2D-7F59-58208E30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90" y="648074"/>
            <a:ext cx="3474720" cy="4246048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1" y="1252304"/>
            <a:ext cx="4880021" cy="364181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Induced current and radial field drop off rapidly with vertical height</a:t>
            </a: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The vertical field increases as the plasma approaches the horizontal legs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Maximized at Z=20cm 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Above this height, performance degrades for all parameters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If VDEs are likely, there is an advantage to tall coils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As seen for SPARC (Battey et al 2024 </a:t>
            </a:r>
            <a:r>
              <a:rPr lang="en-US" dirty="0" err="1">
                <a:latin typeface="Century Gothic" panose="020B0502020202020204" pitchFamily="34" charset="0"/>
              </a:rPr>
              <a:t>Nucl</a:t>
            </a:r>
            <a:r>
              <a:rPr lang="en-US" dirty="0">
                <a:latin typeface="Century Gothic" panose="020B0502020202020204" pitchFamily="34" charset="0"/>
              </a:rPr>
              <a:t>. Fusion)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Tradeoff with overall less coupled current</a:t>
            </a: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64367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Performance Sharply Drops off with Vertical Position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</p:spTree>
    <p:extLst>
      <p:ext uri="{BB962C8B-B14F-4D97-AF65-F5344CB8AC3E}">
        <p14:creationId xmlns:p14="http://schemas.microsoft.com/office/powerpoint/2010/main" val="416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661DF-4C01-F74B-8CCE-EDE09DD58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4939F-2551-B849-BE3B-52EB15E1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35FEB1E-AC77-4141-9E91-DFB457C5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100020"/>
            <a:ext cx="4572000" cy="282250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buClr>
                <a:srgbClr val="E30613"/>
              </a:buClr>
              <a:defRPr/>
            </a:pPr>
            <a:r>
              <a:rPr lang="en-US" sz="21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Introduction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Design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Resistance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2000"/>
                  </a:srgbClr>
                </a:solidFill>
                <a:effectLst/>
                <a:uLnTx/>
                <a:uFillTx/>
                <a:latin typeface="Franklin Gothic Demi Cond"/>
                <a:ea typeface="+mn-ea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Scenario Scan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1600" dirty="0">
                <a:solidFill>
                  <a:srgbClr val="FFFFFF">
                    <a:alpha val="42000"/>
                  </a:srgbClr>
                </a:solidFill>
                <a:latin typeface="Franklin Gothic Demi Cond"/>
              </a:rPr>
              <a:t>     Position Scan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2000"/>
                </a:srgbClr>
              </a:solidFill>
              <a:effectLst/>
              <a:uLnTx/>
              <a:uFillTx/>
              <a:latin typeface="Franklin Gothic Demi Cond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sz="3200" b="1" kern="1000" spc="-7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Conclusions and Future Work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864D02-31B1-6A4D-B5F8-56666634C4E6}"/>
              </a:ext>
            </a:extLst>
          </p:cNvPr>
          <p:cNvSpPr txBox="1"/>
          <p:nvPr/>
        </p:nvSpPr>
        <p:spPr>
          <a:xfrm>
            <a:off x="4659923" y="16969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pc="60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9" name="Picture Placeholder 8" descr="A multicolored machine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215010E5-32C6-503E-3F35-69DFDF6D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27" r="25527"/>
          <a:stretch>
            <a:fillRect/>
          </a:stretch>
        </p:blipFill>
        <p:spPr>
          <a:xfrm>
            <a:off x="909822" y="159632"/>
            <a:ext cx="3667125" cy="5143500"/>
          </a:xfrm>
        </p:spPr>
      </p:pic>
    </p:spTree>
    <p:extLst>
      <p:ext uri="{BB962C8B-B14F-4D97-AF65-F5344CB8AC3E}">
        <p14:creationId xmlns:p14="http://schemas.microsoft.com/office/powerpoint/2010/main" val="30609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1" y="195263"/>
            <a:ext cx="5102733" cy="1072753"/>
          </a:xfrm>
        </p:spPr>
        <p:txBody>
          <a:bodyPr/>
          <a:lstStyle/>
          <a:p>
            <a:r>
              <a:rPr lang="en-US" u="sng" dirty="0"/>
              <a:t>Conclusions</a:t>
            </a:r>
            <a:endParaRPr lang="en-US" dirty="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E9D8B7B2-BF86-FA09-76A7-C248799C0D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E3715-DBD9-A201-F8D0-A119429C1822}"/>
              </a:ext>
            </a:extLst>
          </p:cNvPr>
          <p:cNvSpPr/>
          <p:nvPr/>
        </p:nvSpPr>
        <p:spPr>
          <a:xfrm>
            <a:off x="8887619" y="3419856"/>
            <a:ext cx="256381" cy="1577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B139D-93F0-7E07-E0EA-BF654A4A0234}"/>
              </a:ext>
            </a:extLst>
          </p:cNvPr>
          <p:cNvSpPr/>
          <p:nvPr/>
        </p:nvSpPr>
        <p:spPr>
          <a:xfrm>
            <a:off x="6645391" y="4792762"/>
            <a:ext cx="256381" cy="263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338BC-5BC8-F493-3B08-AF01730E307E}"/>
              </a:ext>
            </a:extLst>
          </p:cNvPr>
          <p:cNvSpPr/>
          <p:nvPr/>
        </p:nvSpPr>
        <p:spPr>
          <a:xfrm rot="16200000">
            <a:off x="7584705" y="4573877"/>
            <a:ext cx="242955" cy="896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70355FFB-71AB-34B4-9D7E-8637A4614B61}"/>
              </a:ext>
            </a:extLst>
          </p:cNvPr>
          <p:cNvSpPr txBox="1">
            <a:spLocks/>
          </p:cNvSpPr>
          <p:nvPr/>
        </p:nvSpPr>
        <p:spPr>
          <a:xfrm>
            <a:off x="204842" y="1133920"/>
            <a:ext cx="4198319" cy="321862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B800DDE-273E-1FB2-D5FA-CB464B33E925}"/>
              </a:ext>
            </a:extLst>
          </p:cNvPr>
          <p:cNvSpPr txBox="1">
            <a:spLocks/>
          </p:cNvSpPr>
          <p:nvPr/>
        </p:nvSpPr>
        <p:spPr>
          <a:xfrm>
            <a:off x="579572" y="1000808"/>
            <a:ext cx="7377311" cy="379195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entury Gothic" panose="020B0502020202020204" pitchFamily="34" charset="0"/>
              </a:rPr>
              <a:t>REMC is currently being designed for TCV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Installation planned for later this year</a:t>
            </a:r>
          </a:p>
          <a:p>
            <a:pPr lvl="1"/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Coils are being modeled using a combination of ThinCurr and MARS-Q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ThinCurr is used to evaluate induced current and vacuum field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MARS-Q will study driven MHD and RE deconfinement  </a:t>
            </a:r>
          </a:p>
          <a:p>
            <a:pPr lvl="1"/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Keeping the resistivity low will be crucial to the success of the coil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Maximizing cross-section where possible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Exploring low-resistivity joint options (polished silver/gold contacts) </a:t>
            </a:r>
          </a:p>
          <a:p>
            <a:pPr lvl="1"/>
            <a:endParaRPr lang="en-US" sz="1100" b="1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1" y="195263"/>
            <a:ext cx="5102733" cy="1072753"/>
          </a:xfrm>
        </p:spPr>
        <p:txBody>
          <a:bodyPr/>
          <a:lstStyle/>
          <a:p>
            <a:r>
              <a:rPr lang="en-US" u="sng" dirty="0"/>
              <a:t>Conclusions</a:t>
            </a:r>
            <a:endParaRPr lang="en-US" dirty="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E9D8B7B2-BF86-FA09-76A7-C248799C0D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E3715-DBD9-A201-F8D0-A119429C1822}"/>
              </a:ext>
            </a:extLst>
          </p:cNvPr>
          <p:cNvSpPr/>
          <p:nvPr/>
        </p:nvSpPr>
        <p:spPr>
          <a:xfrm>
            <a:off x="8887619" y="3419856"/>
            <a:ext cx="256381" cy="1577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B139D-93F0-7E07-E0EA-BF654A4A0234}"/>
              </a:ext>
            </a:extLst>
          </p:cNvPr>
          <p:cNvSpPr/>
          <p:nvPr/>
        </p:nvSpPr>
        <p:spPr>
          <a:xfrm>
            <a:off x="6645391" y="4792762"/>
            <a:ext cx="256381" cy="263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338BC-5BC8-F493-3B08-AF01730E307E}"/>
              </a:ext>
            </a:extLst>
          </p:cNvPr>
          <p:cNvSpPr/>
          <p:nvPr/>
        </p:nvSpPr>
        <p:spPr>
          <a:xfrm rot="16200000">
            <a:off x="7584705" y="4573877"/>
            <a:ext cx="242955" cy="896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70355FFB-71AB-34B4-9D7E-8637A4614B61}"/>
              </a:ext>
            </a:extLst>
          </p:cNvPr>
          <p:cNvSpPr txBox="1">
            <a:spLocks/>
          </p:cNvSpPr>
          <p:nvPr/>
        </p:nvSpPr>
        <p:spPr>
          <a:xfrm>
            <a:off x="204842" y="1133920"/>
            <a:ext cx="4198319" cy="321862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B800DDE-273E-1FB2-D5FA-CB464B33E925}"/>
              </a:ext>
            </a:extLst>
          </p:cNvPr>
          <p:cNvSpPr txBox="1">
            <a:spLocks/>
          </p:cNvSpPr>
          <p:nvPr/>
        </p:nvSpPr>
        <p:spPr>
          <a:xfrm>
            <a:off x="579572" y="1000808"/>
            <a:ext cx="7377311" cy="379195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entury Gothic" panose="020B0502020202020204" pitchFamily="34" charset="0"/>
              </a:rPr>
              <a:t>Simulations also indicate the potential for significant coil performance with improvements to the TCV RE scenario 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ThinCurr simulations indicate that coils with a vertical height above ~60cm will not couple to sufficient current </a:t>
            </a:r>
          </a:p>
          <a:p>
            <a:pPr marL="0" indent="0">
              <a:buNone/>
            </a:pPr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Similar to issues predicted for similar midplane coils (DIII-D), the performance of the TCV REMC will fall off steeply at positions above its vertical height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5DC9A4D-B7CD-3F49-976D-9809C46B7D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324" t="18395" b="2071"/>
          <a:stretch/>
        </p:blipFill>
        <p:spPr>
          <a:xfrm>
            <a:off x="1331913" y="0"/>
            <a:ext cx="7812087" cy="4948238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1075" y="1610041"/>
            <a:ext cx="2512925" cy="2145820"/>
          </a:xfrm>
        </p:spPr>
        <p:txBody>
          <a:bodyPr>
            <a:normAutofit/>
          </a:bodyPr>
          <a:lstStyle/>
          <a:p>
            <a:r>
              <a:rPr lang="en-US" sz="4400" dirty="0"/>
              <a:t>Thank you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3777" y="3799324"/>
            <a:ext cx="1567297" cy="1344175"/>
          </a:xfrm>
          <a:solidFill>
            <a:schemeClr val="tx1"/>
          </a:solidFill>
        </p:spPr>
        <p:txBody>
          <a:bodyPr lIns="90000">
            <a:normAutofit/>
          </a:bodyPr>
          <a:lstStyle/>
          <a:p>
            <a:r>
              <a:rPr lang="en-US" sz="1400" b="1" dirty="0"/>
              <a:t>Alex Battey</a:t>
            </a:r>
          </a:p>
          <a:p>
            <a:r>
              <a:rPr lang="en-US" sz="1400" dirty="0"/>
              <a:t>Postdoctoral Researcher </a:t>
            </a:r>
          </a:p>
        </p:txBody>
      </p:sp>
    </p:spTree>
    <p:extLst>
      <p:ext uri="{BB962C8B-B14F-4D97-AF65-F5344CB8AC3E}">
        <p14:creationId xmlns:p14="http://schemas.microsoft.com/office/powerpoint/2010/main" val="27222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661DF-4C01-F74B-8CCE-EDE09DD58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4939F-2551-B849-BE3B-52EB15E1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35FEB1E-AC77-4141-9E91-DFB457C5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160500"/>
            <a:ext cx="4572000" cy="282250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buClr>
                <a:srgbClr val="E30613"/>
              </a:buClr>
              <a:defRPr/>
            </a:pPr>
            <a:r>
              <a:rPr lang="en-US" sz="4000" b="1" kern="1000" spc="-7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Bonus Slides</a:t>
            </a:r>
          </a:p>
        </p:txBody>
      </p:sp>
      <p:pic>
        <p:nvPicPr>
          <p:cNvPr id="9" name="Picture Placeholder 8" descr="A multicolored machine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215010E5-32C6-503E-3F35-69DFDF6D4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27" r="25527"/>
          <a:stretch>
            <a:fillRect/>
          </a:stretch>
        </p:blipFill>
        <p:spPr>
          <a:xfrm>
            <a:off x="909822" y="159632"/>
            <a:ext cx="3667125" cy="5143500"/>
          </a:xfrm>
        </p:spPr>
      </p:pic>
    </p:spTree>
    <p:extLst>
      <p:ext uri="{BB962C8B-B14F-4D97-AF65-F5344CB8AC3E}">
        <p14:creationId xmlns:p14="http://schemas.microsoft.com/office/powerpoint/2010/main" val="5077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64367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Performance Sharply Drops off with Vertical Position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6BDA2-3136-B6BA-04BC-4DAE5330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14" y="1252305"/>
            <a:ext cx="4257705" cy="36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664367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Performance Sharply Drops off with Vertical Position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932A8-CE45-CB15-4B5B-7A7C9B2EA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57" y="1075144"/>
            <a:ext cx="3325886" cy="39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93BC1A7-64AB-90A0-6AAF-08B18A570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7" t="27004" r="22633" b="20747"/>
          <a:stretch/>
        </p:blipFill>
        <p:spPr>
          <a:xfrm>
            <a:off x="6526381" y="128825"/>
            <a:ext cx="2468880" cy="16147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2056" y="1148129"/>
                <a:ext cx="6214642" cy="389684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Century Gothic" panose="020B0502020202020204" pitchFamily="34" charset="0"/>
                  </a:rPr>
                  <a:t>The small size and flexibility of TCV also allow for the possibility of testing multiple coil geometries</a:t>
                </a:r>
              </a:p>
              <a:p>
                <a:pPr lvl="1"/>
                <a:r>
                  <a:rPr lang="en-US" u="sng" dirty="0">
                    <a:latin typeface="Century Gothic" panose="020B0502020202020204" pitchFamily="34" charset="0"/>
                  </a:rPr>
                  <a:t>1</a:t>
                </a:r>
                <a:r>
                  <a:rPr lang="en-US" u="sng" baseline="30000" dirty="0">
                    <a:latin typeface="Century Gothic" panose="020B0502020202020204" pitchFamily="34" charset="0"/>
                  </a:rPr>
                  <a:t>St</a:t>
                </a:r>
                <a:r>
                  <a:rPr lang="en-US" u="sng" dirty="0">
                    <a:latin typeface="Century Gothic" panose="020B0502020202020204" pitchFamily="34" charset="0"/>
                  </a:rPr>
                  <a:t>:</a:t>
                </a:r>
                <a:r>
                  <a:rPr lang="en-US" dirty="0">
                    <a:latin typeface="Century Gothic" panose="020B0502020202020204" pitchFamily="34" charset="0"/>
                  </a:rPr>
                  <a:t> Max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>
                  <a:latin typeface="Century Gothic" panose="020B0502020202020204" pitchFamily="34" charset="0"/>
                </a:endParaRPr>
              </a:p>
              <a:p>
                <a:pPr lvl="1"/>
                <a:r>
                  <a:rPr lang="en-US" u="sng" dirty="0">
                    <a:latin typeface="Century Gothic" panose="020B0502020202020204" pitchFamily="34" charset="0"/>
                  </a:rPr>
                  <a:t>2</a:t>
                </a:r>
                <a:r>
                  <a:rPr lang="en-US" u="sng" baseline="30000" dirty="0">
                    <a:latin typeface="Century Gothic" panose="020B0502020202020204" pitchFamily="34" charset="0"/>
                  </a:rPr>
                  <a:t>nd</a:t>
                </a:r>
                <a:r>
                  <a:rPr lang="en-US" u="sng" dirty="0">
                    <a:latin typeface="Century Gothic" panose="020B0502020202020204" pitchFamily="34" charset="0"/>
                  </a:rPr>
                  <a:t>:</a:t>
                </a:r>
                <a:r>
                  <a:rPr lang="en-US" dirty="0">
                    <a:latin typeface="Century Gothic" panose="020B0502020202020204" pitchFamily="34" charset="0"/>
                  </a:rPr>
                  <a:t> Maximize resonance with rational surfaces?</a:t>
                </a:r>
              </a:p>
              <a:p>
                <a:endParaRPr lang="en-US" sz="1000" b="1" dirty="0"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latin typeface="Century Gothic" panose="020B0502020202020204" pitchFamily="34" charset="0"/>
                  </a:rPr>
                  <a:t>Coil will be designed to drive maximum n=1 field amplitude to allow for maximal radial extent 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Made of copper with a rectangular cross-section</a:t>
                </a:r>
              </a:p>
              <a:p>
                <a:pPr lvl="1"/>
                <a:r>
                  <a:rPr lang="en-US" dirty="0">
                    <a:latin typeface="Century Gothic" panose="020B0502020202020204" pitchFamily="34" charset="0"/>
                  </a:rPr>
                  <a:t>Behind the plasma-facing tiles on the HFS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8F29E75-1DA1-1E26-68E2-C634B559E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2056" y="1148129"/>
                <a:ext cx="6214642" cy="3896843"/>
              </a:xfrm>
              <a:blipFill>
                <a:blip r:embed="rId4"/>
                <a:stretch>
                  <a:fillRect t="-1299" r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264431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Currently Under Development for the TCV Tokamak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2" name="Picture 11" descr="A red outline of a circle&#10;&#10;Description automatically generated with medium confidence">
            <a:extLst>
              <a:ext uri="{FF2B5EF4-FFF2-40B4-BE49-F238E27FC236}">
                <a16:creationId xmlns:a16="http://schemas.microsoft.com/office/drawing/2014/main" id="{23ABDA60-3263-C36B-A89A-3A6CA9490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30" t="14229" r="17336" b="11321"/>
          <a:stretch/>
        </p:blipFill>
        <p:spPr>
          <a:xfrm>
            <a:off x="6526381" y="3031772"/>
            <a:ext cx="2468880" cy="2067710"/>
          </a:xfrm>
          <a:prstGeom prst="rect">
            <a:avLst/>
          </a:prstGeom>
        </p:spPr>
      </p:pic>
      <p:pic>
        <p:nvPicPr>
          <p:cNvPr id="18" name="Picture 17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A89BCBD-0E8C-E254-7958-B8BFD628D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31" t="31112" r="20942" b="23685"/>
          <a:stretch/>
        </p:blipFill>
        <p:spPr>
          <a:xfrm>
            <a:off x="6546064" y="1743556"/>
            <a:ext cx="2468880" cy="13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2" y="1069912"/>
            <a:ext cx="4763326" cy="330873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Example of fast CQ</a:t>
            </a: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4142613" cy="1072753"/>
          </a:xfrm>
        </p:spPr>
        <p:txBody>
          <a:bodyPr/>
          <a:lstStyle/>
          <a:p>
            <a:r>
              <a:rPr lang="en-US" u="sng" dirty="0"/>
              <a:t>Current Quench Time Scan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6175C-7071-D8AC-0BFF-826A5C44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123" y="1363578"/>
            <a:ext cx="3304715" cy="28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93BC1A7-64AB-90A0-6AAF-08B18A570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7" t="27004" r="22633" b="20747"/>
          <a:stretch/>
        </p:blipFill>
        <p:spPr>
          <a:xfrm>
            <a:off x="6526381" y="128825"/>
            <a:ext cx="2468880" cy="1614731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8F29E75-1DA1-1E26-68E2-C634B55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56" y="1148129"/>
            <a:ext cx="6214642" cy="389684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Due to the lower Ip, the biggest challenge will be coupling to sufficient plasma current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Limited space behind the plasma-facing tiles is a major constraint on the maximum cross-section of the coil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The contact resistance of the coil elbows will need to be minimized</a:t>
            </a:r>
          </a:p>
          <a:p>
            <a:pPr lvl="1"/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Looking into techniques to keep the coil resistivity as low as possible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Possibly using polished gold/silver joints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Expanding coil cross-section where possible </a:t>
            </a: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The coil will be insulated from the nearby wall/tiles with spray-on insulating coating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Kapton or Al</a:t>
            </a:r>
            <a:r>
              <a:rPr lang="en-US" baseline="-25000" dirty="0">
                <a:latin typeface="Century Gothic" panose="020B0502020202020204" pitchFamily="34" charset="0"/>
              </a:rPr>
              <a:t>2</a:t>
            </a:r>
            <a:r>
              <a:rPr lang="en-US" dirty="0">
                <a:latin typeface="Century Gothic" panose="020B0502020202020204" pitchFamily="34" charset="0"/>
              </a:rPr>
              <a:t>O</a:t>
            </a:r>
            <a:r>
              <a:rPr lang="en-US" baseline="-25000" dirty="0">
                <a:latin typeface="Century Gothic" panose="020B0502020202020204" pitchFamily="34" charset="0"/>
              </a:rPr>
              <a:t>3</a:t>
            </a:r>
            <a:endParaRPr lang="en-US" dirty="0"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Currently testing Kapton samples for outgassing 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264431" cy="1072753"/>
          </a:xfrm>
        </p:spPr>
        <p:txBody>
          <a:bodyPr>
            <a:normAutofit/>
          </a:bodyPr>
          <a:lstStyle/>
          <a:p>
            <a:r>
              <a:rPr lang="en-US" u="sng" dirty="0"/>
              <a:t>REMC Currently Under Development for the TCV Tokamak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pic>
        <p:nvPicPr>
          <p:cNvPr id="12" name="Picture 11" descr="A red outline of a circle&#10;&#10;Description automatically generated with medium confidence">
            <a:extLst>
              <a:ext uri="{FF2B5EF4-FFF2-40B4-BE49-F238E27FC236}">
                <a16:creationId xmlns:a16="http://schemas.microsoft.com/office/drawing/2014/main" id="{23ABDA60-3263-C36B-A89A-3A6CA9490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0" t="14229" r="17336" b="11321"/>
          <a:stretch/>
        </p:blipFill>
        <p:spPr>
          <a:xfrm>
            <a:off x="6526381" y="3031772"/>
            <a:ext cx="2468880" cy="2067710"/>
          </a:xfrm>
          <a:prstGeom prst="rect">
            <a:avLst/>
          </a:prstGeom>
        </p:spPr>
      </p:pic>
      <p:pic>
        <p:nvPicPr>
          <p:cNvPr id="18" name="Picture 17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A89BCBD-0E8C-E254-7958-B8BFD628D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31" t="31112" r="20942" b="23685"/>
          <a:stretch/>
        </p:blipFill>
        <p:spPr>
          <a:xfrm>
            <a:off x="6546064" y="1743556"/>
            <a:ext cx="2468880" cy="13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8C11163-D369-51DE-FC4C-22880AA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Typical RE scenario on TCV relies on low-density to produce seed runaway populations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endParaRPr lang="en-US" sz="1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B0FBAC3-DAB6-FBE9-9053-57962EF90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2" t="5035" r="6369" b="3491"/>
          <a:stretch/>
        </p:blipFill>
        <p:spPr>
          <a:xfrm>
            <a:off x="5473061" y="1067105"/>
            <a:ext cx="3471483" cy="33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8C11163-D369-51DE-FC4C-22880AA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Typical RE scenario on TCV relies on low-density to produce seed runaway populations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solidFill>
                  <a:srgbClr val="00B050"/>
                </a:solidFill>
                <a:latin typeface="Century Gothic" panose="020B0502020202020204" pitchFamily="34" charset="0"/>
              </a:rPr>
              <a:t>Step 1: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Density is lowered by reducing fueling</a:t>
            </a:r>
          </a:p>
          <a:p>
            <a:endParaRPr lang="en-US" sz="1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B0FBAC3-DAB6-FBE9-9053-57962EF90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2" t="5035" r="6369" b="3491"/>
          <a:stretch/>
        </p:blipFill>
        <p:spPr>
          <a:xfrm>
            <a:off x="5473061" y="1067105"/>
            <a:ext cx="3471483" cy="3366848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878829CC-CF55-4A72-375D-3B63BF8D8E60}"/>
              </a:ext>
            </a:extLst>
          </p:cNvPr>
          <p:cNvSpPr/>
          <p:nvPr/>
        </p:nvSpPr>
        <p:spPr>
          <a:xfrm rot="7880530">
            <a:off x="6167692" y="2509827"/>
            <a:ext cx="347957" cy="2441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"/>
          <p:cNvSpPr txBox="1"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E2F88-94CF-9D64-7FEA-E4FF72C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993636" cy="1072753"/>
          </a:xfrm>
        </p:spPr>
        <p:txBody>
          <a:bodyPr>
            <a:normAutofit/>
          </a:bodyPr>
          <a:lstStyle/>
          <a:p>
            <a:r>
              <a:rPr lang="en-US" u="sng" dirty="0"/>
              <a:t>Special Runaway Scenario Being Developed for TCV REMC</a:t>
            </a:r>
            <a:endParaRPr lang="en-US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9F354D14-8868-97D3-4A2D-3EB952AE71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A. Battey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8C11163-D369-51DE-FC4C-22880AA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6" y="1067105"/>
            <a:ext cx="5044183" cy="372481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Typical RE scenario on TCV relies on low-density to produce seed runaway populations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en-US" b="1" u="sng" dirty="0">
                <a:solidFill>
                  <a:srgbClr val="00B050"/>
                </a:solidFill>
                <a:latin typeface="Century Gothic" panose="020B0502020202020204" pitchFamily="34" charset="0"/>
              </a:rPr>
              <a:t>Step 1: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Density is lowered by reducing fueling</a:t>
            </a:r>
          </a:p>
          <a:p>
            <a:endParaRPr lang="en-US" sz="1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b="1" u="sng" dirty="0">
                <a:solidFill>
                  <a:schemeClr val="accent5"/>
                </a:solidFill>
                <a:latin typeface="Century Gothic" panose="020B0502020202020204" pitchFamily="34" charset="0"/>
              </a:rPr>
              <a:t>Step 2: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Low critical electric field allows for a seed RE population to grow</a:t>
            </a:r>
          </a:p>
          <a:p>
            <a:endParaRPr lang="en-US" sz="10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/>
            <a:endParaRPr lang="en-US" sz="1000" dirty="0">
              <a:latin typeface="Century Gothic" panose="020B0502020202020204" pitchFamily="34" charset="0"/>
            </a:endParaRPr>
          </a:p>
          <a:p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B0FBAC3-DAB6-FBE9-9053-57962EF90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2" t="5035" r="6369" b="3491"/>
          <a:stretch/>
        </p:blipFill>
        <p:spPr>
          <a:xfrm>
            <a:off x="5473061" y="1067105"/>
            <a:ext cx="3471483" cy="3366848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4A5434A2-ECCA-3F5A-317F-ACFE82F354D4}"/>
              </a:ext>
            </a:extLst>
          </p:cNvPr>
          <p:cNvSpPr/>
          <p:nvPr/>
        </p:nvSpPr>
        <p:spPr>
          <a:xfrm rot="3339371">
            <a:off x="6058646" y="3525332"/>
            <a:ext cx="347957" cy="24411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78829CC-CF55-4A72-375D-3B63BF8D8E60}"/>
              </a:ext>
            </a:extLst>
          </p:cNvPr>
          <p:cNvSpPr/>
          <p:nvPr/>
        </p:nvSpPr>
        <p:spPr>
          <a:xfrm rot="7880530">
            <a:off x="6167692" y="2509827"/>
            <a:ext cx="347957" cy="2441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32620</TotalTime>
  <Words>2900</Words>
  <Application>Microsoft Macintosh PowerPoint</Application>
  <PresentationFormat>On-screen Show (16:9)</PresentationFormat>
  <Paragraphs>667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Cambria Math</vt:lpstr>
      <vt:lpstr>Century</vt:lpstr>
      <vt:lpstr>Century Gothic</vt:lpstr>
      <vt:lpstr>Franklin Gothic Demi Cond</vt:lpstr>
      <vt:lpstr>Franklin Gothic Medium</vt:lpstr>
      <vt:lpstr>Wingdings</vt:lpstr>
      <vt:lpstr>Thème Office</vt:lpstr>
      <vt:lpstr>Design of the TCV Runaway Electron Mitigation Coil</vt:lpstr>
      <vt:lpstr>PowerPoint Presentation</vt:lpstr>
      <vt:lpstr>Basics: Runaway Mitigation Coil</vt:lpstr>
      <vt:lpstr>REMC Currently Under Development for the TCV Tokamak</vt:lpstr>
      <vt:lpstr>REMC Currently Under Development for the TCV Tokamak</vt:lpstr>
      <vt:lpstr>REMC Currently Under Development for the TCV Tokamak</vt:lpstr>
      <vt:lpstr>Special Runaway Scenario Being Developed for TCV REMC</vt:lpstr>
      <vt:lpstr>Special Runaway Scenario Being Developed for TCV REMC</vt:lpstr>
      <vt:lpstr>Special Runaway Scenario Being Developed for TCV REMC</vt:lpstr>
      <vt:lpstr>Special Runaway Scenario Being Developed for TCV REMC</vt:lpstr>
      <vt:lpstr>Special Runaway Scenario Being Developed for TCV REMC</vt:lpstr>
      <vt:lpstr>Special Runaway Scenario Being Developed for TCV REMC</vt:lpstr>
      <vt:lpstr>Special Runaway Scenario Being Developed for TCV REMC</vt:lpstr>
      <vt:lpstr>ThinCurr Model Models 3D Conducting Structures as a Series of Coupled Circuit Equations</vt:lpstr>
      <vt:lpstr>ThinCurr Model Models 3D Conducting Structures as a Series of Coupled Circuit Equations</vt:lpstr>
      <vt:lpstr>REMC Geometries Evaluated Using ThinCurr and MARS Codes</vt:lpstr>
      <vt:lpstr>REMC Geometries Evaluated Using ThinCurr and MARS Codes</vt:lpstr>
      <vt:lpstr>PowerPoint Presentation</vt:lpstr>
      <vt:lpstr>Mounting Location Limits Possible to Geometries </vt:lpstr>
      <vt:lpstr>ThinCurr Studies Explore the Effect of Coil Resistivity on Coil Performance</vt:lpstr>
      <vt:lpstr>Coil Resistivity Explored for All Possible Geometries </vt:lpstr>
      <vt:lpstr>Coil Resistivity Explored for All Possible Geometries </vt:lpstr>
      <vt:lpstr>Coil Resistivity Explored for All Possible Geometries </vt:lpstr>
      <vt:lpstr>Coil Resistivity Explored for All Possible Geometries </vt:lpstr>
      <vt:lpstr>Coil Resistivity Explored for All Possible Geometries </vt:lpstr>
      <vt:lpstr>Coil Resistivity Explored for All Possible Geometries </vt:lpstr>
      <vt:lpstr>Coil Resistivity Explored for All Possible Geometries </vt:lpstr>
      <vt:lpstr>Coil Resistivity Explored for All Possible Geometries </vt:lpstr>
      <vt:lpstr>Coil Resistivity Explored for All Possible Geometries </vt:lpstr>
      <vt:lpstr>Several Coil Geometries Eliminated with Resistivity Scan</vt:lpstr>
      <vt:lpstr>Several Coil Geometries Eliminated with Resistivity Scan</vt:lpstr>
      <vt:lpstr>Several Coil Geometries Eliminated with Resistivity Scan</vt:lpstr>
      <vt:lpstr>PowerPoint Presentation</vt:lpstr>
      <vt:lpstr>ThinCurr Leveraged to Explore the Effect of Potential RE Scenarios</vt:lpstr>
      <vt:lpstr>ThinCurr Leveraged to Explore the Effect of Potential RE Scenarios</vt:lpstr>
      <vt:lpstr>ThinCurr Leveraged to Explore the Effect of Potential RE Scenarios</vt:lpstr>
      <vt:lpstr>Current Quench Time Scan</vt:lpstr>
      <vt:lpstr>Plasma Current Scan</vt:lpstr>
      <vt:lpstr>Plasma Current Scan</vt:lpstr>
      <vt:lpstr>PowerPoint Presentation</vt:lpstr>
      <vt:lpstr>Plasma Position</vt:lpstr>
      <vt:lpstr>REMC Performance Sharply Drops off with Vertical Position</vt:lpstr>
      <vt:lpstr>PowerPoint Presentation</vt:lpstr>
      <vt:lpstr>Conclusions</vt:lpstr>
      <vt:lpstr>Conclusions</vt:lpstr>
      <vt:lpstr>Thank you</vt:lpstr>
      <vt:lpstr>PowerPoint Presentation</vt:lpstr>
      <vt:lpstr>REMC Performance Sharply Drops off with Vertical Position</vt:lpstr>
      <vt:lpstr>REMC Performance Sharply Drops off with Vertical Position</vt:lpstr>
      <vt:lpstr>Current Quench Time Scan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Alexander Franklin Battey</cp:lastModifiedBy>
  <cp:revision>330</cp:revision>
  <cp:lastPrinted>2019-06-19T13:21:30Z</cp:lastPrinted>
  <dcterms:created xsi:type="dcterms:W3CDTF">2019-04-02T06:24:35Z</dcterms:created>
  <dcterms:modified xsi:type="dcterms:W3CDTF">2025-06-05T10:07:22Z</dcterms:modified>
</cp:coreProperties>
</file>