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56" r:id="rId5"/>
    <p:sldId id="265" r:id="rId6"/>
    <p:sldId id="394" r:id="rId7"/>
    <p:sldId id="375" r:id="rId8"/>
    <p:sldId id="348" r:id="rId9"/>
    <p:sldId id="395" r:id="rId10"/>
    <p:sldId id="397" r:id="rId11"/>
    <p:sldId id="387" r:id="rId12"/>
    <p:sldId id="401" r:id="rId13"/>
    <p:sldId id="402" r:id="rId14"/>
    <p:sldId id="399" r:id="rId15"/>
    <p:sldId id="389" r:id="rId16"/>
    <p:sldId id="390" r:id="rId17"/>
    <p:sldId id="403" r:id="rId18"/>
    <p:sldId id="404" r:id="rId19"/>
    <p:sldId id="405" r:id="rId20"/>
    <p:sldId id="406" r:id="rId21"/>
    <p:sldId id="418" r:id="rId22"/>
    <p:sldId id="407" r:id="rId23"/>
    <p:sldId id="408" r:id="rId24"/>
    <p:sldId id="410" r:id="rId25"/>
    <p:sldId id="400" r:id="rId26"/>
    <p:sldId id="376" r:id="rId27"/>
    <p:sldId id="377" r:id="rId28"/>
    <p:sldId id="344" r:id="rId29"/>
    <p:sldId id="415" r:id="rId30"/>
    <p:sldId id="412" r:id="rId31"/>
    <p:sldId id="413" r:id="rId32"/>
    <p:sldId id="414" r:id="rId33"/>
    <p:sldId id="416" r:id="rId34"/>
    <p:sldId id="417" r:id="rId35"/>
    <p:sldId id="419" r:id="rId36"/>
    <p:sldId id="421" r:id="rId37"/>
    <p:sldId id="420" r:id="rId3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00"/>
    <a:srgbClr val="FF1A1A"/>
    <a:srgbClr val="0202FF"/>
    <a:srgbClr val="116EAF"/>
    <a:srgbClr val="A32626"/>
    <a:srgbClr val="0505FF"/>
    <a:srgbClr val="FFA100"/>
    <a:srgbClr val="FF9F00"/>
    <a:srgbClr val="A244A2"/>
    <a:srgbClr val="007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3979" autoAdjust="0"/>
  </p:normalViewPr>
  <p:slideViewPr>
    <p:cSldViewPr snapToGrid="0">
      <p:cViewPr varScale="1">
        <p:scale>
          <a:sx n="107" d="100"/>
          <a:sy n="107" d="100"/>
        </p:scale>
        <p:origin x="204" y="27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9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332"/>
    </p:cViewPr>
  </p:sorterViewPr>
  <p:notesViewPr>
    <p:cSldViewPr snapToGrid="0" showGuides="1">
      <p:cViewPr varScale="1"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1230463-975F-1FC5-F130-344B42C6A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A2308-FA37-6278-0449-3B38B9528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98CF4-0D8F-4DD3-B28A-923FF3FEE419}" type="datetimeFigureOut">
              <a:rPr lang="fr-FR" smtClean="0"/>
              <a:t>07/06/2024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7B76CB-13A6-4357-471D-C13C8A6F57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15A29A-0630-2B6D-5C6E-AD2B8E0564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57BD6-0A34-47E4-9D7D-D4D6BB654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2B5AC-F81D-469C-ADE7-402A20B32007}" type="datetimeFigureOut">
              <a:rPr lang="fr-FR" smtClean="0"/>
              <a:t>07/06/2024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C14E6-2559-451E-807A-4A34163A3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128613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Progress Meeting on JOREK simulations of the hot tail RE seed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531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Progress Meeting on JOREK simulations of the hot tail RE seed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3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Progress Meeting on JOREK simulations of the hot tail RE seed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3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Progress Meeting on JOREK simulations of the hot tail RE seed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753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Progress Meeting on JOREK simulations of the hot tail RE seed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37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Progress Meeting on JOREK simulations of the hot tail RE seed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667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Progress Meeting on JOREK simulations of the hot tail RE seed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73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Progress Meeting on JOREK simulations of the hot tail RE seed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994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Progress Meeting on JOREK simulations of the hot tail RE seed</a:t>
            </a:r>
            <a:endParaRPr lang="fr-FR"/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99E12E89-87DE-B6F7-B1A1-FBC84445BA6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0"/>
            <a:ext cx="5305156" cy="6858000"/>
          </a:xfrm>
          <a:custGeom>
            <a:avLst/>
            <a:gdLst>
              <a:gd name="connsiteX0" fmla="*/ 4647758 w 5305156"/>
              <a:gd name="connsiteY0" fmla="*/ 6793932 h 6858000"/>
              <a:gd name="connsiteX1" fmla="*/ 4720099 w 5305156"/>
              <a:gd name="connsiteY1" fmla="*/ 6857017 h 6858000"/>
              <a:gd name="connsiteX2" fmla="*/ 4721226 w 5305156"/>
              <a:gd name="connsiteY2" fmla="*/ 6858000 h 6858000"/>
              <a:gd name="connsiteX3" fmla="*/ 4572862 w 5305156"/>
              <a:gd name="connsiteY3" fmla="*/ 6858000 h 6858000"/>
              <a:gd name="connsiteX4" fmla="*/ 4579542 w 5305156"/>
              <a:gd name="connsiteY4" fmla="*/ 6852286 h 6858000"/>
              <a:gd name="connsiteX5" fmla="*/ 4647758 w 5305156"/>
              <a:gd name="connsiteY5" fmla="*/ 6793932 h 6858000"/>
              <a:gd name="connsiteX6" fmla="*/ 4651972 w 5305156"/>
              <a:gd name="connsiteY6" fmla="*/ 6434348 h 6858000"/>
              <a:gd name="connsiteX7" fmla="*/ 4974349 w 5305156"/>
              <a:gd name="connsiteY7" fmla="*/ 6715076 h 6858000"/>
              <a:gd name="connsiteX8" fmla="*/ 4974349 w 5305156"/>
              <a:gd name="connsiteY8" fmla="*/ 6799592 h 6858000"/>
              <a:gd name="connsiteX9" fmla="*/ 4974349 w 5305156"/>
              <a:gd name="connsiteY9" fmla="*/ 6858000 h 6858000"/>
              <a:gd name="connsiteX10" fmla="*/ 4741003 w 5305156"/>
              <a:gd name="connsiteY10" fmla="*/ 6858000 h 6858000"/>
              <a:gd name="connsiteX11" fmla="*/ 4736254 w 5305156"/>
              <a:gd name="connsiteY11" fmla="*/ 6853863 h 6858000"/>
              <a:gd name="connsiteX12" fmla="*/ 4720099 w 5305156"/>
              <a:gd name="connsiteY12" fmla="*/ 6857017 h 6858000"/>
              <a:gd name="connsiteX13" fmla="*/ 4735551 w 5305156"/>
              <a:gd name="connsiteY13" fmla="*/ 6853075 h 6858000"/>
              <a:gd name="connsiteX14" fmla="*/ 4651972 w 5305156"/>
              <a:gd name="connsiteY14" fmla="*/ 6780527 h 6858000"/>
              <a:gd name="connsiteX15" fmla="*/ 4651972 w 5305156"/>
              <a:gd name="connsiteY15" fmla="*/ 6434348 h 6858000"/>
              <a:gd name="connsiteX16" fmla="*/ 4319762 w 5305156"/>
              <a:gd name="connsiteY16" fmla="*/ 5786939 h 6858000"/>
              <a:gd name="connsiteX17" fmla="*/ 4527656 w 5305156"/>
              <a:gd name="connsiteY17" fmla="*/ 5968308 h 6858000"/>
              <a:gd name="connsiteX18" fmla="*/ 4642139 w 5305156"/>
              <a:gd name="connsiteY18" fmla="*/ 6067667 h 6858000"/>
              <a:gd name="connsiteX19" fmla="*/ 4642139 w 5305156"/>
              <a:gd name="connsiteY19" fmla="*/ 6413845 h 6858000"/>
              <a:gd name="connsiteX20" fmla="*/ 4403341 w 5305156"/>
              <a:gd name="connsiteY20" fmla="*/ 6206454 h 6858000"/>
              <a:gd name="connsiteX21" fmla="*/ 4319762 w 5305156"/>
              <a:gd name="connsiteY21" fmla="*/ 6133906 h 6858000"/>
              <a:gd name="connsiteX22" fmla="*/ 4319762 w 5305156"/>
              <a:gd name="connsiteY22" fmla="*/ 5786939 h 6858000"/>
              <a:gd name="connsiteX23" fmla="*/ 3755776 w 5305156"/>
              <a:gd name="connsiteY23" fmla="*/ 5671020 h 6858000"/>
              <a:gd name="connsiteX24" fmla="*/ 3767716 w 5305156"/>
              <a:gd name="connsiteY24" fmla="*/ 5677328 h 6858000"/>
              <a:gd name="connsiteX25" fmla="*/ 3755776 w 5305156"/>
              <a:gd name="connsiteY25" fmla="*/ 5671020 h 6858000"/>
              <a:gd name="connsiteX26" fmla="*/ 3979825 w 5305156"/>
              <a:gd name="connsiteY26" fmla="*/ 5495959 h 6858000"/>
              <a:gd name="connsiteX27" fmla="*/ 4304309 w 5305156"/>
              <a:gd name="connsiteY27" fmla="*/ 5779053 h 6858000"/>
              <a:gd name="connsiteX28" fmla="*/ 3979123 w 5305156"/>
              <a:gd name="connsiteY28" fmla="*/ 6056627 h 6858000"/>
              <a:gd name="connsiteX29" fmla="*/ 3654638 w 5305156"/>
              <a:gd name="connsiteY29" fmla="*/ 5773533 h 6858000"/>
              <a:gd name="connsiteX30" fmla="*/ 3767716 w 5305156"/>
              <a:gd name="connsiteY30" fmla="*/ 5677328 h 6858000"/>
              <a:gd name="connsiteX31" fmla="*/ 3979825 w 5305156"/>
              <a:gd name="connsiteY31" fmla="*/ 5495959 h 6858000"/>
              <a:gd name="connsiteX32" fmla="*/ 4984885 w 5305156"/>
              <a:gd name="connsiteY32" fmla="*/ 4847761 h 6858000"/>
              <a:gd name="connsiteX33" fmla="*/ 5305156 w 5305156"/>
              <a:gd name="connsiteY33" fmla="*/ 5126124 h 6858000"/>
              <a:gd name="connsiteX34" fmla="*/ 4979968 w 5305156"/>
              <a:gd name="connsiteY34" fmla="*/ 5403697 h 6858000"/>
              <a:gd name="connsiteX35" fmla="*/ 4871807 w 5305156"/>
              <a:gd name="connsiteY35" fmla="*/ 5309070 h 6858000"/>
              <a:gd name="connsiteX36" fmla="*/ 4865486 w 5305156"/>
              <a:gd name="connsiteY36" fmla="*/ 5320898 h 6858000"/>
              <a:gd name="connsiteX37" fmla="*/ 4974349 w 5305156"/>
              <a:gd name="connsiteY37" fmla="*/ 5415526 h 6858000"/>
              <a:gd name="connsiteX38" fmla="*/ 4974349 w 5305156"/>
              <a:gd name="connsiteY38" fmla="*/ 5761705 h 6858000"/>
              <a:gd name="connsiteX39" fmla="*/ 4741170 w 5305156"/>
              <a:gd name="connsiteY39" fmla="*/ 5559044 h 6858000"/>
              <a:gd name="connsiteX40" fmla="*/ 4734849 w 5305156"/>
              <a:gd name="connsiteY40" fmla="*/ 5571661 h 6858000"/>
              <a:gd name="connsiteX41" fmla="*/ 4972945 w 5305156"/>
              <a:gd name="connsiteY41" fmla="*/ 5779053 h 6858000"/>
              <a:gd name="connsiteX42" fmla="*/ 4647758 w 5305156"/>
              <a:gd name="connsiteY42" fmla="*/ 6056627 h 6858000"/>
              <a:gd name="connsiteX43" fmla="*/ 4533978 w 5305156"/>
              <a:gd name="connsiteY43" fmla="*/ 5957268 h 6858000"/>
              <a:gd name="connsiteX44" fmla="*/ 4527656 w 5305156"/>
              <a:gd name="connsiteY44" fmla="*/ 5968308 h 6858000"/>
              <a:gd name="connsiteX45" fmla="*/ 4533275 w 5305156"/>
              <a:gd name="connsiteY45" fmla="*/ 5956479 h 6858000"/>
              <a:gd name="connsiteX46" fmla="*/ 4323273 w 5305156"/>
              <a:gd name="connsiteY46" fmla="*/ 5773533 h 6858000"/>
              <a:gd name="connsiteX47" fmla="*/ 4648460 w 5305156"/>
              <a:gd name="connsiteY47" fmla="*/ 5495959 h 6858000"/>
              <a:gd name="connsiteX48" fmla="*/ 4734146 w 5305156"/>
              <a:gd name="connsiteY48" fmla="*/ 5570873 h 6858000"/>
              <a:gd name="connsiteX49" fmla="*/ 4741170 w 5305156"/>
              <a:gd name="connsiteY49" fmla="*/ 5558256 h 6858000"/>
              <a:gd name="connsiteX50" fmla="*/ 4651972 w 5305156"/>
              <a:gd name="connsiteY50" fmla="*/ 5480976 h 6858000"/>
              <a:gd name="connsiteX51" fmla="*/ 4651972 w 5305156"/>
              <a:gd name="connsiteY51" fmla="*/ 5134798 h 6858000"/>
              <a:gd name="connsiteX52" fmla="*/ 4865486 w 5305156"/>
              <a:gd name="connsiteY52" fmla="*/ 5320110 h 6858000"/>
              <a:gd name="connsiteX53" fmla="*/ 4871104 w 5305156"/>
              <a:gd name="connsiteY53" fmla="*/ 5309070 h 6858000"/>
              <a:gd name="connsiteX54" fmla="*/ 4659698 w 5305156"/>
              <a:gd name="connsiteY54" fmla="*/ 5125335 h 6858000"/>
              <a:gd name="connsiteX55" fmla="*/ 4984885 w 5305156"/>
              <a:gd name="connsiteY55" fmla="*/ 4847761 h 6858000"/>
              <a:gd name="connsiteX56" fmla="*/ 4319762 w 5305156"/>
              <a:gd name="connsiteY56" fmla="*/ 4487388 h 6858000"/>
              <a:gd name="connsiteX57" fmla="*/ 4541703 w 5305156"/>
              <a:gd name="connsiteY57" fmla="*/ 4680586 h 6858000"/>
              <a:gd name="connsiteX58" fmla="*/ 4548726 w 5305156"/>
              <a:gd name="connsiteY58" fmla="*/ 4670335 h 6858000"/>
              <a:gd name="connsiteX59" fmla="*/ 4542406 w 5305156"/>
              <a:gd name="connsiteY59" fmla="*/ 4680586 h 6858000"/>
              <a:gd name="connsiteX60" fmla="*/ 4642139 w 5305156"/>
              <a:gd name="connsiteY60" fmla="*/ 4768116 h 6858000"/>
              <a:gd name="connsiteX61" fmla="*/ 4642139 w 5305156"/>
              <a:gd name="connsiteY61" fmla="*/ 5114295 h 6858000"/>
              <a:gd name="connsiteX62" fmla="*/ 4399127 w 5305156"/>
              <a:gd name="connsiteY62" fmla="*/ 4902960 h 6858000"/>
              <a:gd name="connsiteX63" fmla="*/ 4392103 w 5305156"/>
              <a:gd name="connsiteY63" fmla="*/ 4913212 h 6858000"/>
              <a:gd name="connsiteX64" fmla="*/ 4398424 w 5305156"/>
              <a:gd name="connsiteY64" fmla="*/ 4902172 h 6858000"/>
              <a:gd name="connsiteX65" fmla="*/ 4319762 w 5305156"/>
              <a:gd name="connsiteY65" fmla="*/ 4833567 h 6858000"/>
              <a:gd name="connsiteX66" fmla="*/ 4319762 w 5305156"/>
              <a:gd name="connsiteY66" fmla="*/ 4487388 h 6858000"/>
              <a:gd name="connsiteX67" fmla="*/ 4648460 w 5305156"/>
              <a:gd name="connsiteY67" fmla="*/ 4196409 h 6858000"/>
              <a:gd name="connsiteX68" fmla="*/ 4972945 w 5305156"/>
              <a:gd name="connsiteY68" fmla="*/ 4478714 h 6858000"/>
              <a:gd name="connsiteX69" fmla="*/ 4647758 w 5305156"/>
              <a:gd name="connsiteY69" fmla="*/ 4756288 h 6858000"/>
              <a:gd name="connsiteX70" fmla="*/ 4548726 w 5305156"/>
              <a:gd name="connsiteY70" fmla="*/ 4670335 h 6858000"/>
              <a:gd name="connsiteX71" fmla="*/ 4323273 w 5305156"/>
              <a:gd name="connsiteY71" fmla="*/ 4473983 h 6858000"/>
              <a:gd name="connsiteX72" fmla="*/ 4648460 w 5305156"/>
              <a:gd name="connsiteY72" fmla="*/ 4196409 h 6858000"/>
              <a:gd name="connsiteX73" fmla="*/ 4312036 w 5305156"/>
              <a:gd name="connsiteY73" fmla="*/ 3544268 h 6858000"/>
              <a:gd name="connsiteX74" fmla="*/ 4636520 w 5305156"/>
              <a:gd name="connsiteY74" fmla="*/ 3826573 h 6858000"/>
              <a:gd name="connsiteX75" fmla="*/ 4311333 w 5305156"/>
              <a:gd name="connsiteY75" fmla="*/ 4104935 h 6858000"/>
              <a:gd name="connsiteX76" fmla="*/ 3986848 w 5305156"/>
              <a:gd name="connsiteY76" fmla="*/ 3821842 h 6858000"/>
              <a:gd name="connsiteX77" fmla="*/ 4302905 w 5305156"/>
              <a:gd name="connsiteY77" fmla="*/ 3552154 h 6858000"/>
              <a:gd name="connsiteX78" fmla="*/ 4312036 w 5305156"/>
              <a:gd name="connsiteY78" fmla="*/ 3544268 h 6858000"/>
              <a:gd name="connsiteX79" fmla="*/ 3986848 w 5305156"/>
              <a:gd name="connsiteY79" fmla="*/ 2538851 h 6858000"/>
              <a:gd name="connsiteX80" fmla="*/ 4194744 w 5305156"/>
              <a:gd name="connsiteY80" fmla="*/ 2719432 h 6858000"/>
              <a:gd name="connsiteX81" fmla="*/ 4201064 w 5305156"/>
              <a:gd name="connsiteY81" fmla="*/ 2708392 h 6858000"/>
              <a:gd name="connsiteX82" fmla="*/ 4195446 w 5305156"/>
              <a:gd name="connsiteY82" fmla="*/ 2720221 h 6858000"/>
              <a:gd name="connsiteX83" fmla="*/ 4309226 w 5305156"/>
              <a:gd name="connsiteY83" fmla="*/ 2819579 h 6858000"/>
              <a:gd name="connsiteX84" fmla="*/ 4309226 w 5305156"/>
              <a:gd name="connsiteY84" fmla="*/ 3165758 h 6858000"/>
              <a:gd name="connsiteX85" fmla="*/ 4071131 w 5305156"/>
              <a:gd name="connsiteY85" fmla="*/ 2958366 h 6858000"/>
              <a:gd name="connsiteX86" fmla="*/ 4064809 w 5305156"/>
              <a:gd name="connsiteY86" fmla="*/ 2969406 h 6858000"/>
              <a:gd name="connsiteX87" fmla="*/ 4070428 w 5305156"/>
              <a:gd name="connsiteY87" fmla="*/ 2957578 h 6858000"/>
              <a:gd name="connsiteX88" fmla="*/ 3986848 w 5305156"/>
              <a:gd name="connsiteY88" fmla="*/ 2885030 h 6858000"/>
              <a:gd name="connsiteX89" fmla="*/ 3986848 w 5305156"/>
              <a:gd name="connsiteY89" fmla="*/ 2538851 h 6858000"/>
              <a:gd name="connsiteX90" fmla="*/ 4652674 w 5305156"/>
              <a:gd name="connsiteY90" fmla="*/ 1598885 h 6858000"/>
              <a:gd name="connsiteX91" fmla="*/ 4972945 w 5305156"/>
              <a:gd name="connsiteY91" fmla="*/ 1878036 h 6858000"/>
              <a:gd name="connsiteX92" fmla="*/ 4647758 w 5305156"/>
              <a:gd name="connsiteY92" fmla="*/ 2155610 h 6858000"/>
              <a:gd name="connsiteX93" fmla="*/ 4538894 w 5305156"/>
              <a:gd name="connsiteY93" fmla="*/ 2060983 h 6858000"/>
              <a:gd name="connsiteX94" fmla="*/ 4533275 w 5305156"/>
              <a:gd name="connsiteY94" fmla="*/ 2072022 h 6858000"/>
              <a:gd name="connsiteX95" fmla="*/ 4642139 w 5305156"/>
              <a:gd name="connsiteY95" fmla="*/ 2166650 h 6858000"/>
              <a:gd name="connsiteX96" fmla="*/ 4642139 w 5305156"/>
              <a:gd name="connsiteY96" fmla="*/ 2513617 h 6858000"/>
              <a:gd name="connsiteX97" fmla="*/ 4408960 w 5305156"/>
              <a:gd name="connsiteY97" fmla="*/ 2310168 h 6858000"/>
              <a:gd name="connsiteX98" fmla="*/ 4402639 w 5305156"/>
              <a:gd name="connsiteY98" fmla="*/ 2322785 h 6858000"/>
              <a:gd name="connsiteX99" fmla="*/ 4640032 w 5305156"/>
              <a:gd name="connsiteY99" fmla="*/ 2530177 h 6858000"/>
              <a:gd name="connsiteX100" fmla="*/ 4314845 w 5305156"/>
              <a:gd name="connsiteY100" fmla="*/ 2807751 h 6858000"/>
              <a:gd name="connsiteX101" fmla="*/ 4201064 w 5305156"/>
              <a:gd name="connsiteY101" fmla="*/ 2708392 h 6858000"/>
              <a:gd name="connsiteX102" fmla="*/ 3991063 w 5305156"/>
              <a:gd name="connsiteY102" fmla="*/ 2525446 h 6858000"/>
              <a:gd name="connsiteX103" fmla="*/ 4316249 w 5305156"/>
              <a:gd name="connsiteY103" fmla="*/ 2247872 h 6858000"/>
              <a:gd name="connsiteX104" fmla="*/ 4401936 w 5305156"/>
              <a:gd name="connsiteY104" fmla="*/ 2322785 h 6858000"/>
              <a:gd name="connsiteX105" fmla="*/ 4408257 w 5305156"/>
              <a:gd name="connsiteY105" fmla="*/ 2310168 h 6858000"/>
              <a:gd name="connsiteX106" fmla="*/ 4319762 w 5305156"/>
              <a:gd name="connsiteY106" fmla="*/ 2232889 h 6858000"/>
              <a:gd name="connsiteX107" fmla="*/ 4319762 w 5305156"/>
              <a:gd name="connsiteY107" fmla="*/ 1885922 h 6858000"/>
              <a:gd name="connsiteX108" fmla="*/ 4532573 w 5305156"/>
              <a:gd name="connsiteY108" fmla="*/ 2072022 h 6858000"/>
              <a:gd name="connsiteX109" fmla="*/ 4538894 w 5305156"/>
              <a:gd name="connsiteY109" fmla="*/ 2060194 h 6858000"/>
              <a:gd name="connsiteX110" fmla="*/ 4327487 w 5305156"/>
              <a:gd name="connsiteY110" fmla="*/ 1876459 h 6858000"/>
              <a:gd name="connsiteX111" fmla="*/ 4652674 w 5305156"/>
              <a:gd name="connsiteY111" fmla="*/ 1598885 h 6858000"/>
              <a:gd name="connsiteX112" fmla="*/ 3986848 w 5305156"/>
              <a:gd name="connsiteY112" fmla="*/ 1238512 h 6858000"/>
              <a:gd name="connsiteX113" fmla="*/ 4209493 w 5305156"/>
              <a:gd name="connsiteY113" fmla="*/ 1432499 h 6858000"/>
              <a:gd name="connsiteX114" fmla="*/ 4309226 w 5305156"/>
              <a:gd name="connsiteY114" fmla="*/ 1519240 h 6858000"/>
              <a:gd name="connsiteX115" fmla="*/ 4309226 w 5305156"/>
              <a:gd name="connsiteY115" fmla="*/ 1865419 h 6858000"/>
              <a:gd name="connsiteX116" fmla="*/ 4066916 w 5305156"/>
              <a:gd name="connsiteY116" fmla="*/ 1654085 h 6858000"/>
              <a:gd name="connsiteX117" fmla="*/ 4059892 w 5305156"/>
              <a:gd name="connsiteY117" fmla="*/ 1665124 h 6858000"/>
              <a:gd name="connsiteX118" fmla="*/ 4304309 w 5305156"/>
              <a:gd name="connsiteY118" fmla="*/ 1878036 h 6858000"/>
              <a:gd name="connsiteX119" fmla="*/ 3979123 w 5305156"/>
              <a:gd name="connsiteY119" fmla="*/ 2155610 h 6858000"/>
              <a:gd name="connsiteX120" fmla="*/ 3828118 w 5305156"/>
              <a:gd name="connsiteY120" fmla="*/ 2023920 h 6858000"/>
              <a:gd name="connsiteX121" fmla="*/ 3658852 w 5305156"/>
              <a:gd name="connsiteY121" fmla="*/ 1876459 h 6858000"/>
              <a:gd name="connsiteX122" fmla="*/ 3984040 w 5305156"/>
              <a:gd name="connsiteY122" fmla="*/ 1598885 h 6858000"/>
              <a:gd name="connsiteX123" fmla="*/ 4059191 w 5305156"/>
              <a:gd name="connsiteY123" fmla="*/ 1664336 h 6858000"/>
              <a:gd name="connsiteX124" fmla="*/ 4066214 w 5305156"/>
              <a:gd name="connsiteY124" fmla="*/ 1654085 h 6858000"/>
              <a:gd name="connsiteX125" fmla="*/ 3986848 w 5305156"/>
              <a:gd name="connsiteY125" fmla="*/ 1585480 h 6858000"/>
              <a:gd name="connsiteX126" fmla="*/ 3986848 w 5305156"/>
              <a:gd name="connsiteY126" fmla="*/ 1238512 h 6858000"/>
              <a:gd name="connsiteX127" fmla="*/ 4316249 w 5305156"/>
              <a:gd name="connsiteY127" fmla="*/ 947533 h 6858000"/>
              <a:gd name="connsiteX128" fmla="*/ 4640032 w 5305156"/>
              <a:gd name="connsiteY128" fmla="*/ 1230627 h 6858000"/>
              <a:gd name="connsiteX129" fmla="*/ 4314845 w 5305156"/>
              <a:gd name="connsiteY129" fmla="*/ 1508201 h 6858000"/>
              <a:gd name="connsiteX130" fmla="*/ 4216517 w 5305156"/>
              <a:gd name="connsiteY130" fmla="*/ 1422247 h 6858000"/>
              <a:gd name="connsiteX131" fmla="*/ 4209493 w 5305156"/>
              <a:gd name="connsiteY131" fmla="*/ 1432499 h 6858000"/>
              <a:gd name="connsiteX132" fmla="*/ 4215814 w 5305156"/>
              <a:gd name="connsiteY132" fmla="*/ 1421459 h 6858000"/>
              <a:gd name="connsiteX133" fmla="*/ 3991063 w 5305156"/>
              <a:gd name="connsiteY133" fmla="*/ 1225107 h 6858000"/>
              <a:gd name="connsiteX134" fmla="*/ 4316249 w 5305156"/>
              <a:gd name="connsiteY134" fmla="*/ 947533 h 6858000"/>
              <a:gd name="connsiteX135" fmla="*/ 3979825 w 5305156"/>
              <a:gd name="connsiteY135" fmla="*/ 296181 h 6858000"/>
              <a:gd name="connsiteX136" fmla="*/ 4304309 w 5305156"/>
              <a:gd name="connsiteY136" fmla="*/ 578486 h 6858000"/>
              <a:gd name="connsiteX137" fmla="*/ 3979123 w 5305156"/>
              <a:gd name="connsiteY137" fmla="*/ 856060 h 6858000"/>
              <a:gd name="connsiteX138" fmla="*/ 3654638 w 5305156"/>
              <a:gd name="connsiteY138" fmla="*/ 573754 h 6858000"/>
              <a:gd name="connsiteX139" fmla="*/ 3970694 w 5305156"/>
              <a:gd name="connsiteY139" fmla="*/ 304066 h 6858000"/>
              <a:gd name="connsiteX140" fmla="*/ 3979825 w 5305156"/>
              <a:gd name="connsiteY140" fmla="*/ 296181 h 6858000"/>
              <a:gd name="connsiteX141" fmla="*/ 4078431 w 5305156"/>
              <a:gd name="connsiteY141" fmla="*/ 0 h 6858000"/>
              <a:gd name="connsiteX142" fmla="*/ 4556976 w 5305156"/>
              <a:gd name="connsiteY142" fmla="*/ 0 h 6858000"/>
              <a:gd name="connsiteX143" fmla="*/ 4541616 w 5305156"/>
              <a:gd name="connsiteY143" fmla="*/ 13087 h 6858000"/>
              <a:gd name="connsiteX144" fmla="*/ 4314845 w 5305156"/>
              <a:gd name="connsiteY144" fmla="*/ 206284 h 6858000"/>
              <a:gd name="connsiteX145" fmla="*/ 4145929 w 5305156"/>
              <a:gd name="connsiteY145" fmla="*/ 58896 h 6858000"/>
              <a:gd name="connsiteX146" fmla="*/ 3986848 w 5305156"/>
              <a:gd name="connsiteY146" fmla="*/ 0 h 6858000"/>
              <a:gd name="connsiteX147" fmla="*/ 4059455 w 5305156"/>
              <a:gd name="connsiteY147" fmla="*/ 0 h 6858000"/>
              <a:gd name="connsiteX148" fmla="*/ 4076924 w 5305156"/>
              <a:gd name="connsiteY148" fmla="*/ 15255 h 6858000"/>
              <a:gd name="connsiteX149" fmla="*/ 4309226 w 5305156"/>
              <a:gd name="connsiteY149" fmla="*/ 218113 h 6858000"/>
              <a:gd name="connsiteX150" fmla="*/ 4309226 w 5305156"/>
              <a:gd name="connsiteY150" fmla="*/ 564292 h 6858000"/>
              <a:gd name="connsiteX151" fmla="*/ 3986848 w 5305156"/>
              <a:gd name="connsiteY151" fmla="*/ 283564 h 6858000"/>
              <a:gd name="connsiteX152" fmla="*/ 3986848 w 5305156"/>
              <a:gd name="connsiteY152" fmla="*/ 84404 h 6858000"/>
              <a:gd name="connsiteX153" fmla="*/ 0 w 5305156"/>
              <a:gd name="connsiteY153" fmla="*/ 0 h 6858000"/>
              <a:gd name="connsiteX154" fmla="*/ 3038475 w 5305156"/>
              <a:gd name="connsiteY154" fmla="*/ 0 h 6858000"/>
              <a:gd name="connsiteX155" fmla="*/ 3975611 w 5305156"/>
              <a:gd name="connsiteY155" fmla="*/ 0 h 6858000"/>
              <a:gd name="connsiteX156" fmla="*/ 3975611 w 5305156"/>
              <a:gd name="connsiteY156" fmla="*/ 1953 h 6858000"/>
              <a:gd name="connsiteX157" fmla="*/ 3975611 w 5305156"/>
              <a:gd name="connsiteY157" fmla="*/ 283564 h 6858000"/>
              <a:gd name="connsiteX158" fmla="*/ 3961564 w 5305156"/>
              <a:gd name="connsiteY158" fmla="*/ 295392 h 6858000"/>
              <a:gd name="connsiteX159" fmla="*/ 3970694 w 5305156"/>
              <a:gd name="connsiteY159" fmla="*/ 304066 h 6858000"/>
              <a:gd name="connsiteX160" fmla="*/ 3960862 w 5305156"/>
              <a:gd name="connsiteY160" fmla="*/ 295392 h 6858000"/>
              <a:gd name="connsiteX161" fmla="*/ 3639186 w 5305156"/>
              <a:gd name="connsiteY161" fmla="*/ 570600 h 6858000"/>
              <a:gd name="connsiteX162" fmla="*/ 3639186 w 5305156"/>
              <a:gd name="connsiteY162" fmla="*/ 589526 h 6858000"/>
              <a:gd name="connsiteX163" fmla="*/ 3651126 w 5305156"/>
              <a:gd name="connsiteY163" fmla="*/ 599777 h 6858000"/>
              <a:gd name="connsiteX164" fmla="*/ 3651126 w 5305156"/>
              <a:gd name="connsiteY164" fmla="*/ 587160 h 6858000"/>
              <a:gd name="connsiteX165" fmla="*/ 3972801 w 5305156"/>
              <a:gd name="connsiteY165" fmla="*/ 867888 h 6858000"/>
              <a:gd name="connsiteX166" fmla="*/ 3972801 w 5305156"/>
              <a:gd name="connsiteY166" fmla="*/ 1214067 h 6858000"/>
              <a:gd name="connsiteX167" fmla="*/ 3651126 w 5305156"/>
              <a:gd name="connsiteY167" fmla="*/ 933339 h 6858000"/>
              <a:gd name="connsiteX168" fmla="*/ 3651126 w 5305156"/>
              <a:gd name="connsiteY168" fmla="*/ 600566 h 6858000"/>
              <a:gd name="connsiteX169" fmla="*/ 3639186 w 5305156"/>
              <a:gd name="connsiteY169" fmla="*/ 590314 h 6858000"/>
              <a:gd name="connsiteX170" fmla="*/ 3639186 w 5305156"/>
              <a:gd name="connsiteY170" fmla="*/ 938859 h 6858000"/>
              <a:gd name="connsiteX171" fmla="*/ 3306976 w 5305156"/>
              <a:gd name="connsiteY171" fmla="*/ 1221952 h 6858000"/>
              <a:gd name="connsiteX172" fmla="*/ 3306976 w 5305156"/>
              <a:gd name="connsiteY172" fmla="*/ 1591788 h 6858000"/>
              <a:gd name="connsiteX173" fmla="*/ 3624438 w 5305156"/>
              <a:gd name="connsiteY173" fmla="*/ 1867785 h 6858000"/>
              <a:gd name="connsiteX174" fmla="*/ 3624438 w 5305156"/>
              <a:gd name="connsiteY174" fmla="*/ 1851225 h 6858000"/>
              <a:gd name="connsiteX175" fmla="*/ 3318214 w 5305156"/>
              <a:gd name="connsiteY175" fmla="*/ 1585480 h 6858000"/>
              <a:gd name="connsiteX176" fmla="*/ 3318214 w 5305156"/>
              <a:gd name="connsiteY176" fmla="*/ 1238512 h 6858000"/>
              <a:gd name="connsiteX177" fmla="*/ 3624438 w 5305156"/>
              <a:gd name="connsiteY177" fmla="*/ 1505046 h 6858000"/>
              <a:gd name="connsiteX178" fmla="*/ 3624438 w 5305156"/>
              <a:gd name="connsiteY178" fmla="*/ 1488487 h 6858000"/>
              <a:gd name="connsiteX179" fmla="*/ 3322428 w 5305156"/>
              <a:gd name="connsiteY179" fmla="*/ 1225107 h 6858000"/>
              <a:gd name="connsiteX180" fmla="*/ 3647615 w 5305156"/>
              <a:gd name="connsiteY180" fmla="*/ 947533 h 6858000"/>
              <a:gd name="connsiteX181" fmla="*/ 3972100 w 5305156"/>
              <a:gd name="connsiteY181" fmla="*/ 1230627 h 6858000"/>
              <a:gd name="connsiteX182" fmla="*/ 3646912 w 5305156"/>
              <a:gd name="connsiteY182" fmla="*/ 1508201 h 6858000"/>
              <a:gd name="connsiteX183" fmla="*/ 3625139 w 5305156"/>
              <a:gd name="connsiteY183" fmla="*/ 1489275 h 6858000"/>
              <a:gd name="connsiteX184" fmla="*/ 3625139 w 5305156"/>
              <a:gd name="connsiteY184" fmla="*/ 1505835 h 6858000"/>
              <a:gd name="connsiteX185" fmla="*/ 3640591 w 5305156"/>
              <a:gd name="connsiteY185" fmla="*/ 1519240 h 6858000"/>
              <a:gd name="connsiteX186" fmla="*/ 3640591 w 5305156"/>
              <a:gd name="connsiteY186" fmla="*/ 1865419 h 6858000"/>
              <a:gd name="connsiteX187" fmla="*/ 3625139 w 5305156"/>
              <a:gd name="connsiteY187" fmla="*/ 1852014 h 6858000"/>
              <a:gd name="connsiteX188" fmla="*/ 3625139 w 5305156"/>
              <a:gd name="connsiteY188" fmla="*/ 1868573 h 6858000"/>
              <a:gd name="connsiteX189" fmla="*/ 3639186 w 5305156"/>
              <a:gd name="connsiteY189" fmla="*/ 1881190 h 6858000"/>
              <a:gd name="connsiteX190" fmla="*/ 3639186 w 5305156"/>
              <a:gd name="connsiteY190" fmla="*/ 2058617 h 6858000"/>
              <a:gd name="connsiteX191" fmla="*/ 3651126 w 5305156"/>
              <a:gd name="connsiteY191" fmla="*/ 2060194 h 6858000"/>
              <a:gd name="connsiteX192" fmla="*/ 3651126 w 5305156"/>
              <a:gd name="connsiteY192" fmla="*/ 1885922 h 6858000"/>
              <a:gd name="connsiteX193" fmla="*/ 3821095 w 5305156"/>
              <a:gd name="connsiteY193" fmla="*/ 2034172 h 6858000"/>
              <a:gd name="connsiteX194" fmla="*/ 3828118 w 5305156"/>
              <a:gd name="connsiteY194" fmla="*/ 2023920 h 6858000"/>
              <a:gd name="connsiteX195" fmla="*/ 3821095 w 5305156"/>
              <a:gd name="connsiteY195" fmla="*/ 2034960 h 6858000"/>
              <a:gd name="connsiteX196" fmla="*/ 3972801 w 5305156"/>
              <a:gd name="connsiteY196" fmla="*/ 2166650 h 6858000"/>
              <a:gd name="connsiteX197" fmla="*/ 3972801 w 5305156"/>
              <a:gd name="connsiteY197" fmla="*/ 2513617 h 6858000"/>
              <a:gd name="connsiteX198" fmla="*/ 3651126 w 5305156"/>
              <a:gd name="connsiteY198" fmla="*/ 2232889 h 6858000"/>
              <a:gd name="connsiteX199" fmla="*/ 3651126 w 5305156"/>
              <a:gd name="connsiteY199" fmla="*/ 2060983 h 6858000"/>
              <a:gd name="connsiteX200" fmla="*/ 3639186 w 5305156"/>
              <a:gd name="connsiteY200" fmla="*/ 2059405 h 6858000"/>
              <a:gd name="connsiteX201" fmla="*/ 3639186 w 5305156"/>
              <a:gd name="connsiteY201" fmla="*/ 2238409 h 6858000"/>
              <a:gd name="connsiteX202" fmla="*/ 3423566 w 5305156"/>
              <a:gd name="connsiteY202" fmla="*/ 2422144 h 6858000"/>
              <a:gd name="connsiteX203" fmla="*/ 3435506 w 5305156"/>
              <a:gd name="connsiteY203" fmla="*/ 2428452 h 6858000"/>
              <a:gd name="connsiteX204" fmla="*/ 3647615 w 5305156"/>
              <a:gd name="connsiteY204" fmla="*/ 2247872 h 6858000"/>
              <a:gd name="connsiteX205" fmla="*/ 3972100 w 5305156"/>
              <a:gd name="connsiteY205" fmla="*/ 2530177 h 6858000"/>
              <a:gd name="connsiteX206" fmla="*/ 3646912 w 5305156"/>
              <a:gd name="connsiteY206" fmla="*/ 2807751 h 6858000"/>
              <a:gd name="connsiteX207" fmla="*/ 3322428 w 5305156"/>
              <a:gd name="connsiteY207" fmla="*/ 2525446 h 6858000"/>
              <a:gd name="connsiteX208" fmla="*/ 3434803 w 5305156"/>
              <a:gd name="connsiteY208" fmla="*/ 2429241 h 6858000"/>
              <a:gd name="connsiteX209" fmla="*/ 3422863 w 5305156"/>
              <a:gd name="connsiteY209" fmla="*/ 2422933 h 6858000"/>
              <a:gd name="connsiteX210" fmla="*/ 3306976 w 5305156"/>
              <a:gd name="connsiteY210" fmla="*/ 2522291 h 6858000"/>
              <a:gd name="connsiteX211" fmla="*/ 3306976 w 5305156"/>
              <a:gd name="connsiteY211" fmla="*/ 2773054 h 6858000"/>
              <a:gd name="connsiteX212" fmla="*/ 3318214 w 5305156"/>
              <a:gd name="connsiteY212" fmla="*/ 2778574 h 6858000"/>
              <a:gd name="connsiteX213" fmla="*/ 3318214 w 5305156"/>
              <a:gd name="connsiteY213" fmla="*/ 2538851 h 6858000"/>
              <a:gd name="connsiteX214" fmla="*/ 3640591 w 5305156"/>
              <a:gd name="connsiteY214" fmla="*/ 2819579 h 6858000"/>
              <a:gd name="connsiteX215" fmla="*/ 3640591 w 5305156"/>
              <a:gd name="connsiteY215" fmla="*/ 3165758 h 6858000"/>
              <a:gd name="connsiteX216" fmla="*/ 3318214 w 5305156"/>
              <a:gd name="connsiteY216" fmla="*/ 2885030 h 6858000"/>
              <a:gd name="connsiteX217" fmla="*/ 3318214 w 5305156"/>
              <a:gd name="connsiteY217" fmla="*/ 2779363 h 6858000"/>
              <a:gd name="connsiteX218" fmla="*/ 3306976 w 5305156"/>
              <a:gd name="connsiteY218" fmla="*/ 2773843 h 6858000"/>
              <a:gd name="connsiteX219" fmla="*/ 3306976 w 5305156"/>
              <a:gd name="connsiteY219" fmla="*/ 2891339 h 6858000"/>
              <a:gd name="connsiteX220" fmla="*/ 3646210 w 5305156"/>
              <a:gd name="connsiteY220" fmla="*/ 3187049 h 6858000"/>
              <a:gd name="connsiteX221" fmla="*/ 3984040 w 5305156"/>
              <a:gd name="connsiteY221" fmla="*/ 2899224 h 6858000"/>
              <a:gd name="connsiteX222" fmla="*/ 4064809 w 5305156"/>
              <a:gd name="connsiteY222" fmla="*/ 2969406 h 6858000"/>
              <a:gd name="connsiteX223" fmla="*/ 4307822 w 5305156"/>
              <a:gd name="connsiteY223" fmla="*/ 3180741 h 6858000"/>
              <a:gd name="connsiteX224" fmla="*/ 4307822 w 5305156"/>
              <a:gd name="connsiteY224" fmla="*/ 3519034 h 6858000"/>
              <a:gd name="connsiteX225" fmla="*/ 4319762 w 5305156"/>
              <a:gd name="connsiteY225" fmla="*/ 3519034 h 6858000"/>
              <a:gd name="connsiteX226" fmla="*/ 4319762 w 5305156"/>
              <a:gd name="connsiteY226" fmla="*/ 3500109 h 6858000"/>
              <a:gd name="connsiteX227" fmla="*/ 4319762 w 5305156"/>
              <a:gd name="connsiteY227" fmla="*/ 3186261 h 6858000"/>
              <a:gd name="connsiteX228" fmla="*/ 4642139 w 5305156"/>
              <a:gd name="connsiteY228" fmla="*/ 3466989 h 6858000"/>
              <a:gd name="connsiteX229" fmla="*/ 4642139 w 5305156"/>
              <a:gd name="connsiteY229" fmla="*/ 3495377 h 6858000"/>
              <a:gd name="connsiteX230" fmla="*/ 4642139 w 5305156"/>
              <a:gd name="connsiteY230" fmla="*/ 3812379 h 6858000"/>
              <a:gd name="connsiteX231" fmla="*/ 4319762 w 5305156"/>
              <a:gd name="connsiteY231" fmla="*/ 3532439 h 6858000"/>
              <a:gd name="connsiteX232" fmla="*/ 4319762 w 5305156"/>
              <a:gd name="connsiteY232" fmla="*/ 3519822 h 6858000"/>
              <a:gd name="connsiteX233" fmla="*/ 4307822 w 5305156"/>
              <a:gd name="connsiteY233" fmla="*/ 3519822 h 6858000"/>
              <a:gd name="connsiteX234" fmla="*/ 4307822 w 5305156"/>
              <a:gd name="connsiteY234" fmla="*/ 3531651 h 6858000"/>
              <a:gd name="connsiteX235" fmla="*/ 4293775 w 5305156"/>
              <a:gd name="connsiteY235" fmla="*/ 3543479 h 6858000"/>
              <a:gd name="connsiteX236" fmla="*/ 4302905 w 5305156"/>
              <a:gd name="connsiteY236" fmla="*/ 3552154 h 6858000"/>
              <a:gd name="connsiteX237" fmla="*/ 4293072 w 5305156"/>
              <a:gd name="connsiteY237" fmla="*/ 3544268 h 6858000"/>
              <a:gd name="connsiteX238" fmla="*/ 3971397 w 5305156"/>
              <a:gd name="connsiteY238" fmla="*/ 3818688 h 6858000"/>
              <a:gd name="connsiteX239" fmla="*/ 3971397 w 5305156"/>
              <a:gd name="connsiteY239" fmla="*/ 3838402 h 6858000"/>
              <a:gd name="connsiteX240" fmla="*/ 3983337 w 5305156"/>
              <a:gd name="connsiteY240" fmla="*/ 3848653 h 6858000"/>
              <a:gd name="connsiteX241" fmla="*/ 3983337 w 5305156"/>
              <a:gd name="connsiteY241" fmla="*/ 3835248 h 6858000"/>
              <a:gd name="connsiteX242" fmla="*/ 4305715 w 5305156"/>
              <a:gd name="connsiteY242" fmla="*/ 4115975 h 6858000"/>
              <a:gd name="connsiteX243" fmla="*/ 4305715 w 5305156"/>
              <a:gd name="connsiteY243" fmla="*/ 4462154 h 6858000"/>
              <a:gd name="connsiteX244" fmla="*/ 3983337 w 5305156"/>
              <a:gd name="connsiteY244" fmla="*/ 4182215 h 6858000"/>
              <a:gd name="connsiteX245" fmla="*/ 3983337 w 5305156"/>
              <a:gd name="connsiteY245" fmla="*/ 3849441 h 6858000"/>
              <a:gd name="connsiteX246" fmla="*/ 3971397 w 5305156"/>
              <a:gd name="connsiteY246" fmla="*/ 3839190 h 6858000"/>
              <a:gd name="connsiteX247" fmla="*/ 3971397 w 5305156"/>
              <a:gd name="connsiteY247" fmla="*/ 4186946 h 6858000"/>
              <a:gd name="connsiteX248" fmla="*/ 3639186 w 5305156"/>
              <a:gd name="connsiteY248" fmla="*/ 4470828 h 6858000"/>
              <a:gd name="connsiteX249" fmla="*/ 3639186 w 5305156"/>
              <a:gd name="connsiteY249" fmla="*/ 4839875 h 6858000"/>
              <a:gd name="connsiteX250" fmla="*/ 3956647 w 5305156"/>
              <a:gd name="connsiteY250" fmla="*/ 5116661 h 6858000"/>
              <a:gd name="connsiteX251" fmla="*/ 3956647 w 5305156"/>
              <a:gd name="connsiteY251" fmla="*/ 5100101 h 6858000"/>
              <a:gd name="connsiteX252" fmla="*/ 3651126 w 5305156"/>
              <a:gd name="connsiteY252" fmla="*/ 4833567 h 6858000"/>
              <a:gd name="connsiteX253" fmla="*/ 3651126 w 5305156"/>
              <a:gd name="connsiteY253" fmla="*/ 4487388 h 6858000"/>
              <a:gd name="connsiteX254" fmla="*/ 3956647 w 5305156"/>
              <a:gd name="connsiteY254" fmla="*/ 4753134 h 6858000"/>
              <a:gd name="connsiteX255" fmla="*/ 3956647 w 5305156"/>
              <a:gd name="connsiteY255" fmla="*/ 4737362 h 6858000"/>
              <a:gd name="connsiteX256" fmla="*/ 3654638 w 5305156"/>
              <a:gd name="connsiteY256" fmla="*/ 4473983 h 6858000"/>
              <a:gd name="connsiteX257" fmla="*/ 3979825 w 5305156"/>
              <a:gd name="connsiteY257" fmla="*/ 4196409 h 6858000"/>
              <a:gd name="connsiteX258" fmla="*/ 4304309 w 5305156"/>
              <a:gd name="connsiteY258" fmla="*/ 4478714 h 6858000"/>
              <a:gd name="connsiteX259" fmla="*/ 3979123 w 5305156"/>
              <a:gd name="connsiteY259" fmla="*/ 4756288 h 6858000"/>
              <a:gd name="connsiteX260" fmla="*/ 3957350 w 5305156"/>
              <a:gd name="connsiteY260" fmla="*/ 4737362 h 6858000"/>
              <a:gd name="connsiteX261" fmla="*/ 3957350 w 5305156"/>
              <a:gd name="connsiteY261" fmla="*/ 4753922 h 6858000"/>
              <a:gd name="connsiteX262" fmla="*/ 3973504 w 5305156"/>
              <a:gd name="connsiteY262" fmla="*/ 4768116 h 6858000"/>
              <a:gd name="connsiteX263" fmla="*/ 3973504 w 5305156"/>
              <a:gd name="connsiteY263" fmla="*/ 5114295 h 6858000"/>
              <a:gd name="connsiteX264" fmla="*/ 3957350 w 5305156"/>
              <a:gd name="connsiteY264" fmla="*/ 5100101 h 6858000"/>
              <a:gd name="connsiteX265" fmla="*/ 3957350 w 5305156"/>
              <a:gd name="connsiteY265" fmla="*/ 5116661 h 6858000"/>
              <a:gd name="connsiteX266" fmla="*/ 3971397 w 5305156"/>
              <a:gd name="connsiteY266" fmla="*/ 5129278 h 6858000"/>
              <a:gd name="connsiteX267" fmla="*/ 3971397 w 5305156"/>
              <a:gd name="connsiteY267" fmla="*/ 5306704 h 6858000"/>
              <a:gd name="connsiteX268" fmla="*/ 3983337 w 5305156"/>
              <a:gd name="connsiteY268" fmla="*/ 5309070 h 6858000"/>
              <a:gd name="connsiteX269" fmla="*/ 3983337 w 5305156"/>
              <a:gd name="connsiteY269" fmla="*/ 5134798 h 6858000"/>
              <a:gd name="connsiteX270" fmla="*/ 4153305 w 5305156"/>
              <a:gd name="connsiteY270" fmla="*/ 5283047 h 6858000"/>
              <a:gd name="connsiteX271" fmla="*/ 4160329 w 5305156"/>
              <a:gd name="connsiteY271" fmla="*/ 5272008 h 6858000"/>
              <a:gd name="connsiteX272" fmla="*/ 3991063 w 5305156"/>
              <a:gd name="connsiteY272" fmla="*/ 5125335 h 6858000"/>
              <a:gd name="connsiteX273" fmla="*/ 4316249 w 5305156"/>
              <a:gd name="connsiteY273" fmla="*/ 4847761 h 6858000"/>
              <a:gd name="connsiteX274" fmla="*/ 4392103 w 5305156"/>
              <a:gd name="connsiteY274" fmla="*/ 4913212 h 6858000"/>
              <a:gd name="connsiteX275" fmla="*/ 4636520 w 5305156"/>
              <a:gd name="connsiteY275" fmla="*/ 5126124 h 6858000"/>
              <a:gd name="connsiteX276" fmla="*/ 4311333 w 5305156"/>
              <a:gd name="connsiteY276" fmla="*/ 5403697 h 6858000"/>
              <a:gd name="connsiteX277" fmla="*/ 4160329 w 5305156"/>
              <a:gd name="connsiteY277" fmla="*/ 5272796 h 6858000"/>
              <a:gd name="connsiteX278" fmla="*/ 4154007 w 5305156"/>
              <a:gd name="connsiteY278" fmla="*/ 5283047 h 6858000"/>
              <a:gd name="connsiteX279" fmla="*/ 4305715 w 5305156"/>
              <a:gd name="connsiteY279" fmla="*/ 5415526 h 6858000"/>
              <a:gd name="connsiteX280" fmla="*/ 4305715 w 5305156"/>
              <a:gd name="connsiteY280" fmla="*/ 5761705 h 6858000"/>
              <a:gd name="connsiteX281" fmla="*/ 3983337 w 5305156"/>
              <a:gd name="connsiteY281" fmla="*/ 5480976 h 6858000"/>
              <a:gd name="connsiteX282" fmla="*/ 3983337 w 5305156"/>
              <a:gd name="connsiteY282" fmla="*/ 5309858 h 6858000"/>
              <a:gd name="connsiteX283" fmla="*/ 3971397 w 5305156"/>
              <a:gd name="connsiteY283" fmla="*/ 5307493 h 6858000"/>
              <a:gd name="connsiteX284" fmla="*/ 3971397 w 5305156"/>
              <a:gd name="connsiteY284" fmla="*/ 5487285 h 6858000"/>
              <a:gd name="connsiteX285" fmla="*/ 3755776 w 5305156"/>
              <a:gd name="connsiteY285" fmla="*/ 5671020 h 6858000"/>
              <a:gd name="connsiteX286" fmla="*/ 3639186 w 5305156"/>
              <a:gd name="connsiteY286" fmla="*/ 5770379 h 6858000"/>
              <a:gd name="connsiteX287" fmla="*/ 3639186 w 5305156"/>
              <a:gd name="connsiteY287" fmla="*/ 6021141 h 6858000"/>
              <a:gd name="connsiteX288" fmla="*/ 3651126 w 5305156"/>
              <a:gd name="connsiteY288" fmla="*/ 6026661 h 6858000"/>
              <a:gd name="connsiteX289" fmla="*/ 3651126 w 5305156"/>
              <a:gd name="connsiteY289" fmla="*/ 5786939 h 6858000"/>
              <a:gd name="connsiteX290" fmla="*/ 3973504 w 5305156"/>
              <a:gd name="connsiteY290" fmla="*/ 6067667 h 6858000"/>
              <a:gd name="connsiteX291" fmla="*/ 3973504 w 5305156"/>
              <a:gd name="connsiteY291" fmla="*/ 6413845 h 6858000"/>
              <a:gd name="connsiteX292" fmla="*/ 3651126 w 5305156"/>
              <a:gd name="connsiteY292" fmla="*/ 6133906 h 6858000"/>
              <a:gd name="connsiteX293" fmla="*/ 3651126 w 5305156"/>
              <a:gd name="connsiteY293" fmla="*/ 6027450 h 6858000"/>
              <a:gd name="connsiteX294" fmla="*/ 3639186 w 5305156"/>
              <a:gd name="connsiteY294" fmla="*/ 6021930 h 6858000"/>
              <a:gd name="connsiteX295" fmla="*/ 3639186 w 5305156"/>
              <a:gd name="connsiteY295" fmla="*/ 6140214 h 6858000"/>
              <a:gd name="connsiteX296" fmla="*/ 3979123 w 5305156"/>
              <a:gd name="connsiteY296" fmla="*/ 6435925 h 6858000"/>
              <a:gd name="connsiteX297" fmla="*/ 4316249 w 5305156"/>
              <a:gd name="connsiteY297" fmla="*/ 6147311 h 6858000"/>
              <a:gd name="connsiteX298" fmla="*/ 4397020 w 5305156"/>
              <a:gd name="connsiteY298" fmla="*/ 6217493 h 6858000"/>
              <a:gd name="connsiteX299" fmla="*/ 4403341 w 5305156"/>
              <a:gd name="connsiteY299" fmla="*/ 6206454 h 6858000"/>
              <a:gd name="connsiteX300" fmla="*/ 4397722 w 5305156"/>
              <a:gd name="connsiteY300" fmla="*/ 6218282 h 6858000"/>
              <a:gd name="connsiteX301" fmla="*/ 4640032 w 5305156"/>
              <a:gd name="connsiteY301" fmla="*/ 6429617 h 6858000"/>
              <a:gd name="connsiteX302" fmla="*/ 4640032 w 5305156"/>
              <a:gd name="connsiteY302" fmla="*/ 6784470 h 6858000"/>
              <a:gd name="connsiteX303" fmla="*/ 4583142 w 5305156"/>
              <a:gd name="connsiteY303" fmla="*/ 6833040 h 6858000"/>
              <a:gd name="connsiteX304" fmla="*/ 4553907 w 5305156"/>
              <a:gd name="connsiteY304" fmla="*/ 6858000 h 6858000"/>
              <a:gd name="connsiteX305" fmla="*/ 3038475 w 5305156"/>
              <a:gd name="connsiteY305" fmla="*/ 6858000 h 6858000"/>
              <a:gd name="connsiteX306" fmla="*/ 0 w 5305156"/>
              <a:gd name="connsiteY30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</a:cxnLst>
            <a:rect l="l" t="t" r="r" b="b"/>
            <a:pathLst>
              <a:path w="5305156" h="6858000">
                <a:moveTo>
                  <a:pt x="4647758" y="6793932"/>
                </a:moveTo>
                <a:cubicBezTo>
                  <a:pt x="4647758" y="6793932"/>
                  <a:pt x="4647758" y="6793932"/>
                  <a:pt x="4720099" y="6857017"/>
                </a:cubicBezTo>
                <a:lnTo>
                  <a:pt x="4721226" y="6858000"/>
                </a:lnTo>
                <a:lnTo>
                  <a:pt x="4572862" y="6858000"/>
                </a:lnTo>
                <a:lnTo>
                  <a:pt x="4579542" y="6852286"/>
                </a:lnTo>
                <a:cubicBezTo>
                  <a:pt x="4596135" y="6838092"/>
                  <a:pt x="4618259" y="6819166"/>
                  <a:pt x="4647758" y="6793932"/>
                </a:cubicBezTo>
                <a:close/>
                <a:moveTo>
                  <a:pt x="4651972" y="6434348"/>
                </a:moveTo>
                <a:cubicBezTo>
                  <a:pt x="4651972" y="6434348"/>
                  <a:pt x="4651972" y="6434348"/>
                  <a:pt x="4974349" y="6715076"/>
                </a:cubicBezTo>
                <a:cubicBezTo>
                  <a:pt x="4974349" y="6715076"/>
                  <a:pt x="4974349" y="6715076"/>
                  <a:pt x="4974349" y="6799592"/>
                </a:cubicBezTo>
                <a:lnTo>
                  <a:pt x="4974349" y="6858000"/>
                </a:lnTo>
                <a:lnTo>
                  <a:pt x="4741003" y="6858000"/>
                </a:lnTo>
                <a:lnTo>
                  <a:pt x="4736254" y="6853863"/>
                </a:lnTo>
                <a:cubicBezTo>
                  <a:pt x="4731338" y="6854652"/>
                  <a:pt x="4725718" y="6856229"/>
                  <a:pt x="4720099" y="6857017"/>
                </a:cubicBezTo>
                <a:cubicBezTo>
                  <a:pt x="4725718" y="6855440"/>
                  <a:pt x="4730635" y="6854652"/>
                  <a:pt x="4735551" y="6853075"/>
                </a:cubicBezTo>
                <a:cubicBezTo>
                  <a:pt x="4735551" y="6853075"/>
                  <a:pt x="4735551" y="6853075"/>
                  <a:pt x="4651972" y="6780527"/>
                </a:cubicBezTo>
                <a:cubicBezTo>
                  <a:pt x="4651972" y="6780527"/>
                  <a:pt x="4651972" y="6780527"/>
                  <a:pt x="4651972" y="6434348"/>
                </a:cubicBezTo>
                <a:close/>
                <a:moveTo>
                  <a:pt x="4319762" y="5786939"/>
                </a:moveTo>
                <a:cubicBezTo>
                  <a:pt x="4319762" y="5786939"/>
                  <a:pt x="4319762" y="5786939"/>
                  <a:pt x="4527656" y="5968308"/>
                </a:cubicBezTo>
                <a:cubicBezTo>
                  <a:pt x="4527656" y="5968308"/>
                  <a:pt x="4527656" y="5968308"/>
                  <a:pt x="4642139" y="6067667"/>
                </a:cubicBezTo>
                <a:cubicBezTo>
                  <a:pt x="4642139" y="6067667"/>
                  <a:pt x="4642139" y="6067667"/>
                  <a:pt x="4642139" y="6413845"/>
                </a:cubicBezTo>
                <a:cubicBezTo>
                  <a:pt x="4642139" y="6413845"/>
                  <a:pt x="4642139" y="6413845"/>
                  <a:pt x="4403341" y="6206454"/>
                </a:cubicBezTo>
                <a:cubicBezTo>
                  <a:pt x="4403341" y="6206454"/>
                  <a:pt x="4403341" y="6206454"/>
                  <a:pt x="4319762" y="6133906"/>
                </a:cubicBezTo>
                <a:cubicBezTo>
                  <a:pt x="4319762" y="6133906"/>
                  <a:pt x="4319762" y="6133906"/>
                  <a:pt x="4319762" y="5786939"/>
                </a:cubicBezTo>
                <a:close/>
                <a:moveTo>
                  <a:pt x="3755776" y="5671020"/>
                </a:moveTo>
                <a:cubicBezTo>
                  <a:pt x="3767716" y="5677328"/>
                  <a:pt x="3767716" y="5677328"/>
                  <a:pt x="3767716" y="5677328"/>
                </a:cubicBezTo>
                <a:cubicBezTo>
                  <a:pt x="3755776" y="5671020"/>
                  <a:pt x="3755776" y="5671020"/>
                  <a:pt x="3755776" y="5671020"/>
                </a:cubicBezTo>
                <a:close/>
                <a:moveTo>
                  <a:pt x="3979825" y="5495959"/>
                </a:moveTo>
                <a:cubicBezTo>
                  <a:pt x="3979825" y="5495959"/>
                  <a:pt x="3979825" y="5495959"/>
                  <a:pt x="4304309" y="5779053"/>
                </a:cubicBezTo>
                <a:cubicBezTo>
                  <a:pt x="4304309" y="5779053"/>
                  <a:pt x="4304309" y="5779053"/>
                  <a:pt x="3979123" y="6056627"/>
                </a:cubicBezTo>
                <a:cubicBezTo>
                  <a:pt x="3979123" y="6056627"/>
                  <a:pt x="3979123" y="6056627"/>
                  <a:pt x="3654638" y="5773533"/>
                </a:cubicBezTo>
                <a:cubicBezTo>
                  <a:pt x="3654638" y="5773533"/>
                  <a:pt x="3654638" y="5773533"/>
                  <a:pt x="3767716" y="5677328"/>
                </a:cubicBezTo>
                <a:cubicBezTo>
                  <a:pt x="3767716" y="5677328"/>
                  <a:pt x="3767716" y="5677328"/>
                  <a:pt x="3979825" y="5495959"/>
                </a:cubicBezTo>
                <a:close/>
                <a:moveTo>
                  <a:pt x="4984885" y="4847761"/>
                </a:moveTo>
                <a:cubicBezTo>
                  <a:pt x="4984885" y="4847761"/>
                  <a:pt x="4984885" y="4847761"/>
                  <a:pt x="5305156" y="5126124"/>
                </a:cubicBezTo>
                <a:cubicBezTo>
                  <a:pt x="5305156" y="5126124"/>
                  <a:pt x="5305156" y="5126124"/>
                  <a:pt x="4979968" y="5403697"/>
                </a:cubicBezTo>
                <a:cubicBezTo>
                  <a:pt x="4979968" y="5403697"/>
                  <a:pt x="4979968" y="5403697"/>
                  <a:pt x="4871807" y="5309070"/>
                </a:cubicBezTo>
                <a:cubicBezTo>
                  <a:pt x="4871807" y="5309070"/>
                  <a:pt x="4871807" y="5309070"/>
                  <a:pt x="4865486" y="5320898"/>
                </a:cubicBezTo>
                <a:cubicBezTo>
                  <a:pt x="4865486" y="5320898"/>
                  <a:pt x="4865486" y="5320898"/>
                  <a:pt x="4974349" y="5415526"/>
                </a:cubicBezTo>
                <a:cubicBezTo>
                  <a:pt x="4974349" y="5415526"/>
                  <a:pt x="4974349" y="5415526"/>
                  <a:pt x="4974349" y="5761705"/>
                </a:cubicBezTo>
                <a:cubicBezTo>
                  <a:pt x="4974349" y="5761705"/>
                  <a:pt x="4974349" y="5761705"/>
                  <a:pt x="4741170" y="5559044"/>
                </a:cubicBezTo>
                <a:cubicBezTo>
                  <a:pt x="4741170" y="5559044"/>
                  <a:pt x="4741170" y="5559044"/>
                  <a:pt x="4734849" y="5571661"/>
                </a:cubicBezTo>
                <a:cubicBezTo>
                  <a:pt x="4734849" y="5571661"/>
                  <a:pt x="4734849" y="5571661"/>
                  <a:pt x="4972945" y="5779053"/>
                </a:cubicBezTo>
                <a:cubicBezTo>
                  <a:pt x="4972945" y="5779053"/>
                  <a:pt x="4972945" y="5779053"/>
                  <a:pt x="4647758" y="6056627"/>
                </a:cubicBezTo>
                <a:cubicBezTo>
                  <a:pt x="4647758" y="6056627"/>
                  <a:pt x="4647758" y="6056627"/>
                  <a:pt x="4533978" y="5957268"/>
                </a:cubicBezTo>
                <a:cubicBezTo>
                  <a:pt x="4533978" y="5957268"/>
                  <a:pt x="4533978" y="5957268"/>
                  <a:pt x="4527656" y="5968308"/>
                </a:cubicBezTo>
                <a:cubicBezTo>
                  <a:pt x="4527656" y="5968308"/>
                  <a:pt x="4527656" y="5968308"/>
                  <a:pt x="4533275" y="5956479"/>
                </a:cubicBezTo>
                <a:cubicBezTo>
                  <a:pt x="4533275" y="5956479"/>
                  <a:pt x="4533275" y="5956479"/>
                  <a:pt x="4323273" y="5773533"/>
                </a:cubicBezTo>
                <a:cubicBezTo>
                  <a:pt x="4323273" y="5773533"/>
                  <a:pt x="4323273" y="5773533"/>
                  <a:pt x="4648460" y="5495959"/>
                </a:cubicBezTo>
                <a:cubicBezTo>
                  <a:pt x="4648460" y="5495959"/>
                  <a:pt x="4648460" y="5495959"/>
                  <a:pt x="4734146" y="5570873"/>
                </a:cubicBezTo>
                <a:cubicBezTo>
                  <a:pt x="4734146" y="5570873"/>
                  <a:pt x="4734146" y="5570873"/>
                  <a:pt x="4741170" y="5558256"/>
                </a:cubicBezTo>
                <a:cubicBezTo>
                  <a:pt x="4741170" y="5558256"/>
                  <a:pt x="4741170" y="5558256"/>
                  <a:pt x="4651972" y="5480976"/>
                </a:cubicBezTo>
                <a:cubicBezTo>
                  <a:pt x="4651972" y="5480976"/>
                  <a:pt x="4651972" y="5480976"/>
                  <a:pt x="4651972" y="5134798"/>
                </a:cubicBezTo>
                <a:cubicBezTo>
                  <a:pt x="4651972" y="5134798"/>
                  <a:pt x="4651972" y="5134798"/>
                  <a:pt x="4865486" y="5320110"/>
                </a:cubicBezTo>
                <a:cubicBezTo>
                  <a:pt x="4865486" y="5320110"/>
                  <a:pt x="4865486" y="5320110"/>
                  <a:pt x="4871104" y="5309070"/>
                </a:cubicBezTo>
                <a:cubicBezTo>
                  <a:pt x="4871104" y="5309070"/>
                  <a:pt x="4871104" y="5309070"/>
                  <a:pt x="4659698" y="5125335"/>
                </a:cubicBezTo>
                <a:cubicBezTo>
                  <a:pt x="4659698" y="5125335"/>
                  <a:pt x="4659698" y="5125335"/>
                  <a:pt x="4984885" y="4847761"/>
                </a:cubicBezTo>
                <a:close/>
                <a:moveTo>
                  <a:pt x="4319762" y="4487388"/>
                </a:moveTo>
                <a:cubicBezTo>
                  <a:pt x="4319762" y="4487388"/>
                  <a:pt x="4319762" y="4487388"/>
                  <a:pt x="4541703" y="4680586"/>
                </a:cubicBezTo>
                <a:cubicBezTo>
                  <a:pt x="4541703" y="4680586"/>
                  <a:pt x="4541703" y="4680586"/>
                  <a:pt x="4548726" y="4670335"/>
                </a:cubicBezTo>
                <a:cubicBezTo>
                  <a:pt x="4548726" y="4670335"/>
                  <a:pt x="4548726" y="4670335"/>
                  <a:pt x="4542406" y="4680586"/>
                </a:cubicBezTo>
                <a:cubicBezTo>
                  <a:pt x="4542406" y="4680586"/>
                  <a:pt x="4542406" y="4680586"/>
                  <a:pt x="4642139" y="4768116"/>
                </a:cubicBezTo>
                <a:cubicBezTo>
                  <a:pt x="4642139" y="4768116"/>
                  <a:pt x="4642139" y="4768116"/>
                  <a:pt x="4642139" y="5114295"/>
                </a:cubicBezTo>
                <a:cubicBezTo>
                  <a:pt x="4642139" y="5114295"/>
                  <a:pt x="4642139" y="5114295"/>
                  <a:pt x="4399127" y="4902960"/>
                </a:cubicBezTo>
                <a:cubicBezTo>
                  <a:pt x="4399127" y="4902960"/>
                  <a:pt x="4399127" y="4902960"/>
                  <a:pt x="4392103" y="4913212"/>
                </a:cubicBezTo>
                <a:cubicBezTo>
                  <a:pt x="4392103" y="4913212"/>
                  <a:pt x="4392103" y="4913212"/>
                  <a:pt x="4398424" y="4902172"/>
                </a:cubicBezTo>
                <a:cubicBezTo>
                  <a:pt x="4398424" y="4902172"/>
                  <a:pt x="4398424" y="4902172"/>
                  <a:pt x="4319762" y="4833567"/>
                </a:cubicBezTo>
                <a:cubicBezTo>
                  <a:pt x="4319762" y="4833567"/>
                  <a:pt x="4319762" y="4833567"/>
                  <a:pt x="4319762" y="4487388"/>
                </a:cubicBezTo>
                <a:close/>
                <a:moveTo>
                  <a:pt x="4648460" y="4196409"/>
                </a:moveTo>
                <a:cubicBezTo>
                  <a:pt x="4648460" y="4196409"/>
                  <a:pt x="4648460" y="4196409"/>
                  <a:pt x="4972945" y="4478714"/>
                </a:cubicBezTo>
                <a:cubicBezTo>
                  <a:pt x="4972945" y="4478714"/>
                  <a:pt x="4972945" y="4478714"/>
                  <a:pt x="4647758" y="4756288"/>
                </a:cubicBezTo>
                <a:cubicBezTo>
                  <a:pt x="4647758" y="4756288"/>
                  <a:pt x="4647758" y="4756288"/>
                  <a:pt x="4548726" y="4670335"/>
                </a:cubicBezTo>
                <a:cubicBezTo>
                  <a:pt x="4548726" y="4670335"/>
                  <a:pt x="4548726" y="4670335"/>
                  <a:pt x="4323273" y="4473983"/>
                </a:cubicBezTo>
                <a:cubicBezTo>
                  <a:pt x="4323273" y="4473983"/>
                  <a:pt x="4323273" y="4473983"/>
                  <a:pt x="4648460" y="4196409"/>
                </a:cubicBezTo>
                <a:close/>
                <a:moveTo>
                  <a:pt x="4312036" y="3544268"/>
                </a:moveTo>
                <a:cubicBezTo>
                  <a:pt x="4312036" y="3544268"/>
                  <a:pt x="4312036" y="3544268"/>
                  <a:pt x="4636520" y="3826573"/>
                </a:cubicBezTo>
                <a:cubicBezTo>
                  <a:pt x="4636520" y="3826573"/>
                  <a:pt x="4636520" y="3826573"/>
                  <a:pt x="4311333" y="4104935"/>
                </a:cubicBezTo>
                <a:cubicBezTo>
                  <a:pt x="4311333" y="4104935"/>
                  <a:pt x="4311333" y="4104935"/>
                  <a:pt x="3986848" y="3821842"/>
                </a:cubicBezTo>
                <a:cubicBezTo>
                  <a:pt x="3986848" y="3821842"/>
                  <a:pt x="3986848" y="3821842"/>
                  <a:pt x="4302905" y="3552154"/>
                </a:cubicBezTo>
                <a:cubicBezTo>
                  <a:pt x="4302905" y="3552154"/>
                  <a:pt x="4302905" y="3552154"/>
                  <a:pt x="4312036" y="3544268"/>
                </a:cubicBezTo>
                <a:close/>
                <a:moveTo>
                  <a:pt x="3986848" y="2538851"/>
                </a:moveTo>
                <a:cubicBezTo>
                  <a:pt x="3986848" y="2538851"/>
                  <a:pt x="3986848" y="2538851"/>
                  <a:pt x="4194744" y="2719432"/>
                </a:cubicBezTo>
                <a:cubicBezTo>
                  <a:pt x="4194744" y="2719432"/>
                  <a:pt x="4194744" y="2719432"/>
                  <a:pt x="4201064" y="2708392"/>
                </a:cubicBezTo>
                <a:cubicBezTo>
                  <a:pt x="4201064" y="2708392"/>
                  <a:pt x="4201064" y="2708392"/>
                  <a:pt x="4195446" y="2720221"/>
                </a:cubicBezTo>
                <a:cubicBezTo>
                  <a:pt x="4195446" y="2720221"/>
                  <a:pt x="4195446" y="2720221"/>
                  <a:pt x="4309226" y="2819579"/>
                </a:cubicBezTo>
                <a:cubicBezTo>
                  <a:pt x="4309226" y="2819579"/>
                  <a:pt x="4309226" y="2819579"/>
                  <a:pt x="4309226" y="3165758"/>
                </a:cubicBezTo>
                <a:cubicBezTo>
                  <a:pt x="4309226" y="3165758"/>
                  <a:pt x="4309226" y="3165758"/>
                  <a:pt x="4071131" y="2958366"/>
                </a:cubicBezTo>
                <a:cubicBezTo>
                  <a:pt x="4071131" y="2958366"/>
                  <a:pt x="4071131" y="2958366"/>
                  <a:pt x="4064809" y="2969406"/>
                </a:cubicBezTo>
                <a:cubicBezTo>
                  <a:pt x="4064809" y="2969406"/>
                  <a:pt x="4064809" y="2969406"/>
                  <a:pt x="4070428" y="2957578"/>
                </a:cubicBezTo>
                <a:cubicBezTo>
                  <a:pt x="4070428" y="2957578"/>
                  <a:pt x="4070428" y="2957578"/>
                  <a:pt x="3986848" y="2885030"/>
                </a:cubicBezTo>
                <a:cubicBezTo>
                  <a:pt x="3986848" y="2885030"/>
                  <a:pt x="3986848" y="2885030"/>
                  <a:pt x="3986848" y="2538851"/>
                </a:cubicBezTo>
                <a:close/>
                <a:moveTo>
                  <a:pt x="4652674" y="1598885"/>
                </a:moveTo>
                <a:cubicBezTo>
                  <a:pt x="4652674" y="1598885"/>
                  <a:pt x="4652674" y="1598885"/>
                  <a:pt x="4972945" y="1878036"/>
                </a:cubicBezTo>
                <a:cubicBezTo>
                  <a:pt x="4972945" y="1878036"/>
                  <a:pt x="4972945" y="1878036"/>
                  <a:pt x="4647758" y="2155610"/>
                </a:cubicBezTo>
                <a:cubicBezTo>
                  <a:pt x="4647758" y="2155610"/>
                  <a:pt x="4647758" y="2155610"/>
                  <a:pt x="4538894" y="2060983"/>
                </a:cubicBezTo>
                <a:cubicBezTo>
                  <a:pt x="4538894" y="2060983"/>
                  <a:pt x="4538894" y="2060983"/>
                  <a:pt x="4533275" y="2072022"/>
                </a:cubicBezTo>
                <a:cubicBezTo>
                  <a:pt x="4533275" y="2072022"/>
                  <a:pt x="4533275" y="2072022"/>
                  <a:pt x="4642139" y="2166650"/>
                </a:cubicBezTo>
                <a:cubicBezTo>
                  <a:pt x="4642139" y="2166650"/>
                  <a:pt x="4642139" y="2166650"/>
                  <a:pt x="4642139" y="2513617"/>
                </a:cubicBezTo>
                <a:cubicBezTo>
                  <a:pt x="4642139" y="2513617"/>
                  <a:pt x="4642139" y="2513617"/>
                  <a:pt x="4408960" y="2310168"/>
                </a:cubicBezTo>
                <a:cubicBezTo>
                  <a:pt x="4408960" y="2310168"/>
                  <a:pt x="4408960" y="2310168"/>
                  <a:pt x="4402639" y="2322785"/>
                </a:cubicBezTo>
                <a:cubicBezTo>
                  <a:pt x="4402639" y="2322785"/>
                  <a:pt x="4402639" y="2322785"/>
                  <a:pt x="4640032" y="2530177"/>
                </a:cubicBezTo>
                <a:cubicBezTo>
                  <a:pt x="4640032" y="2530177"/>
                  <a:pt x="4640032" y="2530177"/>
                  <a:pt x="4314845" y="2807751"/>
                </a:cubicBezTo>
                <a:cubicBezTo>
                  <a:pt x="4314845" y="2807751"/>
                  <a:pt x="4314845" y="2807751"/>
                  <a:pt x="4201064" y="2708392"/>
                </a:cubicBezTo>
                <a:cubicBezTo>
                  <a:pt x="4201064" y="2708392"/>
                  <a:pt x="4201064" y="2708392"/>
                  <a:pt x="3991063" y="2525446"/>
                </a:cubicBezTo>
                <a:cubicBezTo>
                  <a:pt x="3991063" y="2525446"/>
                  <a:pt x="3991063" y="2525446"/>
                  <a:pt x="4316249" y="2247872"/>
                </a:cubicBezTo>
                <a:cubicBezTo>
                  <a:pt x="4316249" y="2247872"/>
                  <a:pt x="4316249" y="2247872"/>
                  <a:pt x="4401936" y="2322785"/>
                </a:cubicBezTo>
                <a:cubicBezTo>
                  <a:pt x="4401936" y="2322785"/>
                  <a:pt x="4401936" y="2322785"/>
                  <a:pt x="4408257" y="2310168"/>
                </a:cubicBezTo>
                <a:cubicBezTo>
                  <a:pt x="4408257" y="2310168"/>
                  <a:pt x="4408257" y="2310168"/>
                  <a:pt x="4319762" y="2232889"/>
                </a:cubicBezTo>
                <a:cubicBezTo>
                  <a:pt x="4319762" y="2232889"/>
                  <a:pt x="4319762" y="2232889"/>
                  <a:pt x="4319762" y="1885922"/>
                </a:cubicBezTo>
                <a:cubicBezTo>
                  <a:pt x="4319762" y="1885922"/>
                  <a:pt x="4319762" y="1885922"/>
                  <a:pt x="4532573" y="2072022"/>
                </a:cubicBezTo>
                <a:cubicBezTo>
                  <a:pt x="4532573" y="2072022"/>
                  <a:pt x="4532573" y="2072022"/>
                  <a:pt x="4538894" y="2060194"/>
                </a:cubicBezTo>
                <a:cubicBezTo>
                  <a:pt x="4538894" y="2060194"/>
                  <a:pt x="4538894" y="2060194"/>
                  <a:pt x="4327487" y="1876459"/>
                </a:cubicBezTo>
                <a:cubicBezTo>
                  <a:pt x="4327487" y="1876459"/>
                  <a:pt x="4327487" y="1876459"/>
                  <a:pt x="4652674" y="1598885"/>
                </a:cubicBezTo>
                <a:close/>
                <a:moveTo>
                  <a:pt x="3986848" y="1238512"/>
                </a:moveTo>
                <a:cubicBezTo>
                  <a:pt x="3986848" y="1238512"/>
                  <a:pt x="3986848" y="1238512"/>
                  <a:pt x="4209493" y="1432499"/>
                </a:cubicBezTo>
                <a:cubicBezTo>
                  <a:pt x="4209493" y="1432499"/>
                  <a:pt x="4209493" y="1432499"/>
                  <a:pt x="4309226" y="1519240"/>
                </a:cubicBezTo>
                <a:cubicBezTo>
                  <a:pt x="4309226" y="1519240"/>
                  <a:pt x="4309226" y="1519240"/>
                  <a:pt x="4309226" y="1865419"/>
                </a:cubicBezTo>
                <a:cubicBezTo>
                  <a:pt x="4309226" y="1865419"/>
                  <a:pt x="4309226" y="1865419"/>
                  <a:pt x="4066916" y="1654085"/>
                </a:cubicBezTo>
                <a:cubicBezTo>
                  <a:pt x="4066916" y="1654085"/>
                  <a:pt x="4066916" y="1654085"/>
                  <a:pt x="4059892" y="1665124"/>
                </a:cubicBezTo>
                <a:cubicBezTo>
                  <a:pt x="4059892" y="1665124"/>
                  <a:pt x="4059892" y="1665124"/>
                  <a:pt x="4304309" y="1878036"/>
                </a:cubicBezTo>
                <a:cubicBezTo>
                  <a:pt x="4304309" y="1878036"/>
                  <a:pt x="4304309" y="1878036"/>
                  <a:pt x="3979123" y="2155610"/>
                </a:cubicBezTo>
                <a:cubicBezTo>
                  <a:pt x="3979123" y="2155610"/>
                  <a:pt x="3979123" y="2155610"/>
                  <a:pt x="3828118" y="2023920"/>
                </a:cubicBezTo>
                <a:cubicBezTo>
                  <a:pt x="3828118" y="2023920"/>
                  <a:pt x="3828118" y="2023920"/>
                  <a:pt x="3658852" y="1876459"/>
                </a:cubicBezTo>
                <a:cubicBezTo>
                  <a:pt x="3658852" y="1876459"/>
                  <a:pt x="3658852" y="1876459"/>
                  <a:pt x="3984040" y="1598885"/>
                </a:cubicBezTo>
                <a:cubicBezTo>
                  <a:pt x="3984040" y="1598885"/>
                  <a:pt x="3984040" y="1598885"/>
                  <a:pt x="4059191" y="1664336"/>
                </a:cubicBezTo>
                <a:cubicBezTo>
                  <a:pt x="4059191" y="1664336"/>
                  <a:pt x="4059191" y="1664336"/>
                  <a:pt x="4066214" y="1654085"/>
                </a:cubicBezTo>
                <a:cubicBezTo>
                  <a:pt x="4066214" y="1654085"/>
                  <a:pt x="4066214" y="1654085"/>
                  <a:pt x="3986848" y="1585480"/>
                </a:cubicBezTo>
                <a:cubicBezTo>
                  <a:pt x="3986848" y="1585480"/>
                  <a:pt x="3986848" y="1585480"/>
                  <a:pt x="3986848" y="1238512"/>
                </a:cubicBezTo>
                <a:close/>
                <a:moveTo>
                  <a:pt x="4316249" y="947533"/>
                </a:moveTo>
                <a:cubicBezTo>
                  <a:pt x="4316249" y="947533"/>
                  <a:pt x="4316249" y="947533"/>
                  <a:pt x="4640032" y="1230627"/>
                </a:cubicBezTo>
                <a:cubicBezTo>
                  <a:pt x="4640032" y="1230627"/>
                  <a:pt x="4640032" y="1230627"/>
                  <a:pt x="4314845" y="1508201"/>
                </a:cubicBezTo>
                <a:cubicBezTo>
                  <a:pt x="4314845" y="1508201"/>
                  <a:pt x="4314845" y="1508201"/>
                  <a:pt x="4216517" y="1422247"/>
                </a:cubicBezTo>
                <a:cubicBezTo>
                  <a:pt x="4216517" y="1422247"/>
                  <a:pt x="4216517" y="1422247"/>
                  <a:pt x="4209493" y="1432499"/>
                </a:cubicBezTo>
                <a:cubicBezTo>
                  <a:pt x="4209493" y="1432499"/>
                  <a:pt x="4209493" y="1432499"/>
                  <a:pt x="4215814" y="1421459"/>
                </a:cubicBezTo>
                <a:cubicBezTo>
                  <a:pt x="4215814" y="1421459"/>
                  <a:pt x="4215814" y="1421459"/>
                  <a:pt x="3991063" y="1225107"/>
                </a:cubicBezTo>
                <a:cubicBezTo>
                  <a:pt x="3991063" y="1225107"/>
                  <a:pt x="3991063" y="1225107"/>
                  <a:pt x="4316249" y="947533"/>
                </a:cubicBezTo>
                <a:close/>
                <a:moveTo>
                  <a:pt x="3979825" y="296181"/>
                </a:moveTo>
                <a:cubicBezTo>
                  <a:pt x="3979825" y="296181"/>
                  <a:pt x="3979825" y="296181"/>
                  <a:pt x="4304309" y="578486"/>
                </a:cubicBezTo>
                <a:cubicBezTo>
                  <a:pt x="4304309" y="578486"/>
                  <a:pt x="4304309" y="578486"/>
                  <a:pt x="3979123" y="856060"/>
                </a:cubicBezTo>
                <a:cubicBezTo>
                  <a:pt x="3979123" y="856060"/>
                  <a:pt x="3979123" y="856060"/>
                  <a:pt x="3654638" y="573754"/>
                </a:cubicBezTo>
                <a:cubicBezTo>
                  <a:pt x="3654638" y="573754"/>
                  <a:pt x="3654638" y="573754"/>
                  <a:pt x="3970694" y="304066"/>
                </a:cubicBezTo>
                <a:cubicBezTo>
                  <a:pt x="3970694" y="304066"/>
                  <a:pt x="3970694" y="304066"/>
                  <a:pt x="3979825" y="296181"/>
                </a:cubicBezTo>
                <a:close/>
                <a:moveTo>
                  <a:pt x="4078431" y="0"/>
                </a:moveTo>
                <a:lnTo>
                  <a:pt x="4556976" y="0"/>
                </a:lnTo>
                <a:lnTo>
                  <a:pt x="4541616" y="13087"/>
                </a:lnTo>
                <a:cubicBezTo>
                  <a:pt x="4509220" y="40686"/>
                  <a:pt x="4444428" y="95886"/>
                  <a:pt x="4314845" y="206284"/>
                </a:cubicBezTo>
                <a:cubicBezTo>
                  <a:pt x="4314845" y="206284"/>
                  <a:pt x="4314845" y="206284"/>
                  <a:pt x="4145929" y="58896"/>
                </a:cubicBezTo>
                <a:close/>
                <a:moveTo>
                  <a:pt x="3986848" y="0"/>
                </a:moveTo>
                <a:lnTo>
                  <a:pt x="4059455" y="0"/>
                </a:lnTo>
                <a:lnTo>
                  <a:pt x="4076924" y="15255"/>
                </a:lnTo>
                <a:cubicBezTo>
                  <a:pt x="4110110" y="44235"/>
                  <a:pt x="4176483" y="102194"/>
                  <a:pt x="4309226" y="218113"/>
                </a:cubicBezTo>
                <a:cubicBezTo>
                  <a:pt x="4309226" y="218113"/>
                  <a:pt x="4309226" y="218113"/>
                  <a:pt x="4309226" y="564292"/>
                </a:cubicBezTo>
                <a:cubicBezTo>
                  <a:pt x="4309226" y="564292"/>
                  <a:pt x="4309226" y="564292"/>
                  <a:pt x="3986848" y="283564"/>
                </a:cubicBezTo>
                <a:cubicBezTo>
                  <a:pt x="3986848" y="283564"/>
                  <a:pt x="3986848" y="283564"/>
                  <a:pt x="3986848" y="84404"/>
                </a:cubicBezTo>
                <a:close/>
                <a:moveTo>
                  <a:pt x="0" y="0"/>
                </a:moveTo>
                <a:lnTo>
                  <a:pt x="3038475" y="0"/>
                </a:lnTo>
                <a:lnTo>
                  <a:pt x="3975611" y="0"/>
                </a:lnTo>
                <a:lnTo>
                  <a:pt x="3975611" y="1953"/>
                </a:lnTo>
                <a:cubicBezTo>
                  <a:pt x="3975611" y="28082"/>
                  <a:pt x="3975611" y="97759"/>
                  <a:pt x="3975611" y="283564"/>
                </a:cubicBezTo>
                <a:cubicBezTo>
                  <a:pt x="3975611" y="283564"/>
                  <a:pt x="3975611" y="283564"/>
                  <a:pt x="3961564" y="295392"/>
                </a:cubicBezTo>
                <a:cubicBezTo>
                  <a:pt x="3961564" y="295392"/>
                  <a:pt x="3961564" y="295392"/>
                  <a:pt x="3970694" y="304066"/>
                </a:cubicBezTo>
                <a:cubicBezTo>
                  <a:pt x="3970694" y="304066"/>
                  <a:pt x="3970694" y="304066"/>
                  <a:pt x="3960862" y="295392"/>
                </a:cubicBezTo>
                <a:cubicBezTo>
                  <a:pt x="3960862" y="295392"/>
                  <a:pt x="3960862" y="295392"/>
                  <a:pt x="3639186" y="570600"/>
                </a:cubicBezTo>
                <a:cubicBezTo>
                  <a:pt x="3639186" y="570600"/>
                  <a:pt x="3639186" y="570600"/>
                  <a:pt x="3639186" y="589526"/>
                </a:cubicBezTo>
                <a:cubicBezTo>
                  <a:pt x="3639186" y="589526"/>
                  <a:pt x="3639186" y="589526"/>
                  <a:pt x="3651126" y="599777"/>
                </a:cubicBezTo>
                <a:cubicBezTo>
                  <a:pt x="3651126" y="599777"/>
                  <a:pt x="3651126" y="599777"/>
                  <a:pt x="3651126" y="587160"/>
                </a:cubicBezTo>
                <a:cubicBezTo>
                  <a:pt x="3651126" y="587160"/>
                  <a:pt x="3651126" y="587160"/>
                  <a:pt x="3972801" y="867888"/>
                </a:cubicBezTo>
                <a:cubicBezTo>
                  <a:pt x="3972801" y="867888"/>
                  <a:pt x="3972801" y="867888"/>
                  <a:pt x="3972801" y="1214067"/>
                </a:cubicBezTo>
                <a:cubicBezTo>
                  <a:pt x="3972801" y="1214067"/>
                  <a:pt x="3972801" y="1214067"/>
                  <a:pt x="3651126" y="933339"/>
                </a:cubicBezTo>
                <a:cubicBezTo>
                  <a:pt x="3651126" y="933339"/>
                  <a:pt x="3651126" y="933339"/>
                  <a:pt x="3651126" y="600566"/>
                </a:cubicBezTo>
                <a:cubicBezTo>
                  <a:pt x="3651126" y="600566"/>
                  <a:pt x="3651126" y="600566"/>
                  <a:pt x="3639186" y="590314"/>
                </a:cubicBezTo>
                <a:cubicBezTo>
                  <a:pt x="3639186" y="590314"/>
                  <a:pt x="3639186" y="590314"/>
                  <a:pt x="3639186" y="938859"/>
                </a:cubicBezTo>
                <a:cubicBezTo>
                  <a:pt x="3639186" y="938859"/>
                  <a:pt x="3639186" y="938859"/>
                  <a:pt x="3306976" y="1221952"/>
                </a:cubicBezTo>
                <a:cubicBezTo>
                  <a:pt x="3306976" y="1221952"/>
                  <a:pt x="3306976" y="1221952"/>
                  <a:pt x="3306976" y="1591788"/>
                </a:cubicBezTo>
                <a:cubicBezTo>
                  <a:pt x="3306976" y="1591788"/>
                  <a:pt x="3306976" y="1591788"/>
                  <a:pt x="3624438" y="1867785"/>
                </a:cubicBezTo>
                <a:cubicBezTo>
                  <a:pt x="3624438" y="1867785"/>
                  <a:pt x="3624438" y="1867785"/>
                  <a:pt x="3624438" y="1851225"/>
                </a:cubicBezTo>
                <a:lnTo>
                  <a:pt x="3318214" y="1585480"/>
                </a:lnTo>
                <a:cubicBezTo>
                  <a:pt x="3318214" y="1585480"/>
                  <a:pt x="3318214" y="1585480"/>
                  <a:pt x="3318214" y="1238512"/>
                </a:cubicBezTo>
                <a:cubicBezTo>
                  <a:pt x="3318214" y="1238512"/>
                  <a:pt x="3318214" y="1238512"/>
                  <a:pt x="3624438" y="1505046"/>
                </a:cubicBezTo>
                <a:cubicBezTo>
                  <a:pt x="3624438" y="1505046"/>
                  <a:pt x="3624438" y="1505046"/>
                  <a:pt x="3624438" y="1488487"/>
                </a:cubicBezTo>
                <a:cubicBezTo>
                  <a:pt x="3624438" y="1488487"/>
                  <a:pt x="3624438" y="1488487"/>
                  <a:pt x="3322428" y="1225107"/>
                </a:cubicBezTo>
                <a:cubicBezTo>
                  <a:pt x="3322428" y="1225107"/>
                  <a:pt x="3322428" y="1225107"/>
                  <a:pt x="3647615" y="947533"/>
                </a:cubicBezTo>
                <a:cubicBezTo>
                  <a:pt x="3647615" y="947533"/>
                  <a:pt x="3647615" y="947533"/>
                  <a:pt x="3972100" y="1230627"/>
                </a:cubicBezTo>
                <a:cubicBezTo>
                  <a:pt x="3972100" y="1230627"/>
                  <a:pt x="3972100" y="1230627"/>
                  <a:pt x="3646912" y="1508201"/>
                </a:cubicBezTo>
                <a:cubicBezTo>
                  <a:pt x="3646912" y="1508201"/>
                  <a:pt x="3646912" y="1508201"/>
                  <a:pt x="3625139" y="1489275"/>
                </a:cubicBezTo>
                <a:cubicBezTo>
                  <a:pt x="3625139" y="1489275"/>
                  <a:pt x="3625139" y="1489275"/>
                  <a:pt x="3625139" y="1505835"/>
                </a:cubicBezTo>
                <a:cubicBezTo>
                  <a:pt x="3625139" y="1505835"/>
                  <a:pt x="3625139" y="1505835"/>
                  <a:pt x="3640591" y="1519240"/>
                </a:cubicBezTo>
                <a:cubicBezTo>
                  <a:pt x="3640591" y="1519240"/>
                  <a:pt x="3640591" y="1519240"/>
                  <a:pt x="3640591" y="1865419"/>
                </a:cubicBezTo>
                <a:cubicBezTo>
                  <a:pt x="3640591" y="1865419"/>
                  <a:pt x="3640591" y="1865419"/>
                  <a:pt x="3625139" y="1852014"/>
                </a:cubicBezTo>
                <a:cubicBezTo>
                  <a:pt x="3625139" y="1852014"/>
                  <a:pt x="3625139" y="1852014"/>
                  <a:pt x="3625139" y="1868573"/>
                </a:cubicBezTo>
                <a:cubicBezTo>
                  <a:pt x="3625139" y="1868573"/>
                  <a:pt x="3625139" y="1868573"/>
                  <a:pt x="3639186" y="1881190"/>
                </a:cubicBezTo>
                <a:cubicBezTo>
                  <a:pt x="3639186" y="1881190"/>
                  <a:pt x="3639186" y="1881190"/>
                  <a:pt x="3639186" y="2058617"/>
                </a:cubicBezTo>
                <a:cubicBezTo>
                  <a:pt x="3639186" y="2058617"/>
                  <a:pt x="3639186" y="2058617"/>
                  <a:pt x="3651126" y="2060194"/>
                </a:cubicBezTo>
                <a:cubicBezTo>
                  <a:pt x="3651126" y="2060194"/>
                  <a:pt x="3651126" y="2060194"/>
                  <a:pt x="3651126" y="1885922"/>
                </a:cubicBezTo>
                <a:cubicBezTo>
                  <a:pt x="3651126" y="1885922"/>
                  <a:pt x="3651126" y="1885922"/>
                  <a:pt x="3821095" y="2034172"/>
                </a:cubicBezTo>
                <a:cubicBezTo>
                  <a:pt x="3821095" y="2034172"/>
                  <a:pt x="3821095" y="2034172"/>
                  <a:pt x="3828118" y="2023920"/>
                </a:cubicBezTo>
                <a:cubicBezTo>
                  <a:pt x="3828118" y="2023920"/>
                  <a:pt x="3828118" y="2023920"/>
                  <a:pt x="3821095" y="2034960"/>
                </a:cubicBezTo>
                <a:cubicBezTo>
                  <a:pt x="3821095" y="2034960"/>
                  <a:pt x="3821095" y="2034960"/>
                  <a:pt x="3972801" y="2166650"/>
                </a:cubicBezTo>
                <a:cubicBezTo>
                  <a:pt x="3972801" y="2166650"/>
                  <a:pt x="3972801" y="2166650"/>
                  <a:pt x="3972801" y="2513617"/>
                </a:cubicBezTo>
                <a:cubicBezTo>
                  <a:pt x="3972801" y="2513617"/>
                  <a:pt x="3972801" y="2513617"/>
                  <a:pt x="3651126" y="2232889"/>
                </a:cubicBezTo>
                <a:cubicBezTo>
                  <a:pt x="3651126" y="2232889"/>
                  <a:pt x="3651126" y="2232889"/>
                  <a:pt x="3651126" y="2060983"/>
                </a:cubicBezTo>
                <a:cubicBezTo>
                  <a:pt x="3651126" y="2060983"/>
                  <a:pt x="3651126" y="2060983"/>
                  <a:pt x="3639186" y="2059405"/>
                </a:cubicBezTo>
                <a:cubicBezTo>
                  <a:pt x="3639186" y="2059405"/>
                  <a:pt x="3639186" y="2059405"/>
                  <a:pt x="3639186" y="2238409"/>
                </a:cubicBezTo>
                <a:cubicBezTo>
                  <a:pt x="3639186" y="2238409"/>
                  <a:pt x="3639186" y="2238409"/>
                  <a:pt x="3423566" y="2422144"/>
                </a:cubicBezTo>
                <a:cubicBezTo>
                  <a:pt x="3423566" y="2422144"/>
                  <a:pt x="3423566" y="2422144"/>
                  <a:pt x="3435506" y="2428452"/>
                </a:cubicBezTo>
                <a:cubicBezTo>
                  <a:pt x="3435506" y="2428452"/>
                  <a:pt x="3435506" y="2428452"/>
                  <a:pt x="3647615" y="2247872"/>
                </a:cubicBezTo>
                <a:cubicBezTo>
                  <a:pt x="3647615" y="2247872"/>
                  <a:pt x="3647615" y="2247872"/>
                  <a:pt x="3972100" y="2530177"/>
                </a:cubicBezTo>
                <a:cubicBezTo>
                  <a:pt x="3972100" y="2530177"/>
                  <a:pt x="3972100" y="2530177"/>
                  <a:pt x="3646912" y="2807751"/>
                </a:cubicBezTo>
                <a:cubicBezTo>
                  <a:pt x="3646912" y="2807751"/>
                  <a:pt x="3646912" y="2807751"/>
                  <a:pt x="3322428" y="2525446"/>
                </a:cubicBezTo>
                <a:cubicBezTo>
                  <a:pt x="3322428" y="2525446"/>
                  <a:pt x="3322428" y="2525446"/>
                  <a:pt x="3434803" y="2429241"/>
                </a:cubicBezTo>
                <a:cubicBezTo>
                  <a:pt x="3434803" y="2429241"/>
                  <a:pt x="3434803" y="2429241"/>
                  <a:pt x="3422863" y="2422933"/>
                </a:cubicBezTo>
                <a:cubicBezTo>
                  <a:pt x="3422863" y="2422933"/>
                  <a:pt x="3422863" y="2422933"/>
                  <a:pt x="3306976" y="2522291"/>
                </a:cubicBezTo>
                <a:cubicBezTo>
                  <a:pt x="3306976" y="2522291"/>
                  <a:pt x="3306976" y="2522291"/>
                  <a:pt x="3306976" y="2773054"/>
                </a:cubicBezTo>
                <a:cubicBezTo>
                  <a:pt x="3306976" y="2773054"/>
                  <a:pt x="3306976" y="2773054"/>
                  <a:pt x="3318214" y="2778574"/>
                </a:cubicBezTo>
                <a:cubicBezTo>
                  <a:pt x="3318214" y="2778574"/>
                  <a:pt x="3318214" y="2778574"/>
                  <a:pt x="3318214" y="2538851"/>
                </a:cubicBezTo>
                <a:cubicBezTo>
                  <a:pt x="3318214" y="2538851"/>
                  <a:pt x="3318214" y="2538851"/>
                  <a:pt x="3640591" y="2819579"/>
                </a:cubicBezTo>
                <a:cubicBezTo>
                  <a:pt x="3640591" y="2819579"/>
                  <a:pt x="3640591" y="2819579"/>
                  <a:pt x="3640591" y="3165758"/>
                </a:cubicBezTo>
                <a:cubicBezTo>
                  <a:pt x="3640591" y="3165758"/>
                  <a:pt x="3640591" y="3165758"/>
                  <a:pt x="3318214" y="2885030"/>
                </a:cubicBezTo>
                <a:cubicBezTo>
                  <a:pt x="3318214" y="2885030"/>
                  <a:pt x="3318214" y="2885030"/>
                  <a:pt x="3318214" y="2779363"/>
                </a:cubicBezTo>
                <a:cubicBezTo>
                  <a:pt x="3318214" y="2779363"/>
                  <a:pt x="3318214" y="2779363"/>
                  <a:pt x="3306976" y="2773843"/>
                </a:cubicBezTo>
                <a:cubicBezTo>
                  <a:pt x="3306976" y="2773843"/>
                  <a:pt x="3306976" y="2773843"/>
                  <a:pt x="3306976" y="2891339"/>
                </a:cubicBezTo>
                <a:cubicBezTo>
                  <a:pt x="3306976" y="2891339"/>
                  <a:pt x="3306976" y="2891339"/>
                  <a:pt x="3646210" y="3187049"/>
                </a:cubicBezTo>
                <a:cubicBezTo>
                  <a:pt x="3646210" y="3187049"/>
                  <a:pt x="3646210" y="3187049"/>
                  <a:pt x="3984040" y="2899224"/>
                </a:cubicBezTo>
                <a:cubicBezTo>
                  <a:pt x="3984040" y="2899224"/>
                  <a:pt x="3984040" y="2899224"/>
                  <a:pt x="4064809" y="2969406"/>
                </a:cubicBezTo>
                <a:cubicBezTo>
                  <a:pt x="4064809" y="2969406"/>
                  <a:pt x="4064809" y="2969406"/>
                  <a:pt x="4307822" y="3180741"/>
                </a:cubicBezTo>
                <a:cubicBezTo>
                  <a:pt x="4307822" y="3180741"/>
                  <a:pt x="4307822" y="3180741"/>
                  <a:pt x="4307822" y="3519034"/>
                </a:cubicBezTo>
                <a:cubicBezTo>
                  <a:pt x="4307822" y="3519034"/>
                  <a:pt x="4307822" y="3519034"/>
                  <a:pt x="4319762" y="3519034"/>
                </a:cubicBezTo>
                <a:cubicBezTo>
                  <a:pt x="4319762" y="3519034"/>
                  <a:pt x="4319762" y="3519034"/>
                  <a:pt x="4319762" y="3500109"/>
                </a:cubicBezTo>
                <a:cubicBezTo>
                  <a:pt x="4319762" y="3500109"/>
                  <a:pt x="4319762" y="3500109"/>
                  <a:pt x="4319762" y="3186261"/>
                </a:cubicBezTo>
                <a:cubicBezTo>
                  <a:pt x="4319762" y="3186261"/>
                  <a:pt x="4319762" y="3186261"/>
                  <a:pt x="4642139" y="3466989"/>
                </a:cubicBezTo>
                <a:cubicBezTo>
                  <a:pt x="4642139" y="3466989"/>
                  <a:pt x="4642139" y="3466989"/>
                  <a:pt x="4642139" y="3495377"/>
                </a:cubicBezTo>
                <a:cubicBezTo>
                  <a:pt x="4642139" y="3495377"/>
                  <a:pt x="4642139" y="3495377"/>
                  <a:pt x="4642139" y="3812379"/>
                </a:cubicBezTo>
                <a:cubicBezTo>
                  <a:pt x="4642139" y="3812379"/>
                  <a:pt x="4642139" y="3812379"/>
                  <a:pt x="4319762" y="3532439"/>
                </a:cubicBezTo>
                <a:cubicBezTo>
                  <a:pt x="4319762" y="3532439"/>
                  <a:pt x="4319762" y="3532439"/>
                  <a:pt x="4319762" y="3519822"/>
                </a:cubicBezTo>
                <a:cubicBezTo>
                  <a:pt x="4319762" y="3519822"/>
                  <a:pt x="4319762" y="3519822"/>
                  <a:pt x="4307822" y="3519822"/>
                </a:cubicBezTo>
                <a:cubicBezTo>
                  <a:pt x="4307822" y="3519822"/>
                  <a:pt x="4307822" y="3519822"/>
                  <a:pt x="4307822" y="3531651"/>
                </a:cubicBezTo>
                <a:cubicBezTo>
                  <a:pt x="4307822" y="3531651"/>
                  <a:pt x="4307822" y="3531651"/>
                  <a:pt x="4293775" y="3543479"/>
                </a:cubicBezTo>
                <a:cubicBezTo>
                  <a:pt x="4293775" y="3543479"/>
                  <a:pt x="4293775" y="3543479"/>
                  <a:pt x="4302905" y="3552154"/>
                </a:cubicBezTo>
                <a:cubicBezTo>
                  <a:pt x="4302905" y="3552154"/>
                  <a:pt x="4302905" y="3552154"/>
                  <a:pt x="4293072" y="3544268"/>
                </a:cubicBezTo>
                <a:cubicBezTo>
                  <a:pt x="4293072" y="3544268"/>
                  <a:pt x="4293072" y="3544268"/>
                  <a:pt x="3971397" y="3818688"/>
                </a:cubicBezTo>
                <a:cubicBezTo>
                  <a:pt x="3971397" y="3818688"/>
                  <a:pt x="3971397" y="3818688"/>
                  <a:pt x="3971397" y="3838402"/>
                </a:cubicBezTo>
                <a:cubicBezTo>
                  <a:pt x="3971397" y="3838402"/>
                  <a:pt x="3971397" y="3838402"/>
                  <a:pt x="3983337" y="3848653"/>
                </a:cubicBezTo>
                <a:cubicBezTo>
                  <a:pt x="3983337" y="3848653"/>
                  <a:pt x="3983337" y="3848653"/>
                  <a:pt x="3983337" y="3835248"/>
                </a:cubicBezTo>
                <a:cubicBezTo>
                  <a:pt x="3983337" y="3835248"/>
                  <a:pt x="3983337" y="3835248"/>
                  <a:pt x="4305715" y="4115975"/>
                </a:cubicBezTo>
                <a:cubicBezTo>
                  <a:pt x="4305715" y="4115975"/>
                  <a:pt x="4305715" y="4115975"/>
                  <a:pt x="4305715" y="4462154"/>
                </a:cubicBezTo>
                <a:cubicBezTo>
                  <a:pt x="4305715" y="4462154"/>
                  <a:pt x="4305715" y="4462154"/>
                  <a:pt x="3983337" y="4182215"/>
                </a:cubicBezTo>
                <a:cubicBezTo>
                  <a:pt x="3983337" y="4182215"/>
                  <a:pt x="3983337" y="4182215"/>
                  <a:pt x="3983337" y="3849441"/>
                </a:cubicBezTo>
                <a:cubicBezTo>
                  <a:pt x="3983337" y="3849441"/>
                  <a:pt x="3983337" y="3849441"/>
                  <a:pt x="3971397" y="3839190"/>
                </a:cubicBezTo>
                <a:cubicBezTo>
                  <a:pt x="3971397" y="3839190"/>
                  <a:pt x="3971397" y="3839190"/>
                  <a:pt x="3971397" y="4186946"/>
                </a:cubicBezTo>
                <a:cubicBezTo>
                  <a:pt x="3971397" y="4186946"/>
                  <a:pt x="3971397" y="4186946"/>
                  <a:pt x="3639186" y="4470828"/>
                </a:cubicBezTo>
                <a:cubicBezTo>
                  <a:pt x="3639186" y="4470828"/>
                  <a:pt x="3639186" y="4470828"/>
                  <a:pt x="3639186" y="4839875"/>
                </a:cubicBezTo>
                <a:cubicBezTo>
                  <a:pt x="3639186" y="4839875"/>
                  <a:pt x="3639186" y="4839875"/>
                  <a:pt x="3956647" y="5116661"/>
                </a:cubicBezTo>
                <a:cubicBezTo>
                  <a:pt x="3956647" y="5116661"/>
                  <a:pt x="3956647" y="5116661"/>
                  <a:pt x="3956647" y="5100101"/>
                </a:cubicBezTo>
                <a:cubicBezTo>
                  <a:pt x="3956647" y="5100101"/>
                  <a:pt x="3956647" y="5100101"/>
                  <a:pt x="3651126" y="4833567"/>
                </a:cubicBezTo>
                <a:cubicBezTo>
                  <a:pt x="3651126" y="4833567"/>
                  <a:pt x="3651126" y="4833567"/>
                  <a:pt x="3651126" y="4487388"/>
                </a:cubicBezTo>
                <a:cubicBezTo>
                  <a:pt x="3651126" y="4487388"/>
                  <a:pt x="3651126" y="4487388"/>
                  <a:pt x="3956647" y="4753134"/>
                </a:cubicBezTo>
                <a:cubicBezTo>
                  <a:pt x="3956647" y="4753134"/>
                  <a:pt x="3956647" y="4753134"/>
                  <a:pt x="3956647" y="4737362"/>
                </a:cubicBezTo>
                <a:cubicBezTo>
                  <a:pt x="3956647" y="4737362"/>
                  <a:pt x="3956647" y="4737362"/>
                  <a:pt x="3654638" y="4473983"/>
                </a:cubicBezTo>
                <a:cubicBezTo>
                  <a:pt x="3654638" y="4473983"/>
                  <a:pt x="3654638" y="4473983"/>
                  <a:pt x="3979825" y="4196409"/>
                </a:cubicBezTo>
                <a:cubicBezTo>
                  <a:pt x="3979825" y="4196409"/>
                  <a:pt x="3979825" y="4196409"/>
                  <a:pt x="4304309" y="4478714"/>
                </a:cubicBezTo>
                <a:cubicBezTo>
                  <a:pt x="4304309" y="4478714"/>
                  <a:pt x="4304309" y="4478714"/>
                  <a:pt x="3979123" y="4756288"/>
                </a:cubicBezTo>
                <a:cubicBezTo>
                  <a:pt x="3979123" y="4756288"/>
                  <a:pt x="3979123" y="4756288"/>
                  <a:pt x="3957350" y="4737362"/>
                </a:cubicBezTo>
                <a:cubicBezTo>
                  <a:pt x="3957350" y="4737362"/>
                  <a:pt x="3957350" y="4737362"/>
                  <a:pt x="3957350" y="4753922"/>
                </a:cubicBezTo>
                <a:cubicBezTo>
                  <a:pt x="3957350" y="4753922"/>
                  <a:pt x="3957350" y="4753922"/>
                  <a:pt x="3973504" y="4768116"/>
                </a:cubicBezTo>
                <a:cubicBezTo>
                  <a:pt x="3973504" y="4768116"/>
                  <a:pt x="3973504" y="4768116"/>
                  <a:pt x="3973504" y="5114295"/>
                </a:cubicBezTo>
                <a:cubicBezTo>
                  <a:pt x="3973504" y="5114295"/>
                  <a:pt x="3973504" y="5114295"/>
                  <a:pt x="3957350" y="5100101"/>
                </a:cubicBezTo>
                <a:cubicBezTo>
                  <a:pt x="3957350" y="5100101"/>
                  <a:pt x="3957350" y="5100101"/>
                  <a:pt x="3957350" y="5116661"/>
                </a:cubicBezTo>
                <a:cubicBezTo>
                  <a:pt x="3957350" y="5116661"/>
                  <a:pt x="3957350" y="5116661"/>
                  <a:pt x="3971397" y="5129278"/>
                </a:cubicBezTo>
                <a:cubicBezTo>
                  <a:pt x="3971397" y="5129278"/>
                  <a:pt x="3971397" y="5129278"/>
                  <a:pt x="3971397" y="5306704"/>
                </a:cubicBezTo>
                <a:cubicBezTo>
                  <a:pt x="3971397" y="5306704"/>
                  <a:pt x="3971397" y="5306704"/>
                  <a:pt x="3983337" y="5309070"/>
                </a:cubicBezTo>
                <a:cubicBezTo>
                  <a:pt x="3983337" y="5309070"/>
                  <a:pt x="3983337" y="5309070"/>
                  <a:pt x="3983337" y="5134798"/>
                </a:cubicBezTo>
                <a:cubicBezTo>
                  <a:pt x="3983337" y="5134798"/>
                  <a:pt x="3983337" y="5134798"/>
                  <a:pt x="4153305" y="5283047"/>
                </a:cubicBezTo>
                <a:cubicBezTo>
                  <a:pt x="4153305" y="5283047"/>
                  <a:pt x="4153305" y="5283047"/>
                  <a:pt x="4160329" y="5272008"/>
                </a:cubicBezTo>
                <a:cubicBezTo>
                  <a:pt x="4160329" y="5272008"/>
                  <a:pt x="4160329" y="5272008"/>
                  <a:pt x="3991063" y="5125335"/>
                </a:cubicBezTo>
                <a:cubicBezTo>
                  <a:pt x="3991063" y="5125335"/>
                  <a:pt x="3991063" y="5125335"/>
                  <a:pt x="4316249" y="4847761"/>
                </a:cubicBezTo>
                <a:cubicBezTo>
                  <a:pt x="4316249" y="4847761"/>
                  <a:pt x="4316249" y="4847761"/>
                  <a:pt x="4392103" y="4913212"/>
                </a:cubicBezTo>
                <a:cubicBezTo>
                  <a:pt x="4392103" y="4913212"/>
                  <a:pt x="4392103" y="4913212"/>
                  <a:pt x="4636520" y="5126124"/>
                </a:cubicBezTo>
                <a:cubicBezTo>
                  <a:pt x="4636520" y="5126124"/>
                  <a:pt x="4636520" y="5126124"/>
                  <a:pt x="4311333" y="5403697"/>
                </a:cubicBezTo>
                <a:cubicBezTo>
                  <a:pt x="4311333" y="5403697"/>
                  <a:pt x="4311333" y="5403697"/>
                  <a:pt x="4160329" y="5272796"/>
                </a:cubicBezTo>
                <a:cubicBezTo>
                  <a:pt x="4160329" y="5272796"/>
                  <a:pt x="4160329" y="5272796"/>
                  <a:pt x="4154007" y="5283047"/>
                </a:cubicBezTo>
                <a:cubicBezTo>
                  <a:pt x="4154007" y="5283047"/>
                  <a:pt x="4154007" y="5283047"/>
                  <a:pt x="4305715" y="5415526"/>
                </a:cubicBezTo>
                <a:cubicBezTo>
                  <a:pt x="4305715" y="5415526"/>
                  <a:pt x="4305715" y="5415526"/>
                  <a:pt x="4305715" y="5761705"/>
                </a:cubicBezTo>
                <a:cubicBezTo>
                  <a:pt x="4305715" y="5761705"/>
                  <a:pt x="4305715" y="5761705"/>
                  <a:pt x="3983337" y="5480976"/>
                </a:cubicBezTo>
                <a:cubicBezTo>
                  <a:pt x="3983337" y="5480976"/>
                  <a:pt x="3983337" y="5480976"/>
                  <a:pt x="3983337" y="5309858"/>
                </a:cubicBezTo>
                <a:cubicBezTo>
                  <a:pt x="3983337" y="5309858"/>
                  <a:pt x="3983337" y="5309858"/>
                  <a:pt x="3971397" y="5307493"/>
                </a:cubicBezTo>
                <a:cubicBezTo>
                  <a:pt x="3971397" y="5307493"/>
                  <a:pt x="3971397" y="5307493"/>
                  <a:pt x="3971397" y="5487285"/>
                </a:cubicBezTo>
                <a:cubicBezTo>
                  <a:pt x="3971397" y="5487285"/>
                  <a:pt x="3971397" y="5487285"/>
                  <a:pt x="3755776" y="5671020"/>
                </a:cubicBezTo>
                <a:cubicBezTo>
                  <a:pt x="3755776" y="5671020"/>
                  <a:pt x="3755776" y="5671020"/>
                  <a:pt x="3639186" y="5770379"/>
                </a:cubicBezTo>
                <a:cubicBezTo>
                  <a:pt x="3639186" y="5770379"/>
                  <a:pt x="3639186" y="5770379"/>
                  <a:pt x="3639186" y="6021141"/>
                </a:cubicBezTo>
                <a:cubicBezTo>
                  <a:pt x="3639186" y="6021141"/>
                  <a:pt x="3639186" y="6021141"/>
                  <a:pt x="3651126" y="6026661"/>
                </a:cubicBezTo>
                <a:cubicBezTo>
                  <a:pt x="3651126" y="6026661"/>
                  <a:pt x="3651126" y="6026661"/>
                  <a:pt x="3651126" y="5786939"/>
                </a:cubicBezTo>
                <a:cubicBezTo>
                  <a:pt x="3651126" y="5786939"/>
                  <a:pt x="3651126" y="5786939"/>
                  <a:pt x="3973504" y="6067667"/>
                </a:cubicBezTo>
                <a:cubicBezTo>
                  <a:pt x="3973504" y="6067667"/>
                  <a:pt x="3973504" y="6067667"/>
                  <a:pt x="3973504" y="6413845"/>
                </a:cubicBezTo>
                <a:cubicBezTo>
                  <a:pt x="3973504" y="6413845"/>
                  <a:pt x="3973504" y="6413845"/>
                  <a:pt x="3651126" y="6133906"/>
                </a:cubicBezTo>
                <a:cubicBezTo>
                  <a:pt x="3651126" y="6133906"/>
                  <a:pt x="3651126" y="6133906"/>
                  <a:pt x="3651126" y="6027450"/>
                </a:cubicBezTo>
                <a:cubicBezTo>
                  <a:pt x="3651126" y="6027450"/>
                  <a:pt x="3651126" y="6027450"/>
                  <a:pt x="3639186" y="6021930"/>
                </a:cubicBezTo>
                <a:cubicBezTo>
                  <a:pt x="3639186" y="6021930"/>
                  <a:pt x="3639186" y="6021930"/>
                  <a:pt x="3639186" y="6140214"/>
                </a:cubicBezTo>
                <a:cubicBezTo>
                  <a:pt x="3639186" y="6140214"/>
                  <a:pt x="3639186" y="6140214"/>
                  <a:pt x="3979123" y="6435925"/>
                </a:cubicBezTo>
                <a:cubicBezTo>
                  <a:pt x="3979123" y="6435925"/>
                  <a:pt x="3979123" y="6435925"/>
                  <a:pt x="4316249" y="6147311"/>
                </a:cubicBezTo>
                <a:cubicBezTo>
                  <a:pt x="4316249" y="6147311"/>
                  <a:pt x="4316249" y="6147311"/>
                  <a:pt x="4397020" y="6217493"/>
                </a:cubicBezTo>
                <a:cubicBezTo>
                  <a:pt x="4397020" y="6217493"/>
                  <a:pt x="4397020" y="6217493"/>
                  <a:pt x="4403341" y="6206454"/>
                </a:cubicBezTo>
                <a:cubicBezTo>
                  <a:pt x="4403341" y="6206454"/>
                  <a:pt x="4403341" y="6206454"/>
                  <a:pt x="4397722" y="6218282"/>
                </a:cubicBezTo>
                <a:cubicBezTo>
                  <a:pt x="4397722" y="6218282"/>
                  <a:pt x="4397722" y="6218282"/>
                  <a:pt x="4640032" y="6429617"/>
                </a:cubicBezTo>
                <a:cubicBezTo>
                  <a:pt x="4640032" y="6429617"/>
                  <a:pt x="4640032" y="6429617"/>
                  <a:pt x="4640032" y="6784470"/>
                </a:cubicBezTo>
                <a:cubicBezTo>
                  <a:pt x="4640032" y="6784470"/>
                  <a:pt x="4640032" y="6784470"/>
                  <a:pt x="4583142" y="6833040"/>
                </a:cubicBezTo>
                <a:lnTo>
                  <a:pt x="4553907" y="6858000"/>
                </a:lnTo>
                <a:lnTo>
                  <a:pt x="30384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36000" tIns="900000">
            <a:noAutofit/>
          </a:bodyPr>
          <a:lstStyle>
            <a:lvl1pPr algn="l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90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Progress Meeting on JOREK simulations of the hot tail RE seed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5B768F97-EB7A-FDD7-6E36-781A0783E3F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7685"/>
            <a:ext cx="12086611" cy="2408285"/>
          </a:xfrm>
          <a:custGeom>
            <a:avLst/>
            <a:gdLst>
              <a:gd name="connsiteX0" fmla="*/ 11874479 w 12086611"/>
              <a:gd name="connsiteY0" fmla="*/ 2376194 h 2408285"/>
              <a:gd name="connsiteX1" fmla="*/ 11897822 w 12086611"/>
              <a:gd name="connsiteY1" fmla="*/ 2397884 h 2408285"/>
              <a:gd name="connsiteX2" fmla="*/ 11898186 w 12086611"/>
              <a:gd name="connsiteY2" fmla="*/ 2398222 h 2408285"/>
              <a:gd name="connsiteX3" fmla="*/ 11850311 w 12086611"/>
              <a:gd name="connsiteY3" fmla="*/ 2398222 h 2408285"/>
              <a:gd name="connsiteX4" fmla="*/ 11852466 w 12086611"/>
              <a:gd name="connsiteY4" fmla="*/ 2396257 h 2408285"/>
              <a:gd name="connsiteX5" fmla="*/ 11875838 w 12086611"/>
              <a:gd name="connsiteY5" fmla="*/ 2252563 h 2408285"/>
              <a:gd name="connsiteX6" fmla="*/ 11979865 w 12086611"/>
              <a:gd name="connsiteY6" fmla="*/ 2349082 h 2408285"/>
              <a:gd name="connsiteX7" fmla="*/ 11979865 w 12086611"/>
              <a:gd name="connsiteY7" fmla="*/ 2378140 h 2408285"/>
              <a:gd name="connsiteX8" fmla="*/ 11979865 w 12086611"/>
              <a:gd name="connsiteY8" fmla="*/ 2398222 h 2408285"/>
              <a:gd name="connsiteX9" fmla="*/ 11904568 w 12086611"/>
              <a:gd name="connsiteY9" fmla="*/ 2398222 h 2408285"/>
              <a:gd name="connsiteX10" fmla="*/ 11903035 w 12086611"/>
              <a:gd name="connsiteY10" fmla="*/ 2396799 h 2408285"/>
              <a:gd name="connsiteX11" fmla="*/ 11897822 w 12086611"/>
              <a:gd name="connsiteY11" fmla="*/ 2397884 h 2408285"/>
              <a:gd name="connsiteX12" fmla="*/ 11902808 w 12086611"/>
              <a:gd name="connsiteY12" fmla="*/ 2396528 h 2408285"/>
              <a:gd name="connsiteX13" fmla="*/ 11875838 w 12086611"/>
              <a:gd name="connsiteY13" fmla="*/ 2371585 h 2408285"/>
              <a:gd name="connsiteX14" fmla="*/ 11768639 w 12086611"/>
              <a:gd name="connsiteY14" fmla="*/ 2029973 h 2408285"/>
              <a:gd name="connsiteX15" fmla="*/ 11835724 w 12086611"/>
              <a:gd name="connsiteY15" fmla="*/ 2092331 h 2408285"/>
              <a:gd name="connsiteX16" fmla="*/ 11872666 w 12086611"/>
              <a:gd name="connsiteY16" fmla="*/ 2126492 h 2408285"/>
              <a:gd name="connsiteX17" fmla="*/ 11872666 w 12086611"/>
              <a:gd name="connsiteY17" fmla="*/ 2245514 h 2408285"/>
              <a:gd name="connsiteX18" fmla="*/ 11795609 w 12086611"/>
              <a:gd name="connsiteY18" fmla="*/ 2174210 h 2408285"/>
              <a:gd name="connsiteX19" fmla="*/ 11768639 w 12086611"/>
              <a:gd name="connsiteY19" fmla="*/ 2149266 h 2408285"/>
              <a:gd name="connsiteX20" fmla="*/ 11658947 w 12086611"/>
              <a:gd name="connsiteY20" fmla="*/ 1929930 h 2408285"/>
              <a:gd name="connsiteX21" fmla="*/ 11763653 w 12086611"/>
              <a:gd name="connsiteY21" fmla="*/ 2027262 h 2408285"/>
              <a:gd name="connsiteX22" fmla="*/ 11658721 w 12086611"/>
              <a:gd name="connsiteY22" fmla="*/ 2122697 h 2408285"/>
              <a:gd name="connsiteX23" fmla="*/ 11554014 w 12086611"/>
              <a:gd name="connsiteY23" fmla="*/ 2025364 h 2408285"/>
              <a:gd name="connsiteX24" fmla="*/ 11590503 w 12086611"/>
              <a:gd name="connsiteY24" fmla="*/ 1992287 h 2408285"/>
              <a:gd name="connsiteX25" fmla="*/ 11983265 w 12086611"/>
              <a:gd name="connsiteY25" fmla="*/ 1707069 h 2408285"/>
              <a:gd name="connsiteX26" fmla="*/ 12086611 w 12086611"/>
              <a:gd name="connsiteY26" fmla="*/ 1802775 h 2408285"/>
              <a:gd name="connsiteX27" fmla="*/ 11981678 w 12086611"/>
              <a:gd name="connsiteY27" fmla="*/ 1898209 h 2408285"/>
              <a:gd name="connsiteX28" fmla="*/ 11946776 w 12086611"/>
              <a:gd name="connsiteY28" fmla="*/ 1865674 h 2408285"/>
              <a:gd name="connsiteX29" fmla="*/ 11944736 w 12086611"/>
              <a:gd name="connsiteY29" fmla="*/ 1869741 h 2408285"/>
              <a:gd name="connsiteX30" fmla="*/ 11979865 w 12086611"/>
              <a:gd name="connsiteY30" fmla="*/ 1902276 h 2408285"/>
              <a:gd name="connsiteX31" fmla="*/ 11979865 w 12086611"/>
              <a:gd name="connsiteY31" fmla="*/ 2021298 h 2408285"/>
              <a:gd name="connsiteX32" fmla="*/ 11904621 w 12086611"/>
              <a:gd name="connsiteY32" fmla="*/ 1951619 h 2408285"/>
              <a:gd name="connsiteX33" fmla="*/ 11902582 w 12086611"/>
              <a:gd name="connsiteY33" fmla="*/ 1955957 h 2408285"/>
              <a:gd name="connsiteX34" fmla="*/ 11979412 w 12086611"/>
              <a:gd name="connsiteY34" fmla="*/ 2027262 h 2408285"/>
              <a:gd name="connsiteX35" fmla="*/ 11874479 w 12086611"/>
              <a:gd name="connsiteY35" fmla="*/ 2122697 h 2408285"/>
              <a:gd name="connsiteX36" fmla="*/ 11837764 w 12086611"/>
              <a:gd name="connsiteY36" fmla="*/ 2088535 h 2408285"/>
              <a:gd name="connsiteX37" fmla="*/ 11835724 w 12086611"/>
              <a:gd name="connsiteY37" fmla="*/ 2092331 h 2408285"/>
              <a:gd name="connsiteX38" fmla="*/ 11837537 w 12086611"/>
              <a:gd name="connsiteY38" fmla="*/ 2088264 h 2408285"/>
              <a:gd name="connsiteX39" fmla="*/ 11769772 w 12086611"/>
              <a:gd name="connsiteY39" fmla="*/ 2025364 h 2408285"/>
              <a:gd name="connsiteX40" fmla="*/ 11874705 w 12086611"/>
              <a:gd name="connsiteY40" fmla="*/ 1929930 h 2408285"/>
              <a:gd name="connsiteX41" fmla="*/ 11902355 w 12086611"/>
              <a:gd name="connsiteY41" fmla="*/ 1955686 h 2408285"/>
              <a:gd name="connsiteX42" fmla="*/ 11904621 w 12086611"/>
              <a:gd name="connsiteY42" fmla="*/ 1951349 h 2408285"/>
              <a:gd name="connsiteX43" fmla="*/ 11875838 w 12086611"/>
              <a:gd name="connsiteY43" fmla="*/ 1924778 h 2408285"/>
              <a:gd name="connsiteX44" fmla="*/ 11875838 w 12086611"/>
              <a:gd name="connsiteY44" fmla="*/ 1805757 h 2408285"/>
              <a:gd name="connsiteX45" fmla="*/ 11944736 w 12086611"/>
              <a:gd name="connsiteY45" fmla="*/ 1869470 h 2408285"/>
              <a:gd name="connsiteX46" fmla="*/ 11946549 w 12086611"/>
              <a:gd name="connsiteY46" fmla="*/ 1865674 h 2408285"/>
              <a:gd name="connsiteX47" fmla="*/ 11878332 w 12086611"/>
              <a:gd name="connsiteY47" fmla="*/ 1802503 h 2408285"/>
              <a:gd name="connsiteX48" fmla="*/ 11768639 w 12086611"/>
              <a:gd name="connsiteY48" fmla="*/ 1583167 h 2408285"/>
              <a:gd name="connsiteX49" fmla="*/ 11840257 w 12086611"/>
              <a:gd name="connsiteY49" fmla="*/ 1649591 h 2408285"/>
              <a:gd name="connsiteX50" fmla="*/ 11842523 w 12086611"/>
              <a:gd name="connsiteY50" fmla="*/ 1646067 h 2408285"/>
              <a:gd name="connsiteX51" fmla="*/ 11840483 w 12086611"/>
              <a:gd name="connsiteY51" fmla="*/ 1649591 h 2408285"/>
              <a:gd name="connsiteX52" fmla="*/ 11872666 w 12086611"/>
              <a:gd name="connsiteY52" fmla="*/ 1679686 h 2408285"/>
              <a:gd name="connsiteX53" fmla="*/ 11872666 w 12086611"/>
              <a:gd name="connsiteY53" fmla="*/ 1798708 h 2408285"/>
              <a:gd name="connsiteX54" fmla="*/ 11794249 w 12086611"/>
              <a:gd name="connsiteY54" fmla="*/ 1726047 h 2408285"/>
              <a:gd name="connsiteX55" fmla="*/ 11791983 w 12086611"/>
              <a:gd name="connsiteY55" fmla="*/ 1729572 h 2408285"/>
              <a:gd name="connsiteX56" fmla="*/ 11794023 w 12086611"/>
              <a:gd name="connsiteY56" fmla="*/ 1725776 h 2408285"/>
              <a:gd name="connsiteX57" fmla="*/ 11768639 w 12086611"/>
              <a:gd name="connsiteY57" fmla="*/ 1702189 h 2408285"/>
              <a:gd name="connsiteX58" fmla="*/ 11874705 w 12086611"/>
              <a:gd name="connsiteY58" fmla="*/ 1483123 h 2408285"/>
              <a:gd name="connsiteX59" fmla="*/ 11979412 w 12086611"/>
              <a:gd name="connsiteY59" fmla="*/ 1580184 h 2408285"/>
              <a:gd name="connsiteX60" fmla="*/ 11874479 w 12086611"/>
              <a:gd name="connsiteY60" fmla="*/ 1675619 h 2408285"/>
              <a:gd name="connsiteX61" fmla="*/ 11842523 w 12086611"/>
              <a:gd name="connsiteY61" fmla="*/ 1646067 h 2408285"/>
              <a:gd name="connsiteX62" fmla="*/ 11769772 w 12086611"/>
              <a:gd name="connsiteY62" fmla="*/ 1578558 h 2408285"/>
              <a:gd name="connsiteX63" fmla="*/ 11766146 w 12086611"/>
              <a:gd name="connsiteY63" fmla="*/ 1258907 h 2408285"/>
              <a:gd name="connsiteX64" fmla="*/ 11870853 w 12086611"/>
              <a:gd name="connsiteY64" fmla="*/ 1355968 h 2408285"/>
              <a:gd name="connsiteX65" fmla="*/ 11765920 w 12086611"/>
              <a:gd name="connsiteY65" fmla="*/ 1451673 h 2408285"/>
              <a:gd name="connsiteX66" fmla="*/ 11661213 w 12086611"/>
              <a:gd name="connsiteY66" fmla="*/ 1354341 h 2408285"/>
              <a:gd name="connsiteX67" fmla="*/ 11763200 w 12086611"/>
              <a:gd name="connsiteY67" fmla="*/ 1261618 h 2408285"/>
              <a:gd name="connsiteX68" fmla="*/ 11661213 w 12086611"/>
              <a:gd name="connsiteY68" fmla="*/ 913228 h 2408285"/>
              <a:gd name="connsiteX69" fmla="*/ 11728298 w 12086611"/>
              <a:gd name="connsiteY69" fmla="*/ 975315 h 2408285"/>
              <a:gd name="connsiteX70" fmla="*/ 11730338 w 12086611"/>
              <a:gd name="connsiteY70" fmla="*/ 971519 h 2408285"/>
              <a:gd name="connsiteX71" fmla="*/ 11728525 w 12086611"/>
              <a:gd name="connsiteY71" fmla="*/ 975586 h 2408285"/>
              <a:gd name="connsiteX72" fmla="*/ 11765240 w 12086611"/>
              <a:gd name="connsiteY72" fmla="*/ 1009747 h 2408285"/>
              <a:gd name="connsiteX73" fmla="*/ 11765240 w 12086611"/>
              <a:gd name="connsiteY73" fmla="*/ 1128769 h 2408285"/>
              <a:gd name="connsiteX74" fmla="*/ 11688410 w 12086611"/>
              <a:gd name="connsiteY74" fmla="*/ 1057464 h 2408285"/>
              <a:gd name="connsiteX75" fmla="*/ 11686370 w 12086611"/>
              <a:gd name="connsiteY75" fmla="*/ 1061260 h 2408285"/>
              <a:gd name="connsiteX76" fmla="*/ 11688183 w 12086611"/>
              <a:gd name="connsiteY76" fmla="*/ 1057193 h 2408285"/>
              <a:gd name="connsiteX77" fmla="*/ 11661213 w 12086611"/>
              <a:gd name="connsiteY77" fmla="*/ 1032250 h 2408285"/>
              <a:gd name="connsiteX78" fmla="*/ 11876065 w 12086611"/>
              <a:gd name="connsiteY78" fmla="*/ 590053 h 2408285"/>
              <a:gd name="connsiteX79" fmla="*/ 11979412 w 12086611"/>
              <a:gd name="connsiteY79" fmla="*/ 686029 h 2408285"/>
              <a:gd name="connsiteX80" fmla="*/ 11874479 w 12086611"/>
              <a:gd name="connsiteY80" fmla="*/ 781464 h 2408285"/>
              <a:gd name="connsiteX81" fmla="*/ 11839350 w 12086611"/>
              <a:gd name="connsiteY81" fmla="*/ 748929 h 2408285"/>
              <a:gd name="connsiteX82" fmla="*/ 11837537 w 12086611"/>
              <a:gd name="connsiteY82" fmla="*/ 752725 h 2408285"/>
              <a:gd name="connsiteX83" fmla="*/ 11872666 w 12086611"/>
              <a:gd name="connsiteY83" fmla="*/ 785259 h 2408285"/>
              <a:gd name="connsiteX84" fmla="*/ 11872666 w 12086611"/>
              <a:gd name="connsiteY84" fmla="*/ 904552 h 2408285"/>
              <a:gd name="connsiteX85" fmla="*/ 11797422 w 12086611"/>
              <a:gd name="connsiteY85" fmla="*/ 834603 h 2408285"/>
              <a:gd name="connsiteX86" fmla="*/ 11795383 w 12086611"/>
              <a:gd name="connsiteY86" fmla="*/ 838941 h 2408285"/>
              <a:gd name="connsiteX87" fmla="*/ 11871986 w 12086611"/>
              <a:gd name="connsiteY87" fmla="*/ 910246 h 2408285"/>
              <a:gd name="connsiteX88" fmla="*/ 11767053 w 12086611"/>
              <a:gd name="connsiteY88" fmla="*/ 1005680 h 2408285"/>
              <a:gd name="connsiteX89" fmla="*/ 11730338 w 12086611"/>
              <a:gd name="connsiteY89" fmla="*/ 971519 h 2408285"/>
              <a:gd name="connsiteX90" fmla="*/ 11662573 w 12086611"/>
              <a:gd name="connsiteY90" fmla="*/ 908619 h 2408285"/>
              <a:gd name="connsiteX91" fmla="*/ 11767506 w 12086611"/>
              <a:gd name="connsiteY91" fmla="*/ 813185 h 2408285"/>
              <a:gd name="connsiteX92" fmla="*/ 11795156 w 12086611"/>
              <a:gd name="connsiteY92" fmla="*/ 838941 h 2408285"/>
              <a:gd name="connsiteX93" fmla="*/ 11797196 w 12086611"/>
              <a:gd name="connsiteY93" fmla="*/ 834603 h 2408285"/>
              <a:gd name="connsiteX94" fmla="*/ 11768639 w 12086611"/>
              <a:gd name="connsiteY94" fmla="*/ 808034 h 2408285"/>
              <a:gd name="connsiteX95" fmla="*/ 11768639 w 12086611"/>
              <a:gd name="connsiteY95" fmla="*/ 688741 h 2408285"/>
              <a:gd name="connsiteX96" fmla="*/ 11837310 w 12086611"/>
              <a:gd name="connsiteY96" fmla="*/ 752725 h 2408285"/>
              <a:gd name="connsiteX97" fmla="*/ 11839350 w 12086611"/>
              <a:gd name="connsiteY97" fmla="*/ 748658 h 2408285"/>
              <a:gd name="connsiteX98" fmla="*/ 11771132 w 12086611"/>
              <a:gd name="connsiteY98" fmla="*/ 685487 h 2408285"/>
              <a:gd name="connsiteX99" fmla="*/ 11661213 w 12086611"/>
              <a:gd name="connsiteY99" fmla="*/ 466151 h 2408285"/>
              <a:gd name="connsiteX100" fmla="*/ 11733057 w 12086611"/>
              <a:gd name="connsiteY100" fmla="*/ 532846 h 2408285"/>
              <a:gd name="connsiteX101" fmla="*/ 11765240 w 12086611"/>
              <a:gd name="connsiteY101" fmla="*/ 562669 h 2408285"/>
              <a:gd name="connsiteX102" fmla="*/ 11765240 w 12086611"/>
              <a:gd name="connsiteY102" fmla="*/ 681691 h 2408285"/>
              <a:gd name="connsiteX103" fmla="*/ 11687050 w 12086611"/>
              <a:gd name="connsiteY103" fmla="*/ 609031 h 2408285"/>
              <a:gd name="connsiteX104" fmla="*/ 11684784 w 12086611"/>
              <a:gd name="connsiteY104" fmla="*/ 612827 h 2408285"/>
              <a:gd name="connsiteX105" fmla="*/ 11763653 w 12086611"/>
              <a:gd name="connsiteY105" fmla="*/ 686029 h 2408285"/>
              <a:gd name="connsiteX106" fmla="*/ 11658721 w 12086611"/>
              <a:gd name="connsiteY106" fmla="*/ 781464 h 2408285"/>
              <a:gd name="connsiteX107" fmla="*/ 11609994 w 12086611"/>
              <a:gd name="connsiteY107" fmla="*/ 736187 h 2408285"/>
              <a:gd name="connsiteX108" fmla="*/ 11555374 w 12086611"/>
              <a:gd name="connsiteY108" fmla="*/ 685487 h 2408285"/>
              <a:gd name="connsiteX109" fmla="*/ 11660307 w 12086611"/>
              <a:gd name="connsiteY109" fmla="*/ 590053 h 2408285"/>
              <a:gd name="connsiteX110" fmla="*/ 11684557 w 12086611"/>
              <a:gd name="connsiteY110" fmla="*/ 612556 h 2408285"/>
              <a:gd name="connsiteX111" fmla="*/ 11686824 w 12086611"/>
              <a:gd name="connsiteY111" fmla="*/ 609031 h 2408285"/>
              <a:gd name="connsiteX112" fmla="*/ 11661213 w 12086611"/>
              <a:gd name="connsiteY112" fmla="*/ 585444 h 2408285"/>
              <a:gd name="connsiteX113" fmla="*/ 11767506 w 12086611"/>
              <a:gd name="connsiteY113" fmla="*/ 366107 h 2408285"/>
              <a:gd name="connsiteX114" fmla="*/ 11871986 w 12086611"/>
              <a:gd name="connsiteY114" fmla="*/ 463440 h 2408285"/>
              <a:gd name="connsiteX115" fmla="*/ 11767053 w 12086611"/>
              <a:gd name="connsiteY115" fmla="*/ 558874 h 2408285"/>
              <a:gd name="connsiteX116" fmla="*/ 11735324 w 12086611"/>
              <a:gd name="connsiteY116" fmla="*/ 529322 h 2408285"/>
              <a:gd name="connsiteX117" fmla="*/ 11733057 w 12086611"/>
              <a:gd name="connsiteY117" fmla="*/ 532846 h 2408285"/>
              <a:gd name="connsiteX118" fmla="*/ 11735097 w 12086611"/>
              <a:gd name="connsiteY118" fmla="*/ 529051 h 2408285"/>
              <a:gd name="connsiteX119" fmla="*/ 11662573 w 12086611"/>
              <a:gd name="connsiteY119" fmla="*/ 461542 h 2408285"/>
              <a:gd name="connsiteX120" fmla="*/ 11658947 w 12086611"/>
              <a:gd name="connsiteY120" fmla="*/ 142162 h 2408285"/>
              <a:gd name="connsiteX121" fmla="*/ 11763653 w 12086611"/>
              <a:gd name="connsiteY121" fmla="*/ 239223 h 2408285"/>
              <a:gd name="connsiteX122" fmla="*/ 11658721 w 12086611"/>
              <a:gd name="connsiteY122" fmla="*/ 334657 h 2408285"/>
              <a:gd name="connsiteX123" fmla="*/ 11554014 w 12086611"/>
              <a:gd name="connsiteY123" fmla="*/ 237596 h 2408285"/>
              <a:gd name="connsiteX124" fmla="*/ 11656001 w 12086611"/>
              <a:gd name="connsiteY124" fmla="*/ 144873 h 2408285"/>
              <a:gd name="connsiteX125" fmla="*/ 11690766 w 12086611"/>
              <a:gd name="connsiteY125" fmla="*/ 40330 h 2408285"/>
              <a:gd name="connsiteX126" fmla="*/ 11845185 w 12086611"/>
              <a:gd name="connsiteY126" fmla="*/ 40330 h 2408285"/>
              <a:gd name="connsiteX127" fmla="*/ 11840228 w 12086611"/>
              <a:gd name="connsiteY127" fmla="*/ 44830 h 2408285"/>
              <a:gd name="connsiteX128" fmla="*/ 11767053 w 12086611"/>
              <a:gd name="connsiteY128" fmla="*/ 111254 h 2408285"/>
              <a:gd name="connsiteX129" fmla="*/ 11712546 w 12086611"/>
              <a:gd name="connsiteY129" fmla="*/ 60579 h 2408285"/>
              <a:gd name="connsiteX130" fmla="*/ 11661213 w 12086611"/>
              <a:gd name="connsiteY130" fmla="*/ 40330 h 2408285"/>
              <a:gd name="connsiteX131" fmla="*/ 11684643 w 12086611"/>
              <a:gd name="connsiteY131" fmla="*/ 40330 h 2408285"/>
              <a:gd name="connsiteX132" fmla="*/ 11690280 w 12086611"/>
              <a:gd name="connsiteY132" fmla="*/ 45575 h 2408285"/>
              <a:gd name="connsiteX133" fmla="*/ 11765240 w 12086611"/>
              <a:gd name="connsiteY133" fmla="*/ 115321 h 2408285"/>
              <a:gd name="connsiteX134" fmla="*/ 11765240 w 12086611"/>
              <a:gd name="connsiteY134" fmla="*/ 234343 h 2408285"/>
              <a:gd name="connsiteX135" fmla="*/ 11661213 w 12086611"/>
              <a:gd name="connsiteY135" fmla="*/ 137824 h 2408285"/>
              <a:gd name="connsiteX136" fmla="*/ 11661213 w 12086611"/>
              <a:gd name="connsiteY136" fmla="*/ 69350 h 2408285"/>
              <a:gd name="connsiteX137" fmla="*/ 0 w 12086611"/>
              <a:gd name="connsiteY137" fmla="*/ 0 h 2408285"/>
              <a:gd name="connsiteX138" fmla="*/ 11657587 w 12086611"/>
              <a:gd name="connsiteY138" fmla="*/ 40330 h 2408285"/>
              <a:gd name="connsiteX139" fmla="*/ 11657587 w 12086611"/>
              <a:gd name="connsiteY139" fmla="*/ 41002 h 2408285"/>
              <a:gd name="connsiteX140" fmla="*/ 11657587 w 12086611"/>
              <a:gd name="connsiteY140" fmla="*/ 137824 h 2408285"/>
              <a:gd name="connsiteX141" fmla="*/ 11653055 w 12086611"/>
              <a:gd name="connsiteY141" fmla="*/ 141891 h 2408285"/>
              <a:gd name="connsiteX142" fmla="*/ 11656001 w 12086611"/>
              <a:gd name="connsiteY142" fmla="*/ 144873 h 2408285"/>
              <a:gd name="connsiteX143" fmla="*/ 11652828 w 12086611"/>
              <a:gd name="connsiteY143" fmla="*/ 141891 h 2408285"/>
              <a:gd name="connsiteX144" fmla="*/ 11549028 w 12086611"/>
              <a:gd name="connsiteY144" fmla="*/ 236512 h 2408285"/>
              <a:gd name="connsiteX145" fmla="*/ 11549028 w 12086611"/>
              <a:gd name="connsiteY145" fmla="*/ 243019 h 2408285"/>
              <a:gd name="connsiteX146" fmla="*/ 11552881 w 12086611"/>
              <a:gd name="connsiteY146" fmla="*/ 246543 h 2408285"/>
              <a:gd name="connsiteX147" fmla="*/ 11552881 w 12086611"/>
              <a:gd name="connsiteY147" fmla="*/ 242205 h 2408285"/>
              <a:gd name="connsiteX148" fmla="*/ 11656681 w 12086611"/>
              <a:gd name="connsiteY148" fmla="*/ 338724 h 2408285"/>
              <a:gd name="connsiteX149" fmla="*/ 11656681 w 12086611"/>
              <a:gd name="connsiteY149" fmla="*/ 457746 h 2408285"/>
              <a:gd name="connsiteX150" fmla="*/ 11552881 w 12086611"/>
              <a:gd name="connsiteY150" fmla="*/ 361227 h 2408285"/>
              <a:gd name="connsiteX151" fmla="*/ 11552881 w 12086611"/>
              <a:gd name="connsiteY151" fmla="*/ 246814 h 2408285"/>
              <a:gd name="connsiteX152" fmla="*/ 11549028 w 12086611"/>
              <a:gd name="connsiteY152" fmla="*/ 243290 h 2408285"/>
              <a:gd name="connsiteX153" fmla="*/ 11549028 w 12086611"/>
              <a:gd name="connsiteY153" fmla="*/ 363125 h 2408285"/>
              <a:gd name="connsiteX154" fmla="*/ 11441829 w 12086611"/>
              <a:gd name="connsiteY154" fmla="*/ 460457 h 2408285"/>
              <a:gd name="connsiteX155" fmla="*/ 11441829 w 12086611"/>
              <a:gd name="connsiteY155" fmla="*/ 587613 h 2408285"/>
              <a:gd name="connsiteX156" fmla="*/ 11544269 w 12086611"/>
              <a:gd name="connsiteY156" fmla="*/ 682505 h 2408285"/>
              <a:gd name="connsiteX157" fmla="*/ 11544269 w 12086611"/>
              <a:gd name="connsiteY157" fmla="*/ 676811 h 2408285"/>
              <a:gd name="connsiteX158" fmla="*/ 11445455 w 12086611"/>
              <a:gd name="connsiteY158" fmla="*/ 585444 h 2408285"/>
              <a:gd name="connsiteX159" fmla="*/ 11445455 w 12086611"/>
              <a:gd name="connsiteY159" fmla="*/ 466151 h 2408285"/>
              <a:gd name="connsiteX160" fmla="*/ 11544269 w 12086611"/>
              <a:gd name="connsiteY160" fmla="*/ 557789 h 2408285"/>
              <a:gd name="connsiteX161" fmla="*/ 11544269 w 12086611"/>
              <a:gd name="connsiteY161" fmla="*/ 552096 h 2408285"/>
              <a:gd name="connsiteX162" fmla="*/ 11446815 w 12086611"/>
              <a:gd name="connsiteY162" fmla="*/ 461542 h 2408285"/>
              <a:gd name="connsiteX163" fmla="*/ 11551748 w 12086611"/>
              <a:gd name="connsiteY163" fmla="*/ 366107 h 2408285"/>
              <a:gd name="connsiteX164" fmla="*/ 11656454 w 12086611"/>
              <a:gd name="connsiteY164" fmla="*/ 463440 h 2408285"/>
              <a:gd name="connsiteX165" fmla="*/ 11551521 w 12086611"/>
              <a:gd name="connsiteY165" fmla="*/ 558874 h 2408285"/>
              <a:gd name="connsiteX166" fmla="*/ 11544495 w 12086611"/>
              <a:gd name="connsiteY166" fmla="*/ 552367 h 2408285"/>
              <a:gd name="connsiteX167" fmla="*/ 11544495 w 12086611"/>
              <a:gd name="connsiteY167" fmla="*/ 558061 h 2408285"/>
              <a:gd name="connsiteX168" fmla="*/ 11549482 w 12086611"/>
              <a:gd name="connsiteY168" fmla="*/ 562669 h 2408285"/>
              <a:gd name="connsiteX169" fmla="*/ 11549482 w 12086611"/>
              <a:gd name="connsiteY169" fmla="*/ 681691 h 2408285"/>
              <a:gd name="connsiteX170" fmla="*/ 11544495 w 12086611"/>
              <a:gd name="connsiteY170" fmla="*/ 677083 h 2408285"/>
              <a:gd name="connsiteX171" fmla="*/ 11544495 w 12086611"/>
              <a:gd name="connsiteY171" fmla="*/ 682776 h 2408285"/>
              <a:gd name="connsiteX172" fmla="*/ 11549028 w 12086611"/>
              <a:gd name="connsiteY172" fmla="*/ 687114 h 2408285"/>
              <a:gd name="connsiteX173" fmla="*/ 11549028 w 12086611"/>
              <a:gd name="connsiteY173" fmla="*/ 748116 h 2408285"/>
              <a:gd name="connsiteX174" fmla="*/ 11552881 w 12086611"/>
              <a:gd name="connsiteY174" fmla="*/ 748658 h 2408285"/>
              <a:gd name="connsiteX175" fmla="*/ 11552881 w 12086611"/>
              <a:gd name="connsiteY175" fmla="*/ 688741 h 2408285"/>
              <a:gd name="connsiteX176" fmla="*/ 11607727 w 12086611"/>
              <a:gd name="connsiteY176" fmla="*/ 739711 h 2408285"/>
              <a:gd name="connsiteX177" fmla="*/ 11609994 w 12086611"/>
              <a:gd name="connsiteY177" fmla="*/ 736187 h 2408285"/>
              <a:gd name="connsiteX178" fmla="*/ 11607727 w 12086611"/>
              <a:gd name="connsiteY178" fmla="*/ 739982 h 2408285"/>
              <a:gd name="connsiteX179" fmla="*/ 11656681 w 12086611"/>
              <a:gd name="connsiteY179" fmla="*/ 785259 h 2408285"/>
              <a:gd name="connsiteX180" fmla="*/ 11656681 w 12086611"/>
              <a:gd name="connsiteY180" fmla="*/ 904552 h 2408285"/>
              <a:gd name="connsiteX181" fmla="*/ 11552881 w 12086611"/>
              <a:gd name="connsiteY181" fmla="*/ 808034 h 2408285"/>
              <a:gd name="connsiteX182" fmla="*/ 11552881 w 12086611"/>
              <a:gd name="connsiteY182" fmla="*/ 748929 h 2408285"/>
              <a:gd name="connsiteX183" fmla="*/ 11549028 w 12086611"/>
              <a:gd name="connsiteY183" fmla="*/ 748387 h 2408285"/>
              <a:gd name="connsiteX184" fmla="*/ 11549028 w 12086611"/>
              <a:gd name="connsiteY184" fmla="*/ 809931 h 2408285"/>
              <a:gd name="connsiteX185" fmla="*/ 11479451 w 12086611"/>
              <a:gd name="connsiteY185" fmla="*/ 873102 h 2408285"/>
              <a:gd name="connsiteX186" fmla="*/ 11483304 w 12086611"/>
              <a:gd name="connsiteY186" fmla="*/ 875271 h 2408285"/>
              <a:gd name="connsiteX187" fmla="*/ 11551748 w 12086611"/>
              <a:gd name="connsiteY187" fmla="*/ 813185 h 2408285"/>
              <a:gd name="connsiteX188" fmla="*/ 11656454 w 12086611"/>
              <a:gd name="connsiteY188" fmla="*/ 910246 h 2408285"/>
              <a:gd name="connsiteX189" fmla="*/ 11551521 w 12086611"/>
              <a:gd name="connsiteY189" fmla="*/ 1005680 h 2408285"/>
              <a:gd name="connsiteX190" fmla="*/ 11446815 w 12086611"/>
              <a:gd name="connsiteY190" fmla="*/ 908619 h 2408285"/>
              <a:gd name="connsiteX191" fmla="*/ 11483077 w 12086611"/>
              <a:gd name="connsiteY191" fmla="*/ 875543 h 2408285"/>
              <a:gd name="connsiteX192" fmla="*/ 11479224 w 12086611"/>
              <a:gd name="connsiteY192" fmla="*/ 873374 h 2408285"/>
              <a:gd name="connsiteX193" fmla="*/ 11441829 w 12086611"/>
              <a:gd name="connsiteY193" fmla="*/ 907535 h 2408285"/>
              <a:gd name="connsiteX194" fmla="*/ 11441829 w 12086611"/>
              <a:gd name="connsiteY194" fmla="*/ 993751 h 2408285"/>
              <a:gd name="connsiteX195" fmla="*/ 11445455 w 12086611"/>
              <a:gd name="connsiteY195" fmla="*/ 995649 h 2408285"/>
              <a:gd name="connsiteX196" fmla="*/ 11445455 w 12086611"/>
              <a:gd name="connsiteY196" fmla="*/ 913228 h 2408285"/>
              <a:gd name="connsiteX197" fmla="*/ 11549482 w 12086611"/>
              <a:gd name="connsiteY197" fmla="*/ 1009747 h 2408285"/>
              <a:gd name="connsiteX198" fmla="*/ 11549482 w 12086611"/>
              <a:gd name="connsiteY198" fmla="*/ 1128769 h 2408285"/>
              <a:gd name="connsiteX199" fmla="*/ 11445455 w 12086611"/>
              <a:gd name="connsiteY199" fmla="*/ 1032250 h 2408285"/>
              <a:gd name="connsiteX200" fmla="*/ 11445455 w 12086611"/>
              <a:gd name="connsiteY200" fmla="*/ 995920 h 2408285"/>
              <a:gd name="connsiteX201" fmla="*/ 11441829 w 12086611"/>
              <a:gd name="connsiteY201" fmla="*/ 994022 h 2408285"/>
              <a:gd name="connsiteX202" fmla="*/ 11441829 w 12086611"/>
              <a:gd name="connsiteY202" fmla="*/ 1034419 h 2408285"/>
              <a:gd name="connsiteX203" fmla="*/ 11551295 w 12086611"/>
              <a:gd name="connsiteY203" fmla="*/ 1136089 h 2408285"/>
              <a:gd name="connsiteX204" fmla="*/ 11660307 w 12086611"/>
              <a:gd name="connsiteY204" fmla="*/ 1037130 h 2408285"/>
              <a:gd name="connsiteX205" fmla="*/ 11686370 w 12086611"/>
              <a:gd name="connsiteY205" fmla="*/ 1061260 h 2408285"/>
              <a:gd name="connsiteX206" fmla="*/ 11764787 w 12086611"/>
              <a:gd name="connsiteY206" fmla="*/ 1133920 h 2408285"/>
              <a:gd name="connsiteX207" fmla="*/ 11764787 w 12086611"/>
              <a:gd name="connsiteY207" fmla="*/ 1250231 h 2408285"/>
              <a:gd name="connsiteX208" fmla="*/ 11768639 w 12086611"/>
              <a:gd name="connsiteY208" fmla="*/ 1250231 h 2408285"/>
              <a:gd name="connsiteX209" fmla="*/ 11768639 w 12086611"/>
              <a:gd name="connsiteY209" fmla="*/ 1243724 h 2408285"/>
              <a:gd name="connsiteX210" fmla="*/ 11768639 w 12086611"/>
              <a:gd name="connsiteY210" fmla="*/ 1135818 h 2408285"/>
              <a:gd name="connsiteX211" fmla="*/ 11872666 w 12086611"/>
              <a:gd name="connsiteY211" fmla="*/ 1232337 h 2408285"/>
              <a:gd name="connsiteX212" fmla="*/ 11872666 w 12086611"/>
              <a:gd name="connsiteY212" fmla="*/ 1242097 h 2408285"/>
              <a:gd name="connsiteX213" fmla="*/ 11872666 w 12086611"/>
              <a:gd name="connsiteY213" fmla="*/ 1351088 h 2408285"/>
              <a:gd name="connsiteX214" fmla="*/ 11768639 w 12086611"/>
              <a:gd name="connsiteY214" fmla="*/ 1254840 h 2408285"/>
              <a:gd name="connsiteX215" fmla="*/ 11768639 w 12086611"/>
              <a:gd name="connsiteY215" fmla="*/ 1250502 h 2408285"/>
              <a:gd name="connsiteX216" fmla="*/ 11764787 w 12086611"/>
              <a:gd name="connsiteY216" fmla="*/ 1250502 h 2408285"/>
              <a:gd name="connsiteX217" fmla="*/ 11764787 w 12086611"/>
              <a:gd name="connsiteY217" fmla="*/ 1254569 h 2408285"/>
              <a:gd name="connsiteX218" fmla="*/ 11760254 w 12086611"/>
              <a:gd name="connsiteY218" fmla="*/ 1258636 h 2408285"/>
              <a:gd name="connsiteX219" fmla="*/ 11763200 w 12086611"/>
              <a:gd name="connsiteY219" fmla="*/ 1261618 h 2408285"/>
              <a:gd name="connsiteX220" fmla="*/ 11760027 w 12086611"/>
              <a:gd name="connsiteY220" fmla="*/ 1258907 h 2408285"/>
              <a:gd name="connsiteX221" fmla="*/ 11656227 w 12086611"/>
              <a:gd name="connsiteY221" fmla="*/ 1353257 h 2408285"/>
              <a:gd name="connsiteX222" fmla="*/ 11656227 w 12086611"/>
              <a:gd name="connsiteY222" fmla="*/ 1360035 h 2408285"/>
              <a:gd name="connsiteX223" fmla="*/ 11660080 w 12086611"/>
              <a:gd name="connsiteY223" fmla="*/ 1363559 h 2408285"/>
              <a:gd name="connsiteX224" fmla="*/ 11660080 w 12086611"/>
              <a:gd name="connsiteY224" fmla="*/ 1358950 h 2408285"/>
              <a:gd name="connsiteX225" fmla="*/ 11764107 w 12086611"/>
              <a:gd name="connsiteY225" fmla="*/ 1455469 h 2408285"/>
              <a:gd name="connsiteX226" fmla="*/ 11764107 w 12086611"/>
              <a:gd name="connsiteY226" fmla="*/ 1574491 h 2408285"/>
              <a:gd name="connsiteX227" fmla="*/ 11660080 w 12086611"/>
              <a:gd name="connsiteY227" fmla="*/ 1478243 h 2408285"/>
              <a:gd name="connsiteX228" fmla="*/ 11660080 w 12086611"/>
              <a:gd name="connsiteY228" fmla="*/ 1363830 h 2408285"/>
              <a:gd name="connsiteX229" fmla="*/ 11656227 w 12086611"/>
              <a:gd name="connsiteY229" fmla="*/ 1360306 h 2408285"/>
              <a:gd name="connsiteX230" fmla="*/ 11656227 w 12086611"/>
              <a:gd name="connsiteY230" fmla="*/ 1479870 h 2408285"/>
              <a:gd name="connsiteX231" fmla="*/ 11549028 w 12086611"/>
              <a:gd name="connsiteY231" fmla="*/ 1577473 h 2408285"/>
              <a:gd name="connsiteX232" fmla="*/ 11549028 w 12086611"/>
              <a:gd name="connsiteY232" fmla="*/ 1704357 h 2408285"/>
              <a:gd name="connsiteX233" fmla="*/ 11651468 w 12086611"/>
              <a:gd name="connsiteY233" fmla="*/ 1799521 h 2408285"/>
              <a:gd name="connsiteX234" fmla="*/ 11651468 w 12086611"/>
              <a:gd name="connsiteY234" fmla="*/ 1793827 h 2408285"/>
              <a:gd name="connsiteX235" fmla="*/ 11552881 w 12086611"/>
              <a:gd name="connsiteY235" fmla="*/ 1702189 h 2408285"/>
              <a:gd name="connsiteX236" fmla="*/ 11552881 w 12086611"/>
              <a:gd name="connsiteY236" fmla="*/ 1583167 h 2408285"/>
              <a:gd name="connsiteX237" fmla="*/ 11651468 w 12086611"/>
              <a:gd name="connsiteY237" fmla="*/ 1674535 h 2408285"/>
              <a:gd name="connsiteX238" fmla="*/ 11651468 w 12086611"/>
              <a:gd name="connsiteY238" fmla="*/ 1669112 h 2408285"/>
              <a:gd name="connsiteX239" fmla="*/ 11554014 w 12086611"/>
              <a:gd name="connsiteY239" fmla="*/ 1578558 h 2408285"/>
              <a:gd name="connsiteX240" fmla="*/ 11658947 w 12086611"/>
              <a:gd name="connsiteY240" fmla="*/ 1483123 h 2408285"/>
              <a:gd name="connsiteX241" fmla="*/ 11763653 w 12086611"/>
              <a:gd name="connsiteY241" fmla="*/ 1580184 h 2408285"/>
              <a:gd name="connsiteX242" fmla="*/ 11658721 w 12086611"/>
              <a:gd name="connsiteY242" fmla="*/ 1675619 h 2408285"/>
              <a:gd name="connsiteX243" fmla="*/ 11651695 w 12086611"/>
              <a:gd name="connsiteY243" fmla="*/ 1669112 h 2408285"/>
              <a:gd name="connsiteX244" fmla="*/ 11651695 w 12086611"/>
              <a:gd name="connsiteY244" fmla="*/ 1674805 h 2408285"/>
              <a:gd name="connsiteX245" fmla="*/ 11656907 w 12086611"/>
              <a:gd name="connsiteY245" fmla="*/ 1679686 h 2408285"/>
              <a:gd name="connsiteX246" fmla="*/ 11656907 w 12086611"/>
              <a:gd name="connsiteY246" fmla="*/ 1798708 h 2408285"/>
              <a:gd name="connsiteX247" fmla="*/ 11651695 w 12086611"/>
              <a:gd name="connsiteY247" fmla="*/ 1793827 h 2408285"/>
              <a:gd name="connsiteX248" fmla="*/ 11651695 w 12086611"/>
              <a:gd name="connsiteY248" fmla="*/ 1799521 h 2408285"/>
              <a:gd name="connsiteX249" fmla="*/ 11656227 w 12086611"/>
              <a:gd name="connsiteY249" fmla="*/ 1803859 h 2408285"/>
              <a:gd name="connsiteX250" fmla="*/ 11656227 w 12086611"/>
              <a:gd name="connsiteY250" fmla="*/ 1864861 h 2408285"/>
              <a:gd name="connsiteX251" fmla="*/ 11660080 w 12086611"/>
              <a:gd name="connsiteY251" fmla="*/ 1865674 h 2408285"/>
              <a:gd name="connsiteX252" fmla="*/ 11660080 w 12086611"/>
              <a:gd name="connsiteY252" fmla="*/ 1805757 h 2408285"/>
              <a:gd name="connsiteX253" fmla="*/ 11714927 w 12086611"/>
              <a:gd name="connsiteY253" fmla="*/ 1856727 h 2408285"/>
              <a:gd name="connsiteX254" fmla="*/ 11717193 w 12086611"/>
              <a:gd name="connsiteY254" fmla="*/ 1852932 h 2408285"/>
              <a:gd name="connsiteX255" fmla="*/ 11662573 w 12086611"/>
              <a:gd name="connsiteY255" fmla="*/ 1802503 h 2408285"/>
              <a:gd name="connsiteX256" fmla="*/ 11767506 w 12086611"/>
              <a:gd name="connsiteY256" fmla="*/ 1707069 h 2408285"/>
              <a:gd name="connsiteX257" fmla="*/ 11791983 w 12086611"/>
              <a:gd name="connsiteY257" fmla="*/ 1729572 h 2408285"/>
              <a:gd name="connsiteX258" fmla="*/ 11870853 w 12086611"/>
              <a:gd name="connsiteY258" fmla="*/ 1802775 h 2408285"/>
              <a:gd name="connsiteX259" fmla="*/ 11765920 w 12086611"/>
              <a:gd name="connsiteY259" fmla="*/ 1898209 h 2408285"/>
              <a:gd name="connsiteX260" fmla="*/ 11717193 w 12086611"/>
              <a:gd name="connsiteY260" fmla="*/ 1853203 h 2408285"/>
              <a:gd name="connsiteX261" fmla="*/ 11715153 w 12086611"/>
              <a:gd name="connsiteY261" fmla="*/ 1856727 h 2408285"/>
              <a:gd name="connsiteX262" fmla="*/ 11764107 w 12086611"/>
              <a:gd name="connsiteY262" fmla="*/ 1902276 h 2408285"/>
              <a:gd name="connsiteX263" fmla="*/ 11764107 w 12086611"/>
              <a:gd name="connsiteY263" fmla="*/ 2021298 h 2408285"/>
              <a:gd name="connsiteX264" fmla="*/ 11660080 w 12086611"/>
              <a:gd name="connsiteY264" fmla="*/ 1924778 h 2408285"/>
              <a:gd name="connsiteX265" fmla="*/ 11660080 w 12086611"/>
              <a:gd name="connsiteY265" fmla="*/ 1865945 h 2408285"/>
              <a:gd name="connsiteX266" fmla="*/ 11656227 w 12086611"/>
              <a:gd name="connsiteY266" fmla="*/ 1865132 h 2408285"/>
              <a:gd name="connsiteX267" fmla="*/ 11656227 w 12086611"/>
              <a:gd name="connsiteY267" fmla="*/ 1926948 h 2408285"/>
              <a:gd name="connsiteX268" fmla="*/ 11586650 w 12086611"/>
              <a:gd name="connsiteY268" fmla="*/ 1990119 h 2408285"/>
              <a:gd name="connsiteX269" fmla="*/ 11549028 w 12086611"/>
              <a:gd name="connsiteY269" fmla="*/ 2024280 h 2408285"/>
              <a:gd name="connsiteX270" fmla="*/ 11549028 w 12086611"/>
              <a:gd name="connsiteY270" fmla="*/ 2110496 h 2408285"/>
              <a:gd name="connsiteX271" fmla="*/ 11552881 w 12086611"/>
              <a:gd name="connsiteY271" fmla="*/ 2112394 h 2408285"/>
              <a:gd name="connsiteX272" fmla="*/ 11552881 w 12086611"/>
              <a:gd name="connsiteY272" fmla="*/ 2029973 h 2408285"/>
              <a:gd name="connsiteX273" fmla="*/ 11656907 w 12086611"/>
              <a:gd name="connsiteY273" fmla="*/ 2126492 h 2408285"/>
              <a:gd name="connsiteX274" fmla="*/ 11656907 w 12086611"/>
              <a:gd name="connsiteY274" fmla="*/ 2245514 h 2408285"/>
              <a:gd name="connsiteX275" fmla="*/ 11552881 w 12086611"/>
              <a:gd name="connsiteY275" fmla="*/ 2149266 h 2408285"/>
              <a:gd name="connsiteX276" fmla="*/ 11552881 w 12086611"/>
              <a:gd name="connsiteY276" fmla="*/ 2112665 h 2408285"/>
              <a:gd name="connsiteX277" fmla="*/ 11549028 w 12086611"/>
              <a:gd name="connsiteY277" fmla="*/ 2110767 h 2408285"/>
              <a:gd name="connsiteX278" fmla="*/ 11549028 w 12086611"/>
              <a:gd name="connsiteY278" fmla="*/ 2151435 h 2408285"/>
              <a:gd name="connsiteX279" fmla="*/ 11658721 w 12086611"/>
              <a:gd name="connsiteY279" fmla="*/ 2253105 h 2408285"/>
              <a:gd name="connsiteX280" fmla="*/ 11767506 w 12086611"/>
              <a:gd name="connsiteY280" fmla="*/ 2153875 h 2408285"/>
              <a:gd name="connsiteX281" fmla="*/ 11793569 w 12086611"/>
              <a:gd name="connsiteY281" fmla="*/ 2178005 h 2408285"/>
              <a:gd name="connsiteX282" fmla="*/ 11795609 w 12086611"/>
              <a:gd name="connsiteY282" fmla="*/ 2174210 h 2408285"/>
              <a:gd name="connsiteX283" fmla="*/ 11793796 w 12086611"/>
              <a:gd name="connsiteY283" fmla="*/ 2178276 h 2408285"/>
              <a:gd name="connsiteX284" fmla="*/ 11871986 w 12086611"/>
              <a:gd name="connsiteY284" fmla="*/ 2250937 h 2408285"/>
              <a:gd name="connsiteX285" fmla="*/ 11871986 w 12086611"/>
              <a:gd name="connsiteY285" fmla="*/ 2372941 h 2408285"/>
              <a:gd name="connsiteX286" fmla="*/ 11853628 w 12086611"/>
              <a:gd name="connsiteY286" fmla="*/ 2389640 h 2408285"/>
              <a:gd name="connsiteX287" fmla="*/ 11844194 w 12086611"/>
              <a:gd name="connsiteY287" fmla="*/ 2398222 h 2408285"/>
              <a:gd name="connsiteX288" fmla="*/ 0 w 12086611"/>
              <a:gd name="connsiteY288" fmla="*/ 2408285 h 240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</a:cxnLst>
            <a:rect l="l" t="t" r="r" b="b"/>
            <a:pathLst>
              <a:path w="12086611" h="2408285">
                <a:moveTo>
                  <a:pt x="11874479" y="2376194"/>
                </a:moveTo>
                <a:lnTo>
                  <a:pt x="11897822" y="2397884"/>
                </a:lnTo>
                <a:lnTo>
                  <a:pt x="11898186" y="2398222"/>
                </a:lnTo>
                <a:lnTo>
                  <a:pt x="11850311" y="2398222"/>
                </a:lnTo>
                <a:lnTo>
                  <a:pt x="11852466" y="2396257"/>
                </a:lnTo>
                <a:close/>
                <a:moveTo>
                  <a:pt x="11875838" y="2252563"/>
                </a:moveTo>
                <a:lnTo>
                  <a:pt x="11979865" y="2349082"/>
                </a:lnTo>
                <a:lnTo>
                  <a:pt x="11979865" y="2378140"/>
                </a:lnTo>
                <a:lnTo>
                  <a:pt x="11979865" y="2398222"/>
                </a:lnTo>
                <a:lnTo>
                  <a:pt x="11904568" y="2398222"/>
                </a:lnTo>
                <a:lnTo>
                  <a:pt x="11903035" y="2396799"/>
                </a:lnTo>
                <a:cubicBezTo>
                  <a:pt x="11901449" y="2397071"/>
                  <a:pt x="11899635" y="2397613"/>
                  <a:pt x="11897822" y="2397884"/>
                </a:cubicBezTo>
                <a:cubicBezTo>
                  <a:pt x="11899635" y="2397341"/>
                  <a:pt x="11901222" y="2397071"/>
                  <a:pt x="11902808" y="2396528"/>
                </a:cubicBezTo>
                <a:lnTo>
                  <a:pt x="11875838" y="2371585"/>
                </a:lnTo>
                <a:close/>
                <a:moveTo>
                  <a:pt x="11768639" y="2029973"/>
                </a:moveTo>
                <a:lnTo>
                  <a:pt x="11835724" y="2092331"/>
                </a:lnTo>
                <a:lnTo>
                  <a:pt x="11872666" y="2126492"/>
                </a:lnTo>
                <a:lnTo>
                  <a:pt x="11872666" y="2245514"/>
                </a:lnTo>
                <a:lnTo>
                  <a:pt x="11795609" y="2174210"/>
                </a:lnTo>
                <a:lnTo>
                  <a:pt x="11768639" y="2149266"/>
                </a:lnTo>
                <a:close/>
                <a:moveTo>
                  <a:pt x="11658947" y="1929930"/>
                </a:moveTo>
                <a:lnTo>
                  <a:pt x="11763653" y="2027262"/>
                </a:lnTo>
                <a:lnTo>
                  <a:pt x="11658721" y="2122697"/>
                </a:lnTo>
                <a:lnTo>
                  <a:pt x="11554014" y="2025364"/>
                </a:lnTo>
                <a:lnTo>
                  <a:pt x="11590503" y="1992287"/>
                </a:lnTo>
                <a:close/>
                <a:moveTo>
                  <a:pt x="11983265" y="1707069"/>
                </a:moveTo>
                <a:lnTo>
                  <a:pt x="12086611" y="1802775"/>
                </a:lnTo>
                <a:lnTo>
                  <a:pt x="11981678" y="1898209"/>
                </a:lnTo>
                <a:lnTo>
                  <a:pt x="11946776" y="1865674"/>
                </a:lnTo>
                <a:lnTo>
                  <a:pt x="11944736" y="1869741"/>
                </a:lnTo>
                <a:lnTo>
                  <a:pt x="11979865" y="1902276"/>
                </a:lnTo>
                <a:lnTo>
                  <a:pt x="11979865" y="2021298"/>
                </a:lnTo>
                <a:lnTo>
                  <a:pt x="11904621" y="1951619"/>
                </a:lnTo>
                <a:lnTo>
                  <a:pt x="11902582" y="1955957"/>
                </a:lnTo>
                <a:lnTo>
                  <a:pt x="11979412" y="2027262"/>
                </a:lnTo>
                <a:lnTo>
                  <a:pt x="11874479" y="2122697"/>
                </a:lnTo>
                <a:lnTo>
                  <a:pt x="11837764" y="2088535"/>
                </a:lnTo>
                <a:lnTo>
                  <a:pt x="11835724" y="2092331"/>
                </a:lnTo>
                <a:lnTo>
                  <a:pt x="11837537" y="2088264"/>
                </a:lnTo>
                <a:lnTo>
                  <a:pt x="11769772" y="2025364"/>
                </a:lnTo>
                <a:lnTo>
                  <a:pt x="11874705" y="1929930"/>
                </a:lnTo>
                <a:lnTo>
                  <a:pt x="11902355" y="1955686"/>
                </a:lnTo>
                <a:lnTo>
                  <a:pt x="11904621" y="1951349"/>
                </a:lnTo>
                <a:lnTo>
                  <a:pt x="11875838" y="1924778"/>
                </a:lnTo>
                <a:lnTo>
                  <a:pt x="11875838" y="1805757"/>
                </a:lnTo>
                <a:lnTo>
                  <a:pt x="11944736" y="1869470"/>
                </a:lnTo>
                <a:lnTo>
                  <a:pt x="11946549" y="1865674"/>
                </a:lnTo>
                <a:lnTo>
                  <a:pt x="11878332" y="1802503"/>
                </a:lnTo>
                <a:close/>
                <a:moveTo>
                  <a:pt x="11768639" y="1583167"/>
                </a:moveTo>
                <a:lnTo>
                  <a:pt x="11840257" y="1649591"/>
                </a:lnTo>
                <a:lnTo>
                  <a:pt x="11842523" y="1646067"/>
                </a:lnTo>
                <a:lnTo>
                  <a:pt x="11840483" y="1649591"/>
                </a:lnTo>
                <a:lnTo>
                  <a:pt x="11872666" y="1679686"/>
                </a:lnTo>
                <a:lnTo>
                  <a:pt x="11872666" y="1798708"/>
                </a:lnTo>
                <a:lnTo>
                  <a:pt x="11794249" y="1726047"/>
                </a:lnTo>
                <a:lnTo>
                  <a:pt x="11791983" y="1729572"/>
                </a:lnTo>
                <a:lnTo>
                  <a:pt x="11794023" y="1725776"/>
                </a:lnTo>
                <a:lnTo>
                  <a:pt x="11768639" y="1702189"/>
                </a:lnTo>
                <a:close/>
                <a:moveTo>
                  <a:pt x="11874705" y="1483123"/>
                </a:moveTo>
                <a:lnTo>
                  <a:pt x="11979412" y="1580184"/>
                </a:lnTo>
                <a:lnTo>
                  <a:pt x="11874479" y="1675619"/>
                </a:lnTo>
                <a:lnTo>
                  <a:pt x="11842523" y="1646067"/>
                </a:lnTo>
                <a:lnTo>
                  <a:pt x="11769772" y="1578558"/>
                </a:lnTo>
                <a:close/>
                <a:moveTo>
                  <a:pt x="11766146" y="1258907"/>
                </a:moveTo>
                <a:lnTo>
                  <a:pt x="11870853" y="1355968"/>
                </a:lnTo>
                <a:lnTo>
                  <a:pt x="11765920" y="1451673"/>
                </a:lnTo>
                <a:lnTo>
                  <a:pt x="11661213" y="1354341"/>
                </a:lnTo>
                <a:lnTo>
                  <a:pt x="11763200" y="1261618"/>
                </a:lnTo>
                <a:close/>
                <a:moveTo>
                  <a:pt x="11661213" y="913228"/>
                </a:moveTo>
                <a:lnTo>
                  <a:pt x="11728298" y="975315"/>
                </a:lnTo>
                <a:lnTo>
                  <a:pt x="11730338" y="971519"/>
                </a:lnTo>
                <a:lnTo>
                  <a:pt x="11728525" y="975586"/>
                </a:lnTo>
                <a:lnTo>
                  <a:pt x="11765240" y="1009747"/>
                </a:lnTo>
                <a:lnTo>
                  <a:pt x="11765240" y="1128769"/>
                </a:lnTo>
                <a:lnTo>
                  <a:pt x="11688410" y="1057464"/>
                </a:lnTo>
                <a:lnTo>
                  <a:pt x="11686370" y="1061260"/>
                </a:lnTo>
                <a:lnTo>
                  <a:pt x="11688183" y="1057193"/>
                </a:lnTo>
                <a:lnTo>
                  <a:pt x="11661213" y="1032250"/>
                </a:lnTo>
                <a:close/>
                <a:moveTo>
                  <a:pt x="11876065" y="590053"/>
                </a:moveTo>
                <a:lnTo>
                  <a:pt x="11979412" y="686029"/>
                </a:lnTo>
                <a:lnTo>
                  <a:pt x="11874479" y="781464"/>
                </a:lnTo>
                <a:lnTo>
                  <a:pt x="11839350" y="748929"/>
                </a:lnTo>
                <a:lnTo>
                  <a:pt x="11837537" y="752725"/>
                </a:lnTo>
                <a:lnTo>
                  <a:pt x="11872666" y="785259"/>
                </a:lnTo>
                <a:lnTo>
                  <a:pt x="11872666" y="904552"/>
                </a:lnTo>
                <a:lnTo>
                  <a:pt x="11797422" y="834603"/>
                </a:lnTo>
                <a:lnTo>
                  <a:pt x="11795383" y="838941"/>
                </a:lnTo>
                <a:lnTo>
                  <a:pt x="11871986" y="910246"/>
                </a:lnTo>
                <a:lnTo>
                  <a:pt x="11767053" y="1005680"/>
                </a:lnTo>
                <a:lnTo>
                  <a:pt x="11730338" y="971519"/>
                </a:lnTo>
                <a:lnTo>
                  <a:pt x="11662573" y="908619"/>
                </a:lnTo>
                <a:lnTo>
                  <a:pt x="11767506" y="813185"/>
                </a:lnTo>
                <a:lnTo>
                  <a:pt x="11795156" y="838941"/>
                </a:lnTo>
                <a:lnTo>
                  <a:pt x="11797196" y="834603"/>
                </a:lnTo>
                <a:lnTo>
                  <a:pt x="11768639" y="808034"/>
                </a:lnTo>
                <a:lnTo>
                  <a:pt x="11768639" y="688741"/>
                </a:lnTo>
                <a:lnTo>
                  <a:pt x="11837310" y="752725"/>
                </a:lnTo>
                <a:lnTo>
                  <a:pt x="11839350" y="748658"/>
                </a:lnTo>
                <a:lnTo>
                  <a:pt x="11771132" y="685487"/>
                </a:lnTo>
                <a:close/>
                <a:moveTo>
                  <a:pt x="11661213" y="466151"/>
                </a:moveTo>
                <a:lnTo>
                  <a:pt x="11733057" y="532846"/>
                </a:lnTo>
                <a:lnTo>
                  <a:pt x="11765240" y="562669"/>
                </a:lnTo>
                <a:lnTo>
                  <a:pt x="11765240" y="681691"/>
                </a:lnTo>
                <a:lnTo>
                  <a:pt x="11687050" y="609031"/>
                </a:lnTo>
                <a:lnTo>
                  <a:pt x="11684784" y="612827"/>
                </a:lnTo>
                <a:lnTo>
                  <a:pt x="11763653" y="686029"/>
                </a:lnTo>
                <a:lnTo>
                  <a:pt x="11658721" y="781464"/>
                </a:lnTo>
                <a:lnTo>
                  <a:pt x="11609994" y="736187"/>
                </a:lnTo>
                <a:lnTo>
                  <a:pt x="11555374" y="685487"/>
                </a:lnTo>
                <a:lnTo>
                  <a:pt x="11660307" y="590053"/>
                </a:lnTo>
                <a:lnTo>
                  <a:pt x="11684557" y="612556"/>
                </a:lnTo>
                <a:lnTo>
                  <a:pt x="11686824" y="609031"/>
                </a:lnTo>
                <a:lnTo>
                  <a:pt x="11661213" y="585444"/>
                </a:lnTo>
                <a:close/>
                <a:moveTo>
                  <a:pt x="11767506" y="366107"/>
                </a:moveTo>
                <a:lnTo>
                  <a:pt x="11871986" y="463440"/>
                </a:lnTo>
                <a:lnTo>
                  <a:pt x="11767053" y="558874"/>
                </a:lnTo>
                <a:lnTo>
                  <a:pt x="11735324" y="529322"/>
                </a:lnTo>
                <a:lnTo>
                  <a:pt x="11733057" y="532846"/>
                </a:lnTo>
                <a:lnTo>
                  <a:pt x="11735097" y="529051"/>
                </a:lnTo>
                <a:lnTo>
                  <a:pt x="11662573" y="461542"/>
                </a:lnTo>
                <a:close/>
                <a:moveTo>
                  <a:pt x="11658947" y="142162"/>
                </a:moveTo>
                <a:lnTo>
                  <a:pt x="11763653" y="239223"/>
                </a:lnTo>
                <a:lnTo>
                  <a:pt x="11658721" y="334657"/>
                </a:lnTo>
                <a:lnTo>
                  <a:pt x="11554014" y="237596"/>
                </a:lnTo>
                <a:lnTo>
                  <a:pt x="11656001" y="144873"/>
                </a:lnTo>
                <a:close/>
                <a:moveTo>
                  <a:pt x="11690766" y="40330"/>
                </a:moveTo>
                <a:lnTo>
                  <a:pt x="11845185" y="40330"/>
                </a:lnTo>
                <a:lnTo>
                  <a:pt x="11840228" y="44830"/>
                </a:lnTo>
                <a:lnTo>
                  <a:pt x="11767053" y="111254"/>
                </a:lnTo>
                <a:lnTo>
                  <a:pt x="11712546" y="60579"/>
                </a:lnTo>
                <a:close/>
                <a:moveTo>
                  <a:pt x="11661213" y="40330"/>
                </a:moveTo>
                <a:lnTo>
                  <a:pt x="11684643" y="40330"/>
                </a:lnTo>
                <a:lnTo>
                  <a:pt x="11690280" y="45575"/>
                </a:lnTo>
                <a:lnTo>
                  <a:pt x="11765240" y="115321"/>
                </a:lnTo>
                <a:lnTo>
                  <a:pt x="11765240" y="234343"/>
                </a:lnTo>
                <a:lnTo>
                  <a:pt x="11661213" y="137824"/>
                </a:lnTo>
                <a:lnTo>
                  <a:pt x="11661213" y="69350"/>
                </a:lnTo>
                <a:close/>
                <a:moveTo>
                  <a:pt x="0" y="0"/>
                </a:moveTo>
                <a:lnTo>
                  <a:pt x="11657587" y="40330"/>
                </a:lnTo>
                <a:lnTo>
                  <a:pt x="11657587" y="41002"/>
                </a:lnTo>
                <a:lnTo>
                  <a:pt x="11657587" y="137824"/>
                </a:lnTo>
                <a:lnTo>
                  <a:pt x="11653055" y="141891"/>
                </a:lnTo>
                <a:lnTo>
                  <a:pt x="11656001" y="144873"/>
                </a:lnTo>
                <a:lnTo>
                  <a:pt x="11652828" y="141891"/>
                </a:lnTo>
                <a:lnTo>
                  <a:pt x="11549028" y="236512"/>
                </a:lnTo>
                <a:lnTo>
                  <a:pt x="11549028" y="243019"/>
                </a:lnTo>
                <a:lnTo>
                  <a:pt x="11552881" y="246543"/>
                </a:lnTo>
                <a:lnTo>
                  <a:pt x="11552881" y="242205"/>
                </a:lnTo>
                <a:lnTo>
                  <a:pt x="11656681" y="338724"/>
                </a:lnTo>
                <a:lnTo>
                  <a:pt x="11656681" y="457746"/>
                </a:lnTo>
                <a:lnTo>
                  <a:pt x="11552881" y="361227"/>
                </a:lnTo>
                <a:lnTo>
                  <a:pt x="11552881" y="246814"/>
                </a:lnTo>
                <a:lnTo>
                  <a:pt x="11549028" y="243290"/>
                </a:lnTo>
                <a:lnTo>
                  <a:pt x="11549028" y="363125"/>
                </a:lnTo>
                <a:lnTo>
                  <a:pt x="11441829" y="460457"/>
                </a:lnTo>
                <a:lnTo>
                  <a:pt x="11441829" y="587613"/>
                </a:lnTo>
                <a:lnTo>
                  <a:pt x="11544269" y="682505"/>
                </a:lnTo>
                <a:lnTo>
                  <a:pt x="11544269" y="676811"/>
                </a:lnTo>
                <a:lnTo>
                  <a:pt x="11445455" y="585444"/>
                </a:lnTo>
                <a:lnTo>
                  <a:pt x="11445455" y="466151"/>
                </a:lnTo>
                <a:lnTo>
                  <a:pt x="11544269" y="557789"/>
                </a:lnTo>
                <a:lnTo>
                  <a:pt x="11544269" y="552096"/>
                </a:lnTo>
                <a:lnTo>
                  <a:pt x="11446815" y="461542"/>
                </a:lnTo>
                <a:lnTo>
                  <a:pt x="11551748" y="366107"/>
                </a:lnTo>
                <a:lnTo>
                  <a:pt x="11656454" y="463440"/>
                </a:lnTo>
                <a:lnTo>
                  <a:pt x="11551521" y="558874"/>
                </a:lnTo>
                <a:lnTo>
                  <a:pt x="11544495" y="552367"/>
                </a:lnTo>
                <a:lnTo>
                  <a:pt x="11544495" y="558061"/>
                </a:lnTo>
                <a:lnTo>
                  <a:pt x="11549482" y="562669"/>
                </a:lnTo>
                <a:lnTo>
                  <a:pt x="11549482" y="681691"/>
                </a:lnTo>
                <a:lnTo>
                  <a:pt x="11544495" y="677083"/>
                </a:lnTo>
                <a:lnTo>
                  <a:pt x="11544495" y="682776"/>
                </a:lnTo>
                <a:lnTo>
                  <a:pt x="11549028" y="687114"/>
                </a:lnTo>
                <a:lnTo>
                  <a:pt x="11549028" y="748116"/>
                </a:lnTo>
                <a:lnTo>
                  <a:pt x="11552881" y="748658"/>
                </a:lnTo>
                <a:lnTo>
                  <a:pt x="11552881" y="688741"/>
                </a:lnTo>
                <a:lnTo>
                  <a:pt x="11607727" y="739711"/>
                </a:lnTo>
                <a:lnTo>
                  <a:pt x="11609994" y="736187"/>
                </a:lnTo>
                <a:lnTo>
                  <a:pt x="11607727" y="739982"/>
                </a:lnTo>
                <a:lnTo>
                  <a:pt x="11656681" y="785259"/>
                </a:lnTo>
                <a:lnTo>
                  <a:pt x="11656681" y="904552"/>
                </a:lnTo>
                <a:lnTo>
                  <a:pt x="11552881" y="808034"/>
                </a:lnTo>
                <a:lnTo>
                  <a:pt x="11552881" y="748929"/>
                </a:lnTo>
                <a:lnTo>
                  <a:pt x="11549028" y="748387"/>
                </a:lnTo>
                <a:lnTo>
                  <a:pt x="11549028" y="809931"/>
                </a:lnTo>
                <a:lnTo>
                  <a:pt x="11479451" y="873102"/>
                </a:lnTo>
                <a:lnTo>
                  <a:pt x="11483304" y="875271"/>
                </a:lnTo>
                <a:lnTo>
                  <a:pt x="11551748" y="813185"/>
                </a:lnTo>
                <a:lnTo>
                  <a:pt x="11656454" y="910246"/>
                </a:lnTo>
                <a:lnTo>
                  <a:pt x="11551521" y="1005680"/>
                </a:lnTo>
                <a:lnTo>
                  <a:pt x="11446815" y="908619"/>
                </a:lnTo>
                <a:lnTo>
                  <a:pt x="11483077" y="875543"/>
                </a:lnTo>
                <a:lnTo>
                  <a:pt x="11479224" y="873374"/>
                </a:lnTo>
                <a:lnTo>
                  <a:pt x="11441829" y="907535"/>
                </a:lnTo>
                <a:lnTo>
                  <a:pt x="11441829" y="993751"/>
                </a:lnTo>
                <a:lnTo>
                  <a:pt x="11445455" y="995649"/>
                </a:lnTo>
                <a:lnTo>
                  <a:pt x="11445455" y="913228"/>
                </a:lnTo>
                <a:lnTo>
                  <a:pt x="11549482" y="1009747"/>
                </a:lnTo>
                <a:lnTo>
                  <a:pt x="11549482" y="1128769"/>
                </a:lnTo>
                <a:lnTo>
                  <a:pt x="11445455" y="1032250"/>
                </a:lnTo>
                <a:lnTo>
                  <a:pt x="11445455" y="995920"/>
                </a:lnTo>
                <a:lnTo>
                  <a:pt x="11441829" y="994022"/>
                </a:lnTo>
                <a:lnTo>
                  <a:pt x="11441829" y="1034419"/>
                </a:lnTo>
                <a:lnTo>
                  <a:pt x="11551295" y="1136089"/>
                </a:lnTo>
                <a:lnTo>
                  <a:pt x="11660307" y="1037130"/>
                </a:lnTo>
                <a:lnTo>
                  <a:pt x="11686370" y="1061260"/>
                </a:lnTo>
                <a:lnTo>
                  <a:pt x="11764787" y="1133920"/>
                </a:lnTo>
                <a:lnTo>
                  <a:pt x="11764787" y="1250231"/>
                </a:lnTo>
                <a:lnTo>
                  <a:pt x="11768639" y="1250231"/>
                </a:lnTo>
                <a:lnTo>
                  <a:pt x="11768639" y="1243724"/>
                </a:lnTo>
                <a:lnTo>
                  <a:pt x="11768639" y="1135818"/>
                </a:lnTo>
                <a:lnTo>
                  <a:pt x="11872666" y="1232337"/>
                </a:lnTo>
                <a:lnTo>
                  <a:pt x="11872666" y="1242097"/>
                </a:lnTo>
                <a:lnTo>
                  <a:pt x="11872666" y="1351088"/>
                </a:lnTo>
                <a:lnTo>
                  <a:pt x="11768639" y="1254840"/>
                </a:lnTo>
                <a:lnTo>
                  <a:pt x="11768639" y="1250502"/>
                </a:lnTo>
                <a:lnTo>
                  <a:pt x="11764787" y="1250502"/>
                </a:lnTo>
                <a:lnTo>
                  <a:pt x="11764787" y="1254569"/>
                </a:lnTo>
                <a:lnTo>
                  <a:pt x="11760254" y="1258636"/>
                </a:lnTo>
                <a:lnTo>
                  <a:pt x="11763200" y="1261618"/>
                </a:lnTo>
                <a:lnTo>
                  <a:pt x="11760027" y="1258907"/>
                </a:lnTo>
                <a:lnTo>
                  <a:pt x="11656227" y="1353257"/>
                </a:lnTo>
                <a:lnTo>
                  <a:pt x="11656227" y="1360035"/>
                </a:lnTo>
                <a:lnTo>
                  <a:pt x="11660080" y="1363559"/>
                </a:lnTo>
                <a:lnTo>
                  <a:pt x="11660080" y="1358950"/>
                </a:lnTo>
                <a:lnTo>
                  <a:pt x="11764107" y="1455469"/>
                </a:lnTo>
                <a:lnTo>
                  <a:pt x="11764107" y="1574491"/>
                </a:lnTo>
                <a:lnTo>
                  <a:pt x="11660080" y="1478243"/>
                </a:lnTo>
                <a:lnTo>
                  <a:pt x="11660080" y="1363830"/>
                </a:lnTo>
                <a:lnTo>
                  <a:pt x="11656227" y="1360306"/>
                </a:lnTo>
                <a:lnTo>
                  <a:pt x="11656227" y="1479870"/>
                </a:lnTo>
                <a:lnTo>
                  <a:pt x="11549028" y="1577473"/>
                </a:lnTo>
                <a:lnTo>
                  <a:pt x="11549028" y="1704357"/>
                </a:lnTo>
                <a:lnTo>
                  <a:pt x="11651468" y="1799521"/>
                </a:lnTo>
                <a:lnTo>
                  <a:pt x="11651468" y="1793827"/>
                </a:lnTo>
                <a:lnTo>
                  <a:pt x="11552881" y="1702189"/>
                </a:lnTo>
                <a:lnTo>
                  <a:pt x="11552881" y="1583167"/>
                </a:lnTo>
                <a:lnTo>
                  <a:pt x="11651468" y="1674535"/>
                </a:lnTo>
                <a:lnTo>
                  <a:pt x="11651468" y="1669112"/>
                </a:lnTo>
                <a:lnTo>
                  <a:pt x="11554014" y="1578558"/>
                </a:lnTo>
                <a:lnTo>
                  <a:pt x="11658947" y="1483123"/>
                </a:lnTo>
                <a:lnTo>
                  <a:pt x="11763653" y="1580184"/>
                </a:lnTo>
                <a:lnTo>
                  <a:pt x="11658721" y="1675619"/>
                </a:lnTo>
                <a:lnTo>
                  <a:pt x="11651695" y="1669112"/>
                </a:lnTo>
                <a:lnTo>
                  <a:pt x="11651695" y="1674805"/>
                </a:lnTo>
                <a:lnTo>
                  <a:pt x="11656907" y="1679686"/>
                </a:lnTo>
                <a:lnTo>
                  <a:pt x="11656907" y="1798708"/>
                </a:lnTo>
                <a:lnTo>
                  <a:pt x="11651695" y="1793827"/>
                </a:lnTo>
                <a:lnTo>
                  <a:pt x="11651695" y="1799521"/>
                </a:lnTo>
                <a:lnTo>
                  <a:pt x="11656227" y="1803859"/>
                </a:lnTo>
                <a:lnTo>
                  <a:pt x="11656227" y="1864861"/>
                </a:lnTo>
                <a:lnTo>
                  <a:pt x="11660080" y="1865674"/>
                </a:lnTo>
                <a:lnTo>
                  <a:pt x="11660080" y="1805757"/>
                </a:lnTo>
                <a:lnTo>
                  <a:pt x="11714927" y="1856727"/>
                </a:lnTo>
                <a:lnTo>
                  <a:pt x="11717193" y="1852932"/>
                </a:lnTo>
                <a:lnTo>
                  <a:pt x="11662573" y="1802503"/>
                </a:lnTo>
                <a:lnTo>
                  <a:pt x="11767506" y="1707069"/>
                </a:lnTo>
                <a:lnTo>
                  <a:pt x="11791983" y="1729572"/>
                </a:lnTo>
                <a:lnTo>
                  <a:pt x="11870853" y="1802775"/>
                </a:lnTo>
                <a:lnTo>
                  <a:pt x="11765920" y="1898209"/>
                </a:lnTo>
                <a:lnTo>
                  <a:pt x="11717193" y="1853203"/>
                </a:lnTo>
                <a:lnTo>
                  <a:pt x="11715153" y="1856727"/>
                </a:lnTo>
                <a:lnTo>
                  <a:pt x="11764107" y="1902276"/>
                </a:lnTo>
                <a:lnTo>
                  <a:pt x="11764107" y="2021298"/>
                </a:lnTo>
                <a:lnTo>
                  <a:pt x="11660080" y="1924778"/>
                </a:lnTo>
                <a:lnTo>
                  <a:pt x="11660080" y="1865945"/>
                </a:lnTo>
                <a:lnTo>
                  <a:pt x="11656227" y="1865132"/>
                </a:lnTo>
                <a:lnTo>
                  <a:pt x="11656227" y="1926948"/>
                </a:lnTo>
                <a:lnTo>
                  <a:pt x="11586650" y="1990119"/>
                </a:lnTo>
                <a:lnTo>
                  <a:pt x="11549028" y="2024280"/>
                </a:lnTo>
                <a:lnTo>
                  <a:pt x="11549028" y="2110496"/>
                </a:lnTo>
                <a:lnTo>
                  <a:pt x="11552881" y="2112394"/>
                </a:lnTo>
                <a:lnTo>
                  <a:pt x="11552881" y="2029973"/>
                </a:lnTo>
                <a:lnTo>
                  <a:pt x="11656907" y="2126492"/>
                </a:lnTo>
                <a:lnTo>
                  <a:pt x="11656907" y="2245514"/>
                </a:lnTo>
                <a:lnTo>
                  <a:pt x="11552881" y="2149266"/>
                </a:lnTo>
                <a:lnTo>
                  <a:pt x="11552881" y="2112665"/>
                </a:lnTo>
                <a:lnTo>
                  <a:pt x="11549028" y="2110767"/>
                </a:lnTo>
                <a:lnTo>
                  <a:pt x="11549028" y="2151435"/>
                </a:lnTo>
                <a:lnTo>
                  <a:pt x="11658721" y="2253105"/>
                </a:lnTo>
                <a:lnTo>
                  <a:pt x="11767506" y="2153875"/>
                </a:lnTo>
                <a:lnTo>
                  <a:pt x="11793569" y="2178005"/>
                </a:lnTo>
                <a:lnTo>
                  <a:pt x="11795609" y="2174210"/>
                </a:lnTo>
                <a:lnTo>
                  <a:pt x="11793796" y="2178276"/>
                </a:lnTo>
                <a:lnTo>
                  <a:pt x="11871986" y="2250937"/>
                </a:lnTo>
                <a:lnTo>
                  <a:pt x="11871986" y="2372941"/>
                </a:lnTo>
                <a:lnTo>
                  <a:pt x="11853628" y="2389640"/>
                </a:lnTo>
                <a:lnTo>
                  <a:pt x="11844194" y="2398222"/>
                </a:lnTo>
                <a:lnTo>
                  <a:pt x="0" y="240828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288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57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214157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Progress Meeting on JOREK simulations of the hot tail RE seed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9DA4377E-E879-7766-B5D1-D1A5E41F4C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4036"/>
            <a:ext cx="11691803" cy="2356755"/>
          </a:xfrm>
          <a:custGeom>
            <a:avLst/>
            <a:gdLst>
              <a:gd name="connsiteX0" fmla="*/ 205830 w 11691803"/>
              <a:gd name="connsiteY0" fmla="*/ 2325379 h 2356755"/>
              <a:gd name="connsiteX1" fmla="*/ 227189 w 11691803"/>
              <a:gd name="connsiteY1" fmla="*/ 2345014 h 2356755"/>
              <a:gd name="connsiteX2" fmla="*/ 229280 w 11691803"/>
              <a:gd name="connsiteY2" fmla="*/ 2346937 h 2356755"/>
              <a:gd name="connsiteX3" fmla="*/ 182828 w 11691803"/>
              <a:gd name="connsiteY3" fmla="*/ 2346937 h 2356755"/>
              <a:gd name="connsiteX4" fmla="*/ 183180 w 11691803"/>
              <a:gd name="connsiteY4" fmla="*/ 2346606 h 2356755"/>
              <a:gd name="connsiteX5" fmla="*/ 204511 w 11691803"/>
              <a:gd name="connsiteY5" fmla="*/ 2204386 h 2356755"/>
              <a:gd name="connsiteX6" fmla="*/ 204511 w 11691803"/>
              <a:gd name="connsiteY6" fmla="*/ 2320869 h 2356755"/>
              <a:gd name="connsiteX7" fmla="*/ 178342 w 11691803"/>
              <a:gd name="connsiteY7" fmla="*/ 2345280 h 2356755"/>
              <a:gd name="connsiteX8" fmla="*/ 183180 w 11691803"/>
              <a:gd name="connsiteY8" fmla="*/ 2346606 h 2356755"/>
              <a:gd name="connsiteX9" fmla="*/ 178122 w 11691803"/>
              <a:gd name="connsiteY9" fmla="*/ 2345545 h 2356755"/>
              <a:gd name="connsiteX10" fmla="*/ 176635 w 11691803"/>
              <a:gd name="connsiteY10" fmla="*/ 2346937 h 2356755"/>
              <a:gd name="connsiteX11" fmla="*/ 103575 w 11691803"/>
              <a:gd name="connsiteY11" fmla="*/ 2346937 h 2356755"/>
              <a:gd name="connsiteX12" fmla="*/ 103575 w 11691803"/>
              <a:gd name="connsiteY12" fmla="*/ 2327284 h 2356755"/>
              <a:gd name="connsiteX13" fmla="*/ 103575 w 11691803"/>
              <a:gd name="connsiteY13" fmla="*/ 2298846 h 2356755"/>
              <a:gd name="connsiteX14" fmla="*/ 308525 w 11691803"/>
              <a:gd name="connsiteY14" fmla="*/ 1986544 h 2356755"/>
              <a:gd name="connsiteX15" fmla="*/ 308525 w 11691803"/>
              <a:gd name="connsiteY15" fmla="*/ 2103293 h 2356755"/>
              <a:gd name="connsiteX16" fmla="*/ 282357 w 11691803"/>
              <a:gd name="connsiteY16" fmla="*/ 2127704 h 2356755"/>
              <a:gd name="connsiteX17" fmla="*/ 207589 w 11691803"/>
              <a:gd name="connsiteY17" fmla="*/ 2197487 h 2356755"/>
              <a:gd name="connsiteX18" fmla="*/ 207589 w 11691803"/>
              <a:gd name="connsiteY18" fmla="*/ 2081004 h 2356755"/>
              <a:gd name="connsiteX19" fmla="*/ 243434 w 11691803"/>
              <a:gd name="connsiteY19" fmla="*/ 2047572 h 2356755"/>
              <a:gd name="connsiteX20" fmla="*/ 414959 w 11691803"/>
              <a:gd name="connsiteY20" fmla="*/ 1888635 h 2356755"/>
              <a:gd name="connsiteX21" fmla="*/ 481370 w 11691803"/>
              <a:gd name="connsiteY21" fmla="*/ 1949662 h 2356755"/>
              <a:gd name="connsiteX22" fmla="*/ 516774 w 11691803"/>
              <a:gd name="connsiteY22" fmla="*/ 1982034 h 2356755"/>
              <a:gd name="connsiteX23" fmla="*/ 415179 w 11691803"/>
              <a:gd name="connsiteY23" fmla="*/ 2077290 h 2356755"/>
              <a:gd name="connsiteX24" fmla="*/ 313363 w 11691803"/>
              <a:gd name="connsiteY24" fmla="*/ 1983891 h 2356755"/>
              <a:gd name="connsiteX25" fmla="*/ 100276 w 11691803"/>
              <a:gd name="connsiteY25" fmla="*/ 1670528 h 2356755"/>
              <a:gd name="connsiteX26" fmla="*/ 202092 w 11691803"/>
              <a:gd name="connsiteY26" fmla="*/ 1763927 h 2356755"/>
              <a:gd name="connsiteX27" fmla="*/ 135901 w 11691803"/>
              <a:gd name="connsiteY27" fmla="*/ 1825750 h 2356755"/>
              <a:gd name="connsiteX28" fmla="*/ 137660 w 11691803"/>
              <a:gd name="connsiteY28" fmla="*/ 1829465 h 2356755"/>
              <a:gd name="connsiteX29" fmla="*/ 204511 w 11691803"/>
              <a:gd name="connsiteY29" fmla="*/ 1767111 h 2356755"/>
              <a:gd name="connsiteX30" fmla="*/ 204511 w 11691803"/>
              <a:gd name="connsiteY30" fmla="*/ 1883594 h 2356755"/>
              <a:gd name="connsiteX31" fmla="*/ 176583 w 11691803"/>
              <a:gd name="connsiteY31" fmla="*/ 1909597 h 2356755"/>
              <a:gd name="connsiteX32" fmla="*/ 178782 w 11691803"/>
              <a:gd name="connsiteY32" fmla="*/ 1913842 h 2356755"/>
              <a:gd name="connsiteX33" fmla="*/ 205610 w 11691803"/>
              <a:gd name="connsiteY33" fmla="*/ 1888635 h 2356755"/>
              <a:gd name="connsiteX34" fmla="*/ 307426 w 11691803"/>
              <a:gd name="connsiteY34" fmla="*/ 1982034 h 2356755"/>
              <a:gd name="connsiteX35" fmla="*/ 241675 w 11691803"/>
              <a:gd name="connsiteY35" fmla="*/ 2043592 h 2356755"/>
              <a:gd name="connsiteX36" fmla="*/ 243434 w 11691803"/>
              <a:gd name="connsiteY36" fmla="*/ 2047572 h 2356755"/>
              <a:gd name="connsiteX37" fmla="*/ 241455 w 11691803"/>
              <a:gd name="connsiteY37" fmla="*/ 2043857 h 2356755"/>
              <a:gd name="connsiteX38" fmla="*/ 205830 w 11691803"/>
              <a:gd name="connsiteY38" fmla="*/ 2077290 h 2356755"/>
              <a:gd name="connsiteX39" fmla="*/ 104015 w 11691803"/>
              <a:gd name="connsiteY39" fmla="*/ 1983891 h 2356755"/>
              <a:gd name="connsiteX40" fmla="*/ 178562 w 11691803"/>
              <a:gd name="connsiteY40" fmla="*/ 1914107 h 2356755"/>
              <a:gd name="connsiteX41" fmla="*/ 176583 w 11691803"/>
              <a:gd name="connsiteY41" fmla="*/ 1909862 h 2356755"/>
              <a:gd name="connsiteX42" fmla="*/ 103575 w 11691803"/>
              <a:gd name="connsiteY42" fmla="*/ 1978054 h 2356755"/>
              <a:gd name="connsiteX43" fmla="*/ 103575 w 11691803"/>
              <a:gd name="connsiteY43" fmla="*/ 1861571 h 2356755"/>
              <a:gd name="connsiteX44" fmla="*/ 137660 w 11691803"/>
              <a:gd name="connsiteY44" fmla="*/ 1829730 h 2356755"/>
              <a:gd name="connsiteX45" fmla="*/ 135681 w 11691803"/>
              <a:gd name="connsiteY45" fmla="*/ 1825750 h 2356755"/>
              <a:gd name="connsiteX46" fmla="*/ 101816 w 11691803"/>
              <a:gd name="connsiteY46" fmla="*/ 1857591 h 2356755"/>
              <a:gd name="connsiteX47" fmla="*/ 0 w 11691803"/>
              <a:gd name="connsiteY47" fmla="*/ 1764192 h 2356755"/>
              <a:gd name="connsiteX48" fmla="*/ 308525 w 11691803"/>
              <a:gd name="connsiteY48" fmla="*/ 1549269 h 2356755"/>
              <a:gd name="connsiteX49" fmla="*/ 308525 w 11691803"/>
              <a:gd name="connsiteY49" fmla="*/ 1665752 h 2356755"/>
              <a:gd name="connsiteX50" fmla="*/ 283896 w 11691803"/>
              <a:gd name="connsiteY50" fmla="*/ 1688836 h 2356755"/>
              <a:gd name="connsiteX51" fmla="*/ 285875 w 11691803"/>
              <a:gd name="connsiteY51" fmla="*/ 1692551 h 2356755"/>
              <a:gd name="connsiteX52" fmla="*/ 283676 w 11691803"/>
              <a:gd name="connsiteY52" fmla="*/ 1689102 h 2356755"/>
              <a:gd name="connsiteX53" fmla="*/ 207589 w 11691803"/>
              <a:gd name="connsiteY53" fmla="*/ 1760212 h 2356755"/>
              <a:gd name="connsiteX54" fmla="*/ 207589 w 11691803"/>
              <a:gd name="connsiteY54" fmla="*/ 1643729 h 2356755"/>
              <a:gd name="connsiteX55" fmla="*/ 238816 w 11691803"/>
              <a:gd name="connsiteY55" fmla="*/ 1614277 h 2356755"/>
              <a:gd name="connsiteX56" fmla="*/ 236837 w 11691803"/>
              <a:gd name="connsiteY56" fmla="*/ 1610828 h 2356755"/>
              <a:gd name="connsiteX57" fmla="*/ 239036 w 11691803"/>
              <a:gd name="connsiteY57" fmla="*/ 1614277 h 2356755"/>
              <a:gd name="connsiteX58" fmla="*/ 205610 w 11691803"/>
              <a:gd name="connsiteY58" fmla="*/ 1451360 h 2356755"/>
              <a:gd name="connsiteX59" fmla="*/ 307426 w 11691803"/>
              <a:gd name="connsiteY59" fmla="*/ 1544759 h 2356755"/>
              <a:gd name="connsiteX60" fmla="*/ 236837 w 11691803"/>
              <a:gd name="connsiteY60" fmla="*/ 1610828 h 2356755"/>
              <a:gd name="connsiteX61" fmla="*/ 205830 w 11691803"/>
              <a:gd name="connsiteY61" fmla="*/ 1639749 h 2356755"/>
              <a:gd name="connsiteX62" fmla="*/ 104015 w 11691803"/>
              <a:gd name="connsiteY62" fmla="*/ 1546351 h 2356755"/>
              <a:gd name="connsiteX63" fmla="*/ 310944 w 11691803"/>
              <a:gd name="connsiteY63" fmla="*/ 1231926 h 2356755"/>
              <a:gd name="connsiteX64" fmla="*/ 313803 w 11691803"/>
              <a:gd name="connsiteY64" fmla="*/ 1234580 h 2356755"/>
              <a:gd name="connsiteX65" fmla="*/ 412760 w 11691803"/>
              <a:gd name="connsiteY65" fmla="*/ 1325325 h 2356755"/>
              <a:gd name="connsiteX66" fmla="*/ 311164 w 11691803"/>
              <a:gd name="connsiteY66" fmla="*/ 1420581 h 2356755"/>
              <a:gd name="connsiteX67" fmla="*/ 209349 w 11691803"/>
              <a:gd name="connsiteY67" fmla="*/ 1326917 h 2356755"/>
              <a:gd name="connsiteX68" fmla="*/ 412760 w 11691803"/>
              <a:gd name="connsiteY68" fmla="*/ 893622 h 2356755"/>
              <a:gd name="connsiteX69" fmla="*/ 412760 w 11691803"/>
              <a:gd name="connsiteY69" fmla="*/ 1010105 h 2356755"/>
              <a:gd name="connsiteX70" fmla="*/ 386591 w 11691803"/>
              <a:gd name="connsiteY70" fmla="*/ 1034516 h 2356755"/>
              <a:gd name="connsiteX71" fmla="*/ 388351 w 11691803"/>
              <a:gd name="connsiteY71" fmla="*/ 1038496 h 2356755"/>
              <a:gd name="connsiteX72" fmla="*/ 386371 w 11691803"/>
              <a:gd name="connsiteY72" fmla="*/ 1034781 h 2356755"/>
              <a:gd name="connsiteX73" fmla="*/ 311824 w 11691803"/>
              <a:gd name="connsiteY73" fmla="*/ 1104565 h 2356755"/>
              <a:gd name="connsiteX74" fmla="*/ 311824 w 11691803"/>
              <a:gd name="connsiteY74" fmla="*/ 988082 h 2356755"/>
              <a:gd name="connsiteX75" fmla="*/ 347448 w 11691803"/>
              <a:gd name="connsiteY75" fmla="*/ 954650 h 2356755"/>
              <a:gd name="connsiteX76" fmla="*/ 345689 w 11691803"/>
              <a:gd name="connsiteY76" fmla="*/ 950669 h 2356755"/>
              <a:gd name="connsiteX77" fmla="*/ 347668 w 11691803"/>
              <a:gd name="connsiteY77" fmla="*/ 954384 h 2356755"/>
              <a:gd name="connsiteX78" fmla="*/ 204291 w 11691803"/>
              <a:gd name="connsiteY78" fmla="*/ 577340 h 2356755"/>
              <a:gd name="connsiteX79" fmla="*/ 306106 w 11691803"/>
              <a:gd name="connsiteY79" fmla="*/ 670739 h 2356755"/>
              <a:gd name="connsiteX80" fmla="*/ 239915 w 11691803"/>
              <a:gd name="connsiteY80" fmla="*/ 732563 h 2356755"/>
              <a:gd name="connsiteX81" fmla="*/ 241895 w 11691803"/>
              <a:gd name="connsiteY81" fmla="*/ 736542 h 2356755"/>
              <a:gd name="connsiteX82" fmla="*/ 308525 w 11691803"/>
              <a:gd name="connsiteY82" fmla="*/ 673923 h 2356755"/>
              <a:gd name="connsiteX83" fmla="*/ 308525 w 11691803"/>
              <a:gd name="connsiteY83" fmla="*/ 790671 h 2356755"/>
              <a:gd name="connsiteX84" fmla="*/ 280818 w 11691803"/>
              <a:gd name="connsiteY84" fmla="*/ 816674 h 2356755"/>
              <a:gd name="connsiteX85" fmla="*/ 282797 w 11691803"/>
              <a:gd name="connsiteY85" fmla="*/ 820920 h 2356755"/>
              <a:gd name="connsiteX86" fmla="*/ 309625 w 11691803"/>
              <a:gd name="connsiteY86" fmla="*/ 795713 h 2356755"/>
              <a:gd name="connsiteX87" fmla="*/ 411440 w 11691803"/>
              <a:gd name="connsiteY87" fmla="*/ 889111 h 2356755"/>
              <a:gd name="connsiteX88" fmla="*/ 345689 w 11691803"/>
              <a:gd name="connsiteY88" fmla="*/ 950669 h 2356755"/>
              <a:gd name="connsiteX89" fmla="*/ 310065 w 11691803"/>
              <a:gd name="connsiteY89" fmla="*/ 984102 h 2356755"/>
              <a:gd name="connsiteX90" fmla="*/ 208249 w 11691803"/>
              <a:gd name="connsiteY90" fmla="*/ 890703 h 2356755"/>
              <a:gd name="connsiteX91" fmla="*/ 282577 w 11691803"/>
              <a:gd name="connsiteY91" fmla="*/ 820920 h 2356755"/>
              <a:gd name="connsiteX92" fmla="*/ 280597 w 11691803"/>
              <a:gd name="connsiteY92" fmla="*/ 816674 h 2356755"/>
              <a:gd name="connsiteX93" fmla="*/ 207589 w 11691803"/>
              <a:gd name="connsiteY93" fmla="*/ 885131 h 2356755"/>
              <a:gd name="connsiteX94" fmla="*/ 207589 w 11691803"/>
              <a:gd name="connsiteY94" fmla="*/ 768383 h 2356755"/>
              <a:gd name="connsiteX95" fmla="*/ 241675 w 11691803"/>
              <a:gd name="connsiteY95" fmla="*/ 736542 h 2356755"/>
              <a:gd name="connsiteX96" fmla="*/ 239915 w 11691803"/>
              <a:gd name="connsiteY96" fmla="*/ 732828 h 2356755"/>
              <a:gd name="connsiteX97" fmla="*/ 205830 w 11691803"/>
              <a:gd name="connsiteY97" fmla="*/ 764668 h 2356755"/>
              <a:gd name="connsiteX98" fmla="*/ 104015 w 11691803"/>
              <a:gd name="connsiteY98" fmla="*/ 671270 h 2356755"/>
              <a:gd name="connsiteX99" fmla="*/ 412760 w 11691803"/>
              <a:gd name="connsiteY99" fmla="*/ 456082 h 2356755"/>
              <a:gd name="connsiteX100" fmla="*/ 412760 w 11691803"/>
              <a:gd name="connsiteY100" fmla="*/ 572830 h 2356755"/>
              <a:gd name="connsiteX101" fmla="*/ 387911 w 11691803"/>
              <a:gd name="connsiteY101" fmla="*/ 595914 h 2356755"/>
              <a:gd name="connsiteX102" fmla="*/ 390110 w 11691803"/>
              <a:gd name="connsiteY102" fmla="*/ 599364 h 2356755"/>
              <a:gd name="connsiteX103" fmla="*/ 413639 w 11691803"/>
              <a:gd name="connsiteY103" fmla="*/ 577340 h 2356755"/>
              <a:gd name="connsiteX104" fmla="*/ 515455 w 11691803"/>
              <a:gd name="connsiteY104" fmla="*/ 670739 h 2356755"/>
              <a:gd name="connsiteX105" fmla="*/ 462458 w 11691803"/>
              <a:gd name="connsiteY105" fmla="*/ 720357 h 2356755"/>
              <a:gd name="connsiteX106" fmla="*/ 415179 w 11691803"/>
              <a:gd name="connsiteY106" fmla="*/ 764668 h 2356755"/>
              <a:gd name="connsiteX107" fmla="*/ 313363 w 11691803"/>
              <a:gd name="connsiteY107" fmla="*/ 671270 h 2356755"/>
              <a:gd name="connsiteX108" fmla="*/ 389890 w 11691803"/>
              <a:gd name="connsiteY108" fmla="*/ 599629 h 2356755"/>
              <a:gd name="connsiteX109" fmla="*/ 387691 w 11691803"/>
              <a:gd name="connsiteY109" fmla="*/ 595914 h 2356755"/>
              <a:gd name="connsiteX110" fmla="*/ 311824 w 11691803"/>
              <a:gd name="connsiteY110" fmla="*/ 667024 h 2356755"/>
              <a:gd name="connsiteX111" fmla="*/ 311824 w 11691803"/>
              <a:gd name="connsiteY111" fmla="*/ 550541 h 2356755"/>
              <a:gd name="connsiteX112" fmla="*/ 343050 w 11691803"/>
              <a:gd name="connsiteY112" fmla="*/ 521355 h 2356755"/>
              <a:gd name="connsiteX113" fmla="*/ 309625 w 11691803"/>
              <a:gd name="connsiteY113" fmla="*/ 358172 h 2356755"/>
              <a:gd name="connsiteX114" fmla="*/ 411440 w 11691803"/>
              <a:gd name="connsiteY114" fmla="*/ 451571 h 2356755"/>
              <a:gd name="connsiteX115" fmla="*/ 341071 w 11691803"/>
              <a:gd name="connsiteY115" fmla="*/ 517640 h 2356755"/>
              <a:gd name="connsiteX116" fmla="*/ 343050 w 11691803"/>
              <a:gd name="connsiteY116" fmla="*/ 521355 h 2356755"/>
              <a:gd name="connsiteX117" fmla="*/ 340851 w 11691803"/>
              <a:gd name="connsiteY117" fmla="*/ 517905 h 2356755"/>
              <a:gd name="connsiteX118" fmla="*/ 310065 w 11691803"/>
              <a:gd name="connsiteY118" fmla="*/ 546827 h 2356755"/>
              <a:gd name="connsiteX119" fmla="*/ 208249 w 11691803"/>
              <a:gd name="connsiteY119" fmla="*/ 453428 h 2356755"/>
              <a:gd name="connsiteX120" fmla="*/ 414959 w 11691803"/>
              <a:gd name="connsiteY120" fmla="*/ 139004 h 2356755"/>
              <a:gd name="connsiteX121" fmla="*/ 417818 w 11691803"/>
              <a:gd name="connsiteY121" fmla="*/ 141657 h 2356755"/>
              <a:gd name="connsiteX122" fmla="*/ 516774 w 11691803"/>
              <a:gd name="connsiteY122" fmla="*/ 232402 h 2356755"/>
              <a:gd name="connsiteX123" fmla="*/ 415179 w 11691803"/>
              <a:gd name="connsiteY123" fmla="*/ 327393 h 2356755"/>
              <a:gd name="connsiteX124" fmla="*/ 313363 w 11691803"/>
              <a:gd name="connsiteY124" fmla="*/ 233995 h 2356755"/>
              <a:gd name="connsiteX125" fmla="*/ 390027 w 11691803"/>
              <a:gd name="connsiteY125" fmla="*/ 39345 h 2356755"/>
              <a:gd name="connsiteX126" fmla="*/ 412760 w 11691803"/>
              <a:gd name="connsiteY126" fmla="*/ 39345 h 2356755"/>
              <a:gd name="connsiteX127" fmla="*/ 412760 w 11691803"/>
              <a:gd name="connsiteY127" fmla="*/ 67745 h 2356755"/>
              <a:gd name="connsiteX128" fmla="*/ 412760 w 11691803"/>
              <a:gd name="connsiteY128" fmla="*/ 134759 h 2356755"/>
              <a:gd name="connsiteX129" fmla="*/ 311824 w 11691803"/>
              <a:gd name="connsiteY129" fmla="*/ 229219 h 2356755"/>
              <a:gd name="connsiteX130" fmla="*/ 311824 w 11691803"/>
              <a:gd name="connsiteY130" fmla="*/ 112736 h 2356755"/>
              <a:gd name="connsiteX131" fmla="*/ 384557 w 11691803"/>
              <a:gd name="connsiteY131" fmla="*/ 44478 h 2356755"/>
              <a:gd name="connsiteX132" fmla="*/ 234254 w 11691803"/>
              <a:gd name="connsiteY132" fmla="*/ 39345 h 2356755"/>
              <a:gd name="connsiteX133" fmla="*/ 384085 w 11691803"/>
              <a:gd name="connsiteY133" fmla="*/ 39345 h 2356755"/>
              <a:gd name="connsiteX134" fmla="*/ 362952 w 11691803"/>
              <a:gd name="connsiteY134" fmla="*/ 59162 h 2356755"/>
              <a:gd name="connsiteX135" fmla="*/ 310065 w 11691803"/>
              <a:gd name="connsiteY135" fmla="*/ 108755 h 2356755"/>
              <a:gd name="connsiteX136" fmla="*/ 239063 w 11691803"/>
              <a:gd name="connsiteY136" fmla="*/ 43748 h 2356755"/>
              <a:gd name="connsiteX137" fmla="*/ 11691803 w 11691803"/>
              <a:gd name="connsiteY137" fmla="*/ 0 h 2356755"/>
              <a:gd name="connsiteX138" fmla="*/ 11691803 w 11691803"/>
              <a:gd name="connsiteY138" fmla="*/ 2356755 h 2356755"/>
              <a:gd name="connsiteX139" fmla="*/ 235215 w 11691803"/>
              <a:gd name="connsiteY139" fmla="*/ 2346937 h 2356755"/>
              <a:gd name="connsiteX140" fmla="*/ 226061 w 11691803"/>
              <a:gd name="connsiteY140" fmla="*/ 2338538 h 2356755"/>
              <a:gd name="connsiteX141" fmla="*/ 208249 w 11691803"/>
              <a:gd name="connsiteY141" fmla="*/ 2322195 h 2356755"/>
              <a:gd name="connsiteX142" fmla="*/ 208249 w 11691803"/>
              <a:gd name="connsiteY142" fmla="*/ 2202794 h 2356755"/>
              <a:gd name="connsiteX143" fmla="*/ 284116 w 11691803"/>
              <a:gd name="connsiteY143" fmla="*/ 2131684 h 2356755"/>
              <a:gd name="connsiteX144" fmla="*/ 282357 w 11691803"/>
              <a:gd name="connsiteY144" fmla="*/ 2127704 h 2356755"/>
              <a:gd name="connsiteX145" fmla="*/ 284336 w 11691803"/>
              <a:gd name="connsiteY145" fmla="*/ 2131418 h 2356755"/>
              <a:gd name="connsiteX146" fmla="*/ 309625 w 11691803"/>
              <a:gd name="connsiteY146" fmla="*/ 2107803 h 2356755"/>
              <a:gd name="connsiteX147" fmla="*/ 415179 w 11691803"/>
              <a:gd name="connsiteY147" fmla="*/ 2204916 h 2356755"/>
              <a:gd name="connsiteX148" fmla="*/ 521612 w 11691803"/>
              <a:gd name="connsiteY148" fmla="*/ 2105415 h 2356755"/>
              <a:gd name="connsiteX149" fmla="*/ 521612 w 11691803"/>
              <a:gd name="connsiteY149" fmla="*/ 2065615 h 2356755"/>
              <a:gd name="connsiteX150" fmla="*/ 517874 w 11691803"/>
              <a:gd name="connsiteY150" fmla="*/ 2067472 h 2356755"/>
              <a:gd name="connsiteX151" fmla="*/ 517874 w 11691803"/>
              <a:gd name="connsiteY151" fmla="*/ 2103293 h 2356755"/>
              <a:gd name="connsiteX152" fmla="*/ 416938 w 11691803"/>
              <a:gd name="connsiteY152" fmla="*/ 2197487 h 2356755"/>
              <a:gd name="connsiteX153" fmla="*/ 416938 w 11691803"/>
              <a:gd name="connsiteY153" fmla="*/ 2081004 h 2356755"/>
              <a:gd name="connsiteX154" fmla="*/ 517874 w 11691803"/>
              <a:gd name="connsiteY154" fmla="*/ 1986544 h 2356755"/>
              <a:gd name="connsiteX155" fmla="*/ 517874 w 11691803"/>
              <a:gd name="connsiteY155" fmla="*/ 2067207 h 2356755"/>
              <a:gd name="connsiteX156" fmla="*/ 521612 w 11691803"/>
              <a:gd name="connsiteY156" fmla="*/ 2065349 h 2356755"/>
              <a:gd name="connsiteX157" fmla="*/ 521612 w 11691803"/>
              <a:gd name="connsiteY157" fmla="*/ 1980972 h 2356755"/>
              <a:gd name="connsiteX158" fmla="*/ 485108 w 11691803"/>
              <a:gd name="connsiteY158" fmla="*/ 1947540 h 2356755"/>
              <a:gd name="connsiteX159" fmla="*/ 417598 w 11691803"/>
              <a:gd name="connsiteY159" fmla="*/ 1885716 h 2356755"/>
              <a:gd name="connsiteX160" fmla="*/ 417598 w 11691803"/>
              <a:gd name="connsiteY160" fmla="*/ 1825220 h 2356755"/>
              <a:gd name="connsiteX161" fmla="*/ 413859 w 11691803"/>
              <a:gd name="connsiteY161" fmla="*/ 1826015 h 2356755"/>
              <a:gd name="connsiteX162" fmla="*/ 413859 w 11691803"/>
              <a:gd name="connsiteY162" fmla="*/ 1883594 h 2356755"/>
              <a:gd name="connsiteX163" fmla="*/ 312923 w 11691803"/>
              <a:gd name="connsiteY163" fmla="*/ 1978054 h 2356755"/>
              <a:gd name="connsiteX164" fmla="*/ 312923 w 11691803"/>
              <a:gd name="connsiteY164" fmla="*/ 1861571 h 2356755"/>
              <a:gd name="connsiteX165" fmla="*/ 360423 w 11691803"/>
              <a:gd name="connsiteY165" fmla="*/ 1816994 h 2356755"/>
              <a:gd name="connsiteX166" fmla="*/ 358443 w 11691803"/>
              <a:gd name="connsiteY166" fmla="*/ 1813545 h 2356755"/>
              <a:gd name="connsiteX167" fmla="*/ 311164 w 11691803"/>
              <a:gd name="connsiteY167" fmla="*/ 1857591 h 2356755"/>
              <a:gd name="connsiteX168" fmla="*/ 209349 w 11691803"/>
              <a:gd name="connsiteY168" fmla="*/ 1764192 h 2356755"/>
              <a:gd name="connsiteX169" fmla="*/ 285875 w 11691803"/>
              <a:gd name="connsiteY169" fmla="*/ 1692551 h 2356755"/>
              <a:gd name="connsiteX170" fmla="*/ 309625 w 11691803"/>
              <a:gd name="connsiteY170" fmla="*/ 1670528 h 2356755"/>
              <a:gd name="connsiteX171" fmla="*/ 411440 w 11691803"/>
              <a:gd name="connsiteY171" fmla="*/ 1763927 h 2356755"/>
              <a:gd name="connsiteX172" fmla="*/ 358443 w 11691803"/>
              <a:gd name="connsiteY172" fmla="*/ 1813280 h 2356755"/>
              <a:gd name="connsiteX173" fmla="*/ 360642 w 11691803"/>
              <a:gd name="connsiteY173" fmla="*/ 1816994 h 2356755"/>
              <a:gd name="connsiteX174" fmla="*/ 413859 w 11691803"/>
              <a:gd name="connsiteY174" fmla="*/ 1767111 h 2356755"/>
              <a:gd name="connsiteX175" fmla="*/ 413859 w 11691803"/>
              <a:gd name="connsiteY175" fmla="*/ 1825750 h 2356755"/>
              <a:gd name="connsiteX176" fmla="*/ 417598 w 11691803"/>
              <a:gd name="connsiteY176" fmla="*/ 1824954 h 2356755"/>
              <a:gd name="connsiteX177" fmla="*/ 417598 w 11691803"/>
              <a:gd name="connsiteY177" fmla="*/ 1765254 h 2356755"/>
              <a:gd name="connsiteX178" fmla="*/ 421996 w 11691803"/>
              <a:gd name="connsiteY178" fmla="*/ 1761008 h 2356755"/>
              <a:gd name="connsiteX179" fmla="*/ 421996 w 11691803"/>
              <a:gd name="connsiteY179" fmla="*/ 1755436 h 2356755"/>
              <a:gd name="connsiteX180" fmla="*/ 416938 w 11691803"/>
              <a:gd name="connsiteY180" fmla="*/ 1760212 h 2356755"/>
              <a:gd name="connsiteX181" fmla="*/ 416938 w 11691803"/>
              <a:gd name="connsiteY181" fmla="*/ 1643729 h 2356755"/>
              <a:gd name="connsiteX182" fmla="*/ 421996 w 11691803"/>
              <a:gd name="connsiteY182" fmla="*/ 1638953 h 2356755"/>
              <a:gd name="connsiteX183" fmla="*/ 421996 w 11691803"/>
              <a:gd name="connsiteY183" fmla="*/ 1633381 h 2356755"/>
              <a:gd name="connsiteX184" fmla="*/ 415179 w 11691803"/>
              <a:gd name="connsiteY184" fmla="*/ 1639749 h 2356755"/>
              <a:gd name="connsiteX185" fmla="*/ 313363 w 11691803"/>
              <a:gd name="connsiteY185" fmla="*/ 1546351 h 2356755"/>
              <a:gd name="connsiteX186" fmla="*/ 414959 w 11691803"/>
              <a:gd name="connsiteY186" fmla="*/ 1451360 h 2356755"/>
              <a:gd name="connsiteX187" fmla="*/ 516774 w 11691803"/>
              <a:gd name="connsiteY187" fmla="*/ 1544759 h 2356755"/>
              <a:gd name="connsiteX188" fmla="*/ 422216 w 11691803"/>
              <a:gd name="connsiteY188" fmla="*/ 1633381 h 2356755"/>
              <a:gd name="connsiteX189" fmla="*/ 422216 w 11691803"/>
              <a:gd name="connsiteY189" fmla="*/ 1638688 h 2356755"/>
              <a:gd name="connsiteX190" fmla="*/ 517874 w 11691803"/>
              <a:gd name="connsiteY190" fmla="*/ 1549269 h 2356755"/>
              <a:gd name="connsiteX191" fmla="*/ 517874 w 11691803"/>
              <a:gd name="connsiteY191" fmla="*/ 1665752 h 2356755"/>
              <a:gd name="connsiteX192" fmla="*/ 422216 w 11691803"/>
              <a:gd name="connsiteY192" fmla="*/ 1755436 h 2356755"/>
              <a:gd name="connsiteX193" fmla="*/ 422216 w 11691803"/>
              <a:gd name="connsiteY193" fmla="*/ 1761008 h 2356755"/>
              <a:gd name="connsiteX194" fmla="*/ 521612 w 11691803"/>
              <a:gd name="connsiteY194" fmla="*/ 1667875 h 2356755"/>
              <a:gd name="connsiteX195" fmla="*/ 521612 w 11691803"/>
              <a:gd name="connsiteY195" fmla="*/ 1543697 h 2356755"/>
              <a:gd name="connsiteX196" fmla="*/ 417598 w 11691803"/>
              <a:gd name="connsiteY196" fmla="*/ 1448176 h 2356755"/>
              <a:gd name="connsiteX197" fmla="*/ 417598 w 11691803"/>
              <a:gd name="connsiteY197" fmla="*/ 1331162 h 2356755"/>
              <a:gd name="connsiteX198" fmla="*/ 413859 w 11691803"/>
              <a:gd name="connsiteY198" fmla="*/ 1334612 h 2356755"/>
              <a:gd name="connsiteX199" fmla="*/ 413859 w 11691803"/>
              <a:gd name="connsiteY199" fmla="*/ 1446584 h 2356755"/>
              <a:gd name="connsiteX200" fmla="*/ 312923 w 11691803"/>
              <a:gd name="connsiteY200" fmla="*/ 1540778 h 2356755"/>
              <a:gd name="connsiteX201" fmla="*/ 312923 w 11691803"/>
              <a:gd name="connsiteY201" fmla="*/ 1424295 h 2356755"/>
              <a:gd name="connsiteX202" fmla="*/ 413859 w 11691803"/>
              <a:gd name="connsiteY202" fmla="*/ 1329836 h 2356755"/>
              <a:gd name="connsiteX203" fmla="*/ 413859 w 11691803"/>
              <a:gd name="connsiteY203" fmla="*/ 1334346 h 2356755"/>
              <a:gd name="connsiteX204" fmla="*/ 417598 w 11691803"/>
              <a:gd name="connsiteY204" fmla="*/ 1330897 h 2356755"/>
              <a:gd name="connsiteX205" fmla="*/ 417598 w 11691803"/>
              <a:gd name="connsiteY205" fmla="*/ 1324264 h 2356755"/>
              <a:gd name="connsiteX206" fmla="*/ 316882 w 11691803"/>
              <a:gd name="connsiteY206" fmla="*/ 1231926 h 2356755"/>
              <a:gd name="connsiteX207" fmla="*/ 313803 w 11691803"/>
              <a:gd name="connsiteY207" fmla="*/ 1234580 h 2356755"/>
              <a:gd name="connsiteX208" fmla="*/ 316662 w 11691803"/>
              <a:gd name="connsiteY208" fmla="*/ 1231661 h 2356755"/>
              <a:gd name="connsiteX209" fmla="*/ 312264 w 11691803"/>
              <a:gd name="connsiteY209" fmla="*/ 1227681 h 2356755"/>
              <a:gd name="connsiteX210" fmla="*/ 312264 w 11691803"/>
              <a:gd name="connsiteY210" fmla="*/ 1223701 h 2356755"/>
              <a:gd name="connsiteX211" fmla="*/ 308525 w 11691803"/>
              <a:gd name="connsiteY211" fmla="*/ 1223701 h 2356755"/>
              <a:gd name="connsiteX212" fmla="*/ 308525 w 11691803"/>
              <a:gd name="connsiteY212" fmla="*/ 1227946 h 2356755"/>
              <a:gd name="connsiteX213" fmla="*/ 207589 w 11691803"/>
              <a:gd name="connsiteY213" fmla="*/ 1322141 h 2356755"/>
              <a:gd name="connsiteX214" fmla="*/ 207589 w 11691803"/>
              <a:gd name="connsiteY214" fmla="*/ 1215476 h 2356755"/>
              <a:gd name="connsiteX215" fmla="*/ 207589 w 11691803"/>
              <a:gd name="connsiteY215" fmla="*/ 1205923 h 2356755"/>
              <a:gd name="connsiteX216" fmla="*/ 308525 w 11691803"/>
              <a:gd name="connsiteY216" fmla="*/ 1111464 h 2356755"/>
              <a:gd name="connsiteX217" fmla="*/ 308525 w 11691803"/>
              <a:gd name="connsiteY217" fmla="*/ 1217068 h 2356755"/>
              <a:gd name="connsiteX218" fmla="*/ 308525 w 11691803"/>
              <a:gd name="connsiteY218" fmla="*/ 1223436 h 2356755"/>
              <a:gd name="connsiteX219" fmla="*/ 312264 w 11691803"/>
              <a:gd name="connsiteY219" fmla="*/ 1223436 h 2356755"/>
              <a:gd name="connsiteX220" fmla="*/ 312264 w 11691803"/>
              <a:gd name="connsiteY220" fmla="*/ 1109606 h 2356755"/>
              <a:gd name="connsiteX221" fmla="*/ 388351 w 11691803"/>
              <a:gd name="connsiteY221" fmla="*/ 1038496 h 2356755"/>
              <a:gd name="connsiteX222" fmla="*/ 413639 w 11691803"/>
              <a:gd name="connsiteY222" fmla="*/ 1014881 h 2356755"/>
              <a:gd name="connsiteX223" fmla="*/ 519413 w 11691803"/>
              <a:gd name="connsiteY223" fmla="*/ 1111729 h 2356755"/>
              <a:gd name="connsiteX224" fmla="*/ 625626 w 11691803"/>
              <a:gd name="connsiteY224" fmla="*/ 1012228 h 2356755"/>
              <a:gd name="connsiteX225" fmla="*/ 625626 w 11691803"/>
              <a:gd name="connsiteY225" fmla="*/ 972692 h 2356755"/>
              <a:gd name="connsiteX226" fmla="*/ 622108 w 11691803"/>
              <a:gd name="connsiteY226" fmla="*/ 974550 h 2356755"/>
              <a:gd name="connsiteX227" fmla="*/ 622108 w 11691803"/>
              <a:gd name="connsiteY227" fmla="*/ 1010105 h 2356755"/>
              <a:gd name="connsiteX228" fmla="*/ 521172 w 11691803"/>
              <a:gd name="connsiteY228" fmla="*/ 1104565 h 2356755"/>
              <a:gd name="connsiteX229" fmla="*/ 521172 w 11691803"/>
              <a:gd name="connsiteY229" fmla="*/ 988082 h 2356755"/>
              <a:gd name="connsiteX230" fmla="*/ 622108 w 11691803"/>
              <a:gd name="connsiteY230" fmla="*/ 893622 h 2356755"/>
              <a:gd name="connsiteX231" fmla="*/ 622108 w 11691803"/>
              <a:gd name="connsiteY231" fmla="*/ 974284 h 2356755"/>
              <a:gd name="connsiteX232" fmla="*/ 625626 w 11691803"/>
              <a:gd name="connsiteY232" fmla="*/ 972427 h 2356755"/>
              <a:gd name="connsiteX233" fmla="*/ 625626 w 11691803"/>
              <a:gd name="connsiteY233" fmla="*/ 888050 h 2356755"/>
              <a:gd name="connsiteX234" fmla="*/ 589342 w 11691803"/>
              <a:gd name="connsiteY234" fmla="*/ 854618 h 2356755"/>
              <a:gd name="connsiteX235" fmla="*/ 585604 w 11691803"/>
              <a:gd name="connsiteY235" fmla="*/ 856740 h 2356755"/>
              <a:gd name="connsiteX236" fmla="*/ 620789 w 11691803"/>
              <a:gd name="connsiteY236" fmla="*/ 889111 h 2356755"/>
              <a:gd name="connsiteX237" fmla="*/ 519193 w 11691803"/>
              <a:gd name="connsiteY237" fmla="*/ 984102 h 2356755"/>
              <a:gd name="connsiteX238" fmla="*/ 417378 w 11691803"/>
              <a:gd name="connsiteY238" fmla="*/ 890703 h 2356755"/>
              <a:gd name="connsiteX239" fmla="*/ 518973 w 11691803"/>
              <a:gd name="connsiteY239" fmla="*/ 795713 h 2356755"/>
              <a:gd name="connsiteX240" fmla="*/ 585384 w 11691803"/>
              <a:gd name="connsiteY240" fmla="*/ 856475 h 2356755"/>
              <a:gd name="connsiteX241" fmla="*/ 589122 w 11691803"/>
              <a:gd name="connsiteY241" fmla="*/ 854352 h 2356755"/>
              <a:gd name="connsiteX242" fmla="*/ 521612 w 11691803"/>
              <a:gd name="connsiteY242" fmla="*/ 792529 h 2356755"/>
              <a:gd name="connsiteX243" fmla="*/ 521612 w 11691803"/>
              <a:gd name="connsiteY243" fmla="*/ 732297 h 2356755"/>
              <a:gd name="connsiteX244" fmla="*/ 517874 w 11691803"/>
              <a:gd name="connsiteY244" fmla="*/ 732828 h 2356755"/>
              <a:gd name="connsiteX245" fmla="*/ 517874 w 11691803"/>
              <a:gd name="connsiteY245" fmla="*/ 790671 h 2356755"/>
              <a:gd name="connsiteX246" fmla="*/ 417158 w 11691803"/>
              <a:gd name="connsiteY246" fmla="*/ 885131 h 2356755"/>
              <a:gd name="connsiteX247" fmla="*/ 417158 w 11691803"/>
              <a:gd name="connsiteY247" fmla="*/ 768383 h 2356755"/>
              <a:gd name="connsiteX248" fmla="*/ 464657 w 11691803"/>
              <a:gd name="connsiteY248" fmla="*/ 724072 h 2356755"/>
              <a:gd name="connsiteX249" fmla="*/ 462458 w 11691803"/>
              <a:gd name="connsiteY249" fmla="*/ 720357 h 2356755"/>
              <a:gd name="connsiteX250" fmla="*/ 464657 w 11691803"/>
              <a:gd name="connsiteY250" fmla="*/ 723807 h 2356755"/>
              <a:gd name="connsiteX251" fmla="*/ 517874 w 11691803"/>
              <a:gd name="connsiteY251" fmla="*/ 673923 h 2356755"/>
              <a:gd name="connsiteX252" fmla="*/ 517874 w 11691803"/>
              <a:gd name="connsiteY252" fmla="*/ 732563 h 2356755"/>
              <a:gd name="connsiteX253" fmla="*/ 521612 w 11691803"/>
              <a:gd name="connsiteY253" fmla="*/ 732032 h 2356755"/>
              <a:gd name="connsiteX254" fmla="*/ 521612 w 11691803"/>
              <a:gd name="connsiteY254" fmla="*/ 672331 h 2356755"/>
              <a:gd name="connsiteX255" fmla="*/ 526010 w 11691803"/>
              <a:gd name="connsiteY255" fmla="*/ 668086 h 2356755"/>
              <a:gd name="connsiteX256" fmla="*/ 526010 w 11691803"/>
              <a:gd name="connsiteY256" fmla="*/ 662514 h 2356755"/>
              <a:gd name="connsiteX257" fmla="*/ 521172 w 11691803"/>
              <a:gd name="connsiteY257" fmla="*/ 667024 h 2356755"/>
              <a:gd name="connsiteX258" fmla="*/ 521172 w 11691803"/>
              <a:gd name="connsiteY258" fmla="*/ 550541 h 2356755"/>
              <a:gd name="connsiteX259" fmla="*/ 526010 w 11691803"/>
              <a:gd name="connsiteY259" fmla="*/ 546031 h 2356755"/>
              <a:gd name="connsiteX260" fmla="*/ 526010 w 11691803"/>
              <a:gd name="connsiteY260" fmla="*/ 540459 h 2356755"/>
              <a:gd name="connsiteX261" fmla="*/ 519193 w 11691803"/>
              <a:gd name="connsiteY261" fmla="*/ 546827 h 2356755"/>
              <a:gd name="connsiteX262" fmla="*/ 417378 w 11691803"/>
              <a:gd name="connsiteY262" fmla="*/ 453428 h 2356755"/>
              <a:gd name="connsiteX263" fmla="*/ 518973 w 11691803"/>
              <a:gd name="connsiteY263" fmla="*/ 358172 h 2356755"/>
              <a:gd name="connsiteX264" fmla="*/ 620789 w 11691803"/>
              <a:gd name="connsiteY264" fmla="*/ 451571 h 2356755"/>
              <a:gd name="connsiteX265" fmla="*/ 526230 w 11691803"/>
              <a:gd name="connsiteY265" fmla="*/ 540194 h 2356755"/>
              <a:gd name="connsiteX266" fmla="*/ 526230 w 11691803"/>
              <a:gd name="connsiteY266" fmla="*/ 545765 h 2356755"/>
              <a:gd name="connsiteX267" fmla="*/ 622108 w 11691803"/>
              <a:gd name="connsiteY267" fmla="*/ 456082 h 2356755"/>
              <a:gd name="connsiteX268" fmla="*/ 622108 w 11691803"/>
              <a:gd name="connsiteY268" fmla="*/ 572830 h 2356755"/>
              <a:gd name="connsiteX269" fmla="*/ 526230 w 11691803"/>
              <a:gd name="connsiteY269" fmla="*/ 662248 h 2356755"/>
              <a:gd name="connsiteX270" fmla="*/ 526230 w 11691803"/>
              <a:gd name="connsiteY270" fmla="*/ 667820 h 2356755"/>
              <a:gd name="connsiteX271" fmla="*/ 625626 w 11691803"/>
              <a:gd name="connsiteY271" fmla="*/ 574952 h 2356755"/>
              <a:gd name="connsiteX272" fmla="*/ 625626 w 11691803"/>
              <a:gd name="connsiteY272" fmla="*/ 450509 h 2356755"/>
              <a:gd name="connsiteX273" fmla="*/ 521612 w 11691803"/>
              <a:gd name="connsiteY273" fmla="*/ 355254 h 2356755"/>
              <a:gd name="connsiteX274" fmla="*/ 521612 w 11691803"/>
              <a:gd name="connsiteY274" fmla="*/ 237975 h 2356755"/>
              <a:gd name="connsiteX275" fmla="*/ 517874 w 11691803"/>
              <a:gd name="connsiteY275" fmla="*/ 241424 h 2356755"/>
              <a:gd name="connsiteX276" fmla="*/ 517874 w 11691803"/>
              <a:gd name="connsiteY276" fmla="*/ 353396 h 2356755"/>
              <a:gd name="connsiteX277" fmla="*/ 417158 w 11691803"/>
              <a:gd name="connsiteY277" fmla="*/ 447856 h 2356755"/>
              <a:gd name="connsiteX278" fmla="*/ 417158 w 11691803"/>
              <a:gd name="connsiteY278" fmla="*/ 331373 h 2356755"/>
              <a:gd name="connsiteX279" fmla="*/ 517874 w 11691803"/>
              <a:gd name="connsiteY279" fmla="*/ 236913 h 2356755"/>
              <a:gd name="connsiteX280" fmla="*/ 517874 w 11691803"/>
              <a:gd name="connsiteY280" fmla="*/ 241159 h 2356755"/>
              <a:gd name="connsiteX281" fmla="*/ 521612 w 11691803"/>
              <a:gd name="connsiteY281" fmla="*/ 237709 h 2356755"/>
              <a:gd name="connsiteX282" fmla="*/ 521612 w 11691803"/>
              <a:gd name="connsiteY282" fmla="*/ 231341 h 2356755"/>
              <a:gd name="connsiteX283" fmla="*/ 420896 w 11691803"/>
              <a:gd name="connsiteY283" fmla="*/ 138739 h 2356755"/>
              <a:gd name="connsiteX284" fmla="*/ 417818 w 11691803"/>
              <a:gd name="connsiteY284" fmla="*/ 141657 h 2356755"/>
              <a:gd name="connsiteX285" fmla="*/ 420676 w 11691803"/>
              <a:gd name="connsiteY285" fmla="*/ 138739 h 2356755"/>
              <a:gd name="connsiteX286" fmla="*/ 416278 w 11691803"/>
              <a:gd name="connsiteY286" fmla="*/ 134759 h 2356755"/>
              <a:gd name="connsiteX287" fmla="*/ 416278 w 11691803"/>
              <a:gd name="connsiteY287" fmla="*/ 40002 h 2356755"/>
              <a:gd name="connsiteX288" fmla="*/ 416278 w 11691803"/>
              <a:gd name="connsiteY288" fmla="*/ 39345 h 235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</a:cxnLst>
            <a:rect l="l" t="t" r="r" b="b"/>
            <a:pathLst>
              <a:path w="11691803" h="2356755">
                <a:moveTo>
                  <a:pt x="205830" y="2325379"/>
                </a:moveTo>
                <a:lnTo>
                  <a:pt x="227189" y="2345014"/>
                </a:lnTo>
                <a:lnTo>
                  <a:pt x="229280" y="2346937"/>
                </a:lnTo>
                <a:lnTo>
                  <a:pt x="182828" y="2346937"/>
                </a:lnTo>
                <a:lnTo>
                  <a:pt x="183180" y="2346606"/>
                </a:lnTo>
                <a:close/>
                <a:moveTo>
                  <a:pt x="204511" y="2204386"/>
                </a:moveTo>
                <a:lnTo>
                  <a:pt x="204511" y="2320869"/>
                </a:lnTo>
                <a:lnTo>
                  <a:pt x="178342" y="2345280"/>
                </a:lnTo>
                <a:cubicBezTo>
                  <a:pt x="179882" y="2345810"/>
                  <a:pt x="181421" y="2346076"/>
                  <a:pt x="183180" y="2346606"/>
                </a:cubicBezTo>
                <a:cubicBezTo>
                  <a:pt x="181421" y="2346341"/>
                  <a:pt x="179662" y="2345810"/>
                  <a:pt x="178122" y="2345545"/>
                </a:cubicBezTo>
                <a:lnTo>
                  <a:pt x="176635" y="2346937"/>
                </a:lnTo>
                <a:lnTo>
                  <a:pt x="103575" y="2346937"/>
                </a:lnTo>
                <a:lnTo>
                  <a:pt x="103575" y="2327284"/>
                </a:lnTo>
                <a:lnTo>
                  <a:pt x="103575" y="2298846"/>
                </a:lnTo>
                <a:close/>
                <a:moveTo>
                  <a:pt x="308525" y="1986544"/>
                </a:moveTo>
                <a:lnTo>
                  <a:pt x="308525" y="2103293"/>
                </a:lnTo>
                <a:lnTo>
                  <a:pt x="282357" y="2127704"/>
                </a:lnTo>
                <a:lnTo>
                  <a:pt x="207589" y="2197487"/>
                </a:lnTo>
                <a:lnTo>
                  <a:pt x="207589" y="2081004"/>
                </a:lnTo>
                <a:lnTo>
                  <a:pt x="243434" y="2047572"/>
                </a:lnTo>
                <a:close/>
                <a:moveTo>
                  <a:pt x="414959" y="1888635"/>
                </a:moveTo>
                <a:lnTo>
                  <a:pt x="481370" y="1949662"/>
                </a:lnTo>
                <a:lnTo>
                  <a:pt x="516774" y="1982034"/>
                </a:lnTo>
                <a:lnTo>
                  <a:pt x="415179" y="2077290"/>
                </a:lnTo>
                <a:lnTo>
                  <a:pt x="313363" y="1983891"/>
                </a:lnTo>
                <a:close/>
                <a:moveTo>
                  <a:pt x="100276" y="1670528"/>
                </a:moveTo>
                <a:lnTo>
                  <a:pt x="202092" y="1763927"/>
                </a:lnTo>
                <a:lnTo>
                  <a:pt x="135901" y="1825750"/>
                </a:lnTo>
                <a:lnTo>
                  <a:pt x="137660" y="1829465"/>
                </a:lnTo>
                <a:lnTo>
                  <a:pt x="204511" y="1767111"/>
                </a:lnTo>
                <a:lnTo>
                  <a:pt x="204511" y="1883594"/>
                </a:lnTo>
                <a:lnTo>
                  <a:pt x="176583" y="1909597"/>
                </a:lnTo>
                <a:lnTo>
                  <a:pt x="178782" y="1913842"/>
                </a:lnTo>
                <a:lnTo>
                  <a:pt x="205610" y="1888635"/>
                </a:lnTo>
                <a:lnTo>
                  <a:pt x="307426" y="1982034"/>
                </a:lnTo>
                <a:lnTo>
                  <a:pt x="241675" y="2043592"/>
                </a:lnTo>
                <a:lnTo>
                  <a:pt x="243434" y="2047572"/>
                </a:lnTo>
                <a:lnTo>
                  <a:pt x="241455" y="2043857"/>
                </a:lnTo>
                <a:lnTo>
                  <a:pt x="205830" y="2077290"/>
                </a:lnTo>
                <a:lnTo>
                  <a:pt x="104015" y="1983891"/>
                </a:lnTo>
                <a:lnTo>
                  <a:pt x="178562" y="1914107"/>
                </a:lnTo>
                <a:lnTo>
                  <a:pt x="176583" y="1909862"/>
                </a:lnTo>
                <a:lnTo>
                  <a:pt x="103575" y="1978054"/>
                </a:lnTo>
                <a:lnTo>
                  <a:pt x="103575" y="1861571"/>
                </a:lnTo>
                <a:lnTo>
                  <a:pt x="137660" y="1829730"/>
                </a:lnTo>
                <a:lnTo>
                  <a:pt x="135681" y="1825750"/>
                </a:lnTo>
                <a:lnTo>
                  <a:pt x="101816" y="1857591"/>
                </a:lnTo>
                <a:lnTo>
                  <a:pt x="0" y="1764192"/>
                </a:lnTo>
                <a:close/>
                <a:moveTo>
                  <a:pt x="308525" y="1549269"/>
                </a:moveTo>
                <a:lnTo>
                  <a:pt x="308525" y="1665752"/>
                </a:lnTo>
                <a:lnTo>
                  <a:pt x="283896" y="1688836"/>
                </a:lnTo>
                <a:lnTo>
                  <a:pt x="285875" y="1692551"/>
                </a:lnTo>
                <a:lnTo>
                  <a:pt x="283676" y="1689102"/>
                </a:lnTo>
                <a:lnTo>
                  <a:pt x="207589" y="1760212"/>
                </a:lnTo>
                <a:lnTo>
                  <a:pt x="207589" y="1643729"/>
                </a:lnTo>
                <a:lnTo>
                  <a:pt x="238816" y="1614277"/>
                </a:lnTo>
                <a:lnTo>
                  <a:pt x="236837" y="1610828"/>
                </a:lnTo>
                <a:lnTo>
                  <a:pt x="239036" y="1614277"/>
                </a:lnTo>
                <a:close/>
                <a:moveTo>
                  <a:pt x="205610" y="1451360"/>
                </a:moveTo>
                <a:lnTo>
                  <a:pt x="307426" y="1544759"/>
                </a:lnTo>
                <a:lnTo>
                  <a:pt x="236837" y="1610828"/>
                </a:lnTo>
                <a:lnTo>
                  <a:pt x="205830" y="1639749"/>
                </a:lnTo>
                <a:lnTo>
                  <a:pt x="104015" y="1546351"/>
                </a:lnTo>
                <a:close/>
                <a:moveTo>
                  <a:pt x="310944" y="1231926"/>
                </a:moveTo>
                <a:lnTo>
                  <a:pt x="313803" y="1234580"/>
                </a:lnTo>
                <a:lnTo>
                  <a:pt x="412760" y="1325325"/>
                </a:lnTo>
                <a:lnTo>
                  <a:pt x="311164" y="1420581"/>
                </a:lnTo>
                <a:lnTo>
                  <a:pt x="209349" y="1326917"/>
                </a:lnTo>
                <a:close/>
                <a:moveTo>
                  <a:pt x="412760" y="893622"/>
                </a:moveTo>
                <a:lnTo>
                  <a:pt x="412760" y="1010105"/>
                </a:lnTo>
                <a:lnTo>
                  <a:pt x="386591" y="1034516"/>
                </a:lnTo>
                <a:lnTo>
                  <a:pt x="388351" y="1038496"/>
                </a:lnTo>
                <a:lnTo>
                  <a:pt x="386371" y="1034781"/>
                </a:lnTo>
                <a:lnTo>
                  <a:pt x="311824" y="1104565"/>
                </a:lnTo>
                <a:lnTo>
                  <a:pt x="311824" y="988082"/>
                </a:lnTo>
                <a:lnTo>
                  <a:pt x="347448" y="954650"/>
                </a:lnTo>
                <a:lnTo>
                  <a:pt x="345689" y="950669"/>
                </a:lnTo>
                <a:lnTo>
                  <a:pt x="347668" y="954384"/>
                </a:lnTo>
                <a:close/>
                <a:moveTo>
                  <a:pt x="204291" y="577340"/>
                </a:moveTo>
                <a:lnTo>
                  <a:pt x="306106" y="670739"/>
                </a:lnTo>
                <a:lnTo>
                  <a:pt x="239915" y="732563"/>
                </a:lnTo>
                <a:lnTo>
                  <a:pt x="241895" y="736542"/>
                </a:lnTo>
                <a:lnTo>
                  <a:pt x="308525" y="673923"/>
                </a:lnTo>
                <a:lnTo>
                  <a:pt x="308525" y="790671"/>
                </a:lnTo>
                <a:lnTo>
                  <a:pt x="280818" y="816674"/>
                </a:lnTo>
                <a:lnTo>
                  <a:pt x="282797" y="820920"/>
                </a:lnTo>
                <a:lnTo>
                  <a:pt x="309625" y="795713"/>
                </a:lnTo>
                <a:lnTo>
                  <a:pt x="411440" y="889111"/>
                </a:lnTo>
                <a:lnTo>
                  <a:pt x="345689" y="950669"/>
                </a:lnTo>
                <a:lnTo>
                  <a:pt x="310065" y="984102"/>
                </a:lnTo>
                <a:lnTo>
                  <a:pt x="208249" y="890703"/>
                </a:lnTo>
                <a:lnTo>
                  <a:pt x="282577" y="820920"/>
                </a:lnTo>
                <a:lnTo>
                  <a:pt x="280597" y="816674"/>
                </a:lnTo>
                <a:lnTo>
                  <a:pt x="207589" y="885131"/>
                </a:lnTo>
                <a:lnTo>
                  <a:pt x="207589" y="768383"/>
                </a:lnTo>
                <a:lnTo>
                  <a:pt x="241675" y="736542"/>
                </a:lnTo>
                <a:lnTo>
                  <a:pt x="239915" y="732828"/>
                </a:lnTo>
                <a:lnTo>
                  <a:pt x="205830" y="764668"/>
                </a:lnTo>
                <a:lnTo>
                  <a:pt x="104015" y="671270"/>
                </a:lnTo>
                <a:close/>
                <a:moveTo>
                  <a:pt x="412760" y="456082"/>
                </a:moveTo>
                <a:lnTo>
                  <a:pt x="412760" y="572830"/>
                </a:lnTo>
                <a:lnTo>
                  <a:pt x="387911" y="595914"/>
                </a:lnTo>
                <a:lnTo>
                  <a:pt x="390110" y="599364"/>
                </a:lnTo>
                <a:lnTo>
                  <a:pt x="413639" y="577340"/>
                </a:lnTo>
                <a:lnTo>
                  <a:pt x="515455" y="670739"/>
                </a:lnTo>
                <a:lnTo>
                  <a:pt x="462458" y="720357"/>
                </a:lnTo>
                <a:lnTo>
                  <a:pt x="415179" y="764668"/>
                </a:lnTo>
                <a:lnTo>
                  <a:pt x="313363" y="671270"/>
                </a:lnTo>
                <a:lnTo>
                  <a:pt x="389890" y="599629"/>
                </a:lnTo>
                <a:lnTo>
                  <a:pt x="387691" y="595914"/>
                </a:lnTo>
                <a:lnTo>
                  <a:pt x="311824" y="667024"/>
                </a:lnTo>
                <a:lnTo>
                  <a:pt x="311824" y="550541"/>
                </a:lnTo>
                <a:lnTo>
                  <a:pt x="343050" y="521355"/>
                </a:lnTo>
                <a:close/>
                <a:moveTo>
                  <a:pt x="309625" y="358172"/>
                </a:moveTo>
                <a:lnTo>
                  <a:pt x="411440" y="451571"/>
                </a:lnTo>
                <a:lnTo>
                  <a:pt x="341071" y="517640"/>
                </a:lnTo>
                <a:lnTo>
                  <a:pt x="343050" y="521355"/>
                </a:lnTo>
                <a:lnTo>
                  <a:pt x="340851" y="517905"/>
                </a:lnTo>
                <a:lnTo>
                  <a:pt x="310065" y="546827"/>
                </a:lnTo>
                <a:lnTo>
                  <a:pt x="208249" y="453428"/>
                </a:lnTo>
                <a:close/>
                <a:moveTo>
                  <a:pt x="414959" y="139004"/>
                </a:moveTo>
                <a:lnTo>
                  <a:pt x="417818" y="141657"/>
                </a:lnTo>
                <a:lnTo>
                  <a:pt x="516774" y="232402"/>
                </a:lnTo>
                <a:lnTo>
                  <a:pt x="415179" y="327393"/>
                </a:lnTo>
                <a:lnTo>
                  <a:pt x="313363" y="233995"/>
                </a:lnTo>
                <a:close/>
                <a:moveTo>
                  <a:pt x="390027" y="39345"/>
                </a:moveTo>
                <a:lnTo>
                  <a:pt x="412760" y="39345"/>
                </a:lnTo>
                <a:lnTo>
                  <a:pt x="412760" y="67745"/>
                </a:lnTo>
                <a:lnTo>
                  <a:pt x="412760" y="134759"/>
                </a:lnTo>
                <a:lnTo>
                  <a:pt x="311824" y="229219"/>
                </a:lnTo>
                <a:lnTo>
                  <a:pt x="311824" y="112736"/>
                </a:lnTo>
                <a:lnTo>
                  <a:pt x="384557" y="44478"/>
                </a:lnTo>
                <a:close/>
                <a:moveTo>
                  <a:pt x="234254" y="39345"/>
                </a:moveTo>
                <a:lnTo>
                  <a:pt x="384085" y="39345"/>
                </a:lnTo>
                <a:lnTo>
                  <a:pt x="362952" y="59162"/>
                </a:lnTo>
                <a:lnTo>
                  <a:pt x="310065" y="108755"/>
                </a:lnTo>
                <a:lnTo>
                  <a:pt x="239063" y="43748"/>
                </a:lnTo>
                <a:close/>
                <a:moveTo>
                  <a:pt x="11691803" y="0"/>
                </a:moveTo>
                <a:lnTo>
                  <a:pt x="11691803" y="2356755"/>
                </a:lnTo>
                <a:lnTo>
                  <a:pt x="235215" y="2346937"/>
                </a:lnTo>
                <a:lnTo>
                  <a:pt x="226061" y="2338538"/>
                </a:lnTo>
                <a:lnTo>
                  <a:pt x="208249" y="2322195"/>
                </a:lnTo>
                <a:lnTo>
                  <a:pt x="208249" y="2202794"/>
                </a:lnTo>
                <a:lnTo>
                  <a:pt x="284116" y="2131684"/>
                </a:lnTo>
                <a:lnTo>
                  <a:pt x="282357" y="2127704"/>
                </a:lnTo>
                <a:lnTo>
                  <a:pt x="284336" y="2131418"/>
                </a:lnTo>
                <a:lnTo>
                  <a:pt x="309625" y="2107803"/>
                </a:lnTo>
                <a:lnTo>
                  <a:pt x="415179" y="2204916"/>
                </a:lnTo>
                <a:lnTo>
                  <a:pt x="521612" y="2105415"/>
                </a:lnTo>
                <a:lnTo>
                  <a:pt x="521612" y="2065615"/>
                </a:lnTo>
                <a:lnTo>
                  <a:pt x="517874" y="2067472"/>
                </a:lnTo>
                <a:lnTo>
                  <a:pt x="517874" y="2103293"/>
                </a:lnTo>
                <a:lnTo>
                  <a:pt x="416938" y="2197487"/>
                </a:lnTo>
                <a:lnTo>
                  <a:pt x="416938" y="2081004"/>
                </a:lnTo>
                <a:lnTo>
                  <a:pt x="517874" y="1986544"/>
                </a:lnTo>
                <a:lnTo>
                  <a:pt x="517874" y="2067207"/>
                </a:lnTo>
                <a:lnTo>
                  <a:pt x="521612" y="2065349"/>
                </a:lnTo>
                <a:lnTo>
                  <a:pt x="521612" y="1980972"/>
                </a:lnTo>
                <a:lnTo>
                  <a:pt x="485108" y="1947540"/>
                </a:lnTo>
                <a:lnTo>
                  <a:pt x="417598" y="1885716"/>
                </a:lnTo>
                <a:lnTo>
                  <a:pt x="417598" y="1825220"/>
                </a:lnTo>
                <a:lnTo>
                  <a:pt x="413859" y="1826015"/>
                </a:lnTo>
                <a:lnTo>
                  <a:pt x="413859" y="1883594"/>
                </a:lnTo>
                <a:lnTo>
                  <a:pt x="312923" y="1978054"/>
                </a:lnTo>
                <a:lnTo>
                  <a:pt x="312923" y="1861571"/>
                </a:lnTo>
                <a:lnTo>
                  <a:pt x="360423" y="1816994"/>
                </a:lnTo>
                <a:lnTo>
                  <a:pt x="358443" y="1813545"/>
                </a:lnTo>
                <a:lnTo>
                  <a:pt x="311164" y="1857591"/>
                </a:lnTo>
                <a:lnTo>
                  <a:pt x="209349" y="1764192"/>
                </a:lnTo>
                <a:lnTo>
                  <a:pt x="285875" y="1692551"/>
                </a:lnTo>
                <a:lnTo>
                  <a:pt x="309625" y="1670528"/>
                </a:lnTo>
                <a:lnTo>
                  <a:pt x="411440" y="1763927"/>
                </a:lnTo>
                <a:lnTo>
                  <a:pt x="358443" y="1813280"/>
                </a:lnTo>
                <a:lnTo>
                  <a:pt x="360642" y="1816994"/>
                </a:lnTo>
                <a:lnTo>
                  <a:pt x="413859" y="1767111"/>
                </a:lnTo>
                <a:lnTo>
                  <a:pt x="413859" y="1825750"/>
                </a:lnTo>
                <a:lnTo>
                  <a:pt x="417598" y="1824954"/>
                </a:lnTo>
                <a:lnTo>
                  <a:pt x="417598" y="1765254"/>
                </a:lnTo>
                <a:lnTo>
                  <a:pt x="421996" y="1761008"/>
                </a:lnTo>
                <a:lnTo>
                  <a:pt x="421996" y="1755436"/>
                </a:lnTo>
                <a:lnTo>
                  <a:pt x="416938" y="1760212"/>
                </a:lnTo>
                <a:lnTo>
                  <a:pt x="416938" y="1643729"/>
                </a:lnTo>
                <a:lnTo>
                  <a:pt x="421996" y="1638953"/>
                </a:lnTo>
                <a:lnTo>
                  <a:pt x="421996" y="1633381"/>
                </a:lnTo>
                <a:lnTo>
                  <a:pt x="415179" y="1639749"/>
                </a:lnTo>
                <a:lnTo>
                  <a:pt x="313363" y="1546351"/>
                </a:lnTo>
                <a:lnTo>
                  <a:pt x="414959" y="1451360"/>
                </a:lnTo>
                <a:lnTo>
                  <a:pt x="516774" y="1544759"/>
                </a:lnTo>
                <a:lnTo>
                  <a:pt x="422216" y="1633381"/>
                </a:lnTo>
                <a:lnTo>
                  <a:pt x="422216" y="1638688"/>
                </a:lnTo>
                <a:lnTo>
                  <a:pt x="517874" y="1549269"/>
                </a:lnTo>
                <a:lnTo>
                  <a:pt x="517874" y="1665752"/>
                </a:lnTo>
                <a:lnTo>
                  <a:pt x="422216" y="1755436"/>
                </a:lnTo>
                <a:lnTo>
                  <a:pt x="422216" y="1761008"/>
                </a:lnTo>
                <a:lnTo>
                  <a:pt x="521612" y="1667875"/>
                </a:lnTo>
                <a:lnTo>
                  <a:pt x="521612" y="1543697"/>
                </a:lnTo>
                <a:lnTo>
                  <a:pt x="417598" y="1448176"/>
                </a:lnTo>
                <a:lnTo>
                  <a:pt x="417598" y="1331162"/>
                </a:lnTo>
                <a:lnTo>
                  <a:pt x="413859" y="1334612"/>
                </a:lnTo>
                <a:lnTo>
                  <a:pt x="413859" y="1446584"/>
                </a:lnTo>
                <a:lnTo>
                  <a:pt x="312923" y="1540778"/>
                </a:lnTo>
                <a:lnTo>
                  <a:pt x="312923" y="1424295"/>
                </a:lnTo>
                <a:lnTo>
                  <a:pt x="413859" y="1329836"/>
                </a:lnTo>
                <a:lnTo>
                  <a:pt x="413859" y="1334346"/>
                </a:lnTo>
                <a:lnTo>
                  <a:pt x="417598" y="1330897"/>
                </a:lnTo>
                <a:lnTo>
                  <a:pt x="417598" y="1324264"/>
                </a:lnTo>
                <a:lnTo>
                  <a:pt x="316882" y="1231926"/>
                </a:lnTo>
                <a:lnTo>
                  <a:pt x="313803" y="1234580"/>
                </a:lnTo>
                <a:lnTo>
                  <a:pt x="316662" y="1231661"/>
                </a:lnTo>
                <a:lnTo>
                  <a:pt x="312264" y="1227681"/>
                </a:lnTo>
                <a:lnTo>
                  <a:pt x="312264" y="1223701"/>
                </a:lnTo>
                <a:lnTo>
                  <a:pt x="308525" y="1223701"/>
                </a:lnTo>
                <a:lnTo>
                  <a:pt x="308525" y="1227946"/>
                </a:lnTo>
                <a:lnTo>
                  <a:pt x="207589" y="1322141"/>
                </a:lnTo>
                <a:lnTo>
                  <a:pt x="207589" y="1215476"/>
                </a:lnTo>
                <a:lnTo>
                  <a:pt x="207589" y="1205923"/>
                </a:lnTo>
                <a:lnTo>
                  <a:pt x="308525" y="1111464"/>
                </a:lnTo>
                <a:lnTo>
                  <a:pt x="308525" y="1217068"/>
                </a:lnTo>
                <a:lnTo>
                  <a:pt x="308525" y="1223436"/>
                </a:lnTo>
                <a:lnTo>
                  <a:pt x="312264" y="1223436"/>
                </a:lnTo>
                <a:lnTo>
                  <a:pt x="312264" y="1109606"/>
                </a:lnTo>
                <a:lnTo>
                  <a:pt x="388351" y="1038496"/>
                </a:lnTo>
                <a:lnTo>
                  <a:pt x="413639" y="1014881"/>
                </a:lnTo>
                <a:lnTo>
                  <a:pt x="519413" y="1111729"/>
                </a:lnTo>
                <a:lnTo>
                  <a:pt x="625626" y="1012228"/>
                </a:lnTo>
                <a:lnTo>
                  <a:pt x="625626" y="972692"/>
                </a:lnTo>
                <a:lnTo>
                  <a:pt x="622108" y="974550"/>
                </a:lnTo>
                <a:lnTo>
                  <a:pt x="622108" y="1010105"/>
                </a:lnTo>
                <a:lnTo>
                  <a:pt x="521172" y="1104565"/>
                </a:lnTo>
                <a:lnTo>
                  <a:pt x="521172" y="988082"/>
                </a:lnTo>
                <a:lnTo>
                  <a:pt x="622108" y="893622"/>
                </a:lnTo>
                <a:lnTo>
                  <a:pt x="622108" y="974284"/>
                </a:lnTo>
                <a:lnTo>
                  <a:pt x="625626" y="972427"/>
                </a:lnTo>
                <a:lnTo>
                  <a:pt x="625626" y="888050"/>
                </a:lnTo>
                <a:lnTo>
                  <a:pt x="589342" y="854618"/>
                </a:lnTo>
                <a:lnTo>
                  <a:pt x="585604" y="856740"/>
                </a:lnTo>
                <a:lnTo>
                  <a:pt x="620789" y="889111"/>
                </a:lnTo>
                <a:lnTo>
                  <a:pt x="519193" y="984102"/>
                </a:lnTo>
                <a:lnTo>
                  <a:pt x="417378" y="890703"/>
                </a:lnTo>
                <a:lnTo>
                  <a:pt x="518973" y="795713"/>
                </a:lnTo>
                <a:lnTo>
                  <a:pt x="585384" y="856475"/>
                </a:lnTo>
                <a:lnTo>
                  <a:pt x="589122" y="854352"/>
                </a:lnTo>
                <a:lnTo>
                  <a:pt x="521612" y="792529"/>
                </a:lnTo>
                <a:lnTo>
                  <a:pt x="521612" y="732297"/>
                </a:lnTo>
                <a:lnTo>
                  <a:pt x="517874" y="732828"/>
                </a:lnTo>
                <a:lnTo>
                  <a:pt x="517874" y="790671"/>
                </a:lnTo>
                <a:lnTo>
                  <a:pt x="417158" y="885131"/>
                </a:lnTo>
                <a:lnTo>
                  <a:pt x="417158" y="768383"/>
                </a:lnTo>
                <a:lnTo>
                  <a:pt x="464657" y="724072"/>
                </a:lnTo>
                <a:lnTo>
                  <a:pt x="462458" y="720357"/>
                </a:lnTo>
                <a:lnTo>
                  <a:pt x="464657" y="723807"/>
                </a:lnTo>
                <a:lnTo>
                  <a:pt x="517874" y="673923"/>
                </a:lnTo>
                <a:lnTo>
                  <a:pt x="517874" y="732563"/>
                </a:lnTo>
                <a:lnTo>
                  <a:pt x="521612" y="732032"/>
                </a:lnTo>
                <a:lnTo>
                  <a:pt x="521612" y="672331"/>
                </a:lnTo>
                <a:lnTo>
                  <a:pt x="526010" y="668086"/>
                </a:lnTo>
                <a:lnTo>
                  <a:pt x="526010" y="662514"/>
                </a:lnTo>
                <a:lnTo>
                  <a:pt x="521172" y="667024"/>
                </a:lnTo>
                <a:lnTo>
                  <a:pt x="521172" y="550541"/>
                </a:lnTo>
                <a:lnTo>
                  <a:pt x="526010" y="546031"/>
                </a:lnTo>
                <a:lnTo>
                  <a:pt x="526010" y="540459"/>
                </a:lnTo>
                <a:lnTo>
                  <a:pt x="519193" y="546827"/>
                </a:lnTo>
                <a:lnTo>
                  <a:pt x="417378" y="453428"/>
                </a:lnTo>
                <a:lnTo>
                  <a:pt x="518973" y="358172"/>
                </a:lnTo>
                <a:lnTo>
                  <a:pt x="620789" y="451571"/>
                </a:lnTo>
                <a:lnTo>
                  <a:pt x="526230" y="540194"/>
                </a:lnTo>
                <a:lnTo>
                  <a:pt x="526230" y="545765"/>
                </a:lnTo>
                <a:lnTo>
                  <a:pt x="622108" y="456082"/>
                </a:lnTo>
                <a:lnTo>
                  <a:pt x="622108" y="572830"/>
                </a:lnTo>
                <a:lnTo>
                  <a:pt x="526230" y="662248"/>
                </a:lnTo>
                <a:lnTo>
                  <a:pt x="526230" y="667820"/>
                </a:lnTo>
                <a:lnTo>
                  <a:pt x="625626" y="574952"/>
                </a:lnTo>
                <a:lnTo>
                  <a:pt x="625626" y="450509"/>
                </a:lnTo>
                <a:lnTo>
                  <a:pt x="521612" y="355254"/>
                </a:lnTo>
                <a:lnTo>
                  <a:pt x="521612" y="237975"/>
                </a:lnTo>
                <a:lnTo>
                  <a:pt x="517874" y="241424"/>
                </a:lnTo>
                <a:lnTo>
                  <a:pt x="517874" y="353396"/>
                </a:lnTo>
                <a:lnTo>
                  <a:pt x="417158" y="447856"/>
                </a:lnTo>
                <a:lnTo>
                  <a:pt x="417158" y="331373"/>
                </a:lnTo>
                <a:lnTo>
                  <a:pt x="517874" y="236913"/>
                </a:lnTo>
                <a:lnTo>
                  <a:pt x="517874" y="241159"/>
                </a:lnTo>
                <a:lnTo>
                  <a:pt x="521612" y="237709"/>
                </a:lnTo>
                <a:lnTo>
                  <a:pt x="521612" y="231341"/>
                </a:lnTo>
                <a:lnTo>
                  <a:pt x="420896" y="138739"/>
                </a:lnTo>
                <a:lnTo>
                  <a:pt x="417818" y="141657"/>
                </a:lnTo>
                <a:lnTo>
                  <a:pt x="420676" y="138739"/>
                </a:lnTo>
                <a:lnTo>
                  <a:pt x="416278" y="134759"/>
                </a:lnTo>
                <a:lnTo>
                  <a:pt x="416278" y="40002"/>
                </a:lnTo>
                <a:lnTo>
                  <a:pt x="416278" y="3934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23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Progress Meeting on JOREK simulations of the hot tail RE seed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184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Progress Meeting on JOREK simulations of the hot tail RE seed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17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Progress Meeting on JOREK simulations of the hot tail RE seed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60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 smtClean="0"/>
              <a:t>28/10/2022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Progress Meeting on JOREK simulations of the hot tail RE seed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592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 userDrawn="1"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 smtClean="0"/>
              <a:t>28/10/2022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Progress Meeting on JOREK simulations of the hot tail RE seed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802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Progress Meeting on JOREK simulations of the hot tail RE seed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4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Progress Meeting on JOREK simulations of the hot tail RE seed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39802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Progress Meeting on JOREK simulations of the hot tail RE seed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11361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Progress Meeting on JOREK simulations of the hot tail RE seed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59269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4053600" cy="1804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70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Progress Meeting on JOREK simulations of the hot tail RE seed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2787590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Progress Meeting on JOREK simulations of the hot tail RE seed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27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Progress Meeting on JOREK simulations of the hot tail RE seed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25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Progress Meeting on JOREK simulations of the hot tail RE seed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60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Progress Meeting on JOREK simulations of the hot tail RE seed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324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6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3923296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5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0514183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1838" y="726066"/>
            <a:ext cx="1806198" cy="1806198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26703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838" y="728663"/>
            <a:ext cx="4053599" cy="180499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10AE585-3E8A-32F0-6876-68FBB4218CF7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0377C-96DE-1F86-CAD9-8510009CBC0B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Progress Meeting on JOREK simulations of the hot tail RE seed</a:t>
            </a:r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Progress Meeting on JOREK simulations of the hot tail RE seed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31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Progress Meeting on JOREK simulations of the hot tail RE seed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543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28/10/2022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Progress Meeting on JOREK simulations of the hot tail RE seed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9564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Progress Meeting on JOREK simulations of the hot tail RE seed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602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28/10/2022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Progress Meeting on JOREK simulations of the hot tail RE seed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0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0" r:id="rId3"/>
    <p:sldLayoutId id="2147483661" r:id="rId4"/>
    <p:sldLayoutId id="2147483664" r:id="rId5"/>
    <p:sldLayoutId id="2147483665" r:id="rId6"/>
    <p:sldLayoutId id="2147483651" r:id="rId7"/>
    <p:sldLayoutId id="2147483683" r:id="rId8"/>
    <p:sldLayoutId id="2147483678" r:id="rId9"/>
    <p:sldLayoutId id="2147483676" r:id="rId10"/>
    <p:sldLayoutId id="2147483650" r:id="rId11"/>
    <p:sldLayoutId id="2147483666" r:id="rId12"/>
    <p:sldLayoutId id="2147483669" r:id="rId13"/>
    <p:sldLayoutId id="2147483653" r:id="rId14"/>
    <p:sldLayoutId id="2147483685" r:id="rId15"/>
    <p:sldLayoutId id="2147483684" r:id="rId16"/>
    <p:sldLayoutId id="2147483671" r:id="rId17"/>
    <p:sldLayoutId id="2147483690" r:id="rId18"/>
    <p:sldLayoutId id="2147483672" r:id="rId19"/>
    <p:sldLayoutId id="2147483687" r:id="rId20"/>
    <p:sldLayoutId id="2147483686" r:id="rId21"/>
    <p:sldLayoutId id="2147483654" r:id="rId22"/>
    <p:sldLayoutId id="2147483655" r:id="rId23"/>
    <p:sldLayoutId id="2147483691" r:id="rId24"/>
    <p:sldLayoutId id="2147483692" r:id="rId25"/>
    <p:sldLayoutId id="2147483667" r:id="rId26"/>
    <p:sldLayoutId id="2147483673" r:id="rId27"/>
    <p:sldLayoutId id="2147483674" r:id="rId28"/>
    <p:sldLayoutId id="2147483675" r:id="rId29"/>
    <p:sldLayoutId id="2147483681" r:id="rId30"/>
    <p:sldLayoutId id="2147483682" r:id="rId31"/>
    <p:sldLayoutId id="2147483693" r:id="rId32"/>
    <p:sldLayoutId id="2147483688" r:id="rId33"/>
    <p:sldLayoutId id="2147483689" r:id="rId34"/>
    <p:sldLayoutId id="2147483662" r:id="rId35"/>
    <p:sldLayoutId id="2147483694" r:id="rId36"/>
    <p:sldLayoutId id="2147483668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8.png"/><Relationship Id="rId7" Type="http://schemas.openxmlformats.org/officeDocument/2006/relationships/image" Target="../media/image4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5" Type="http://schemas.openxmlformats.org/officeDocument/2006/relationships/image" Target="../media/image46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7" Type="http://schemas.openxmlformats.org/officeDocument/2006/relationships/image" Target="../media/image4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7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6.png"/><Relationship Id="rId2" Type="http://schemas.openxmlformats.org/officeDocument/2006/relationships/image" Target="../media/image47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50.png"/><Relationship Id="rId10" Type="http://schemas.openxmlformats.org/officeDocument/2006/relationships/image" Target="../media/image60.png"/><Relationship Id="rId19" Type="http://schemas.openxmlformats.org/officeDocument/2006/relationships/image" Target="../media/image68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0.png"/><Relationship Id="rId5" Type="http://schemas.openxmlformats.org/officeDocument/2006/relationships/image" Target="../media/image46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2.png"/><Relationship Id="rId4" Type="http://schemas.openxmlformats.org/officeDocument/2006/relationships/image" Target="../media/image5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7.png"/><Relationship Id="rId5" Type="http://schemas.openxmlformats.org/officeDocument/2006/relationships/image" Target="../media/image600.png"/><Relationship Id="rId4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47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7.png"/><Relationship Id="rId5" Type="http://schemas.openxmlformats.org/officeDocument/2006/relationships/image" Target="../media/image600.png"/><Relationship Id="rId4" Type="http://schemas.openxmlformats.org/officeDocument/2006/relationships/image" Target="../media/image10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68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4.png"/><Relationship Id="rId5" Type="http://schemas.openxmlformats.org/officeDocument/2006/relationships/image" Target="../media/image600.png"/><Relationship Id="rId4" Type="http://schemas.openxmlformats.org/officeDocument/2006/relationships/image" Target="../media/image10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829F44-1983-5C84-836C-29E0780A2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6" y="2654299"/>
            <a:ext cx="11246803" cy="1587501"/>
          </a:xfrm>
        </p:spPr>
        <p:txBody>
          <a:bodyPr>
            <a:noAutofit/>
          </a:bodyPr>
          <a:lstStyle/>
          <a:p>
            <a:r>
              <a:rPr lang="fr-FR" dirty="0" smtClean="0"/>
              <a:t>REM 2024: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en-US" dirty="0" smtClean="0"/>
              <a:t>Benchmarking the JOREK Hot Tail RE seed with DREAM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237B58D-9A96-1DE6-DF53-DC3249088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6" y="4486878"/>
            <a:ext cx="7497763" cy="1655762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Louis PUEL (1st </a:t>
            </a:r>
            <a:r>
              <a:rPr lang="fr-FR" dirty="0" err="1" smtClean="0"/>
              <a:t>year</a:t>
            </a:r>
            <a:r>
              <a:rPr lang="fr-FR" dirty="0" smtClean="0"/>
              <a:t> PhD – IRFM/IO)</a:t>
            </a:r>
          </a:p>
          <a:p>
            <a:endParaRPr lang="fr-FR" dirty="0"/>
          </a:p>
          <a:p>
            <a:r>
              <a:rPr lang="fr-FR" u="sng" dirty="0" err="1" smtClean="0"/>
              <a:t>Supervisors</a:t>
            </a:r>
            <a:r>
              <a:rPr lang="fr-FR" u="sng" dirty="0" smtClean="0"/>
              <a:t>:</a:t>
            </a:r>
            <a:r>
              <a:rPr lang="fr-FR" dirty="0" smtClean="0"/>
              <a:t> Éric NARDON (CEA) / Javier ARTOLA (IO)</a:t>
            </a:r>
          </a:p>
          <a:p>
            <a:r>
              <a:rPr lang="fr-FR" u="sng" dirty="0" err="1" smtClean="0"/>
              <a:t>Aknowledgements</a:t>
            </a:r>
            <a:r>
              <a:rPr lang="fr-FR" u="sng" dirty="0" smtClean="0"/>
              <a:t>:</a:t>
            </a:r>
            <a:r>
              <a:rPr lang="fr-FR" dirty="0" smtClean="0"/>
              <a:t> Mathias HOPPE for </a:t>
            </a:r>
            <a:r>
              <a:rPr lang="fr-FR" dirty="0" err="1" smtClean="0"/>
              <a:t>his</a:t>
            </a:r>
            <a:r>
              <a:rPr lang="fr-FR" dirty="0" smtClean="0"/>
              <a:t> help on DREAM </a:t>
            </a:r>
          </a:p>
          <a:p>
            <a:endParaRPr lang="fr-FR" dirty="0"/>
          </a:p>
        </p:txBody>
      </p:sp>
      <p:pic>
        <p:nvPicPr>
          <p:cNvPr id="1026" name="Picture 2" descr="ITER | International Rel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270" y="847898"/>
            <a:ext cx="2531040" cy="169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 txBox="1">
            <a:spLocks/>
          </p:cNvSpPr>
          <p:nvPr/>
        </p:nvSpPr>
        <p:spPr>
          <a:xfrm>
            <a:off x="9626600" y="6343650"/>
            <a:ext cx="175352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10/06/2024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912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10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re 5">
                <a:extLst>
                  <a:ext uri="{FF2B5EF4-FFF2-40B4-BE49-F238E27FC236}">
                    <a16:creationId xmlns:a16="http://schemas.microsoft.com/office/drawing/2014/main" id="{91AE047D-F51A-E955-9889-3B1336B75E0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DREAM vs JOREK : </a:t>
                </a:r>
                <a:r>
                  <a:rPr lang="fr-FR" dirty="0" smtClean="0"/>
                  <a:t>Test case 1 </a:t>
                </a:r>
                <a14:m>
                  <m:oMath xmlns:m="http://schemas.openxmlformats.org/officeDocument/2006/math">
                    <m:r>
                      <a:rPr lang="fr-FR" b="0" i="0" smtClean="0">
                        <a:solidFill>
                          <a:srgbClr val="E60019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1" i="1" smtClean="0">
                        <a:solidFill>
                          <a:srgbClr val="E60019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fr-FR" b="1" i="1" smtClean="0">
                        <a:solidFill>
                          <a:srgbClr val="E6001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 smtClean="0">
                        <a:solidFill>
                          <a:srgbClr val="E60019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b="1" i="1" smtClean="0">
                        <a:solidFill>
                          <a:srgbClr val="E60019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 smtClean="0">
                    <a:solidFill>
                      <a:srgbClr val="E60019"/>
                    </a:solidFill>
                  </a:rPr>
                  <a:t> </a:t>
                </a:r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itre 5">
                <a:extLst>
                  <a:ext uri="{FF2B5EF4-FFF2-40B4-BE49-F238E27FC236}">
                    <a16:creationId xmlns:a16="http://schemas.microsoft.com/office/drawing/2014/main" id="{91AE047D-F51A-E955-9889-3B1336B75E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73" t="-13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/>
          <p:cNvSpPr txBox="1"/>
          <p:nvPr/>
        </p:nvSpPr>
        <p:spPr>
          <a:xfrm>
            <a:off x="-1625137" y="4732257"/>
            <a:ext cx="443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DREAM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1223073" y="405685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4"/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0297" r="7996" b="2566"/>
          <a:stretch/>
        </p:blipFill>
        <p:spPr>
          <a:xfrm>
            <a:off x="10470" y="1510639"/>
            <a:ext cx="6033689" cy="378288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5" t="10789" r="6902" b="2731"/>
          <a:stretch/>
        </p:blipFill>
        <p:spPr>
          <a:xfrm>
            <a:off x="5988860" y="1510639"/>
            <a:ext cx="6129538" cy="37828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61171" y="1030807"/>
            <a:ext cx="273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/>
              <a:t>Case </a:t>
            </a:r>
            <a:r>
              <a:rPr lang="fr-FR" b="1" u="sng" dirty="0" smtClean="0"/>
              <a:t>A </a:t>
            </a:r>
            <a:r>
              <a:rPr lang="fr-FR" b="1" u="sng" dirty="0"/>
              <a:t>(</a:t>
            </a:r>
            <a:r>
              <a:rPr lang="fr-FR" b="1" u="sng" dirty="0" err="1"/>
              <a:t>instantaneous</a:t>
            </a:r>
            <a:r>
              <a:rPr lang="fr-FR" b="1" u="sng" dirty="0"/>
              <a:t>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227654" y="1030807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/>
              <a:t>Case </a:t>
            </a:r>
            <a:r>
              <a:rPr lang="fr-FR" b="1" u="sng" dirty="0" smtClean="0"/>
              <a:t>B (</a:t>
            </a:r>
            <a:r>
              <a:rPr lang="fr-FR" b="1" u="sng" dirty="0" err="1" smtClean="0"/>
              <a:t>linear</a:t>
            </a:r>
            <a:r>
              <a:rPr lang="fr-FR" b="1" u="sng" dirty="0" smtClean="0"/>
              <a:t>) </a:t>
            </a:r>
            <a:endParaRPr lang="en-US" dirty="0"/>
          </a:p>
        </p:txBody>
      </p:sp>
      <p:sp>
        <p:nvSpPr>
          <p:cNvPr id="37" name="ZoneTexte 36"/>
          <p:cNvSpPr txBox="1"/>
          <p:nvPr/>
        </p:nvSpPr>
        <p:spPr>
          <a:xfrm>
            <a:off x="4872927" y="5476319"/>
            <a:ext cx="2725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Agreement between JOREK and DREAM </a:t>
            </a:r>
            <a:r>
              <a:rPr lang="en-US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 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38" name="Connecteur droit avec flèche 37"/>
          <p:cNvCxnSpPr/>
          <p:nvPr/>
        </p:nvCxnSpPr>
        <p:spPr>
          <a:xfrm flipH="1" flipV="1">
            <a:off x="4301067" y="4732257"/>
            <a:ext cx="1534921" cy="78226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flipV="1">
            <a:off x="6141922" y="4732257"/>
            <a:ext cx="1842145" cy="78226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</p:spPr>
        <p:txBody>
          <a:bodyPr/>
          <a:lstStyle/>
          <a:p>
            <a:r>
              <a:rPr lang="fr-FR" dirty="0" smtClean="0"/>
              <a:t>10/06/2024</a:t>
            </a:r>
            <a:endParaRPr lang="fr-FR" dirty="0"/>
          </a:p>
        </p:txBody>
      </p:sp>
      <p:sp>
        <p:nvSpPr>
          <p:cNvPr id="16" name="Espace réservé du pied de page 7">
            <a:extLst>
              <a:ext uri="{FF2B5EF4-FFF2-40B4-BE49-F238E27FC236}">
                <a16:creationId xmlns:a16="http://schemas.microsoft.com/office/drawing/2014/main" id="{A8F05DD5-511C-AE5A-15C1-5EC005B3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en-US" dirty="0"/>
              <a:t>Benchmarking the JOREK Hot Tail RE seed with DREAM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297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11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re 5">
                <a:extLst>
                  <a:ext uri="{FF2B5EF4-FFF2-40B4-BE49-F238E27FC236}">
                    <a16:creationId xmlns:a16="http://schemas.microsoft.com/office/drawing/2014/main" id="{91AE047D-F51A-E955-9889-3B1336B75E0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DREAM vs JOREK : </a:t>
                </a:r>
                <a:r>
                  <a:rPr lang="fr-FR" dirty="0"/>
                  <a:t>T</a:t>
                </a:r>
                <a:r>
                  <a:rPr lang="fr-FR" dirty="0" smtClean="0"/>
                  <a:t>est case 2 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b="1" dirty="0" smtClean="0">
                    <a:solidFill>
                      <a:srgbClr val="E60019"/>
                    </a:solidFill>
                  </a:rPr>
                  <a:t> </a:t>
                </a:r>
                <a:endParaRPr lang="fr-FR" b="1" dirty="0"/>
              </a:p>
            </p:txBody>
          </p:sp>
        </mc:Choice>
        <mc:Fallback xmlns="">
          <p:sp>
            <p:nvSpPr>
              <p:cNvPr id="6" name="Titre 5">
                <a:extLst>
                  <a:ext uri="{FF2B5EF4-FFF2-40B4-BE49-F238E27FC236}">
                    <a16:creationId xmlns:a16="http://schemas.microsoft.com/office/drawing/2014/main" id="{91AE047D-F51A-E955-9889-3B1336B75E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73" t="-13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/>
          <p:cNvSpPr txBox="1"/>
          <p:nvPr/>
        </p:nvSpPr>
        <p:spPr>
          <a:xfrm>
            <a:off x="-1625137" y="4732257"/>
            <a:ext cx="443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DREAM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08262DC2-EE67-4FB1-1604-007447F2B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47537" y="535627"/>
            <a:ext cx="12920537" cy="3638439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 lvl="4"/>
            <a:r>
              <a:rPr lang="fr-FR" u="sng" dirty="0" smtClean="0"/>
              <a:t>Test case </a:t>
            </a:r>
            <a:r>
              <a:rPr lang="en-US" u="sng" dirty="0" smtClean="0"/>
              <a:t>presented</a:t>
            </a:r>
            <a:r>
              <a:rPr lang="fr-FR" u="sng" dirty="0" smtClean="0"/>
              <a:t> in [5]</a:t>
            </a:r>
            <a:r>
              <a:rPr lang="en-US" u="sng" dirty="0" smtClean="0"/>
              <a:t>:</a:t>
            </a:r>
            <a:r>
              <a:rPr lang="en-US" dirty="0" smtClean="0"/>
              <a:t>   (</a:t>
            </a:r>
            <a:r>
              <a:rPr lang="en-US" dirty="0"/>
              <a:t>0D in space, 2D in velocity)</a:t>
            </a:r>
            <a:r>
              <a:rPr lang="en-US" u="sng" dirty="0"/>
              <a:t> </a:t>
            </a:r>
            <a:endParaRPr lang="en-US" u="sng" dirty="0" smtClean="0"/>
          </a:p>
          <a:p>
            <a:pPr marL="808038" lvl="4" indent="0">
              <a:buNone/>
            </a:pPr>
            <a:endParaRPr lang="en-US" u="sng" dirty="0" smtClean="0"/>
          </a:p>
          <a:p>
            <a:pPr marL="808038" lvl="4" indent="0">
              <a:buNone/>
            </a:pPr>
            <a:endParaRPr lang="en-US" u="sng" dirty="0" smtClean="0"/>
          </a:p>
          <a:p>
            <a:pPr marL="808038" lvl="4" indent="0" algn="ctr">
              <a:buNone/>
            </a:pPr>
            <a:r>
              <a:rPr lang="en-US" i="1" dirty="0"/>
              <a:t>	</a:t>
            </a:r>
            <a:r>
              <a:rPr lang="en-US" i="1" dirty="0" smtClean="0"/>
              <a:t>	</a:t>
            </a:r>
            <a:endParaRPr lang="en-US" dirty="0" smtClean="0"/>
          </a:p>
          <a:p>
            <a:pPr marL="808038" lvl="4" indent="0">
              <a:buNone/>
            </a:pPr>
            <a:endParaRPr lang="fr-FR" dirty="0" smtClean="0"/>
          </a:p>
          <a:p>
            <a:pPr marL="808038" lvl="4" indent="0">
              <a:buNone/>
            </a:pPr>
            <a:endParaRPr lang="fr-FR" dirty="0"/>
          </a:p>
          <a:p>
            <a:pPr marL="808038" lvl="4" indent="0">
              <a:buNone/>
            </a:pPr>
            <a:endParaRPr lang="en-US" dirty="0" smtClean="0"/>
          </a:p>
          <a:p>
            <a:pPr marL="808038" lvl="4" indent="0">
              <a:buNone/>
            </a:pPr>
            <a:endParaRPr lang="fr-FR" dirty="0" smtClean="0"/>
          </a:p>
          <a:p>
            <a:pPr marL="808038" lvl="4" indent="0">
              <a:buNone/>
            </a:pPr>
            <a:endParaRPr lang="fr-FR" dirty="0"/>
          </a:p>
          <a:p>
            <a:pPr marL="808038" lvl="4" indent="0">
              <a:buNone/>
            </a:pPr>
            <a:endParaRPr lang="en-US" dirty="0" smtClean="0"/>
          </a:p>
          <a:p>
            <a:pPr marL="808038" lvl="4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					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211190" y="699670"/>
            <a:ext cx="4461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[5] : Stahl</a:t>
            </a:r>
            <a:r>
              <a:rPr lang="en-US" sz="1200" i="1" dirty="0"/>
              <a:t>, A. "Kinetic modelling of runaway electrons in dynamic scenarios." Nuclear Fusion 56.11 (2016)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367" y="3972272"/>
            <a:ext cx="3576697" cy="24045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01824" y="3040366"/>
            <a:ext cx="3172184" cy="413234"/>
          </a:xfrm>
          <a:prstGeom prst="rect">
            <a:avLst/>
          </a:prstGeom>
          <a:noFill/>
          <a:ln w="28575">
            <a:solidFill>
              <a:srgbClr val="007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grpSp>
        <p:nvGrpSpPr>
          <p:cNvPr id="17" name="Groupe 16"/>
          <p:cNvGrpSpPr/>
          <p:nvPr/>
        </p:nvGrpSpPr>
        <p:grpSpPr>
          <a:xfrm>
            <a:off x="1431856" y="1286792"/>
            <a:ext cx="8777549" cy="883180"/>
            <a:chOff x="1462883" y="1128974"/>
            <a:chExt cx="8777549" cy="883180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2235200" y="1128974"/>
              <a:ext cx="8005232" cy="883180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en-US" dirty="0" smtClean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1462883" y="1229746"/>
                  <a:ext cx="8671717" cy="6603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808038" lvl="4" indent="0" algn="ctr">
                    <a:buNone/>
                  </a:pPr>
                  <a:r>
                    <a:rPr lang="en-US" dirty="0" smtClean="0">
                      <a:solidFill>
                        <a:schemeClr val="bg1"/>
                      </a:solidFill>
                    </a:rPr>
                    <a:t>Simulation </a:t>
                  </a:r>
                  <a:r>
                    <a:rPr lang="en-US" dirty="0">
                      <a:solidFill>
                        <a:schemeClr val="bg1"/>
                      </a:solidFill>
                    </a:rPr>
                    <a:t>of hot </a:t>
                  </a:r>
                  <a:r>
                    <a:rPr lang="en-US" dirty="0" err="1">
                      <a:solidFill>
                        <a:schemeClr val="bg1"/>
                      </a:solidFill>
                    </a:rPr>
                    <a:t>Maxwellian</a:t>
                  </a:r>
                  <a:r>
                    <a:rPr lang="en-US" dirty="0">
                      <a:solidFill>
                        <a:schemeClr val="bg1"/>
                      </a:solidFill>
                    </a:rPr>
                    <a:t> electron population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𝒉𝒐𝒕</m:t>
                          </m:r>
                        </m:sub>
                      </m:sSub>
                      <m:r>
                        <a:rPr lang="fr-F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=3.1 </m:t>
                      </m:r>
                      <m:r>
                        <a:rPr lang="fr-F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𝑘𝑒𝑉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) colliding with cold bulk </a:t>
                  </a:r>
                  <a:r>
                    <a:rPr lang="fr-FR" dirty="0">
                      <a:solidFill>
                        <a:schemeClr val="bg1"/>
                      </a:solidFill>
                    </a:rPr>
                    <a:t>(</a:t>
                  </a:r>
                  <a14:m>
                    <m:oMath xmlns:m="http://schemas.openxmlformats.org/officeDocument/2006/math">
                      <m:r>
                        <a:rPr lang="fr-F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fr-F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𝒄𝒐𝒍𝒅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) with </a:t>
                  </a:r>
                  <a:r>
                    <a:rPr lang="en-US" dirty="0" smtClean="0">
                      <a:solidFill>
                        <a:schemeClr val="bg1"/>
                      </a:solidFill>
                    </a:rPr>
                    <a:t>Spitzer-dependent </a:t>
                  </a:r>
                  <a:r>
                    <a:rPr lang="en-US" dirty="0">
                      <a:solidFill>
                        <a:schemeClr val="bg1"/>
                      </a:solidFill>
                    </a:rPr>
                    <a:t>electric field </a:t>
                  </a:r>
                  <a14:m>
                    <m:oMath xmlns:m="http://schemas.openxmlformats.org/officeDocument/2006/math">
                      <m:r>
                        <a:rPr lang="fr-F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a14:m>
                  <a:endParaRPr lang="en-US" b="1" i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2883" y="1229746"/>
                  <a:ext cx="8671717" cy="660354"/>
                </a:xfrm>
                <a:prstGeom prst="rect">
                  <a:avLst/>
                </a:prstGeom>
                <a:blipFill>
                  <a:blip r:embed="rId4"/>
                  <a:stretch>
                    <a:fillRect t="-5556" b="-120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883180" y="2524585"/>
                <a:ext cx="1840440" cy="369332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𝒏</m:t>
                      </m:r>
                      <m:r>
                        <a:rPr lang="fr-FR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=2.8</m:t>
                      </m:r>
                      <m:r>
                        <a:rPr lang="fr-FR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𝑒</m:t>
                      </m:r>
                      <m:r>
                        <a:rPr lang="fr-FR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19 </m:t>
                      </m:r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𝑚</m:t>
                          </m:r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180" y="2524585"/>
                <a:ext cx="184044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cteur droit avec flèche 20"/>
          <p:cNvCxnSpPr>
            <a:stCxn id="19" idx="0"/>
          </p:cNvCxnSpPr>
          <p:nvPr/>
        </p:nvCxnSpPr>
        <p:spPr>
          <a:xfrm flipV="1">
            <a:off x="1803400" y="1988729"/>
            <a:ext cx="2699613" cy="5358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993440" y="3048898"/>
                <a:ext cx="9144000" cy="991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4"/>
                <a:r>
                  <a:rPr lang="fr-FR" b="1" dirty="0" smtClean="0">
                    <a:solidFill>
                      <a:srgbClr val="007900"/>
                    </a:solidFill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>
                            <a:solidFill>
                              <a:srgbClr val="0079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solidFill>
                              <a:srgbClr val="0079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fr-FR" b="1" i="1">
                            <a:solidFill>
                              <a:srgbClr val="007900"/>
                            </a:solidFill>
                            <a:latin typeface="Cambria Math" panose="02040503050406030204" pitchFamily="18" charset="0"/>
                          </a:rPr>
                          <m:t>𝒄𝒐𝒍𝒅</m:t>
                        </m:r>
                      </m:sub>
                    </m:sSub>
                    <m:d>
                      <m:dPr>
                        <m:ctrlPr>
                          <a:rPr lang="fr-FR" b="1" i="1">
                            <a:solidFill>
                              <a:srgbClr val="007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>
                            <a:solidFill>
                              <a:srgbClr val="0079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fr-FR" b="1" i="1">
                        <a:solidFill>
                          <a:srgbClr val="0079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1" i="1">
                            <a:solidFill>
                              <a:srgbClr val="0079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solidFill>
                              <a:srgbClr val="0079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fr-FR" b="1" i="1">
                            <a:solidFill>
                              <a:srgbClr val="0079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fr-FR" b="1" i="1">
                        <a:solidFill>
                          <a:srgbClr val="0079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fr-FR" b="1" i="1">
                            <a:solidFill>
                              <a:srgbClr val="007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1" i="1">
                                <a:solidFill>
                                  <a:srgbClr val="007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>
                                <a:solidFill>
                                  <a:srgbClr val="0079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fr-FR" b="1" i="1">
                                <a:solidFill>
                                  <a:srgbClr val="0079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fr-FR" b="1" i="1">
                            <a:solidFill>
                              <a:srgbClr val="0079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b="1" i="1">
                                <a:solidFill>
                                  <a:srgbClr val="007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>
                                <a:solidFill>
                                  <a:srgbClr val="0079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fr-FR" b="1" i="1">
                                <a:solidFill>
                                  <a:srgbClr val="0079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fr-FR" b="1" i="1">
                            <a:solidFill>
                              <a:srgbClr val="0079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 i="1">
                            <a:solidFill>
                              <a:srgbClr val="0079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fr-FR" b="1" i="1">
                            <a:solidFill>
                              <a:srgbClr val="0079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b="1" i="1">
                            <a:solidFill>
                              <a:srgbClr val="0079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fr-FR" b="1" i="1">
                            <a:solidFill>
                              <a:srgbClr val="0079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fr-FR" b="1" i="1">
                                <a:solidFill>
                                  <a:srgbClr val="007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>
                                <a:solidFill>
                                  <a:srgbClr val="0079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fr-FR" b="1" i="1">
                                <a:solidFill>
                                  <a:srgbClr val="007900"/>
                                </a:solidFill>
                                <a:latin typeface="Cambria Math" panose="02040503050406030204" pitchFamily="18" charset="0"/>
                              </a:rPr>
                              <m:t>⋆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>
                    <a:solidFill>
                      <a:srgbClr val="007900"/>
                    </a:solidFill>
                  </a:rPr>
                  <a:t> </a:t>
                </a:r>
                <a:endParaRPr lang="en-US" dirty="0" smtClean="0">
                  <a:solidFill>
                    <a:srgbClr val="007900"/>
                  </a:solidFill>
                </a:endParaRPr>
              </a:p>
              <a:p>
                <a:pPr lvl="4"/>
                <a:endParaRPr lang="en-US" dirty="0"/>
              </a:p>
              <a:p>
                <a:pPr marL="808038" lvl="4" indent="0">
                  <a:buNone/>
                </a:pPr>
                <a:r>
                  <a:rPr lang="en-US" dirty="0"/>
                  <a:t>		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=3.1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𝑘𝑒𝑉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|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=31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𝑒𝑉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|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⋆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=0.3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40" y="3048898"/>
                <a:ext cx="9144000" cy="991553"/>
              </a:xfrm>
              <a:prstGeom prst="rect">
                <a:avLst/>
              </a:prstGeom>
              <a:blipFill>
                <a:blip r:embed="rId6"/>
                <a:stretch>
                  <a:fillRect b="-6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necteur droit avec flèche 25"/>
          <p:cNvCxnSpPr>
            <a:stCxn id="4" idx="0"/>
          </p:cNvCxnSpPr>
          <p:nvPr/>
        </p:nvCxnSpPr>
        <p:spPr>
          <a:xfrm flipH="1" flipV="1">
            <a:off x="5063068" y="2038975"/>
            <a:ext cx="224848" cy="1001391"/>
          </a:xfrm>
          <a:prstGeom prst="straightConnector1">
            <a:avLst/>
          </a:prstGeom>
          <a:ln w="28575">
            <a:solidFill>
              <a:srgbClr val="007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627364" y="2949858"/>
                <a:ext cx="4403592" cy="11246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8038" lvl="4" indent="0" algn="ctr">
                  <a:buNone/>
                </a:pPr>
                <a:endParaRPr lang="en-US" dirty="0" smtClean="0"/>
              </a:p>
              <a:p>
                <a:pPr marL="808038" lvl="4" indent="0" algn="ctr">
                  <a:buNone/>
                </a:pPr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</a:t>
                </a:r>
                <a:r>
                  <a:rPr lang="en-US" dirty="0" err="1"/>
                  <a:t>Dreicer</a:t>
                </a:r>
                <a:r>
                  <a:rPr lang="en-US" dirty="0"/>
                  <a:t> electric field </a:t>
                </a:r>
                <a:r>
                  <a:rPr lang="en-US" dirty="0" smtClean="0"/>
                  <a:t>|</a:t>
                </a:r>
              </a:p>
              <a:p>
                <a:pPr marL="808038" lvl="4" indent="0" algn="ctr">
                  <a:buNone/>
                </a:pP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𝐸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𝐷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=1/510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364" y="2949858"/>
                <a:ext cx="4403592" cy="1124667"/>
              </a:xfrm>
              <a:prstGeom prst="rect">
                <a:avLst/>
              </a:prstGeom>
              <a:blipFill>
                <a:blip r:embed="rId7"/>
                <a:stretch>
                  <a:fillRect b="-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e 32"/>
          <p:cNvGrpSpPr/>
          <p:nvPr/>
        </p:nvGrpSpPr>
        <p:grpSpPr>
          <a:xfrm>
            <a:off x="8142746" y="2210583"/>
            <a:ext cx="2373804" cy="910699"/>
            <a:chOff x="8549565" y="2416931"/>
            <a:chExt cx="2373804" cy="910699"/>
          </a:xfrm>
        </p:grpSpPr>
        <p:sp>
          <p:nvSpPr>
            <p:cNvPr id="16" name="Rectangle 15"/>
            <p:cNvSpPr/>
            <p:nvPr/>
          </p:nvSpPr>
          <p:spPr>
            <a:xfrm>
              <a:off x="8549565" y="2450273"/>
              <a:ext cx="2373804" cy="844017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en-US" dirty="0" smtClean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8549565" y="2416931"/>
                  <a:ext cx="2299411" cy="9106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fr-FR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𝑬</m:t>
                            </m:r>
                            <m:r>
                              <a:rPr lang="fr-FR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(</m:t>
                            </m:r>
                            <m:r>
                              <a:rPr lang="fr-FR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𝒕</m:t>
                            </m:r>
                            <m:r>
                              <a:rPr lang="fr-FR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fr-FR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fr-FR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𝑫</m:t>
                                </m:r>
                              </m:sub>
                            </m:sSub>
                          </m:den>
                        </m:f>
                        <m:r>
                          <a:rPr lang="fr-FR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=</m:t>
                        </m:r>
                        <m:sSub>
                          <m:sSubPr>
                            <m:ctrlPr>
                              <a:rPr lang="fr-FR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fr-FR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FR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𝑬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FR" b="1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1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  <m:t>𝑬</m:t>
                                        </m:r>
                                      </m:e>
                                      <m:sub>
                                        <m:r>
                                          <a:rPr lang="fr-FR" b="1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  <m:t>𝑫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fr-FR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𝟎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fr-FR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fr-FR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fr-FR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𝟎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fr-FR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𝑻</m:t>
                                </m:r>
                                <m:r>
                                  <a:rPr lang="fr-FR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(</m:t>
                                </m:r>
                                <m:r>
                                  <a:rPr lang="fr-FR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𝒕</m:t>
                                </m:r>
                                <m:r>
                                  <a:rPr lang="fr-FR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)</m:t>
                                </m:r>
                              </m:den>
                            </m:f>
                          </m:e>
                        </m:ra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9565" y="2416931"/>
                  <a:ext cx="2299411" cy="91069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4" name="Connecteur droit avec flèche 33"/>
          <p:cNvCxnSpPr/>
          <p:nvPr/>
        </p:nvCxnSpPr>
        <p:spPr>
          <a:xfrm flipH="1" flipV="1">
            <a:off x="9292452" y="1976731"/>
            <a:ext cx="198681" cy="279926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-1223073" y="405685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4"/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Espace réservé du contenu 2">
                <a:extLst>
                  <a:ext uri="{FF2B5EF4-FFF2-40B4-BE49-F238E27FC236}">
                    <a16:creationId xmlns:a16="http://schemas.microsoft.com/office/drawing/2014/main" id="{08262DC2-EE67-4FB1-1604-007447F2B5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295591" y="3901389"/>
                <a:ext cx="6856334" cy="4549412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6700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41338" indent="-2746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080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747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dirty="0" smtClean="0"/>
              </a:p>
              <a:p>
                <a:pPr lvl="4"/>
                <a:r>
                  <a:rPr lang="fr-FR" dirty="0" smtClean="0"/>
                  <a:t>Scan in GC </a:t>
                </a:r>
                <a:r>
                  <a:rPr lang="fr-FR" dirty="0" err="1" smtClean="0"/>
                  <a:t>velocity</a:t>
                </a:r>
                <a:r>
                  <a:rPr lang="fr-FR" dirty="0" smtClean="0"/>
                  <a:t> phase </a:t>
                </a:r>
                <a:r>
                  <a:rPr lang="fr-FR" dirty="0" err="1" smtClean="0"/>
                  <a:t>space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000" dirty="0" smtClean="0"/>
                  <a:t> </a:t>
                </a:r>
                <a:endParaRPr lang="fr-FR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2" name="Espace réservé du contenu 2">
                <a:extLst>
                  <a:ext uri="{FF2B5EF4-FFF2-40B4-BE49-F238E27FC236}">
                    <a16:creationId xmlns:a16="http://schemas.microsoft.com/office/drawing/2014/main" id="{08262DC2-EE67-4FB1-1604-007447F2B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5591" y="3901389"/>
                <a:ext cx="6856334" cy="45494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Connecteur droit avec flèche 43"/>
          <p:cNvCxnSpPr/>
          <p:nvPr/>
        </p:nvCxnSpPr>
        <p:spPr>
          <a:xfrm flipV="1">
            <a:off x="2813859" y="4622800"/>
            <a:ext cx="1462306" cy="551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/>
              <p:cNvSpPr txBox="1"/>
              <p:nvPr/>
            </p:nvSpPr>
            <p:spPr>
              <a:xfrm>
                <a:off x="1680364" y="5212026"/>
                <a:ext cx="20084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=|</m:t>
                      </m:r>
                      <m:d>
                        <m:dPr>
                          <m:begChr m:val="|"/>
                          <m:endChr m:val="|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364" y="5212026"/>
                <a:ext cx="2008491" cy="461665"/>
              </a:xfrm>
              <a:prstGeom prst="rect">
                <a:avLst/>
              </a:prstGeom>
              <a:blipFill>
                <a:blip r:embed="rId10"/>
                <a:stretch>
                  <a:fillRect t="-17105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Connecteur droit avec flèche 48"/>
          <p:cNvCxnSpPr/>
          <p:nvPr/>
        </p:nvCxnSpPr>
        <p:spPr>
          <a:xfrm flipH="1" flipV="1">
            <a:off x="4634753" y="4622800"/>
            <a:ext cx="674308" cy="556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49"/>
              <p:cNvSpPr txBox="1"/>
              <p:nvPr/>
            </p:nvSpPr>
            <p:spPr>
              <a:xfrm>
                <a:off x="4083213" y="5227804"/>
                <a:ext cx="3417146" cy="494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ZoneText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213" y="5227804"/>
                <a:ext cx="3417146" cy="494815"/>
              </a:xfrm>
              <a:prstGeom prst="rect">
                <a:avLst/>
              </a:prstGeom>
              <a:blipFill>
                <a:blip r:embed="rId11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</p:spPr>
        <p:txBody>
          <a:bodyPr/>
          <a:lstStyle/>
          <a:p>
            <a:r>
              <a:rPr lang="fr-FR" dirty="0" smtClean="0"/>
              <a:t>10/06/2024</a:t>
            </a:r>
            <a:endParaRPr lang="fr-FR" dirty="0"/>
          </a:p>
        </p:txBody>
      </p:sp>
      <p:sp>
        <p:nvSpPr>
          <p:cNvPr id="29" name="Espace réservé du pied de page 7">
            <a:extLst>
              <a:ext uri="{FF2B5EF4-FFF2-40B4-BE49-F238E27FC236}">
                <a16:creationId xmlns:a16="http://schemas.microsoft.com/office/drawing/2014/main" id="{A8F05DD5-511C-AE5A-15C1-5EC005B3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en-US" dirty="0"/>
              <a:t>Benchmarking the JOREK Hot Tail RE seed with DREAM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194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4" grpId="0"/>
      <p:bldP spid="30" grpId="0"/>
      <p:bldP spid="42" grpId="0"/>
      <p:bldP spid="45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3382"/>
            <a:ext cx="6565698" cy="492427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999" y="1419376"/>
            <a:ext cx="6565698" cy="4924274"/>
          </a:xfrm>
          <a:prstGeom prst="rect">
            <a:avLst/>
          </a:prstGeom>
        </p:spPr>
      </p:pic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12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re 5">
                <a:extLst>
                  <a:ext uri="{FF2B5EF4-FFF2-40B4-BE49-F238E27FC236}">
                    <a16:creationId xmlns:a16="http://schemas.microsoft.com/office/drawing/2014/main" id="{91AE047D-F51A-E955-9889-3B1336B75E0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DREAM vs JOREK : </a:t>
                </a:r>
                <a14:m>
                  <m:oMath xmlns:m="http://schemas.openxmlformats.org/officeDocument/2006/math">
                    <m:r>
                      <a:rPr lang="fr-FR" b="1" i="1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  <m:r>
                      <a:rPr lang="fr-FR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fr-F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6" name="Titre 5">
                <a:extLst>
                  <a:ext uri="{FF2B5EF4-FFF2-40B4-BE49-F238E27FC236}">
                    <a16:creationId xmlns:a16="http://schemas.microsoft.com/office/drawing/2014/main" id="{91AE047D-F51A-E955-9889-3B1336B75E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273" t="-13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/>
          <p:cNvSpPr txBox="1"/>
          <p:nvPr/>
        </p:nvSpPr>
        <p:spPr>
          <a:xfrm>
            <a:off x="-1625137" y="3062317"/>
            <a:ext cx="44389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JOREK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08262DC2-EE67-4FB1-1604-007447F2B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47537" y="535628"/>
            <a:ext cx="12336337" cy="208903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808038" lvl="4" indent="0">
              <a:buNone/>
            </a:pPr>
            <a:endParaRPr 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2192666" y="1211857"/>
            <a:ext cx="1667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JOREK</a:t>
            </a:r>
            <a:endParaRPr lang="en-US" sz="24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8263467" y="1162549"/>
            <a:ext cx="1667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DREAM</a:t>
            </a:r>
            <a:endParaRPr lang="en-US" sz="2400" b="1" dirty="0"/>
          </a:p>
        </p:txBody>
      </p:sp>
      <p:grpSp>
        <p:nvGrpSpPr>
          <p:cNvPr id="4" name="Groupe 3"/>
          <p:cNvGrpSpPr/>
          <p:nvPr/>
        </p:nvGrpSpPr>
        <p:grpSpPr>
          <a:xfrm>
            <a:off x="6867162" y="50770"/>
            <a:ext cx="5672376" cy="1135093"/>
            <a:chOff x="6962503" y="50770"/>
            <a:chExt cx="5672376" cy="1135093"/>
          </a:xfrm>
        </p:grpSpPr>
        <p:sp>
          <p:nvSpPr>
            <p:cNvPr id="3" name="Rectangle à coins arrondis 2"/>
            <p:cNvSpPr/>
            <p:nvPr/>
          </p:nvSpPr>
          <p:spPr>
            <a:xfrm>
              <a:off x="6962503" y="50770"/>
              <a:ext cx="5286475" cy="113509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en-US" dirty="0" smtClean="0"/>
            </a:p>
          </p:txBody>
        </p:sp>
        <p:cxnSp>
          <p:nvCxnSpPr>
            <p:cNvPr id="19" name="Connecteur droit 18"/>
            <p:cNvCxnSpPr/>
            <p:nvPr/>
          </p:nvCxnSpPr>
          <p:spPr>
            <a:xfrm>
              <a:off x="9457806" y="567120"/>
              <a:ext cx="600932" cy="0"/>
            </a:xfrm>
            <a:prstGeom prst="line">
              <a:avLst/>
            </a:prstGeom>
            <a:ln w="57150">
              <a:solidFill>
                <a:schemeClr val="tx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7181070" y="567120"/>
              <a:ext cx="600932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ZoneTexte 15"/>
                <p:cNvSpPr txBox="1"/>
                <p:nvPr/>
              </p:nvSpPr>
              <p:spPr>
                <a:xfrm>
                  <a:off x="9986443" y="266278"/>
                  <a:ext cx="2648436" cy="7879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000" b="1" dirty="0" smtClean="0">
                      <a:solidFill>
                        <a:schemeClr val="tx2"/>
                      </a:solidFill>
                    </a:rPr>
                    <a:t>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fr-FR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d>
                        <m:dPr>
                          <m:ctrlPr>
                            <a:rPr lang="fr-FR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</m:d>
                      <m:r>
                        <a:rPr lang="fr-FR" sz="20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sz="20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fr-FR" sz="20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0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FR" sz="20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  <m:r>
                                    <a:rPr lang="fr-FR" sz="20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fr-FR" sz="20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fr-FR" sz="20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fr-FR" sz="20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2000" b="1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b="1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fr-FR" sz="2000" b="1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𝑬</m:t>
                                      </m:r>
                                    </m:e>
                                    <m:sub>
                                      <m:r>
                                        <a:rPr lang="fr-FR" sz="2000" b="1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fr-FR" sz="20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20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rad>
                        </m:den>
                      </m:f>
                    </m:oMath>
                  </a14:m>
                  <a:endParaRPr lang="en-US" sz="1400" b="1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ZoneTexte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6443" y="266278"/>
                  <a:ext cx="2648436" cy="787973"/>
                </a:xfrm>
                <a:prstGeom prst="rect">
                  <a:avLst/>
                </a:prstGeom>
                <a:blipFill>
                  <a:blip r:embed="rId5"/>
                  <a:stretch>
                    <a:fillRect l="-25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ZoneTexte 17"/>
                <p:cNvSpPr txBox="1"/>
                <p:nvPr/>
              </p:nvSpPr>
              <p:spPr>
                <a:xfrm>
                  <a:off x="7731200" y="275507"/>
                  <a:ext cx="1726606" cy="7879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000" b="1" dirty="0" smtClean="0"/>
                    <a:t>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fr-FR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000" b="1" i="1" smtClean="0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b="1" i="1" smtClean="0">
                                          <a:latin typeface="Cambria Math" panose="02040503050406030204" pitchFamily="18" charset="0"/>
                                        </a:rPr>
                                        <m:t>𝑬</m:t>
                                      </m:r>
                                    </m:e>
                                    <m:sub>
                                      <m:r>
                                        <a:rPr lang="fr-FR" sz="2000" b="1" i="1" smtClean="0"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fr-FR" sz="2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rad>
                        </m:den>
                      </m:f>
                    </m:oMath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8" name="ZoneTexte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1200" y="275507"/>
                  <a:ext cx="1726606" cy="787973"/>
                </a:xfrm>
                <a:prstGeom prst="rect">
                  <a:avLst/>
                </a:prstGeom>
                <a:blipFill>
                  <a:blip r:embed="rId6"/>
                  <a:stretch>
                    <a:fillRect l="-388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</p:spPr>
        <p:txBody>
          <a:bodyPr/>
          <a:lstStyle/>
          <a:p>
            <a:r>
              <a:rPr lang="fr-FR" dirty="0" smtClean="0"/>
              <a:t>10/06/2024</a:t>
            </a:r>
            <a:endParaRPr lang="fr-FR" dirty="0"/>
          </a:p>
        </p:txBody>
      </p:sp>
      <p:sp>
        <p:nvSpPr>
          <p:cNvPr id="21" name="Espace réservé du pied de page 7">
            <a:extLst>
              <a:ext uri="{FF2B5EF4-FFF2-40B4-BE49-F238E27FC236}">
                <a16:creationId xmlns:a16="http://schemas.microsoft.com/office/drawing/2014/main" id="{A8F05DD5-511C-AE5A-15C1-5EC005B3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en-US" dirty="0"/>
              <a:t>Benchmarking the JOREK Hot Tail RE seed with DREAM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849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00" y="1710886"/>
            <a:ext cx="9099365" cy="4658686"/>
          </a:xfrm>
          <a:prstGeom prst="rect">
            <a:avLst/>
          </a:prstGeom>
        </p:spPr>
      </p:pic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13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DREAM vs JOREK </a:t>
            </a:r>
            <a:r>
              <a:rPr lang="fr-FR" dirty="0" smtClean="0"/>
              <a:t>: RE </a:t>
            </a:r>
            <a:r>
              <a:rPr lang="fr-FR" dirty="0" err="1" smtClean="0"/>
              <a:t>density</a:t>
            </a:r>
            <a:r>
              <a:rPr lang="fr-FR" dirty="0" smtClean="0"/>
              <a:t> 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Espace réservé du contenu 2">
                <a:extLst>
                  <a:ext uri="{FF2B5EF4-FFF2-40B4-BE49-F238E27FC236}">
                    <a16:creationId xmlns:a16="http://schemas.microsoft.com/office/drawing/2014/main" id="{08262DC2-EE67-4FB1-1604-007447F2B5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347537" y="535628"/>
                <a:ext cx="12336337" cy="2089039"/>
              </a:xfrm>
            </p:spPr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pPr marL="808038" lvl="4" indent="0">
                  <a:buNone/>
                </a:pPr>
                <a:endParaRPr lang="en-US" dirty="0"/>
              </a:p>
              <a:p>
                <a:pPr lvl="4"/>
                <a:r>
                  <a:rPr lang="en-US" dirty="0" smtClean="0"/>
                  <a:t>The RE density (relative) is computable by integrating the PDF over the good surface:</a:t>
                </a:r>
              </a:p>
              <a:p>
                <a:pPr marL="808038" lvl="4" indent="0">
                  <a:buNone/>
                </a:pPr>
                <a:r>
                  <a:rPr lang="fr-FR" b="0" dirty="0" smtClean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𝑅𝐸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𝑖𝑠𝑜</m:t>
                        </m:r>
                      </m:sub>
                    </m:sSub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1 </m:t>
                        </m:r>
                      </m:sup>
                      <m:e>
                        <m:nary>
                          <m:nary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23"/>
                                  </m:r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m:rPr>
                                    <m:brk m:alnAt="23"/>
                                  </m:r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sub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</m:d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𝑑𝑝𝑑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dirty="0" smtClean="0"/>
                  <a:t>      or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𝑅𝐸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sub>
                    </m:sSub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1 </m:t>
                        </m:r>
                      </m:sup>
                      <m:e>
                        <m:nary>
                          <m:nary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23"/>
                                  </m:rPr>
                                  <a:rPr lang="fr-FR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m:rPr>
                                    <m:brk m:alnAt="23"/>
                                  </m:rPr>
                                  <a:rPr lang="fr-F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</m:d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𝑑𝑝𝑑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8" name="Espace réservé du contenu 2">
                <a:extLst>
                  <a:ext uri="{FF2B5EF4-FFF2-40B4-BE49-F238E27FC236}">
                    <a16:creationId xmlns:a16="http://schemas.microsoft.com/office/drawing/2014/main" id="{08262DC2-EE67-4FB1-1604-007447F2B5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47537" y="535628"/>
                <a:ext cx="12336337" cy="2089039"/>
              </a:xfrm>
              <a:blipFill>
                <a:blip r:embed="rId3"/>
                <a:stretch>
                  <a:fillRect b="-9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066" y="2945516"/>
            <a:ext cx="6036734" cy="175372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1" name="Connecteur droit avec flèche 20"/>
          <p:cNvCxnSpPr/>
          <p:nvPr/>
        </p:nvCxnSpPr>
        <p:spPr>
          <a:xfrm flipH="1" flipV="1">
            <a:off x="7183033" y="2721515"/>
            <a:ext cx="856217" cy="355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 flipV="1">
            <a:off x="8039250" y="2607698"/>
            <a:ext cx="2502804" cy="454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8421917" y="4854927"/>
            <a:ext cx="39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Agreement with the paper [5] </a:t>
            </a:r>
            <a:r>
              <a:rPr lang="en-US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 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 flipH="1" flipV="1">
            <a:off x="3790605" y="3341717"/>
            <a:ext cx="350769" cy="102626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V="1">
            <a:off x="4447309" y="3341717"/>
            <a:ext cx="74815" cy="102626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3184327" y="4367986"/>
            <a:ext cx="2725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Agreement between JOREK and DREAM </a:t>
            </a:r>
            <a:r>
              <a:rPr lang="en-US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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</p:spPr>
        <p:txBody>
          <a:bodyPr/>
          <a:lstStyle/>
          <a:p>
            <a:r>
              <a:rPr lang="fr-FR" dirty="0" smtClean="0"/>
              <a:t>10/06/2024</a:t>
            </a:r>
            <a:endParaRPr lang="fr-FR" dirty="0"/>
          </a:p>
        </p:txBody>
      </p:sp>
      <p:sp>
        <p:nvSpPr>
          <p:cNvPr id="16" name="Espace réservé du pied de page 7">
            <a:extLst>
              <a:ext uri="{FF2B5EF4-FFF2-40B4-BE49-F238E27FC236}">
                <a16:creationId xmlns:a16="http://schemas.microsoft.com/office/drawing/2014/main" id="{A8F05DD5-511C-AE5A-15C1-5EC005B3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en-US" dirty="0"/>
              <a:t>Benchmarking the JOREK Hot Tail RE seed with DREAM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872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/>
      <p:bldP spid="25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E0687C-BF33-B602-1691-6C6F37D14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901" y="2171700"/>
            <a:ext cx="7990608" cy="2390775"/>
          </a:xfrm>
        </p:spPr>
        <p:txBody>
          <a:bodyPr>
            <a:normAutofit/>
          </a:bodyPr>
          <a:lstStyle/>
          <a:p>
            <a:r>
              <a:rPr lang="da-DK" sz="6000" dirty="0" smtClean="0"/>
              <a:t>Trying to get better statistics</a:t>
            </a:r>
            <a:endParaRPr lang="da-DK" sz="6000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2950163-E66D-E16B-1EB7-E9667B65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EE5A4D-1D11-87BD-2E3E-34DC2776D3F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991004" y="5160675"/>
            <a:ext cx="3782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fr-FR" sz="3200" b="1" dirty="0" smtClean="0">
                <a:solidFill>
                  <a:schemeClr val="bg1"/>
                </a:solidFill>
              </a:rPr>
              <a:t>In Progress…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Espace réservé du pied de page 7">
            <a:extLst>
              <a:ext uri="{FF2B5EF4-FFF2-40B4-BE49-F238E27FC236}">
                <a16:creationId xmlns:a16="http://schemas.microsoft.com/office/drawing/2014/main" id="{A8F05DD5-511C-AE5A-15C1-5EC005B3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en-US" dirty="0"/>
              <a:t>Benchmarking the JOREK Hot Tail RE seed with DREAM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10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15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2</a:t>
            </a:r>
            <a:r>
              <a:rPr lang="fr-FR" baseline="30000" dirty="0" smtClean="0"/>
              <a:t>nd</a:t>
            </a:r>
            <a:r>
              <a:rPr lang="fr-FR" dirty="0" smtClean="0"/>
              <a:t> </a:t>
            </a:r>
            <a:r>
              <a:rPr lang="fr-FR" dirty="0" err="1" smtClean="0"/>
              <a:t>Iteration</a:t>
            </a:r>
            <a:r>
              <a:rPr lang="fr-FR" dirty="0" smtClean="0"/>
              <a:t> Method: </a:t>
            </a:r>
            <a:r>
              <a:rPr lang="fr-FR" dirty="0" err="1" smtClean="0"/>
              <a:t>Why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08262DC2-EE67-4FB1-1604-007447F2B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47537" y="535628"/>
            <a:ext cx="12392679" cy="5565914"/>
          </a:xfrm>
        </p:spPr>
        <p:txBody>
          <a:bodyPr>
            <a:normAutofit/>
          </a:bodyPr>
          <a:lstStyle/>
          <a:p>
            <a:endParaRPr lang="en-US" u="sng" dirty="0" smtClean="0"/>
          </a:p>
          <a:p>
            <a:pPr marL="808038" lvl="4" indent="0">
              <a:buNone/>
            </a:pPr>
            <a:endParaRPr lang="en-US" dirty="0"/>
          </a:p>
          <a:p>
            <a:pPr lvl="4"/>
            <a:r>
              <a:rPr lang="en-US" u="sng" dirty="0" smtClean="0"/>
              <a:t>Main problem:</a:t>
            </a:r>
            <a:r>
              <a:rPr lang="en-US" dirty="0" smtClean="0"/>
              <a:t> Errors increase if we use less markers</a:t>
            </a:r>
          </a:p>
          <a:p>
            <a:pPr lvl="4"/>
            <a:endParaRPr lang="en-US" dirty="0"/>
          </a:p>
          <a:p>
            <a:pPr lvl="4"/>
            <a:endParaRPr lang="en-US" dirty="0" smtClean="0"/>
          </a:p>
          <a:p>
            <a:pPr lvl="4"/>
            <a:endParaRPr lang="en-US" dirty="0"/>
          </a:p>
          <a:p>
            <a:pPr lvl="4"/>
            <a:endParaRPr lang="en-US" dirty="0" smtClean="0"/>
          </a:p>
          <a:p>
            <a:pPr lvl="4"/>
            <a:endParaRPr lang="en-US" dirty="0"/>
          </a:p>
          <a:p>
            <a:pPr lvl="4"/>
            <a:r>
              <a:rPr lang="en-US" dirty="0" smtClean="0"/>
              <a:t>But the goal is to scan 5D phase space … </a:t>
            </a:r>
          </a:p>
          <a:p>
            <a:pPr lvl="4"/>
            <a:endParaRPr lang="fr-FR" u="sng" dirty="0"/>
          </a:p>
          <a:p>
            <a:pPr lvl="4"/>
            <a:endParaRPr lang="fr-FR" u="sng" dirty="0" smtClean="0"/>
          </a:p>
          <a:p>
            <a:pPr lvl="4"/>
            <a:endParaRPr lang="fr-FR" u="sng" dirty="0"/>
          </a:p>
          <a:p>
            <a:pPr lvl="4"/>
            <a:endParaRPr lang="en-US" u="sng" dirty="0" smtClean="0"/>
          </a:p>
          <a:p>
            <a:pPr marL="808038" lvl="4" indent="0">
              <a:buNone/>
            </a:pPr>
            <a:r>
              <a:rPr lang="fr-FR" b="0" dirty="0" smtClean="0"/>
              <a:t>			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t="5776" r="8430" b="1568"/>
          <a:stretch/>
        </p:blipFill>
        <p:spPr>
          <a:xfrm>
            <a:off x="5544588" y="1638337"/>
            <a:ext cx="6539472" cy="3889628"/>
          </a:xfrm>
          <a:prstGeom prst="rect">
            <a:avLst/>
          </a:prstGeom>
        </p:spPr>
      </p:pic>
      <p:sp>
        <p:nvSpPr>
          <p:cNvPr id="4" name="Flèche à angle droit 3"/>
          <p:cNvSpPr/>
          <p:nvPr/>
        </p:nvSpPr>
        <p:spPr>
          <a:xfrm rot="5400000">
            <a:off x="4002536" y="1018272"/>
            <a:ext cx="818883" cy="2265220"/>
          </a:xfrm>
          <a:prstGeom prst="bentUp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5" name="Flèche vers le bas 4"/>
          <p:cNvSpPr/>
          <p:nvPr/>
        </p:nvSpPr>
        <p:spPr>
          <a:xfrm>
            <a:off x="2618770" y="3592236"/>
            <a:ext cx="631768" cy="1180407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7" name="Organigramme : Alternative 6"/>
          <p:cNvSpPr/>
          <p:nvPr/>
        </p:nvSpPr>
        <p:spPr>
          <a:xfrm>
            <a:off x="565527" y="4772643"/>
            <a:ext cx="4738255" cy="1507399"/>
          </a:xfrm>
          <a:prstGeom prst="flowChartAlternateProcess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r>
              <a:rPr lang="fr-FR" b="1" u="sng" dirty="0" err="1" smtClean="0"/>
              <a:t>Idea</a:t>
            </a:r>
            <a:r>
              <a:rPr lang="fr-FR" b="1" u="sng" dirty="0" smtClean="0"/>
              <a:t>: </a:t>
            </a:r>
          </a:p>
          <a:p>
            <a:pPr algn="ctr"/>
            <a:r>
              <a:rPr lang="fr-FR" dirty="0" err="1" smtClean="0"/>
              <a:t>With</a:t>
            </a:r>
            <a:r>
              <a:rPr lang="fr-FR" dirty="0" smtClean="0"/>
              <a:t> an estimation of the RE </a:t>
            </a:r>
            <a:r>
              <a:rPr lang="fr-FR" dirty="0" err="1" smtClean="0"/>
              <a:t>seed</a:t>
            </a:r>
            <a:r>
              <a:rPr lang="fr-FR" dirty="0" smtClean="0"/>
              <a:t>, </a:t>
            </a:r>
          </a:p>
          <a:p>
            <a:pPr algn="ctr"/>
            <a:r>
              <a:rPr lang="fr-FR" dirty="0" err="1" smtClean="0"/>
              <a:t>let’s</a:t>
            </a:r>
            <a:r>
              <a:rPr lang="fr-FR" dirty="0" smtClean="0"/>
              <a:t> </a:t>
            </a:r>
            <a:r>
              <a:rPr lang="fr-FR" dirty="0" err="1" smtClean="0"/>
              <a:t>perform</a:t>
            </a:r>
            <a:r>
              <a:rPr lang="fr-FR" dirty="0" smtClean="0"/>
              <a:t> a 2</a:t>
            </a:r>
            <a:r>
              <a:rPr lang="fr-FR" baseline="30000" dirty="0" smtClean="0"/>
              <a:t>nd</a:t>
            </a:r>
            <a:r>
              <a:rPr lang="fr-FR" dirty="0" smtClean="0"/>
              <a:t> </a:t>
            </a:r>
            <a:r>
              <a:rPr lang="fr-FR" dirty="0" err="1" smtClean="0"/>
              <a:t>iteration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an « </a:t>
            </a:r>
            <a:r>
              <a:rPr lang="fr-FR" dirty="0" err="1" smtClean="0"/>
              <a:t>optimized</a:t>
            </a:r>
            <a:r>
              <a:rPr lang="fr-FR" dirty="0" smtClean="0"/>
              <a:t> » input PDF</a:t>
            </a:r>
            <a:endParaRPr lang="en-US" dirty="0" smtClean="0"/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</p:spPr>
        <p:txBody>
          <a:bodyPr/>
          <a:lstStyle/>
          <a:p>
            <a:r>
              <a:rPr lang="fr-FR" dirty="0" smtClean="0"/>
              <a:t>10/06/2024</a:t>
            </a:r>
            <a:endParaRPr lang="fr-FR" dirty="0"/>
          </a:p>
        </p:txBody>
      </p:sp>
      <p:sp>
        <p:nvSpPr>
          <p:cNvPr id="12" name="Espace réservé du pied de page 7">
            <a:extLst>
              <a:ext uri="{FF2B5EF4-FFF2-40B4-BE49-F238E27FC236}">
                <a16:creationId xmlns:a16="http://schemas.microsoft.com/office/drawing/2014/main" id="{A8F05DD5-511C-AE5A-15C1-5EC005B3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en-US" dirty="0"/>
              <a:t>Benchmarking the JOREK Hot Tail RE seed with DREAM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141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08262DC2-EE67-4FB1-1604-007447F2B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16675"/>
            <a:ext cx="12392679" cy="556591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808038" lvl="4" indent="0">
              <a:buNone/>
            </a:pPr>
            <a:endParaRPr lang="en-US" dirty="0"/>
          </a:p>
          <a:p>
            <a:pPr lvl="4"/>
            <a:r>
              <a:rPr lang="fr-FR" dirty="0" err="1" smtClean="0"/>
              <a:t>Let’s</a:t>
            </a:r>
            <a:r>
              <a:rPr lang="fr-FR" dirty="0" smtClean="0"/>
              <a:t> </a:t>
            </a:r>
            <a:r>
              <a:rPr lang="fr-FR" dirty="0" err="1" smtClean="0"/>
              <a:t>study</a:t>
            </a:r>
            <a:r>
              <a:rPr lang="fr-FR" dirty="0" smtClean="0"/>
              <a:t> the initial PDF of future </a:t>
            </a:r>
            <a:r>
              <a:rPr lang="fr-FR" dirty="0" err="1" smtClean="0"/>
              <a:t>REs</a:t>
            </a:r>
            <a:r>
              <a:rPr lang="fr-FR" dirty="0" smtClean="0"/>
              <a:t>:</a:t>
            </a:r>
            <a:endParaRPr lang="en-US" dirty="0"/>
          </a:p>
          <a:p>
            <a:pPr lvl="4"/>
            <a:endParaRPr lang="en-US" dirty="0" smtClean="0"/>
          </a:p>
          <a:p>
            <a:pPr lvl="4"/>
            <a:endParaRPr lang="en-US" dirty="0"/>
          </a:p>
          <a:p>
            <a:pPr lvl="4"/>
            <a:endParaRPr lang="en-US" dirty="0" smtClean="0"/>
          </a:p>
          <a:p>
            <a:pPr lvl="4"/>
            <a:endParaRPr lang="en-US" dirty="0"/>
          </a:p>
          <a:p>
            <a:pPr lvl="4"/>
            <a:endParaRPr lang="fr-FR" u="sng" dirty="0" smtClean="0"/>
          </a:p>
          <a:p>
            <a:pPr lvl="4"/>
            <a:endParaRPr lang="fr-FR" u="sng" dirty="0"/>
          </a:p>
          <a:p>
            <a:pPr lvl="4"/>
            <a:endParaRPr lang="en-US" u="sng" dirty="0" smtClean="0"/>
          </a:p>
          <a:p>
            <a:pPr marL="808038" lvl="4" indent="0">
              <a:buNone/>
            </a:pPr>
            <a:r>
              <a:rPr lang="fr-FR" b="0" dirty="0" smtClean="0"/>
              <a:t>			</a:t>
            </a:r>
            <a:endParaRPr lang="en-US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16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2</a:t>
            </a:r>
            <a:r>
              <a:rPr lang="fr-FR" baseline="30000" dirty="0"/>
              <a:t>nd</a:t>
            </a:r>
            <a:r>
              <a:rPr lang="fr-FR" dirty="0"/>
              <a:t> </a:t>
            </a:r>
            <a:r>
              <a:rPr lang="fr-FR" dirty="0" err="1"/>
              <a:t>Iteration</a:t>
            </a:r>
            <a:r>
              <a:rPr lang="fr-FR" dirty="0"/>
              <a:t> </a:t>
            </a:r>
            <a:r>
              <a:rPr lang="fr-FR" dirty="0" smtClean="0"/>
              <a:t>Method: </a:t>
            </a:r>
            <a:r>
              <a:rPr lang="fr-FR" dirty="0" err="1" smtClean="0"/>
              <a:t>Principle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" t="5290" r="6654" b="3806"/>
          <a:stretch/>
        </p:blipFill>
        <p:spPr>
          <a:xfrm>
            <a:off x="6981938" y="1697389"/>
            <a:ext cx="5051835" cy="38968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Flèche droite 14"/>
              <p:cNvSpPr/>
              <p:nvPr/>
            </p:nvSpPr>
            <p:spPr>
              <a:xfrm>
                <a:off x="5350592" y="3207146"/>
                <a:ext cx="1600662" cy="1097885"/>
              </a:xfrm>
              <a:prstGeom prst="rightArrow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08000" rIns="144000" bIns="144000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fr-FR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𝑹𝑬</m:t>
                        </m:r>
                      </m:sub>
                    </m:sSub>
                    <m:r>
                      <a:rPr lang="fr-FR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fr-FR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fr-FR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𝑴𝑱</m:t>
                        </m:r>
                      </m:sub>
                    </m:sSub>
                  </m:oMath>
                </a14:m>
                <a:r>
                  <a:rPr lang="fr-FR" b="1" dirty="0" smtClean="0">
                    <a:solidFill>
                      <a:schemeClr val="tx1"/>
                    </a:solidFill>
                  </a:rPr>
                  <a:t> </a:t>
                </a:r>
                <a:endParaRPr lang="en-US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Flèche droit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592" y="3207146"/>
                <a:ext cx="1600662" cy="1097885"/>
              </a:xfrm>
              <a:prstGeom prst="rightArrow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8634153" y="1025418"/>
                <a:ext cx="30008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0" i="1" dirty="0" smtClean="0"/>
                  <a:t>*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i="1" dirty="0" smtClean="0"/>
                  <a:t> markers used here *</a:t>
                </a:r>
                <a:endParaRPr lang="en-US" i="1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4153" y="1025418"/>
                <a:ext cx="3000894" cy="369332"/>
              </a:xfrm>
              <a:prstGeom prst="rect">
                <a:avLst/>
              </a:prstGeom>
              <a:blipFill>
                <a:blip r:embed="rId5"/>
                <a:stretch>
                  <a:fillRect l="-162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</p:spPr>
        <p:txBody>
          <a:bodyPr/>
          <a:lstStyle/>
          <a:p>
            <a:r>
              <a:rPr lang="fr-FR" dirty="0" smtClean="0"/>
              <a:t>10/06/2024</a:t>
            </a:r>
            <a:endParaRPr lang="fr-FR" dirty="0"/>
          </a:p>
        </p:txBody>
      </p:sp>
      <p:sp>
        <p:nvSpPr>
          <p:cNvPr id="13" name="Espace réservé du pied de page 7">
            <a:extLst>
              <a:ext uri="{FF2B5EF4-FFF2-40B4-BE49-F238E27FC236}">
                <a16:creationId xmlns:a16="http://schemas.microsoft.com/office/drawing/2014/main" id="{A8F05DD5-511C-AE5A-15C1-5EC005B3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en-US" dirty="0"/>
              <a:t>Benchmarking the JOREK Hot Tail RE seed with DREAM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" t="8163" r="6344" b="2040"/>
          <a:stretch/>
        </p:blipFill>
        <p:spPr>
          <a:xfrm>
            <a:off x="147613" y="1823173"/>
            <a:ext cx="5160475" cy="386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3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15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" t="8716" r="7182" b="2982"/>
          <a:stretch/>
        </p:blipFill>
        <p:spPr>
          <a:xfrm>
            <a:off x="217283" y="1853213"/>
            <a:ext cx="5090805" cy="38057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Espace réservé du contenu 2">
                <a:extLst>
                  <a:ext uri="{FF2B5EF4-FFF2-40B4-BE49-F238E27FC236}">
                    <a16:creationId xmlns:a16="http://schemas.microsoft.com/office/drawing/2014/main" id="{08262DC2-EE67-4FB1-1604-007447F2B5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616675"/>
                <a:ext cx="12392679" cy="5565914"/>
              </a:xfrm>
            </p:spPr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pPr marL="808038" lvl="4" indent="0">
                  <a:buNone/>
                </a:pPr>
                <a:endParaRPr lang="en-US" dirty="0"/>
              </a:p>
              <a:p>
                <a:pPr lvl="4"/>
                <a:r>
                  <a:rPr lang="fr-FR" dirty="0" err="1" smtClean="0"/>
                  <a:t>Then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we</a:t>
                </a:r>
                <a:r>
                  <a:rPr lang="fr-FR" dirty="0"/>
                  <a:t> </a:t>
                </a:r>
                <a:r>
                  <a:rPr lang="fr-FR" dirty="0" err="1" smtClean="0"/>
                  <a:t>approximate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𝑅𝐸</m:t>
                        </m:r>
                      </m:sub>
                    </m:sSub>
                  </m:oMath>
                </a14:m>
                <a:r>
                  <a:rPr lang="fr-FR" dirty="0" smtClean="0"/>
                  <a:t> by </a:t>
                </a:r>
                <a:r>
                  <a:rPr lang="fr-FR" b="1" dirty="0" err="1" smtClean="0">
                    <a:solidFill>
                      <a:schemeClr val="tx2"/>
                    </a:solidFill>
                  </a:rPr>
                  <a:t>left</a:t>
                </a:r>
                <a:r>
                  <a:rPr lang="fr-FR" dirty="0" smtClean="0"/>
                  <a:t> and </a:t>
                </a:r>
                <a:r>
                  <a:rPr lang="fr-FR" b="1" dirty="0" smtClean="0">
                    <a:solidFill>
                      <a:srgbClr val="007900"/>
                    </a:solidFill>
                  </a:rPr>
                  <a:t>right</a:t>
                </a:r>
                <a:r>
                  <a:rPr lang="fr-FR" dirty="0" smtClean="0"/>
                  <a:t> </a:t>
                </a:r>
                <a:r>
                  <a:rPr lang="fr-FR" dirty="0" err="1"/>
                  <a:t>G</a:t>
                </a:r>
                <a:r>
                  <a:rPr lang="fr-FR" dirty="0" err="1" smtClean="0"/>
                  <a:t>aussians</a:t>
                </a:r>
                <a:r>
                  <a:rPr lang="fr-FR" dirty="0" smtClean="0"/>
                  <a:t>:</a:t>
                </a:r>
                <a:endParaRPr lang="en-US" dirty="0"/>
              </a:p>
              <a:p>
                <a:pPr lvl="4"/>
                <a:endParaRPr lang="en-US" dirty="0" smtClean="0"/>
              </a:p>
              <a:p>
                <a:pPr lvl="4"/>
                <a:endParaRPr lang="en-US" dirty="0"/>
              </a:p>
              <a:p>
                <a:pPr lvl="4"/>
                <a:endParaRPr lang="en-US" dirty="0" smtClean="0"/>
              </a:p>
              <a:p>
                <a:pPr lvl="4"/>
                <a:endParaRPr lang="en-US" dirty="0"/>
              </a:p>
              <a:p>
                <a:pPr lvl="4"/>
                <a:endParaRPr lang="fr-FR" u="sng" dirty="0" smtClean="0"/>
              </a:p>
              <a:p>
                <a:pPr lvl="4"/>
                <a:endParaRPr lang="fr-FR" u="sng" dirty="0"/>
              </a:p>
              <a:p>
                <a:pPr lvl="4"/>
                <a:endParaRPr lang="en-US" u="sng" dirty="0" smtClean="0"/>
              </a:p>
              <a:p>
                <a:pPr marL="808038" lvl="4" indent="0">
                  <a:buNone/>
                </a:pPr>
                <a:r>
                  <a:rPr lang="fr-FR" b="0" dirty="0" smtClean="0"/>
                  <a:t>			</a:t>
                </a:r>
                <a:endParaRPr lang="en-US" dirty="0"/>
              </a:p>
            </p:txBody>
          </p:sp>
        </mc:Choice>
        <mc:Fallback xmlns="">
          <p:sp>
            <p:nvSpPr>
              <p:cNvPr id="28" name="Espace réservé du contenu 2">
                <a:extLst>
                  <a:ext uri="{FF2B5EF4-FFF2-40B4-BE49-F238E27FC236}">
                    <a16:creationId xmlns:a16="http://schemas.microsoft.com/office/drawing/2014/main" id="{08262DC2-EE67-4FB1-1604-007447F2B5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16675"/>
                <a:ext cx="12392679" cy="556591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17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2</a:t>
            </a:r>
            <a:r>
              <a:rPr lang="fr-FR" baseline="30000" dirty="0"/>
              <a:t>nd</a:t>
            </a:r>
            <a:r>
              <a:rPr lang="fr-FR" dirty="0"/>
              <a:t> </a:t>
            </a:r>
            <a:r>
              <a:rPr lang="fr-FR" dirty="0" err="1"/>
              <a:t>Iteration</a:t>
            </a:r>
            <a:r>
              <a:rPr lang="fr-FR" dirty="0"/>
              <a:t> </a:t>
            </a:r>
            <a:r>
              <a:rPr lang="fr-FR" dirty="0" smtClean="0"/>
              <a:t>Method: </a:t>
            </a:r>
            <a:r>
              <a:rPr lang="fr-FR" dirty="0" err="1" smtClean="0"/>
              <a:t>Principle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Flèche droite 15"/>
              <p:cNvSpPr/>
              <p:nvPr/>
            </p:nvSpPr>
            <p:spPr>
              <a:xfrm flipH="1">
                <a:off x="5350592" y="3207146"/>
                <a:ext cx="1600662" cy="1097885"/>
              </a:xfrm>
              <a:prstGeom prst="rightArrow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08000" rIns="144000" bIns="144000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fr-FR" b="1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fr-FR" b="1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𝒍</m:t>
                            </m:r>
                            <m:r>
                              <a:rPr lang="fr-FR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b="1" i="1" dirty="0">
                                <a:solidFill>
                                  <a:srgbClr val="0079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  <m:r>
                          <a:rPr lang="fr-FR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fr-FR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fr-FR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𝑴𝑱</m:t>
                        </m:r>
                      </m:sub>
                    </m:sSub>
                  </m:oMath>
                </a14:m>
                <a:r>
                  <a:rPr lang="fr-FR" b="1" dirty="0" smtClean="0">
                    <a:solidFill>
                      <a:schemeClr val="tx1"/>
                    </a:solidFill>
                  </a:rPr>
                  <a:t> </a:t>
                </a:r>
                <a:endParaRPr lang="en-US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Flèche droit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350592" y="3207146"/>
                <a:ext cx="1600662" cy="1097885"/>
              </a:xfrm>
              <a:prstGeom prst="rightArrow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cteur droit avec flèche 4"/>
          <p:cNvCxnSpPr/>
          <p:nvPr/>
        </p:nvCxnSpPr>
        <p:spPr>
          <a:xfrm flipH="1" flipV="1">
            <a:off x="2069869" y="4015047"/>
            <a:ext cx="1953491" cy="1687484"/>
          </a:xfrm>
          <a:prstGeom prst="straightConnector1">
            <a:avLst/>
          </a:prstGeom>
          <a:ln w="57150">
            <a:solidFill>
              <a:srgbClr val="A244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3100123" y="5702531"/>
                <a:ext cx="3851131" cy="453137"/>
              </a:xfrm>
              <a:prstGeom prst="rect">
                <a:avLst/>
              </a:prstGeom>
              <a:noFill/>
              <a:ln w="57150">
                <a:solidFill>
                  <a:srgbClr val="A244A2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fr-FR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𝑹𝑬</m:t>
                        </m:r>
                      </m:sub>
                    </m:sSub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: the estimation of the RE PDF</a:t>
                </a:r>
                <a:endParaRPr lang="en-US" b="1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123" y="5702531"/>
                <a:ext cx="3851131" cy="453137"/>
              </a:xfrm>
              <a:prstGeom prst="rect">
                <a:avLst/>
              </a:prstGeom>
              <a:blipFill>
                <a:blip r:embed="rId6"/>
                <a:stretch>
                  <a:fillRect l="-781" b="-11905"/>
                </a:stretch>
              </a:blipFill>
              <a:ln w="57150">
                <a:solidFill>
                  <a:srgbClr val="A244A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8634153" y="1025418"/>
                <a:ext cx="30008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0" i="1" dirty="0" smtClean="0"/>
                  <a:t>*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i="1" dirty="0" smtClean="0"/>
                  <a:t> markers used here *</a:t>
                </a:r>
                <a:endParaRPr lang="en-US" i="1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4153" y="1025418"/>
                <a:ext cx="3000894" cy="369332"/>
              </a:xfrm>
              <a:prstGeom prst="rect">
                <a:avLst/>
              </a:prstGeom>
              <a:blipFill>
                <a:blip r:embed="rId3"/>
                <a:stretch>
                  <a:fillRect l="-162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</p:spPr>
        <p:txBody>
          <a:bodyPr/>
          <a:lstStyle/>
          <a:p>
            <a:r>
              <a:rPr lang="fr-FR" dirty="0" smtClean="0"/>
              <a:t>10/06/2024</a:t>
            </a:r>
            <a:endParaRPr lang="fr-FR" dirty="0"/>
          </a:p>
        </p:txBody>
      </p:sp>
      <p:sp>
        <p:nvSpPr>
          <p:cNvPr id="17" name="Espace réservé du pied de page 7">
            <a:extLst>
              <a:ext uri="{FF2B5EF4-FFF2-40B4-BE49-F238E27FC236}">
                <a16:creationId xmlns:a16="http://schemas.microsoft.com/office/drawing/2014/main" id="{A8F05DD5-511C-AE5A-15C1-5EC005B3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en-US" dirty="0"/>
              <a:t>Benchmarking the JOREK Hot Tail RE seed with DREAM</a:t>
            </a:r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" t="4216" r="6322" b="3392"/>
          <a:stretch/>
        </p:blipFill>
        <p:spPr>
          <a:xfrm>
            <a:off x="6981938" y="1709530"/>
            <a:ext cx="5070699" cy="394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5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08262DC2-EE67-4FB1-1604-007447F2B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16675"/>
            <a:ext cx="12392679" cy="556591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808038" lvl="4" indent="0">
              <a:buNone/>
            </a:pPr>
            <a:endParaRPr lang="en-US" dirty="0"/>
          </a:p>
          <a:p>
            <a:pPr lvl="4"/>
            <a:r>
              <a:rPr lang="fr-FR" dirty="0" smtClean="0"/>
              <a:t>The </a:t>
            </a:r>
            <a:r>
              <a:rPr lang="fr-FR" dirty="0" err="1" smtClean="0"/>
              <a:t>estimator</a:t>
            </a:r>
            <a:r>
              <a:rPr lang="fr-FR" dirty="0" smtClean="0"/>
              <a:t> of the RE </a:t>
            </a:r>
            <a:r>
              <a:rPr lang="fr-FR" dirty="0" err="1" smtClean="0"/>
              <a:t>density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:</a:t>
            </a:r>
          </a:p>
          <a:p>
            <a:pPr marL="808038" lvl="4" indent="0">
              <a:buNone/>
            </a:pPr>
            <a:endParaRPr lang="fr-FR" dirty="0" smtClean="0"/>
          </a:p>
          <a:p>
            <a:pPr marL="808038" lvl="4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err="1" smtClean="0">
                <a:sym typeface="Wingdings" panose="05000000000000000000" pitchFamily="2" charset="2"/>
              </a:rPr>
              <a:t>Let’s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minimize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thus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endParaRPr lang="en-US" dirty="0"/>
          </a:p>
          <a:p>
            <a:pPr lvl="4"/>
            <a:endParaRPr lang="en-US" dirty="0" smtClean="0"/>
          </a:p>
          <a:p>
            <a:pPr lvl="4"/>
            <a:endParaRPr lang="en-US" dirty="0"/>
          </a:p>
          <a:p>
            <a:pPr lvl="4"/>
            <a:endParaRPr lang="en-US" dirty="0" smtClean="0"/>
          </a:p>
          <a:p>
            <a:pPr marL="808038" lvl="4" indent="0">
              <a:buNone/>
            </a:pPr>
            <a:endParaRPr lang="fr-FR" dirty="0"/>
          </a:p>
          <a:p>
            <a:pPr marL="808038" lvl="4" indent="0">
              <a:buNone/>
            </a:pP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constraint</a:t>
            </a:r>
            <a:r>
              <a:rPr lang="fr-FR" dirty="0" smtClean="0"/>
              <a:t> on the </a:t>
            </a:r>
            <a:r>
              <a:rPr lang="fr-FR" dirty="0" err="1" smtClean="0"/>
              <a:t>number</a:t>
            </a:r>
            <a:r>
              <a:rPr lang="fr-FR" dirty="0" smtClean="0"/>
              <a:t> of markers:</a:t>
            </a:r>
          </a:p>
          <a:p>
            <a:pPr marL="808038" lvl="4" indent="0">
              <a:buNone/>
            </a:pPr>
            <a:endParaRPr lang="fr-FR" dirty="0"/>
          </a:p>
          <a:p>
            <a:pPr marL="808038" lvl="4" indent="0">
              <a:buNone/>
            </a:pPr>
            <a:endParaRPr lang="fr-FR" dirty="0" smtClean="0"/>
          </a:p>
          <a:p>
            <a:pPr lvl="4"/>
            <a:endParaRPr lang="fr-FR" u="sng" dirty="0"/>
          </a:p>
          <a:p>
            <a:pPr lvl="4"/>
            <a:endParaRPr lang="fr-FR" u="sng" dirty="0" smtClean="0"/>
          </a:p>
          <a:p>
            <a:pPr lvl="4"/>
            <a:r>
              <a:rPr lang="fr-FR" u="sng" dirty="0" err="1" smtClean="0"/>
              <a:t>Problem</a:t>
            </a:r>
            <a:r>
              <a:rPr lang="fr-FR" u="sng" dirty="0" smtClean="0"/>
              <a:t> of </a:t>
            </a:r>
            <a:r>
              <a:rPr lang="fr-FR" u="sng" dirty="0" err="1" smtClean="0"/>
              <a:t>optimization</a:t>
            </a:r>
            <a:r>
              <a:rPr lang="fr-FR" u="sng" dirty="0" smtClean="0"/>
              <a:t> </a:t>
            </a:r>
            <a:r>
              <a:rPr lang="fr-FR" u="sng" dirty="0" err="1" smtClean="0"/>
              <a:t>under</a:t>
            </a:r>
            <a:r>
              <a:rPr lang="fr-FR" u="sng" dirty="0" smtClean="0"/>
              <a:t> </a:t>
            </a:r>
            <a:r>
              <a:rPr lang="fr-FR" u="sng" dirty="0" err="1" smtClean="0"/>
              <a:t>constraint</a:t>
            </a:r>
            <a:endParaRPr lang="en-US" u="sng" dirty="0" smtClean="0"/>
          </a:p>
          <a:p>
            <a:pPr marL="808038" lvl="4" indent="0">
              <a:buNone/>
            </a:pPr>
            <a:r>
              <a:rPr lang="fr-FR" b="0" dirty="0" smtClean="0"/>
              <a:t>			</a:t>
            </a:r>
            <a:endParaRPr lang="en-US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18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2</a:t>
            </a:r>
            <a:r>
              <a:rPr lang="fr-FR" baseline="30000" dirty="0"/>
              <a:t>nd</a:t>
            </a:r>
            <a:r>
              <a:rPr lang="fr-FR" dirty="0"/>
              <a:t> </a:t>
            </a:r>
            <a:r>
              <a:rPr lang="fr-FR" dirty="0" err="1"/>
              <a:t>Iteration</a:t>
            </a:r>
            <a:r>
              <a:rPr lang="fr-FR" dirty="0"/>
              <a:t> </a:t>
            </a:r>
            <a:r>
              <a:rPr lang="fr-FR" dirty="0" smtClean="0"/>
              <a:t>Method: </a:t>
            </a:r>
            <a:r>
              <a:rPr lang="fr-FR" dirty="0" err="1" smtClean="0"/>
              <a:t>Principle</a:t>
            </a:r>
            <a:endParaRPr lang="fr-FR" dirty="0"/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</p:spPr>
        <p:txBody>
          <a:bodyPr/>
          <a:lstStyle/>
          <a:p>
            <a:r>
              <a:rPr lang="fr-FR" dirty="0" smtClean="0"/>
              <a:t>10/06/2024</a:t>
            </a:r>
            <a:endParaRPr lang="fr-FR" dirty="0"/>
          </a:p>
        </p:txBody>
      </p:sp>
      <p:sp>
        <p:nvSpPr>
          <p:cNvPr id="19" name="Espace réservé du pied de page 7">
            <a:extLst>
              <a:ext uri="{FF2B5EF4-FFF2-40B4-BE49-F238E27FC236}">
                <a16:creationId xmlns:a16="http://schemas.microsoft.com/office/drawing/2014/main" id="{A8F05DD5-511C-AE5A-15C1-5EC005B3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en-US" dirty="0"/>
              <a:t>Benchmarking the JOREK Hot Tail RE seed with DREAM</a:t>
            </a:r>
            <a:endParaRPr lang="fr-FR" dirty="0"/>
          </a:p>
        </p:txBody>
      </p:sp>
      <p:grpSp>
        <p:nvGrpSpPr>
          <p:cNvPr id="20" name="Groupe 19"/>
          <p:cNvGrpSpPr/>
          <p:nvPr/>
        </p:nvGrpSpPr>
        <p:grpSpPr>
          <a:xfrm>
            <a:off x="6263387" y="2005141"/>
            <a:ext cx="5928613" cy="4132297"/>
            <a:chOff x="6350924" y="1719863"/>
            <a:chExt cx="5928613" cy="4132297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25787" y="2064350"/>
              <a:ext cx="4426252" cy="3189514"/>
            </a:xfrm>
            <a:prstGeom prst="rect">
              <a:avLst/>
            </a:prstGeom>
          </p:spPr>
        </p:pic>
        <p:cxnSp>
          <p:nvCxnSpPr>
            <p:cNvPr id="23" name="Connecteur droit 22"/>
            <p:cNvCxnSpPr/>
            <p:nvPr/>
          </p:nvCxnSpPr>
          <p:spPr>
            <a:xfrm>
              <a:off x="7011662" y="2157870"/>
              <a:ext cx="1877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7199371" y="2165012"/>
              <a:ext cx="372414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ZoneTexte 24"/>
                <p:cNvSpPr txBox="1"/>
                <p:nvPr/>
              </p:nvSpPr>
              <p:spPr>
                <a:xfrm>
                  <a:off x="6673785" y="2031490"/>
                  <a:ext cx="367909" cy="317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ZoneTexte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3785" y="2031490"/>
                  <a:ext cx="367909" cy="317331"/>
                </a:xfrm>
                <a:prstGeom prst="rect">
                  <a:avLst/>
                </a:prstGeom>
                <a:blipFill>
                  <a:blip r:embed="rId3"/>
                  <a:stretch>
                    <a:fillRect b="-9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riangle isocèle 25"/>
            <p:cNvSpPr/>
            <p:nvPr/>
          </p:nvSpPr>
          <p:spPr>
            <a:xfrm>
              <a:off x="7029885" y="1971501"/>
              <a:ext cx="154469" cy="15065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en-US" dirty="0" smtClean="0"/>
            </a:p>
          </p:txBody>
        </p:sp>
        <p:sp>
          <p:nvSpPr>
            <p:cNvPr id="27" name="Triangle isocèle 26"/>
            <p:cNvSpPr/>
            <p:nvPr/>
          </p:nvSpPr>
          <p:spPr>
            <a:xfrm rot="5400000">
              <a:off x="11199380" y="5017830"/>
              <a:ext cx="146938" cy="15838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en-US" dirty="0" smtClean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ZoneTexte 28"/>
                <p:cNvSpPr txBox="1"/>
                <p:nvPr/>
              </p:nvSpPr>
              <p:spPr>
                <a:xfrm>
                  <a:off x="6350924" y="1719863"/>
                  <a:ext cx="1013628" cy="317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𝑅𝐸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ZoneTexte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0924" y="1719863"/>
                  <a:ext cx="1013628" cy="317331"/>
                </a:xfrm>
                <a:prstGeom prst="rect">
                  <a:avLst/>
                </a:prstGeom>
                <a:blipFill>
                  <a:blip r:embed="rId4"/>
                  <a:stretch>
                    <a:fillRect b="-173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ZoneTexte 29"/>
                <p:cNvSpPr txBox="1"/>
                <p:nvPr/>
              </p:nvSpPr>
              <p:spPr>
                <a:xfrm>
                  <a:off x="10969797" y="5029381"/>
                  <a:ext cx="915602" cy="317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ZoneTexte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69797" y="5029381"/>
                  <a:ext cx="915602" cy="317331"/>
                </a:xfrm>
                <a:prstGeom prst="rect">
                  <a:avLst/>
                </a:prstGeom>
                <a:blipFill>
                  <a:blip r:embed="rId5"/>
                  <a:stretch>
                    <a:fillRect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Connecteur droit 30"/>
            <p:cNvCxnSpPr/>
            <p:nvPr/>
          </p:nvCxnSpPr>
          <p:spPr>
            <a:xfrm rot="16200000">
              <a:off x="7323779" y="5087891"/>
              <a:ext cx="17855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 rot="16200000">
              <a:off x="7809497" y="5087891"/>
              <a:ext cx="17855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>
              <a:stCxn id="26" idx="3"/>
            </p:cNvCxnSpPr>
            <p:nvPr/>
          </p:nvCxnSpPr>
          <p:spPr>
            <a:xfrm flipH="1">
              <a:off x="7105516" y="2122159"/>
              <a:ext cx="1604" cy="4656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rot="16200000">
              <a:off x="8818233" y="5093158"/>
              <a:ext cx="17855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 rot="16200000">
              <a:off x="9371046" y="5098767"/>
              <a:ext cx="17855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 rot="16200000">
              <a:off x="10969316" y="5098767"/>
              <a:ext cx="17855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ZoneTexte 36"/>
                <p:cNvSpPr txBox="1"/>
                <p:nvPr/>
              </p:nvSpPr>
              <p:spPr>
                <a:xfrm>
                  <a:off x="6961943" y="5113484"/>
                  <a:ext cx="915602" cy="317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ZoneTexte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1943" y="5113484"/>
                  <a:ext cx="915602" cy="317331"/>
                </a:xfrm>
                <a:prstGeom prst="rect">
                  <a:avLst/>
                </a:prstGeom>
                <a:blipFill>
                  <a:blip r:embed="rId6"/>
                  <a:stretch>
                    <a:fillRect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ZoneTexte 37"/>
                <p:cNvSpPr txBox="1"/>
                <p:nvPr/>
              </p:nvSpPr>
              <p:spPr>
                <a:xfrm>
                  <a:off x="7430360" y="5122353"/>
                  <a:ext cx="915602" cy="317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ZoneTexte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0360" y="5122353"/>
                  <a:ext cx="915602" cy="317331"/>
                </a:xfrm>
                <a:prstGeom prst="rect">
                  <a:avLst/>
                </a:prstGeom>
                <a:blipFill>
                  <a:blip r:embed="rId7"/>
                  <a:stretch>
                    <a:fillRect b="-26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ZoneTexte 38"/>
                <p:cNvSpPr txBox="1"/>
                <p:nvPr/>
              </p:nvSpPr>
              <p:spPr>
                <a:xfrm>
                  <a:off x="8453321" y="5130911"/>
                  <a:ext cx="915602" cy="3365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ZoneTexte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3321" y="5130911"/>
                  <a:ext cx="915602" cy="336504"/>
                </a:xfrm>
                <a:prstGeom prst="rect">
                  <a:avLst/>
                </a:prstGeom>
                <a:blipFill>
                  <a:blip r:embed="rId8"/>
                  <a:stretch>
                    <a:fillRect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ZoneTexte 39"/>
                <p:cNvSpPr txBox="1"/>
                <p:nvPr/>
              </p:nvSpPr>
              <p:spPr>
                <a:xfrm>
                  <a:off x="9028629" y="5130911"/>
                  <a:ext cx="915602" cy="3365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ZoneTexte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8629" y="5130911"/>
                  <a:ext cx="915602" cy="336504"/>
                </a:xfrm>
                <a:prstGeom prst="rect">
                  <a:avLst/>
                </a:prstGeom>
                <a:blipFill>
                  <a:blip r:embed="rId9"/>
                  <a:stretch>
                    <a:fillRect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ZoneTexte 40"/>
                <p:cNvSpPr txBox="1"/>
                <p:nvPr/>
              </p:nvSpPr>
              <p:spPr>
                <a:xfrm>
                  <a:off x="10600794" y="5117195"/>
                  <a:ext cx="915602" cy="317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ZoneTexte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00794" y="5117195"/>
                  <a:ext cx="915602" cy="317331"/>
                </a:xfrm>
                <a:prstGeom prst="rect">
                  <a:avLst/>
                </a:prstGeom>
                <a:blipFill>
                  <a:blip r:embed="rId10"/>
                  <a:stretch>
                    <a:fillRect b="-26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Ellipse 41"/>
            <p:cNvSpPr/>
            <p:nvPr/>
          </p:nvSpPr>
          <p:spPr>
            <a:xfrm>
              <a:off x="9123895" y="3585834"/>
              <a:ext cx="97609" cy="9285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en-US" dirty="0" smtClean="0"/>
            </a:p>
          </p:txBody>
        </p:sp>
        <p:cxnSp>
          <p:nvCxnSpPr>
            <p:cNvPr id="43" name="Connecteur droit avec flèche 42"/>
            <p:cNvCxnSpPr/>
            <p:nvPr/>
          </p:nvCxnSpPr>
          <p:spPr>
            <a:xfrm>
              <a:off x="8881407" y="5529048"/>
              <a:ext cx="57891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ZoneTexte 43"/>
                <p:cNvSpPr txBox="1"/>
                <p:nvPr/>
              </p:nvSpPr>
              <p:spPr>
                <a:xfrm>
                  <a:off x="8908634" y="5515656"/>
                  <a:ext cx="580923" cy="3365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ZoneTexte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8634" y="5515656"/>
                  <a:ext cx="580923" cy="336504"/>
                </a:xfrm>
                <a:prstGeom prst="rect">
                  <a:avLst/>
                </a:prstGeom>
                <a:blipFill>
                  <a:blip r:embed="rId11"/>
                  <a:stretch>
                    <a:fillRect b="-2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Connecteur droit 44"/>
            <p:cNvCxnSpPr>
              <a:stCxn id="42" idx="2"/>
            </p:cNvCxnSpPr>
            <p:nvPr/>
          </p:nvCxnSpPr>
          <p:spPr>
            <a:xfrm flipH="1" flipV="1">
              <a:off x="8693533" y="3585834"/>
              <a:ext cx="430362" cy="464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ZoneTexte 45"/>
                <p:cNvSpPr txBox="1"/>
                <p:nvPr/>
              </p:nvSpPr>
              <p:spPr>
                <a:xfrm>
                  <a:off x="7365417" y="3201457"/>
                  <a:ext cx="794757" cy="6686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fr-FR" b="1" i="1" smtClean="0">
                                    <a:solidFill>
                                      <a:srgbClr val="116EA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b="1" i="1" smtClean="0">
                                        <a:solidFill>
                                          <a:srgbClr val="116EA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smtClean="0">
                                        <a:solidFill>
                                          <a:srgbClr val="116EA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fr-FR" b="1" i="1" smtClean="0">
                                        <a:solidFill>
                                          <a:srgbClr val="116EA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𝑹𝑬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fr-FR" b="1" i="1" smtClean="0">
                                        <a:solidFill>
                                          <a:srgbClr val="116EA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b="1" i="1" smtClean="0">
                                            <a:solidFill>
                                              <a:srgbClr val="116EA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1" i="1" smtClean="0">
                                            <a:solidFill>
                                              <a:srgbClr val="116EA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𝒑</m:t>
                                        </m:r>
                                      </m:e>
                                      <m:sub>
                                        <m:r>
                                          <a:rPr lang="fr-FR" b="1" i="1" smtClean="0">
                                            <a:solidFill>
                                              <a:srgbClr val="116EA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𝒋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fr-FR" b="1" i="1" smtClean="0">
                                        <a:solidFill>
                                          <a:srgbClr val="116EA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smtClean="0">
                                        <a:solidFill>
                                          <a:srgbClr val="116EA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fr-FR" b="1" i="1" smtClean="0">
                                        <a:solidFill>
                                          <a:srgbClr val="116EA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𝑴𝑱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fr-FR" b="1" i="1" smtClean="0">
                                        <a:solidFill>
                                          <a:srgbClr val="116EA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b="1" i="1" smtClean="0">
                                            <a:solidFill>
                                              <a:srgbClr val="116EA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1" i="1" smtClean="0">
                                            <a:solidFill>
                                              <a:srgbClr val="116EA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𝒑</m:t>
                                        </m:r>
                                      </m:e>
                                      <m:sub>
                                        <m:r>
                                          <a:rPr lang="fr-FR" b="1" i="1" smtClean="0">
                                            <a:solidFill>
                                              <a:srgbClr val="116EA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𝒋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6" name="ZoneTexte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5417" y="3201457"/>
                  <a:ext cx="794757" cy="668655"/>
                </a:xfrm>
                <a:prstGeom prst="rect">
                  <a:avLst/>
                </a:prstGeom>
                <a:blipFill>
                  <a:blip r:embed="rId12"/>
                  <a:stretch>
                    <a:fillRect r="-74615" b="-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Connecteur droit avec flèche 46"/>
            <p:cNvCxnSpPr/>
            <p:nvPr/>
          </p:nvCxnSpPr>
          <p:spPr>
            <a:xfrm>
              <a:off x="9170866" y="3086372"/>
              <a:ext cx="0" cy="1042779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flipH="1" flipV="1">
              <a:off x="8693533" y="3086372"/>
              <a:ext cx="477333" cy="280809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ZoneTexte 48"/>
                <p:cNvSpPr txBox="1"/>
                <p:nvPr/>
              </p:nvSpPr>
              <p:spPr>
                <a:xfrm>
                  <a:off x="8091627" y="2847603"/>
                  <a:ext cx="794757" cy="3399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9" name="ZoneTexte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1627" y="2847603"/>
                  <a:ext cx="794757" cy="339919"/>
                </a:xfrm>
                <a:prstGeom prst="rect">
                  <a:avLst/>
                </a:prstGeom>
                <a:blipFill>
                  <a:blip r:embed="rId13"/>
                  <a:stretch>
                    <a:fillRect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ZoneTexte 49"/>
            <p:cNvSpPr txBox="1"/>
            <p:nvPr/>
          </p:nvSpPr>
          <p:spPr>
            <a:xfrm>
              <a:off x="8818038" y="4946498"/>
              <a:ext cx="1456620" cy="22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>
                  <a:solidFill>
                    <a:srgbClr val="FF0000"/>
                  </a:solidFill>
                </a:rPr>
                <a:t>x</a:t>
              </a:r>
              <a:r>
                <a:rPr lang="fr-FR" sz="1050" dirty="0" smtClean="0">
                  <a:solidFill>
                    <a:srgbClr val="FF0000"/>
                  </a:solidFill>
                </a:rPr>
                <a:t> xx x xxx </a:t>
              </a:r>
              <a:endParaRPr lang="en-US" sz="1050" dirty="0">
                <a:solidFill>
                  <a:srgbClr val="FF0000"/>
                </a:solidFill>
              </a:endParaRPr>
            </a:p>
          </p:txBody>
        </p:sp>
        <p:cxnSp>
          <p:nvCxnSpPr>
            <p:cNvPr id="51" name="Connecteur droit avec flèche 50"/>
            <p:cNvCxnSpPr/>
            <p:nvPr/>
          </p:nvCxnSpPr>
          <p:spPr>
            <a:xfrm flipH="1">
              <a:off x="9061443" y="4445591"/>
              <a:ext cx="605068" cy="58379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avec flèche 51"/>
            <p:cNvCxnSpPr/>
            <p:nvPr/>
          </p:nvCxnSpPr>
          <p:spPr>
            <a:xfrm flipH="1">
              <a:off x="9351065" y="4441199"/>
              <a:ext cx="450066" cy="57904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ZoneTexte 52"/>
                <p:cNvSpPr txBox="1"/>
                <p:nvPr/>
              </p:nvSpPr>
              <p:spPr>
                <a:xfrm>
                  <a:off x="9486430" y="4049006"/>
                  <a:ext cx="2793107" cy="3620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𝑡𝑒𝑠𝑡</m:t>
                          </m:r>
                        </m:sup>
                      </m:sSubSup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𝑡𝑒𝑠𝑡</m:t>
                          </m:r>
                        </m:sup>
                      </m:sSup>
                      <m:d>
                        <m:d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fr-FR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a14:m>
                  <a:r>
                    <a:rPr lang="en-US" dirty="0" smtClean="0"/>
                    <a:t> 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53" name="ZoneTexte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6430" y="4049006"/>
                  <a:ext cx="2793107" cy="362066"/>
                </a:xfrm>
                <a:prstGeom prst="rect">
                  <a:avLst/>
                </a:prstGeom>
                <a:blipFill>
                  <a:blip r:embed="rId14"/>
                  <a:stretch>
                    <a:fillRect b="-271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33387" y="1045590"/>
            <a:ext cx="4772025" cy="9144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33476" y="1959990"/>
            <a:ext cx="2280429" cy="4707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929273" y="1193004"/>
            <a:ext cx="1352114" cy="5837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cxnSp>
        <p:nvCxnSpPr>
          <p:cNvPr id="13" name="Connecteur droit 12"/>
          <p:cNvCxnSpPr>
            <a:stCxn id="11" idx="2"/>
          </p:cNvCxnSpPr>
          <p:nvPr/>
        </p:nvCxnSpPr>
        <p:spPr>
          <a:xfrm>
            <a:off x="8605330" y="1776762"/>
            <a:ext cx="477999" cy="8573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5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0525" y="2875706"/>
            <a:ext cx="438150" cy="257175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 rotWithShape="1">
          <a:blip r:embed="rId18"/>
          <a:srcRect l="1092" r="1937"/>
          <a:stretch/>
        </p:blipFill>
        <p:spPr>
          <a:xfrm>
            <a:off x="910107" y="2557064"/>
            <a:ext cx="5652655" cy="933450"/>
          </a:xfrm>
          <a:prstGeom prst="rect">
            <a:avLst/>
          </a:prstGeom>
          <a:ln w="28575">
            <a:solidFill>
              <a:srgbClr val="FF1A1A"/>
            </a:solidFill>
          </a:ln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4846" y="4194089"/>
            <a:ext cx="2057400" cy="828675"/>
          </a:xfrm>
          <a:prstGeom prst="rect">
            <a:avLst/>
          </a:prstGeom>
          <a:ln w="28575">
            <a:solidFill>
              <a:srgbClr val="FF1A1A"/>
            </a:solidFill>
          </a:ln>
        </p:spPr>
      </p:pic>
      <p:sp>
        <p:nvSpPr>
          <p:cNvPr id="57" name="ZoneTexte 56"/>
          <p:cNvSpPr txBox="1"/>
          <p:nvPr/>
        </p:nvSpPr>
        <p:spPr>
          <a:xfrm>
            <a:off x="416019" y="2557064"/>
            <a:ext cx="573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(*)</a:t>
            </a:r>
            <a:endParaRPr lang="en-US" dirty="0"/>
          </a:p>
        </p:txBody>
      </p:sp>
      <p:sp>
        <p:nvSpPr>
          <p:cNvPr id="58" name="ZoneTexte 57"/>
          <p:cNvSpPr txBox="1"/>
          <p:nvPr/>
        </p:nvSpPr>
        <p:spPr>
          <a:xfrm>
            <a:off x="7675258" y="552894"/>
            <a:ext cx="4517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(*): </a:t>
            </a:r>
            <a:r>
              <a:rPr lang="fr-FR" sz="1600" i="1" dirty="0" err="1" smtClean="0"/>
              <a:t>Assuming</a:t>
            </a:r>
            <a:r>
              <a:rPr lang="fr-FR" sz="1600" i="1" dirty="0" smtClean="0"/>
              <a:t> the Central </a:t>
            </a:r>
            <a:r>
              <a:rPr lang="fr-FR" sz="1600" i="1" dirty="0" err="1" smtClean="0"/>
              <a:t>Limit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Theorem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true</a:t>
            </a:r>
            <a:r>
              <a:rPr lang="fr-FR" sz="1600" i="1" dirty="0" smtClean="0"/>
              <a:t> in </a:t>
            </a:r>
            <a:r>
              <a:rPr lang="fr-FR" sz="1600" i="1" dirty="0" err="1" smtClean="0"/>
              <a:t>each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interval</a:t>
            </a:r>
            <a:r>
              <a:rPr lang="fr-FR" sz="1600" i="1" dirty="0" smtClean="0"/>
              <a:t> </a:t>
            </a:r>
            <a:endParaRPr lang="en-US" sz="1600" i="1" dirty="0"/>
          </a:p>
        </p:txBody>
      </p:sp>
      <p:sp>
        <p:nvSpPr>
          <p:cNvPr id="59" name="Virage 58"/>
          <p:cNvSpPr/>
          <p:nvPr/>
        </p:nvSpPr>
        <p:spPr>
          <a:xfrm rot="10800000" flipH="1">
            <a:off x="3736434" y="5631990"/>
            <a:ext cx="689956" cy="648052"/>
          </a:xfrm>
          <a:prstGeom prst="ben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0" name="Rectangle à coins arrondis 59"/>
          <p:cNvSpPr/>
          <p:nvPr/>
        </p:nvSpPr>
        <p:spPr>
          <a:xfrm>
            <a:off x="4426390" y="5758885"/>
            <a:ext cx="3858139" cy="58799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r>
              <a:rPr lang="fr-FR" b="1" dirty="0" smtClean="0"/>
              <a:t>Lagrange Multiplier Method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80344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7" grpId="0"/>
      <p:bldP spid="58" grpId="0"/>
      <p:bldP spid="59" grpId="0" animBg="1"/>
      <p:bldP spid="6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" t="9373" r="7282" b="2838"/>
          <a:stretch/>
        </p:blipFill>
        <p:spPr>
          <a:xfrm>
            <a:off x="7045074" y="1912143"/>
            <a:ext cx="5061451" cy="379038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" t="8716" r="7182" b="2982"/>
          <a:stretch/>
        </p:blipFill>
        <p:spPr>
          <a:xfrm>
            <a:off x="217283" y="1853213"/>
            <a:ext cx="5090805" cy="3805747"/>
          </a:xfrm>
          <a:prstGeom prst="rect">
            <a:avLst/>
          </a:prstGeom>
        </p:spPr>
      </p:pic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08262DC2-EE67-4FB1-1604-007447F2B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16675"/>
            <a:ext cx="12392679" cy="556591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808038" lvl="4" indent="0">
              <a:buNone/>
            </a:pPr>
            <a:endParaRPr lang="en-US" dirty="0"/>
          </a:p>
          <a:p>
            <a:pPr lvl="4"/>
            <a:r>
              <a:rPr lang="fr-FR" dirty="0" smtClean="0"/>
              <a:t>One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derive</a:t>
            </a:r>
            <a:r>
              <a:rPr lang="fr-FR" dirty="0" smtClean="0"/>
              <a:t> the « best » distribution to </a:t>
            </a:r>
            <a:r>
              <a:rPr lang="fr-FR" dirty="0" err="1" smtClean="0"/>
              <a:t>minimize</a:t>
            </a:r>
            <a:r>
              <a:rPr lang="fr-FR" dirty="0" smtClean="0"/>
              <a:t> the RE </a:t>
            </a:r>
            <a:r>
              <a:rPr lang="fr-FR" dirty="0" err="1" smtClean="0"/>
              <a:t>density</a:t>
            </a:r>
            <a:r>
              <a:rPr lang="fr-FR" dirty="0" smtClean="0"/>
              <a:t> </a:t>
            </a:r>
            <a:r>
              <a:rPr lang="fr-FR" dirty="0" err="1" smtClean="0"/>
              <a:t>deviation</a:t>
            </a:r>
            <a:r>
              <a:rPr lang="fr-FR" dirty="0" smtClean="0"/>
              <a:t>:</a:t>
            </a:r>
            <a:endParaRPr lang="en-US" dirty="0"/>
          </a:p>
          <a:p>
            <a:pPr lvl="4"/>
            <a:endParaRPr lang="en-US" dirty="0" smtClean="0"/>
          </a:p>
          <a:p>
            <a:pPr lvl="4"/>
            <a:endParaRPr lang="en-US" dirty="0"/>
          </a:p>
          <a:p>
            <a:pPr lvl="4"/>
            <a:endParaRPr lang="en-US" dirty="0" smtClean="0"/>
          </a:p>
          <a:p>
            <a:pPr lvl="4"/>
            <a:endParaRPr lang="en-US" dirty="0"/>
          </a:p>
          <a:p>
            <a:pPr lvl="4"/>
            <a:endParaRPr lang="fr-FR" u="sng" dirty="0" smtClean="0"/>
          </a:p>
          <a:p>
            <a:pPr lvl="4"/>
            <a:endParaRPr lang="fr-FR" u="sng" dirty="0"/>
          </a:p>
          <a:p>
            <a:pPr lvl="4"/>
            <a:endParaRPr lang="en-US" u="sng" dirty="0" smtClean="0"/>
          </a:p>
          <a:p>
            <a:pPr marL="808038" lvl="4" indent="0">
              <a:buNone/>
            </a:pPr>
            <a:r>
              <a:rPr lang="fr-FR" b="0" dirty="0" smtClean="0"/>
              <a:t>			</a:t>
            </a:r>
            <a:endParaRPr lang="en-US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19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2</a:t>
            </a:r>
            <a:r>
              <a:rPr lang="fr-FR" baseline="30000" dirty="0"/>
              <a:t>nd</a:t>
            </a:r>
            <a:r>
              <a:rPr lang="fr-FR" dirty="0"/>
              <a:t> </a:t>
            </a:r>
            <a:r>
              <a:rPr lang="fr-FR" dirty="0" err="1"/>
              <a:t>Iteration</a:t>
            </a:r>
            <a:r>
              <a:rPr lang="fr-FR" dirty="0"/>
              <a:t> </a:t>
            </a:r>
            <a:r>
              <a:rPr lang="fr-FR" dirty="0" smtClean="0"/>
              <a:t>Method: </a:t>
            </a:r>
            <a:r>
              <a:rPr lang="fr-FR" dirty="0" err="1" smtClean="0"/>
              <a:t>Principle</a:t>
            </a:r>
            <a:endParaRPr lang="fr-FR" dirty="0"/>
          </a:p>
        </p:txBody>
      </p:sp>
      <p:sp>
        <p:nvSpPr>
          <p:cNvPr id="16" name="Flèche droite 15"/>
          <p:cNvSpPr/>
          <p:nvPr/>
        </p:nvSpPr>
        <p:spPr>
          <a:xfrm>
            <a:off x="5350592" y="3207146"/>
            <a:ext cx="1600662" cy="1097885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 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H="1" flipV="1">
            <a:off x="2069869" y="4015047"/>
            <a:ext cx="1953491" cy="1687484"/>
          </a:xfrm>
          <a:prstGeom prst="straightConnector1">
            <a:avLst/>
          </a:prstGeom>
          <a:ln w="57150">
            <a:solidFill>
              <a:srgbClr val="A244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3100123" y="5702531"/>
                <a:ext cx="3851131" cy="453137"/>
              </a:xfrm>
              <a:prstGeom prst="rect">
                <a:avLst/>
              </a:prstGeom>
              <a:noFill/>
              <a:ln w="57150">
                <a:solidFill>
                  <a:srgbClr val="A244A2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fr-FR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𝑹𝑬</m:t>
                        </m:r>
                      </m:sub>
                    </m:sSub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: the estimation of the RE PDF</a:t>
                </a:r>
                <a:endParaRPr lang="en-US" b="1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123" y="5702531"/>
                <a:ext cx="3851131" cy="453137"/>
              </a:xfrm>
              <a:prstGeom prst="rect">
                <a:avLst/>
              </a:prstGeom>
              <a:blipFill>
                <a:blip r:embed="rId4"/>
                <a:stretch>
                  <a:fillRect l="-781" b="-11905"/>
                </a:stretch>
              </a:blipFill>
              <a:ln w="57150">
                <a:solidFill>
                  <a:srgbClr val="A244A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8634153" y="1025418"/>
                <a:ext cx="30008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0" i="1" dirty="0" smtClean="0"/>
                  <a:t>*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i="1" dirty="0" smtClean="0"/>
                  <a:t> markers used here *</a:t>
                </a:r>
                <a:endParaRPr lang="en-US" i="1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4153" y="1025418"/>
                <a:ext cx="3000894" cy="369332"/>
              </a:xfrm>
              <a:prstGeom prst="rect">
                <a:avLst/>
              </a:prstGeom>
              <a:blipFill>
                <a:blip r:embed="rId5"/>
                <a:stretch>
                  <a:fillRect l="-162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cteur droit avec flèche 2"/>
          <p:cNvCxnSpPr/>
          <p:nvPr/>
        </p:nvCxnSpPr>
        <p:spPr>
          <a:xfrm>
            <a:off x="7206558" y="2481331"/>
            <a:ext cx="823866" cy="814130"/>
          </a:xfrm>
          <a:prstGeom prst="straightConnector1">
            <a:avLst/>
          </a:prstGeom>
          <a:ln w="57150">
            <a:solidFill>
              <a:srgbClr val="A326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</p:spPr>
        <p:txBody>
          <a:bodyPr/>
          <a:lstStyle/>
          <a:p>
            <a:r>
              <a:rPr lang="fr-FR" dirty="0" smtClean="0"/>
              <a:t>10/06/2024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4363" y="1744978"/>
            <a:ext cx="5709954" cy="721257"/>
          </a:xfrm>
          <a:prstGeom prst="rect">
            <a:avLst/>
          </a:prstGeom>
          <a:ln w="57150">
            <a:solidFill>
              <a:srgbClr val="A32626"/>
            </a:solidFill>
          </a:ln>
        </p:spPr>
      </p:pic>
      <p:sp>
        <p:nvSpPr>
          <p:cNvPr id="19" name="Espace réservé du pied de page 7">
            <a:extLst>
              <a:ext uri="{FF2B5EF4-FFF2-40B4-BE49-F238E27FC236}">
                <a16:creationId xmlns:a16="http://schemas.microsoft.com/office/drawing/2014/main" id="{A8F05DD5-511C-AE5A-15C1-5EC005B3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en-US" dirty="0"/>
              <a:t>Benchmarking the JOREK Hot Tail RE seed with DREAM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52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DA9F46-4F62-E360-1FBE-21E49137D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The PhD project</a:t>
            </a:r>
          </a:p>
          <a:p>
            <a:r>
              <a:rPr lang="da-DK" dirty="0" smtClean="0"/>
              <a:t>Simulation Environment </a:t>
            </a:r>
          </a:p>
          <a:p>
            <a:r>
              <a:rPr lang="da-DK" dirty="0" smtClean="0"/>
              <a:t>Benchmark DREAM vs JOREK</a:t>
            </a:r>
          </a:p>
          <a:p>
            <a:r>
              <a:rPr lang="da-DK" dirty="0"/>
              <a:t>Trying to get better </a:t>
            </a:r>
            <a:r>
              <a:rPr lang="da-DK" dirty="0" smtClean="0"/>
              <a:t>statistics</a:t>
            </a:r>
          </a:p>
          <a:p>
            <a:r>
              <a:rPr lang="da-DK" dirty="0" smtClean="0"/>
              <a:t>Next Steps</a:t>
            </a:r>
          </a:p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3CA77CF-90B0-156C-C226-029958F1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dirty="0" err="1" smtClean="0"/>
              <a:t>Outline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2057951-E208-F571-06AD-FD595063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0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</p:spPr>
        <p:txBody>
          <a:bodyPr/>
          <a:lstStyle/>
          <a:p>
            <a:r>
              <a:rPr lang="fr-FR" dirty="0" smtClean="0"/>
              <a:t>10/06/2024</a:t>
            </a:r>
            <a:endParaRPr lang="fr-FR" dirty="0"/>
          </a:p>
        </p:txBody>
      </p:sp>
      <p:sp>
        <p:nvSpPr>
          <p:cNvPr id="11" name="Espace réservé du pied de page 7">
            <a:extLst>
              <a:ext uri="{FF2B5EF4-FFF2-40B4-BE49-F238E27FC236}">
                <a16:creationId xmlns:a16="http://schemas.microsoft.com/office/drawing/2014/main" id="{A8F05DD5-511C-AE5A-15C1-5EC005B3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en-US" dirty="0"/>
              <a:t>Benchmarking the JOREK Hot Tail RE seed with DREAM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423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t="8851" r="6536" b="2886"/>
          <a:stretch/>
        </p:blipFill>
        <p:spPr>
          <a:xfrm>
            <a:off x="16613" y="1844615"/>
            <a:ext cx="7984045" cy="40214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Espace réservé du contenu 2">
                <a:extLst>
                  <a:ext uri="{FF2B5EF4-FFF2-40B4-BE49-F238E27FC236}">
                    <a16:creationId xmlns:a16="http://schemas.microsoft.com/office/drawing/2014/main" id="{08262DC2-EE67-4FB1-1604-007447F2B5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616675"/>
                <a:ext cx="12392679" cy="5565914"/>
              </a:xfrm>
            </p:spPr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pPr marL="808038" lvl="4" indent="0">
                  <a:buNone/>
                </a:pPr>
                <a:endParaRPr lang="en-US" dirty="0"/>
              </a:p>
              <a:p>
                <a:pPr lvl="4"/>
                <a:r>
                  <a:rPr lang="fr-FR" u="sng" dirty="0" smtClean="0"/>
                  <a:t>Test</a:t>
                </a:r>
                <a:r>
                  <a:rPr lang="fr-FR" dirty="0" smtClean="0"/>
                  <a:t>: Estimation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fr-FR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𝑹𝑬</m:t>
                        </m:r>
                      </m:sub>
                    </m:sSub>
                  </m:oMath>
                </a14:m>
                <a:r>
                  <a:rPr lang="fr-FR" dirty="0" smtClean="0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fr-FR" dirty="0" smtClean="0"/>
                  <a:t> markers, and </a:t>
                </a:r>
                <a:r>
                  <a:rPr lang="fr-FR" dirty="0" err="1" smtClean="0"/>
                  <a:t>perform</a:t>
                </a:r>
                <a:r>
                  <a:rPr lang="fr-FR" dirty="0" smtClean="0"/>
                  <a:t> the 2</a:t>
                </a:r>
                <a:r>
                  <a:rPr lang="fr-FR" baseline="30000" dirty="0" smtClean="0"/>
                  <a:t>nd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iteration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with</a:t>
                </a:r>
                <a:r>
                  <a:rPr lang="fr-FR" dirty="0" smtClean="0"/>
                  <a:t> </a:t>
                </a:r>
                <a:r>
                  <a:rPr lang="fr-FR" u="sng" dirty="0" smtClean="0"/>
                  <a:t>3 </a:t>
                </a:r>
                <a:r>
                  <a:rPr lang="fr-FR" u="sng" dirty="0" err="1" smtClean="0"/>
                  <a:t>different</a:t>
                </a:r>
                <a:r>
                  <a:rPr lang="fr-FR" u="sng" dirty="0" smtClean="0"/>
                  <a:t> </a:t>
                </a:r>
                <a:r>
                  <a:rPr lang="fr-FR" u="sng" dirty="0" err="1" smtClean="0"/>
                  <a:t>PDFs</a:t>
                </a:r>
                <a:r>
                  <a:rPr lang="fr-FR" u="sng" dirty="0" smtClean="0"/>
                  <a:t> for markers</a:t>
                </a:r>
                <a:endParaRPr lang="en-US" u="sng" dirty="0"/>
              </a:p>
              <a:p>
                <a:pPr lvl="4"/>
                <a:endParaRPr lang="en-US" dirty="0" smtClean="0"/>
              </a:p>
              <a:p>
                <a:pPr lvl="4"/>
                <a:endParaRPr lang="en-US" dirty="0"/>
              </a:p>
              <a:p>
                <a:pPr lvl="4"/>
                <a:endParaRPr lang="en-US" dirty="0" smtClean="0"/>
              </a:p>
              <a:p>
                <a:pPr lvl="4"/>
                <a:endParaRPr lang="en-US" dirty="0"/>
              </a:p>
              <a:p>
                <a:pPr lvl="4"/>
                <a:endParaRPr lang="fr-FR" u="sng" dirty="0"/>
              </a:p>
              <a:p>
                <a:pPr lvl="4"/>
                <a:endParaRPr lang="en-US" u="sng" dirty="0" smtClean="0"/>
              </a:p>
              <a:p>
                <a:pPr marL="808038" lvl="4" indent="0">
                  <a:buNone/>
                </a:pPr>
                <a:r>
                  <a:rPr lang="fr-FR" b="0" dirty="0" smtClean="0"/>
                  <a:t>			</a:t>
                </a:r>
                <a:endParaRPr lang="en-US" dirty="0"/>
              </a:p>
            </p:txBody>
          </p:sp>
        </mc:Choice>
        <mc:Fallback xmlns="">
          <p:sp>
            <p:nvSpPr>
              <p:cNvPr id="28" name="Espace réservé du contenu 2">
                <a:extLst>
                  <a:ext uri="{FF2B5EF4-FFF2-40B4-BE49-F238E27FC236}">
                    <a16:creationId xmlns:a16="http://schemas.microsoft.com/office/drawing/2014/main" id="{08262DC2-EE67-4FB1-1604-007447F2B5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16675"/>
                <a:ext cx="12392679" cy="556591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20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2</a:t>
            </a:r>
            <a:r>
              <a:rPr lang="fr-FR" baseline="30000" dirty="0"/>
              <a:t>nd</a:t>
            </a:r>
            <a:r>
              <a:rPr lang="fr-FR" dirty="0"/>
              <a:t> </a:t>
            </a:r>
            <a:r>
              <a:rPr lang="fr-FR" dirty="0" err="1"/>
              <a:t>Iteration</a:t>
            </a:r>
            <a:r>
              <a:rPr lang="fr-FR" dirty="0"/>
              <a:t> </a:t>
            </a:r>
            <a:r>
              <a:rPr lang="fr-FR" dirty="0" smtClean="0"/>
              <a:t>Method: Test Case</a:t>
            </a:r>
            <a:endParaRPr lang="fr-FR" dirty="0"/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</p:spPr>
        <p:txBody>
          <a:bodyPr/>
          <a:lstStyle/>
          <a:p>
            <a:r>
              <a:rPr lang="fr-FR" dirty="0" smtClean="0"/>
              <a:t>10/06/2024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8000660" y="2044700"/>
            <a:ext cx="3459503" cy="646331"/>
          </a:xfrm>
          <a:prstGeom prst="rect">
            <a:avLst/>
          </a:prstGeom>
          <a:noFill/>
          <a:ln w="38100">
            <a:solidFill>
              <a:srgbClr val="007A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« </a:t>
            </a:r>
            <a:r>
              <a:rPr lang="fr-FR" b="1" dirty="0" err="1" smtClean="0">
                <a:solidFill>
                  <a:srgbClr val="007A00"/>
                </a:solidFill>
              </a:rPr>
              <a:t>Low</a:t>
            </a:r>
            <a:r>
              <a:rPr lang="fr-FR" b="1" dirty="0" smtClean="0">
                <a:solidFill>
                  <a:srgbClr val="007A00"/>
                </a:solidFill>
              </a:rPr>
              <a:t> </a:t>
            </a:r>
            <a:r>
              <a:rPr lang="fr-FR" b="1" dirty="0" smtClean="0"/>
              <a:t>» </a:t>
            </a:r>
            <a:r>
              <a:rPr lang="fr-FR" dirty="0" smtClean="0"/>
              <a:t>: Markers at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momentum</a:t>
            </a:r>
            <a:r>
              <a:rPr lang="fr-FR" dirty="0" smtClean="0"/>
              <a:t> values</a:t>
            </a:r>
            <a:endParaRPr lang="en-US" dirty="0"/>
          </a:p>
        </p:txBody>
      </p:sp>
      <p:sp>
        <p:nvSpPr>
          <p:cNvPr id="23" name="ZoneTexte 22"/>
          <p:cNvSpPr txBox="1"/>
          <p:nvPr/>
        </p:nvSpPr>
        <p:spPr>
          <a:xfrm>
            <a:off x="8000660" y="2903537"/>
            <a:ext cx="3459503" cy="646331"/>
          </a:xfrm>
          <a:prstGeom prst="rect">
            <a:avLst/>
          </a:prstGeom>
          <a:noFill/>
          <a:ln w="38100">
            <a:solidFill>
              <a:srgbClr val="A32626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« </a:t>
            </a:r>
            <a:r>
              <a:rPr lang="fr-FR" b="1" dirty="0" err="1" smtClean="0">
                <a:solidFill>
                  <a:srgbClr val="A32626"/>
                </a:solidFill>
              </a:rPr>
              <a:t>Opti</a:t>
            </a:r>
            <a:r>
              <a:rPr lang="fr-FR" b="1" dirty="0" smtClean="0">
                <a:solidFill>
                  <a:srgbClr val="A32626"/>
                </a:solidFill>
              </a:rPr>
              <a:t> </a:t>
            </a:r>
            <a:r>
              <a:rPr lang="fr-FR" b="1" dirty="0" smtClean="0"/>
              <a:t>» </a:t>
            </a:r>
            <a:r>
              <a:rPr lang="fr-FR" dirty="0" smtClean="0"/>
              <a:t>: Markers at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momentum</a:t>
            </a:r>
            <a:r>
              <a:rPr lang="fr-FR" dirty="0" smtClean="0"/>
              <a:t> values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8000660" y="3867150"/>
                <a:ext cx="3459503" cy="646331"/>
              </a:xfrm>
              <a:prstGeom prst="rect">
                <a:avLst/>
              </a:prstGeom>
              <a:noFill/>
              <a:ln w="38100">
                <a:solidFill>
                  <a:srgbClr val="0505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/>
                  <a:t>«</a:t>
                </a:r>
                <a:r>
                  <a:rPr lang="fr-FR" b="1" dirty="0"/>
                  <a:t> </a:t>
                </a:r>
                <a:r>
                  <a:rPr lang="fr-FR" b="1" dirty="0" smtClean="0">
                    <a:solidFill>
                      <a:srgbClr val="0505FF"/>
                    </a:solidFill>
                  </a:rPr>
                  <a:t>RE</a:t>
                </a:r>
                <a:r>
                  <a:rPr lang="fr-FR" b="1" dirty="0" smtClean="0">
                    <a:solidFill>
                      <a:srgbClr val="007A00"/>
                    </a:solidFill>
                  </a:rPr>
                  <a:t> </a:t>
                </a:r>
                <a:r>
                  <a:rPr lang="fr-FR" b="1" dirty="0" smtClean="0"/>
                  <a:t>» </a:t>
                </a:r>
                <a:r>
                  <a:rPr lang="fr-FR" dirty="0" smtClean="0"/>
                  <a:t>: Markers </a:t>
                </a:r>
                <a:r>
                  <a:rPr lang="fr-FR" dirty="0" err="1" smtClean="0"/>
                  <a:t>placed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with</a:t>
                </a:r>
                <a:r>
                  <a:rPr lang="fr-FR" dirty="0" smtClean="0"/>
                  <a:t> the estimation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fr-FR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𝑹𝑬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660" y="3867150"/>
                <a:ext cx="3459503" cy="646331"/>
              </a:xfrm>
              <a:prstGeom prst="rect">
                <a:avLst/>
              </a:prstGeom>
              <a:blipFill>
                <a:blip r:embed="rId4"/>
                <a:stretch>
                  <a:fillRect l="-871" t="-1786" b="-10714"/>
                </a:stretch>
              </a:blipFill>
              <a:ln w="38100">
                <a:solidFill>
                  <a:srgbClr val="0505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ZoneTexte 24"/>
          <p:cNvSpPr txBox="1"/>
          <p:nvPr/>
        </p:nvSpPr>
        <p:spPr>
          <a:xfrm>
            <a:off x="8000659" y="4765102"/>
            <a:ext cx="3459503" cy="646331"/>
          </a:xfrm>
          <a:prstGeom prst="rect">
            <a:avLst/>
          </a:prstGeom>
          <a:noFill/>
          <a:ln w="38100">
            <a:solidFill>
              <a:srgbClr val="FF1A1A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«</a:t>
            </a:r>
            <a:r>
              <a:rPr lang="fr-FR" b="1" dirty="0" smtClean="0">
                <a:solidFill>
                  <a:srgbClr val="FF1A1A"/>
                </a:solidFill>
              </a:rPr>
              <a:t> Ite0</a:t>
            </a:r>
            <a:r>
              <a:rPr lang="fr-FR" b="1" dirty="0" smtClean="0">
                <a:solidFill>
                  <a:srgbClr val="007A00"/>
                </a:solidFill>
              </a:rPr>
              <a:t> </a:t>
            </a:r>
            <a:r>
              <a:rPr lang="fr-FR" b="1" dirty="0" smtClean="0"/>
              <a:t>» </a:t>
            </a:r>
            <a:r>
              <a:rPr lang="fr-FR" dirty="0" smtClean="0"/>
              <a:t>: Markers </a:t>
            </a:r>
            <a:r>
              <a:rPr lang="fr-FR" dirty="0" err="1" smtClean="0"/>
              <a:t>placed</a:t>
            </a:r>
            <a:r>
              <a:rPr lang="fr-FR" dirty="0" smtClean="0"/>
              <a:t> </a:t>
            </a:r>
            <a:r>
              <a:rPr lang="fr-FR" dirty="0" err="1" smtClean="0"/>
              <a:t>uniformly</a:t>
            </a:r>
            <a:r>
              <a:rPr lang="fr-FR" dirty="0" smtClean="0"/>
              <a:t> at the </a:t>
            </a:r>
            <a:r>
              <a:rPr lang="fr-FR" dirty="0" err="1" smtClean="0"/>
              <a:t>iteration</a:t>
            </a:r>
            <a:r>
              <a:rPr lang="fr-FR" dirty="0" smtClean="0"/>
              <a:t> 0</a:t>
            </a:r>
            <a:endParaRPr lang="en-US" dirty="0"/>
          </a:p>
        </p:txBody>
      </p:sp>
      <p:sp>
        <p:nvSpPr>
          <p:cNvPr id="12" name="Espace réservé du pied de page 7">
            <a:extLst>
              <a:ext uri="{FF2B5EF4-FFF2-40B4-BE49-F238E27FC236}">
                <a16:creationId xmlns:a16="http://schemas.microsoft.com/office/drawing/2014/main" id="{A8F05DD5-511C-AE5A-15C1-5EC005B3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en-US" dirty="0"/>
              <a:t>Benchmarking the JOREK Hot Tail RE seed with DREAM</a:t>
            </a:r>
            <a:endParaRPr lang="fr-FR" dirty="0"/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3441469" y="3749040"/>
            <a:ext cx="0" cy="129678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3441469" y="3956529"/>
            <a:ext cx="2169622" cy="5569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5611091" y="3515712"/>
                <a:ext cx="21779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/>
                  <a:t>Not </a:t>
                </a:r>
                <a:r>
                  <a:rPr lang="fr-FR" dirty="0" err="1" smtClean="0"/>
                  <a:t>so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different</a:t>
                </a:r>
                <a:r>
                  <a:rPr lang="fr-FR" dirty="0" smtClean="0"/>
                  <a:t>… (factor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≈4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091" y="3515712"/>
                <a:ext cx="2177935" cy="646331"/>
              </a:xfrm>
              <a:prstGeom prst="rect">
                <a:avLst/>
              </a:prstGeom>
              <a:blipFill>
                <a:blip r:embed="rId5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llipse 10"/>
          <p:cNvSpPr/>
          <p:nvPr/>
        </p:nvSpPr>
        <p:spPr>
          <a:xfrm>
            <a:off x="5586897" y="3297777"/>
            <a:ext cx="2128058" cy="105415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868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10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25" y="1251533"/>
            <a:ext cx="9652343" cy="47413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Espace réservé du contenu 2">
                <a:extLst>
                  <a:ext uri="{FF2B5EF4-FFF2-40B4-BE49-F238E27FC236}">
                    <a16:creationId xmlns:a16="http://schemas.microsoft.com/office/drawing/2014/main" id="{08262DC2-EE67-4FB1-1604-007447F2B5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443745"/>
                <a:ext cx="12392679" cy="5565914"/>
              </a:xfrm>
            </p:spPr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pPr marL="808038" lvl="4" indent="0">
                  <a:buNone/>
                </a:pPr>
                <a:endParaRPr lang="en-US" dirty="0"/>
              </a:p>
              <a:p>
                <a:pPr lvl="4"/>
                <a:r>
                  <a:rPr lang="fr-FR" dirty="0" err="1" smtClean="0"/>
                  <a:t>Errors</a:t>
                </a:r>
                <a:r>
                  <a:rPr lang="fr-FR" dirty="0" smtClean="0"/>
                  <a:t> (*) on relative RE </a:t>
                </a:r>
                <a:r>
                  <a:rPr lang="fr-FR" dirty="0" err="1" smtClean="0"/>
                  <a:t>density</a:t>
                </a:r>
                <a:r>
                  <a:rPr lang="fr-FR" dirty="0" smtClean="0"/>
                  <a:t> of 100 simulations </a:t>
                </a:r>
                <a:r>
                  <a:rPr lang="fr-FR" dirty="0" err="1" smtClean="0"/>
                  <a:t>which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simulate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 smtClean="0"/>
                  <a:t> markers</a:t>
                </a:r>
              </a:p>
              <a:p>
                <a:pPr lvl="4"/>
                <a:endParaRPr lang="en-US" dirty="0"/>
              </a:p>
              <a:p>
                <a:pPr lvl="4"/>
                <a:endParaRPr lang="en-US" dirty="0" smtClean="0"/>
              </a:p>
              <a:p>
                <a:pPr lvl="4"/>
                <a:endParaRPr lang="en-US" dirty="0"/>
              </a:p>
              <a:p>
                <a:pPr lvl="4"/>
                <a:endParaRPr lang="fr-FR" u="sng" dirty="0"/>
              </a:p>
              <a:p>
                <a:pPr lvl="4"/>
                <a:endParaRPr lang="en-US" u="sng" dirty="0" smtClean="0"/>
              </a:p>
              <a:p>
                <a:pPr marL="808038" lvl="4" indent="0">
                  <a:buNone/>
                </a:pPr>
                <a:r>
                  <a:rPr lang="fr-FR" b="0" dirty="0" smtClean="0"/>
                  <a:t>			</a:t>
                </a:r>
                <a:endParaRPr lang="en-US" dirty="0"/>
              </a:p>
            </p:txBody>
          </p:sp>
        </mc:Choice>
        <mc:Fallback xmlns="">
          <p:sp>
            <p:nvSpPr>
              <p:cNvPr id="28" name="Espace réservé du contenu 2">
                <a:extLst>
                  <a:ext uri="{FF2B5EF4-FFF2-40B4-BE49-F238E27FC236}">
                    <a16:creationId xmlns:a16="http://schemas.microsoft.com/office/drawing/2014/main" id="{08262DC2-EE67-4FB1-1604-007447F2B5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443745"/>
                <a:ext cx="12392679" cy="556591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21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re 5">
                <a:extLst>
                  <a:ext uri="{FF2B5EF4-FFF2-40B4-BE49-F238E27FC236}">
                    <a16:creationId xmlns:a16="http://schemas.microsoft.com/office/drawing/2014/main" id="{91AE047D-F51A-E955-9889-3B1336B75E0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r-FR" dirty="0"/>
                  <a:t>2</a:t>
                </a:r>
                <a:r>
                  <a:rPr lang="fr-FR" baseline="30000" dirty="0"/>
                  <a:t>nd</a:t>
                </a:r>
                <a:r>
                  <a:rPr lang="fr-FR" dirty="0"/>
                  <a:t> </a:t>
                </a:r>
                <a:r>
                  <a:rPr lang="fr-FR" dirty="0" err="1"/>
                  <a:t>Iteration</a:t>
                </a:r>
                <a:r>
                  <a:rPr lang="fr-FR" dirty="0"/>
                  <a:t> </a:t>
                </a:r>
                <a:r>
                  <a:rPr lang="fr-FR" dirty="0" smtClean="0"/>
                  <a:t>Method: </a:t>
                </a:r>
                <a:r>
                  <a:rPr lang="fr-FR" dirty="0" err="1" smtClean="0"/>
                  <a:t>Results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with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fr-FR" dirty="0" smtClean="0"/>
                  <a:t> markers</a:t>
                </a:r>
                <a:endParaRPr lang="fr-FR" dirty="0"/>
              </a:p>
            </p:txBody>
          </p:sp>
        </mc:Choice>
        <mc:Fallback xmlns="">
          <p:sp>
            <p:nvSpPr>
              <p:cNvPr id="6" name="Titre 5">
                <a:extLst>
                  <a:ext uri="{FF2B5EF4-FFF2-40B4-BE49-F238E27FC236}">
                    <a16:creationId xmlns:a16="http://schemas.microsoft.com/office/drawing/2014/main" id="{91AE047D-F51A-E955-9889-3B1336B75E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273" t="-13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</p:spPr>
        <p:txBody>
          <a:bodyPr/>
          <a:lstStyle/>
          <a:p>
            <a:r>
              <a:rPr lang="fr-FR" dirty="0" smtClean="0"/>
              <a:t>10/06/2024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943436" y="727172"/>
                <a:ext cx="526472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4" algn="ctr"/>
                <a:r>
                  <a:rPr lang="en-US" sz="1400" i="1" dirty="0" smtClean="0"/>
                  <a:t>(*) : Compared </a:t>
                </a:r>
                <a:r>
                  <a:rPr lang="en-US" sz="1400" i="1" dirty="0"/>
                  <a:t>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1400" i="1" dirty="0"/>
                  <a:t> markers simulation as reference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436" y="727172"/>
                <a:ext cx="5264727" cy="523220"/>
              </a:xfrm>
              <a:prstGeom prst="rect">
                <a:avLst/>
              </a:prstGeom>
              <a:blipFill>
                <a:blip r:embed="rId5"/>
                <a:stretch>
                  <a:fillRect t="-1163" r="-926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Espace réservé du pied de page 7">
            <a:extLst>
              <a:ext uri="{FF2B5EF4-FFF2-40B4-BE49-F238E27FC236}">
                <a16:creationId xmlns:a16="http://schemas.microsoft.com/office/drawing/2014/main" id="{A8F05DD5-511C-AE5A-15C1-5EC005B3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en-US" dirty="0"/>
              <a:t>Benchmarking the JOREK Hot Tail RE seed with DREAM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8868549" y="2786126"/>
            <a:ext cx="707250" cy="440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11" name="Flèche courbée vers le haut 10"/>
          <p:cNvSpPr/>
          <p:nvPr/>
        </p:nvSpPr>
        <p:spPr>
          <a:xfrm rot="16200000">
            <a:off x="9605570" y="2326967"/>
            <a:ext cx="825390" cy="605614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959928" y="1755414"/>
            <a:ext cx="2028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A00"/>
                </a:solidFill>
              </a:rPr>
              <a:t>2</a:t>
            </a:r>
            <a:r>
              <a:rPr lang="fr-FR" b="1" baseline="30000" dirty="0" smtClean="0">
                <a:solidFill>
                  <a:srgbClr val="007A00"/>
                </a:solidFill>
              </a:rPr>
              <a:t>nd</a:t>
            </a:r>
            <a:r>
              <a:rPr lang="fr-FR" b="1" dirty="0" smtClean="0">
                <a:solidFill>
                  <a:srgbClr val="007A00"/>
                </a:solidFill>
              </a:rPr>
              <a:t> </a:t>
            </a:r>
            <a:r>
              <a:rPr lang="fr-FR" b="1" dirty="0" err="1" smtClean="0">
                <a:solidFill>
                  <a:srgbClr val="007A00"/>
                </a:solidFill>
              </a:rPr>
              <a:t>iteration</a:t>
            </a:r>
            <a:r>
              <a:rPr lang="fr-FR" b="1" dirty="0" smtClean="0">
                <a:solidFill>
                  <a:srgbClr val="007A00"/>
                </a:solidFill>
              </a:rPr>
              <a:t> = </a:t>
            </a:r>
            <a:r>
              <a:rPr lang="fr-FR" b="1" dirty="0" err="1" smtClean="0">
                <a:solidFill>
                  <a:srgbClr val="007A00"/>
                </a:solidFill>
              </a:rPr>
              <a:t>better</a:t>
            </a:r>
            <a:r>
              <a:rPr lang="fr-FR" b="1" dirty="0" smtClean="0">
                <a:solidFill>
                  <a:srgbClr val="007A00"/>
                </a:solidFill>
              </a:rPr>
              <a:t> </a:t>
            </a:r>
            <a:r>
              <a:rPr lang="fr-FR" b="1" dirty="0" err="1" smtClean="0">
                <a:solidFill>
                  <a:srgbClr val="007A00"/>
                </a:solidFill>
              </a:rPr>
              <a:t>accuracy</a:t>
            </a:r>
            <a:r>
              <a:rPr lang="fr-FR" b="1" dirty="0" smtClean="0">
                <a:solidFill>
                  <a:srgbClr val="007A00"/>
                </a:solidFill>
              </a:rPr>
              <a:t> </a:t>
            </a:r>
            <a:r>
              <a:rPr lang="fr-FR" b="1" dirty="0" smtClean="0">
                <a:solidFill>
                  <a:srgbClr val="007A00"/>
                </a:solidFill>
                <a:sym typeface="Wingdings" panose="05000000000000000000" pitchFamily="2" charset="2"/>
              </a:rPr>
              <a:t> </a:t>
            </a:r>
            <a:endParaRPr lang="en-US" b="1" dirty="0">
              <a:solidFill>
                <a:srgbClr val="007A00"/>
              </a:solidFill>
            </a:endParaRPr>
          </a:p>
        </p:txBody>
      </p:sp>
      <p:sp>
        <p:nvSpPr>
          <p:cNvPr id="13" name="Accolade fermante 12"/>
          <p:cNvSpPr/>
          <p:nvPr/>
        </p:nvSpPr>
        <p:spPr>
          <a:xfrm>
            <a:off x="9488560" y="1893599"/>
            <a:ext cx="45719" cy="849600"/>
          </a:xfrm>
          <a:prstGeom prst="rightBrace">
            <a:avLst/>
          </a:prstGeom>
          <a:ln w="38100">
            <a:solidFill>
              <a:srgbClr val="007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1138844" y="2128058"/>
            <a:ext cx="4671752" cy="624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-118907" y="1993353"/>
            <a:ext cx="2216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« </a:t>
            </a:r>
            <a:r>
              <a:rPr lang="fr-FR" b="1" dirty="0" err="1">
                <a:solidFill>
                  <a:srgbClr val="FF0000"/>
                </a:solidFill>
              </a:rPr>
              <a:t>Opti</a:t>
            </a:r>
            <a:r>
              <a:rPr lang="fr-FR" b="1" dirty="0">
                <a:solidFill>
                  <a:srgbClr val="FF0000"/>
                </a:solidFill>
              </a:rPr>
              <a:t> » </a:t>
            </a:r>
            <a:r>
              <a:rPr lang="fr-FR" b="1" dirty="0" err="1">
                <a:solidFill>
                  <a:srgbClr val="FF0000"/>
                </a:solidFill>
              </a:rPr>
              <a:t>is</a:t>
            </a:r>
            <a:r>
              <a:rPr lang="fr-FR" b="1" dirty="0">
                <a:solidFill>
                  <a:srgbClr val="FF0000"/>
                </a:solidFill>
              </a:rPr>
              <a:t> not the best </a:t>
            </a:r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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579" y="2621974"/>
            <a:ext cx="717059" cy="825200"/>
          </a:xfrm>
          <a:prstGeom prst="rect">
            <a:avLst/>
          </a:prstGeom>
        </p:spPr>
      </p:pic>
      <p:sp>
        <p:nvSpPr>
          <p:cNvPr id="3" name="Flèche vers le bas 2"/>
          <p:cNvSpPr/>
          <p:nvPr/>
        </p:nvSpPr>
        <p:spPr>
          <a:xfrm>
            <a:off x="10682782" y="2636587"/>
            <a:ext cx="582706" cy="1443384"/>
          </a:xfrm>
          <a:prstGeom prst="downArrow">
            <a:avLst/>
          </a:prstGeom>
          <a:solidFill>
            <a:srgbClr val="007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5" name="Rectangle à coins arrondis 4"/>
          <p:cNvSpPr/>
          <p:nvPr/>
        </p:nvSpPr>
        <p:spPr>
          <a:xfrm>
            <a:off x="9770781" y="4098012"/>
            <a:ext cx="2351036" cy="1200932"/>
          </a:xfrm>
          <a:prstGeom prst="roundRect">
            <a:avLst/>
          </a:prstGeom>
          <a:solidFill>
            <a:srgbClr val="007A00"/>
          </a:solidFill>
          <a:ln>
            <a:solidFill>
              <a:srgbClr val="00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r>
              <a:rPr lang="fr-FR" b="1" dirty="0" err="1" smtClean="0"/>
              <a:t>Improvements</a:t>
            </a:r>
            <a:r>
              <a:rPr lang="fr-FR" b="1" dirty="0" smtClean="0"/>
              <a:t>, but not </a:t>
            </a:r>
            <a:r>
              <a:rPr lang="fr-FR" b="1" dirty="0" err="1" smtClean="0"/>
              <a:t>spectacular</a:t>
            </a:r>
            <a:r>
              <a:rPr lang="fr-FR" b="1" dirty="0" smtClean="0"/>
              <a:t>…</a:t>
            </a:r>
            <a:endParaRPr lang="en-US" b="1" dirty="0" smtClean="0"/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10321072" y="5226425"/>
            <a:ext cx="185563" cy="4531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8868549" y="5783644"/>
            <a:ext cx="3253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O</a:t>
            </a:r>
            <a:r>
              <a:rPr lang="fr-FR" dirty="0" err="1" smtClean="0"/>
              <a:t>ther</a:t>
            </a:r>
            <a:r>
              <a:rPr lang="fr-FR" dirty="0" smtClean="0"/>
              <a:t> </a:t>
            </a:r>
            <a:r>
              <a:rPr lang="fr-FR" dirty="0" err="1" smtClean="0"/>
              <a:t>ideas</a:t>
            </a:r>
            <a:r>
              <a:rPr lang="fr-FR" dirty="0" smtClean="0"/>
              <a:t>? </a:t>
            </a:r>
          </a:p>
          <a:p>
            <a:pPr algn="ctr"/>
            <a:r>
              <a:rPr lang="fr-FR" dirty="0" smtClean="0"/>
              <a:t>(</a:t>
            </a:r>
            <a:r>
              <a:rPr lang="fr-FR" dirty="0" err="1" smtClean="0"/>
              <a:t>Backward</a:t>
            </a:r>
            <a:r>
              <a:rPr lang="fr-FR" dirty="0" smtClean="0"/>
              <a:t> Monte-Carlo…)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87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/>
      <p:bldP spid="13" grpId="0" animBg="1"/>
      <p:bldP spid="16" grpId="0"/>
      <p:bldP spid="3" grpId="0" animBg="1"/>
      <p:bldP spid="5" grpId="0" animBg="1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22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Next</a:t>
            </a:r>
            <a:r>
              <a:rPr lang="fr-FR" dirty="0" smtClean="0"/>
              <a:t> </a:t>
            </a:r>
            <a:r>
              <a:rPr lang="fr-FR" dirty="0" err="1" smtClean="0"/>
              <a:t>Steps</a:t>
            </a:r>
            <a:endParaRPr lang="fr-FR" dirty="0"/>
          </a:p>
        </p:txBody>
      </p:sp>
      <p:sp>
        <p:nvSpPr>
          <p:cNvPr id="9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</p:spPr>
        <p:txBody>
          <a:bodyPr/>
          <a:lstStyle/>
          <a:p>
            <a:r>
              <a:rPr lang="fr-FR" dirty="0" smtClean="0"/>
              <a:t>10/06/2024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08262DC2-EE67-4FB1-1604-007447F2B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47538" y="896284"/>
            <a:ext cx="12336337" cy="208903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808038" lvl="4" indent="0">
              <a:buNone/>
            </a:pPr>
            <a:endParaRPr lang="en-US" dirty="0"/>
          </a:p>
          <a:p>
            <a:pPr lvl="4"/>
            <a:r>
              <a:rPr lang="fr-FR" dirty="0" err="1" smtClean="0"/>
              <a:t>Work</a:t>
            </a:r>
            <a:r>
              <a:rPr lang="fr-FR" dirty="0" smtClean="0"/>
              <a:t> on a « Hot </a:t>
            </a:r>
            <a:r>
              <a:rPr lang="fr-FR" dirty="0" err="1" smtClean="0"/>
              <a:t>Tail</a:t>
            </a:r>
            <a:r>
              <a:rPr lang="fr-FR" smtClean="0"/>
              <a:t> dominant</a:t>
            </a:r>
            <a:r>
              <a:rPr lang="fr-FR" dirty="0" smtClean="0"/>
              <a:t> » </a:t>
            </a:r>
            <a:r>
              <a:rPr lang="fr-FR" dirty="0" err="1" smtClean="0"/>
              <a:t>shot</a:t>
            </a:r>
            <a:r>
              <a:rPr lang="fr-FR" dirty="0" smtClean="0"/>
              <a:t>:</a:t>
            </a:r>
          </a:p>
          <a:p>
            <a:pPr marL="2286000" lvl="5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err="1" smtClean="0">
                <a:sym typeface="Wingdings" panose="05000000000000000000" pitchFamily="2" charset="2"/>
              </a:rPr>
              <a:t>Assess</a:t>
            </a:r>
            <a:r>
              <a:rPr lang="fr-FR" dirty="0" smtClean="0">
                <a:sym typeface="Wingdings" panose="05000000000000000000" pitchFamily="2" charset="2"/>
              </a:rPr>
              <a:t> if </a:t>
            </a:r>
            <a:r>
              <a:rPr lang="fr-FR" dirty="0" err="1" smtClean="0">
                <a:sym typeface="Wingdings" panose="05000000000000000000" pitchFamily="2" charset="2"/>
              </a:rPr>
              <a:t>Dreicer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is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negligible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compared</a:t>
            </a:r>
            <a:r>
              <a:rPr lang="fr-FR" dirty="0" smtClean="0">
                <a:sym typeface="Wingdings" panose="05000000000000000000" pitchFamily="2" charset="2"/>
              </a:rPr>
              <a:t> to the Hot </a:t>
            </a:r>
            <a:r>
              <a:rPr lang="fr-FR" dirty="0" err="1" smtClean="0">
                <a:sym typeface="Wingdings" panose="05000000000000000000" pitchFamily="2" charset="2"/>
              </a:rPr>
              <a:t>Tail</a:t>
            </a:r>
            <a:endParaRPr lang="fr-FR" dirty="0" smtClean="0">
              <a:sym typeface="Wingdings" panose="05000000000000000000" pitchFamily="2" charset="2"/>
            </a:endParaRPr>
          </a:p>
          <a:p>
            <a:pPr lvl="5">
              <a:buFont typeface="Wingdings" panose="05000000000000000000" pitchFamily="2" charset="2"/>
              <a:buChar char="à"/>
            </a:pPr>
            <a:r>
              <a:rPr lang="fr-FR" dirty="0" smtClean="0">
                <a:sym typeface="Wingdings" panose="05000000000000000000" pitchFamily="2" charset="2"/>
              </a:rPr>
              <a:t> If </a:t>
            </a:r>
            <a:r>
              <a:rPr lang="fr-FR" dirty="0" err="1" smtClean="0">
                <a:sym typeface="Wingdings" panose="05000000000000000000" pitchFamily="2" charset="2"/>
              </a:rPr>
              <a:t>yes</a:t>
            </a:r>
            <a:r>
              <a:rPr lang="fr-FR" dirty="0" smtClean="0">
                <a:sym typeface="Wingdings" panose="05000000000000000000" pitchFamily="2" charset="2"/>
              </a:rPr>
              <a:t>, </a:t>
            </a:r>
            <a:r>
              <a:rPr lang="fr-FR" dirty="0" err="1" smtClean="0">
                <a:sym typeface="Wingdings" panose="05000000000000000000" pitchFamily="2" charset="2"/>
              </a:rPr>
              <a:t>perform</a:t>
            </a:r>
            <a:r>
              <a:rPr lang="fr-FR" dirty="0" smtClean="0">
                <a:sym typeface="Wingdings" panose="05000000000000000000" pitchFamily="2" charset="2"/>
              </a:rPr>
              <a:t> 2D/3D MHD simulations of the TQ</a:t>
            </a:r>
          </a:p>
          <a:p>
            <a:pPr lvl="5">
              <a:buFont typeface="Wingdings" panose="05000000000000000000" pitchFamily="2" charset="2"/>
              <a:buChar char="à"/>
            </a:pPr>
            <a:r>
              <a:rPr lang="fr-FR" dirty="0" smtClean="0"/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Quantify</a:t>
            </a:r>
            <a:r>
              <a:rPr lang="fr-FR" b="1" dirty="0" smtClean="0">
                <a:solidFill>
                  <a:srgbClr val="FF0000"/>
                </a:solidFill>
              </a:rPr>
              <a:t> the Hot </a:t>
            </a:r>
            <a:r>
              <a:rPr lang="fr-FR" b="1" dirty="0" err="1" smtClean="0">
                <a:solidFill>
                  <a:srgbClr val="FF0000"/>
                </a:solidFill>
              </a:rPr>
              <a:t>Tail</a:t>
            </a:r>
            <a:r>
              <a:rPr lang="fr-FR" b="1" dirty="0" smtClean="0">
                <a:solidFill>
                  <a:srgbClr val="FF0000"/>
                </a:solidFill>
              </a:rPr>
              <a:t> RE </a:t>
            </a:r>
            <a:r>
              <a:rPr lang="fr-FR" b="1" dirty="0" err="1" smtClean="0">
                <a:solidFill>
                  <a:srgbClr val="FF0000"/>
                </a:solidFill>
              </a:rPr>
              <a:t>seed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08262DC2-EE67-4FB1-1604-007447F2B50B}"/>
              </a:ext>
            </a:extLst>
          </p:cNvPr>
          <p:cNvSpPr txBox="1">
            <a:spLocks/>
          </p:cNvSpPr>
          <p:nvPr/>
        </p:nvSpPr>
        <p:spPr>
          <a:xfrm>
            <a:off x="-347538" y="2985323"/>
            <a:ext cx="12336337" cy="208903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808038" lvl="4" indent="0">
              <a:buFont typeface="Arial" panose="020B0604020202020204" pitchFamily="34" charset="0"/>
              <a:buNone/>
            </a:pPr>
            <a:endParaRPr lang="en-US" dirty="0" smtClean="0"/>
          </a:p>
          <a:p>
            <a:pPr lvl="4"/>
            <a:r>
              <a:rPr lang="fr-FR" dirty="0" err="1" smtClean="0"/>
              <a:t>Study</a:t>
            </a:r>
            <a:r>
              <a:rPr lang="fr-FR" dirty="0" smtClean="0"/>
              <a:t> the ITER TQ case:</a:t>
            </a:r>
          </a:p>
          <a:p>
            <a:pPr marL="2286000" lvl="5" indent="0">
              <a:buFont typeface="Arial" panose="020B0604020202020204" pitchFamily="34" charset="0"/>
              <a:buNone/>
            </a:pP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err="1">
                <a:sym typeface="Wingdings" panose="05000000000000000000" pitchFamily="2" charset="2"/>
              </a:rPr>
              <a:t>P</a:t>
            </a:r>
            <a:r>
              <a:rPr lang="fr-FR" dirty="0" err="1" smtClean="0">
                <a:sym typeface="Wingdings" panose="05000000000000000000" pitchFamily="2" charset="2"/>
              </a:rPr>
              <a:t>erform</a:t>
            </a:r>
            <a:r>
              <a:rPr lang="fr-FR" dirty="0" smtClean="0">
                <a:sym typeface="Wingdings" panose="05000000000000000000" pitchFamily="2" charset="2"/>
              </a:rPr>
              <a:t> 2D MHD simulations of the TQ</a:t>
            </a:r>
          </a:p>
          <a:p>
            <a:pPr lvl="5">
              <a:buFont typeface="Wingdings" panose="05000000000000000000" pitchFamily="2" charset="2"/>
              <a:buChar char="à"/>
            </a:pPr>
            <a:r>
              <a:rPr lang="fr-FR" dirty="0" smtClean="0"/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Quantify</a:t>
            </a:r>
            <a:r>
              <a:rPr lang="fr-FR" b="1" dirty="0" smtClean="0">
                <a:solidFill>
                  <a:srgbClr val="FF0000"/>
                </a:solidFill>
              </a:rPr>
              <a:t> the Hot </a:t>
            </a:r>
            <a:r>
              <a:rPr lang="fr-FR" b="1" dirty="0" err="1" smtClean="0">
                <a:solidFill>
                  <a:srgbClr val="FF0000"/>
                </a:solidFill>
              </a:rPr>
              <a:t>Tail</a:t>
            </a:r>
            <a:r>
              <a:rPr lang="fr-FR" b="1" dirty="0" smtClean="0">
                <a:solidFill>
                  <a:srgbClr val="FF0000"/>
                </a:solidFill>
              </a:rPr>
              <a:t> RE </a:t>
            </a:r>
            <a:r>
              <a:rPr lang="fr-FR" b="1" dirty="0" err="1" smtClean="0">
                <a:solidFill>
                  <a:srgbClr val="FF0000"/>
                </a:solidFill>
              </a:rPr>
              <a:t>seed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Espace réservé du pied de page 7">
            <a:extLst>
              <a:ext uri="{FF2B5EF4-FFF2-40B4-BE49-F238E27FC236}">
                <a16:creationId xmlns:a16="http://schemas.microsoft.com/office/drawing/2014/main" id="{A8F05DD5-511C-AE5A-15C1-5EC005B3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en-US" dirty="0"/>
              <a:t>Benchmarking the JOREK Hot Tail RE seed with DREAM</a:t>
            </a:r>
            <a:endParaRPr lang="fr-FR" dirty="0"/>
          </a:p>
        </p:txBody>
      </p:sp>
      <p:cxnSp>
        <p:nvCxnSpPr>
          <p:cNvPr id="4" name="Connecteur droit avec flèche 3"/>
          <p:cNvCxnSpPr/>
          <p:nvPr/>
        </p:nvCxnSpPr>
        <p:spPr>
          <a:xfrm flipH="1">
            <a:off x="5087389" y="1246909"/>
            <a:ext cx="1255222" cy="3657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533804" y="896284"/>
            <a:ext cx="3832167" cy="36933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Are </a:t>
            </a:r>
            <a:r>
              <a:rPr lang="fr-FR" b="1" dirty="0" err="1" smtClean="0"/>
              <a:t>you</a:t>
            </a:r>
            <a:r>
              <a:rPr lang="fr-FR" b="1" dirty="0" smtClean="0"/>
              <a:t> </a:t>
            </a:r>
            <a:r>
              <a:rPr lang="fr-FR" b="1" dirty="0" err="1" smtClean="0"/>
              <a:t>aware</a:t>
            </a:r>
            <a:r>
              <a:rPr lang="fr-FR" b="1" dirty="0" smtClean="0"/>
              <a:t> of </a:t>
            </a:r>
            <a:r>
              <a:rPr lang="fr-FR" b="1" dirty="0" err="1" smtClean="0"/>
              <a:t>any</a:t>
            </a:r>
            <a:r>
              <a:rPr lang="fr-FR" b="1" dirty="0" smtClean="0"/>
              <a:t> of </a:t>
            </a:r>
            <a:r>
              <a:rPr lang="fr-FR" b="1" dirty="0" err="1" smtClean="0"/>
              <a:t>them</a:t>
            </a:r>
            <a:r>
              <a:rPr lang="fr-FR" b="1" dirty="0" smtClean="0"/>
              <a:t>? </a:t>
            </a:r>
            <a:r>
              <a:rPr lang="fr-FR" b="1" dirty="0" smtClean="0">
                <a:sym typeface="Wingdings" panose="05000000000000000000" pitchFamily="2" charset="2"/>
              </a:rPr>
              <a:t>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324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55657D-B064-E5ED-003A-9CC0360A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57F7DF5-987A-83FF-1721-6B6E0E058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References</a:t>
            </a:r>
            <a:endParaRPr lang="fr-FR" dirty="0"/>
          </a:p>
        </p:txBody>
      </p:sp>
      <p:sp>
        <p:nvSpPr>
          <p:cNvPr id="7" name="Espace réservé du pied de page 7">
            <a:extLst>
              <a:ext uri="{FF2B5EF4-FFF2-40B4-BE49-F238E27FC236}">
                <a16:creationId xmlns:a16="http://schemas.microsoft.com/office/drawing/2014/main" id="{A8F05DD5-511C-AE5A-15C1-5EC005B3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en-US" dirty="0"/>
              <a:t>Benchmarking the JOREK Hot Tail RE seed with DREAM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664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References</a:t>
            </a:r>
            <a:endParaRPr lang="fr-FR" dirty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08262DC2-EE67-4FB1-1604-007447F2B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015" y="1185863"/>
            <a:ext cx="11470623" cy="4940617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[</a:t>
            </a:r>
            <a:r>
              <a:rPr lang="en-US" dirty="0"/>
              <a:t>1</a:t>
            </a:r>
            <a:r>
              <a:rPr lang="en-US" dirty="0" smtClean="0"/>
              <a:t>] </a:t>
            </a:r>
            <a:r>
              <a:rPr lang="en-US" dirty="0"/>
              <a:t>: </a:t>
            </a:r>
            <a:r>
              <a:rPr lang="en-US" dirty="0" err="1"/>
              <a:t>Svenningsson</a:t>
            </a:r>
            <a:r>
              <a:rPr lang="en-US" dirty="0"/>
              <a:t>, Hot-tail runaway seed landscape during the thermal quench in tokamaks. Physical Review Letters, (2021). </a:t>
            </a:r>
          </a:p>
          <a:p>
            <a:pPr algn="just"/>
            <a:r>
              <a:rPr lang="en-US" dirty="0" smtClean="0"/>
              <a:t>[2] </a:t>
            </a:r>
            <a:r>
              <a:rPr lang="en-US" dirty="0"/>
              <a:t>: </a:t>
            </a:r>
            <a:r>
              <a:rPr lang="en-US" dirty="0" err="1"/>
              <a:t>Sommariva</a:t>
            </a:r>
            <a:r>
              <a:rPr lang="en-US" dirty="0"/>
              <a:t>, </a:t>
            </a:r>
            <a:r>
              <a:rPr lang="en-US" dirty="0" smtClean="0"/>
              <a:t>Electron </a:t>
            </a:r>
            <a:r>
              <a:rPr lang="en-US" dirty="0"/>
              <a:t>acceleration in a JET disruption simulation. Nuclear Fusion, (2018). </a:t>
            </a:r>
          </a:p>
          <a:p>
            <a:r>
              <a:rPr lang="en-GB" dirty="0" smtClean="0"/>
              <a:t>[3] </a:t>
            </a:r>
            <a:r>
              <a:rPr lang="en-GB" dirty="0"/>
              <a:t>: D. Hu, submitted to Nuclear Fusion</a:t>
            </a:r>
            <a:endParaRPr lang="en-US" dirty="0"/>
          </a:p>
          <a:p>
            <a:r>
              <a:rPr lang="en-US" dirty="0" smtClean="0"/>
              <a:t>[4] </a:t>
            </a:r>
            <a:r>
              <a:rPr lang="en-US" dirty="0"/>
              <a:t>: </a:t>
            </a:r>
            <a:r>
              <a:rPr lang="en-US" dirty="0" err="1"/>
              <a:t>Särkimäki</a:t>
            </a:r>
            <a:r>
              <a:rPr lang="en-US" dirty="0"/>
              <a:t>, K. Adaptive time-stepping Monte Carlo integration of Coulomb collisions. Computer Physics Communications, (2018). </a:t>
            </a:r>
          </a:p>
          <a:p>
            <a:r>
              <a:rPr lang="en-US" dirty="0" smtClean="0"/>
              <a:t>[5] </a:t>
            </a:r>
            <a:r>
              <a:rPr lang="en-US" dirty="0"/>
              <a:t>: Stahl, A. "Kinetic modelling of runaway electrons in dynamic scenarios." Nuclear Fusion 56.11 (2016)</a:t>
            </a:r>
          </a:p>
          <a:p>
            <a:pPr algn="just"/>
            <a:endParaRPr lang="en-US" dirty="0"/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9334" y="6343650"/>
            <a:ext cx="693738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t>24</a:t>
            </a:fld>
            <a:endParaRPr lang="fr-FR"/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</p:spPr>
        <p:txBody>
          <a:bodyPr/>
          <a:lstStyle/>
          <a:p>
            <a:r>
              <a:rPr lang="fr-FR" dirty="0" smtClean="0"/>
              <a:t>10/06/2024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8F05DD5-511C-AE5A-15C1-5EC005B3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en-US" dirty="0"/>
              <a:t>Benchmarking the JOREK Hot Tail RE seed with DREAM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54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55657D-B064-E5ED-003A-9CC0360A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57F7DF5-987A-83FF-1721-6B6E0E058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Appendices</a:t>
            </a:r>
            <a:endParaRPr lang="fr-FR" dirty="0"/>
          </a:p>
        </p:txBody>
      </p:sp>
      <p:sp>
        <p:nvSpPr>
          <p:cNvPr id="7" name="Espace réservé du pied de page 7">
            <a:extLst>
              <a:ext uri="{FF2B5EF4-FFF2-40B4-BE49-F238E27FC236}">
                <a16:creationId xmlns:a16="http://schemas.microsoft.com/office/drawing/2014/main" id="{A8F05DD5-511C-AE5A-15C1-5EC005B3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en-US" dirty="0"/>
              <a:t>Benchmarking the JOREK Hot Tail RE seed with DREAM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998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75" y="663388"/>
            <a:ext cx="10922588" cy="5592137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PDF </a:t>
            </a:r>
            <a:r>
              <a:rPr lang="fr-FR" dirty="0" err="1" smtClean="0"/>
              <a:t>evolution</a:t>
            </a:r>
            <a:r>
              <a:rPr lang="fr-FR" dirty="0" smtClean="0"/>
              <a:t> Test Case 2</a:t>
            </a:r>
            <a:endParaRPr lang="fr-FR" dirty="0"/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9334" y="6343650"/>
            <a:ext cx="693738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t>26</a:t>
            </a:fld>
            <a:endParaRPr lang="fr-FR"/>
          </a:p>
        </p:txBody>
      </p:sp>
      <p:sp>
        <p:nvSpPr>
          <p:cNvPr id="66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</p:spPr>
        <p:txBody>
          <a:bodyPr/>
          <a:lstStyle/>
          <a:p>
            <a:r>
              <a:rPr lang="fr-FR" dirty="0" smtClean="0"/>
              <a:t>10/06/2024</a:t>
            </a:r>
            <a:endParaRPr lang="fr-FR" dirty="0"/>
          </a:p>
        </p:txBody>
      </p:sp>
      <p:sp>
        <p:nvSpPr>
          <p:cNvPr id="67" name="Espace réservé du pied de page 7">
            <a:extLst>
              <a:ext uri="{FF2B5EF4-FFF2-40B4-BE49-F238E27FC236}">
                <a16:creationId xmlns:a16="http://schemas.microsoft.com/office/drawing/2014/main" id="{A8F05DD5-511C-AE5A-15C1-5EC005B3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en-US" dirty="0"/>
              <a:t>Benchmarking the JOREK Hot Tail RE seed with DREAM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603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Optimized</a:t>
            </a:r>
            <a:r>
              <a:rPr lang="fr-FR" dirty="0" smtClean="0"/>
              <a:t> PDF Proof (1/3)</a:t>
            </a:r>
            <a:endParaRPr lang="fr-FR" dirty="0"/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9334" y="6343650"/>
            <a:ext cx="693738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t>27</a:t>
            </a:fld>
            <a:endParaRPr lang="fr-FR"/>
          </a:p>
        </p:txBody>
      </p:sp>
      <p:pic>
        <p:nvPicPr>
          <p:cNvPr id="64" name="Imag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25" y="2275648"/>
            <a:ext cx="6532996" cy="2837836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6417426" y="1786365"/>
            <a:ext cx="5928613" cy="4132297"/>
            <a:chOff x="6350924" y="1719863"/>
            <a:chExt cx="5928613" cy="4132297"/>
          </a:xfrm>
        </p:grpSpPr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25787" y="2064350"/>
              <a:ext cx="4426252" cy="3189514"/>
            </a:xfrm>
            <a:prstGeom prst="rect">
              <a:avLst/>
            </a:prstGeom>
          </p:spPr>
        </p:pic>
        <p:cxnSp>
          <p:nvCxnSpPr>
            <p:cNvPr id="8" name="Connecteur droit 7"/>
            <p:cNvCxnSpPr/>
            <p:nvPr/>
          </p:nvCxnSpPr>
          <p:spPr>
            <a:xfrm>
              <a:off x="7011662" y="2157870"/>
              <a:ext cx="1877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7199371" y="2165012"/>
              <a:ext cx="372414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ZoneTexte 14"/>
                <p:cNvSpPr txBox="1"/>
                <p:nvPr/>
              </p:nvSpPr>
              <p:spPr>
                <a:xfrm>
                  <a:off x="6673785" y="2031490"/>
                  <a:ext cx="367909" cy="317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ZoneTexte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3785" y="2031490"/>
                  <a:ext cx="367909" cy="317331"/>
                </a:xfrm>
                <a:prstGeom prst="rect">
                  <a:avLst/>
                </a:prstGeom>
                <a:blipFill>
                  <a:blip r:embed="rId4"/>
                  <a:stretch>
                    <a:fillRect b="-9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riangle isocèle 16"/>
            <p:cNvSpPr/>
            <p:nvPr/>
          </p:nvSpPr>
          <p:spPr>
            <a:xfrm>
              <a:off x="7029885" y="1971501"/>
              <a:ext cx="154469" cy="15065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en-US" dirty="0" smtClean="0"/>
            </a:p>
          </p:txBody>
        </p:sp>
        <p:sp>
          <p:nvSpPr>
            <p:cNvPr id="18" name="Triangle isocèle 17"/>
            <p:cNvSpPr/>
            <p:nvPr/>
          </p:nvSpPr>
          <p:spPr>
            <a:xfrm rot="5400000">
              <a:off x="11199380" y="5017830"/>
              <a:ext cx="146938" cy="15838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en-US" dirty="0" smtClean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ZoneTexte 18"/>
                <p:cNvSpPr txBox="1"/>
                <p:nvPr/>
              </p:nvSpPr>
              <p:spPr>
                <a:xfrm>
                  <a:off x="6350924" y="1719863"/>
                  <a:ext cx="1013628" cy="317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𝑅𝐸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ZoneTexte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0924" y="1719863"/>
                  <a:ext cx="1013628" cy="317331"/>
                </a:xfrm>
                <a:prstGeom prst="rect">
                  <a:avLst/>
                </a:prstGeom>
                <a:blipFill>
                  <a:blip r:embed="rId5"/>
                  <a:stretch>
                    <a:fillRect b="-173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ZoneTexte 19"/>
                <p:cNvSpPr txBox="1"/>
                <p:nvPr/>
              </p:nvSpPr>
              <p:spPr>
                <a:xfrm>
                  <a:off x="10969797" y="5029381"/>
                  <a:ext cx="915602" cy="317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ZoneTexte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69797" y="5029381"/>
                  <a:ext cx="915602" cy="317331"/>
                </a:xfrm>
                <a:prstGeom prst="rect">
                  <a:avLst/>
                </a:prstGeom>
                <a:blipFill>
                  <a:blip r:embed="rId6"/>
                  <a:stretch>
                    <a:fillRect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Connecteur droit 20"/>
            <p:cNvCxnSpPr/>
            <p:nvPr/>
          </p:nvCxnSpPr>
          <p:spPr>
            <a:xfrm rot="16200000">
              <a:off x="7323779" y="5087891"/>
              <a:ext cx="17855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rot="16200000">
              <a:off x="7809497" y="5087891"/>
              <a:ext cx="17855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>
              <a:stCxn id="17" idx="3"/>
            </p:cNvCxnSpPr>
            <p:nvPr/>
          </p:nvCxnSpPr>
          <p:spPr>
            <a:xfrm flipH="1">
              <a:off x="7105516" y="2122159"/>
              <a:ext cx="1604" cy="4656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 rot="16200000">
              <a:off x="8818233" y="5093158"/>
              <a:ext cx="17855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rot="16200000">
              <a:off x="9371046" y="5098767"/>
              <a:ext cx="17855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 rot="16200000">
              <a:off x="10969316" y="5098767"/>
              <a:ext cx="17855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ZoneTexte 35"/>
                <p:cNvSpPr txBox="1"/>
                <p:nvPr/>
              </p:nvSpPr>
              <p:spPr>
                <a:xfrm>
                  <a:off x="6961943" y="5113484"/>
                  <a:ext cx="915602" cy="317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ZoneTexte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1943" y="5113484"/>
                  <a:ext cx="915602" cy="317331"/>
                </a:xfrm>
                <a:prstGeom prst="rect">
                  <a:avLst/>
                </a:prstGeom>
                <a:blipFill>
                  <a:blip r:embed="rId7"/>
                  <a:stretch>
                    <a:fillRect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ZoneTexte 36"/>
                <p:cNvSpPr txBox="1"/>
                <p:nvPr/>
              </p:nvSpPr>
              <p:spPr>
                <a:xfrm>
                  <a:off x="7430360" y="5122353"/>
                  <a:ext cx="915602" cy="317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ZoneTexte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0360" y="5122353"/>
                  <a:ext cx="915602" cy="317331"/>
                </a:xfrm>
                <a:prstGeom prst="rect">
                  <a:avLst/>
                </a:prstGeom>
                <a:blipFill>
                  <a:blip r:embed="rId8"/>
                  <a:stretch>
                    <a:fillRect b="-26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ZoneTexte 37"/>
                <p:cNvSpPr txBox="1"/>
                <p:nvPr/>
              </p:nvSpPr>
              <p:spPr>
                <a:xfrm>
                  <a:off x="8453321" y="5130911"/>
                  <a:ext cx="915602" cy="3365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ZoneTexte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3321" y="5130911"/>
                  <a:ext cx="915602" cy="336504"/>
                </a:xfrm>
                <a:prstGeom prst="rect">
                  <a:avLst/>
                </a:prstGeom>
                <a:blipFill>
                  <a:blip r:embed="rId9"/>
                  <a:stretch>
                    <a:fillRect b="-2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ZoneTexte 38"/>
                <p:cNvSpPr txBox="1"/>
                <p:nvPr/>
              </p:nvSpPr>
              <p:spPr>
                <a:xfrm>
                  <a:off x="9028629" y="5130911"/>
                  <a:ext cx="915602" cy="3365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ZoneTexte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8629" y="5130911"/>
                  <a:ext cx="915602" cy="336504"/>
                </a:xfrm>
                <a:prstGeom prst="rect">
                  <a:avLst/>
                </a:prstGeom>
                <a:blipFill>
                  <a:blip r:embed="rId10"/>
                  <a:stretch>
                    <a:fillRect b="-2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ZoneTexte 39"/>
                <p:cNvSpPr txBox="1"/>
                <p:nvPr/>
              </p:nvSpPr>
              <p:spPr>
                <a:xfrm>
                  <a:off x="10600794" y="5117195"/>
                  <a:ext cx="915602" cy="317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ZoneTexte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00794" y="5117195"/>
                  <a:ext cx="915602" cy="317331"/>
                </a:xfrm>
                <a:prstGeom prst="rect">
                  <a:avLst/>
                </a:prstGeom>
                <a:blipFill>
                  <a:blip r:embed="rId11"/>
                  <a:stretch>
                    <a:fillRect b="-26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Ellipse 40"/>
            <p:cNvSpPr/>
            <p:nvPr/>
          </p:nvSpPr>
          <p:spPr>
            <a:xfrm>
              <a:off x="9123895" y="3585834"/>
              <a:ext cx="97609" cy="9285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en-US" dirty="0" smtClean="0"/>
            </a:p>
          </p:txBody>
        </p:sp>
        <p:cxnSp>
          <p:nvCxnSpPr>
            <p:cNvPr id="43" name="Connecteur droit avec flèche 42"/>
            <p:cNvCxnSpPr/>
            <p:nvPr/>
          </p:nvCxnSpPr>
          <p:spPr>
            <a:xfrm>
              <a:off x="8881407" y="5529048"/>
              <a:ext cx="57891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ZoneTexte 43"/>
                <p:cNvSpPr txBox="1"/>
                <p:nvPr/>
              </p:nvSpPr>
              <p:spPr>
                <a:xfrm>
                  <a:off x="8908634" y="5515656"/>
                  <a:ext cx="580923" cy="3365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ZoneTexte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8634" y="5515656"/>
                  <a:ext cx="580923" cy="336504"/>
                </a:xfrm>
                <a:prstGeom prst="rect">
                  <a:avLst/>
                </a:prstGeom>
                <a:blipFill>
                  <a:blip r:embed="rId12"/>
                  <a:stretch>
                    <a:fillRect b="-2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Connecteur droit 45"/>
            <p:cNvCxnSpPr>
              <a:stCxn id="41" idx="2"/>
            </p:cNvCxnSpPr>
            <p:nvPr/>
          </p:nvCxnSpPr>
          <p:spPr>
            <a:xfrm flipH="1" flipV="1">
              <a:off x="8693533" y="3585834"/>
              <a:ext cx="430362" cy="464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ZoneTexte 46"/>
                <p:cNvSpPr txBox="1"/>
                <p:nvPr/>
              </p:nvSpPr>
              <p:spPr>
                <a:xfrm>
                  <a:off x="7365417" y="3201457"/>
                  <a:ext cx="794757" cy="6686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fr-FR" b="1" i="1" smtClean="0">
                                    <a:solidFill>
                                      <a:srgbClr val="116EA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b="1" i="1" smtClean="0">
                                        <a:solidFill>
                                          <a:srgbClr val="116EA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smtClean="0">
                                        <a:solidFill>
                                          <a:srgbClr val="116EA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fr-FR" b="1" i="1" smtClean="0">
                                        <a:solidFill>
                                          <a:srgbClr val="116EA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𝑹𝑬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fr-FR" b="1" i="1" smtClean="0">
                                        <a:solidFill>
                                          <a:srgbClr val="116EA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b="1" i="1" smtClean="0">
                                            <a:solidFill>
                                              <a:srgbClr val="116EA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1" i="1" smtClean="0">
                                            <a:solidFill>
                                              <a:srgbClr val="116EA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𝒑</m:t>
                                        </m:r>
                                      </m:e>
                                      <m:sub>
                                        <m:r>
                                          <a:rPr lang="fr-FR" b="1" i="1" smtClean="0">
                                            <a:solidFill>
                                              <a:srgbClr val="116EA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𝒋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fr-FR" b="1" i="1" smtClean="0">
                                        <a:solidFill>
                                          <a:srgbClr val="116EA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 smtClean="0">
                                        <a:solidFill>
                                          <a:srgbClr val="116EA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fr-FR" b="1" i="1" smtClean="0">
                                        <a:solidFill>
                                          <a:srgbClr val="116EA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𝑴𝑱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fr-FR" b="1" i="1" smtClean="0">
                                        <a:solidFill>
                                          <a:srgbClr val="116EA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b="1" i="1" smtClean="0">
                                            <a:solidFill>
                                              <a:srgbClr val="116EA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1" i="1" smtClean="0">
                                            <a:solidFill>
                                              <a:srgbClr val="116EA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𝒑</m:t>
                                        </m:r>
                                      </m:e>
                                      <m:sub>
                                        <m:r>
                                          <a:rPr lang="fr-FR" b="1" i="1" smtClean="0">
                                            <a:solidFill>
                                              <a:srgbClr val="116EA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𝒋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7" name="ZoneTexte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5417" y="3201457"/>
                  <a:ext cx="794757" cy="668655"/>
                </a:xfrm>
                <a:prstGeom prst="rect">
                  <a:avLst/>
                </a:prstGeom>
                <a:blipFill>
                  <a:blip r:embed="rId13"/>
                  <a:stretch>
                    <a:fillRect r="-74046" b="-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Connecteur droit avec flèche 48"/>
            <p:cNvCxnSpPr/>
            <p:nvPr/>
          </p:nvCxnSpPr>
          <p:spPr>
            <a:xfrm>
              <a:off x="9170866" y="3086372"/>
              <a:ext cx="0" cy="1042779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 flipH="1" flipV="1">
              <a:off x="8693533" y="3086372"/>
              <a:ext cx="477333" cy="280809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ZoneTexte 51"/>
                <p:cNvSpPr txBox="1"/>
                <p:nvPr/>
              </p:nvSpPr>
              <p:spPr>
                <a:xfrm>
                  <a:off x="8091627" y="2847603"/>
                  <a:ext cx="794757" cy="3399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2" name="ZoneTexte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1627" y="2847603"/>
                  <a:ext cx="794757" cy="339919"/>
                </a:xfrm>
                <a:prstGeom prst="rect">
                  <a:avLst/>
                </a:prstGeom>
                <a:blipFill>
                  <a:blip r:embed="rId14"/>
                  <a:stretch>
                    <a:fillRect b="-267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ZoneTexte 52"/>
            <p:cNvSpPr txBox="1"/>
            <p:nvPr/>
          </p:nvSpPr>
          <p:spPr>
            <a:xfrm>
              <a:off x="8818038" y="4946498"/>
              <a:ext cx="1456620" cy="22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>
                  <a:solidFill>
                    <a:srgbClr val="FF0000"/>
                  </a:solidFill>
                </a:rPr>
                <a:t>x</a:t>
              </a:r>
              <a:r>
                <a:rPr lang="fr-FR" sz="1050" dirty="0" smtClean="0">
                  <a:solidFill>
                    <a:srgbClr val="FF0000"/>
                  </a:solidFill>
                </a:rPr>
                <a:t> xx x xxx </a:t>
              </a:r>
              <a:endParaRPr lang="en-US" sz="1050" dirty="0">
                <a:solidFill>
                  <a:srgbClr val="FF0000"/>
                </a:solidFill>
              </a:endParaRPr>
            </a:p>
          </p:txBody>
        </p:sp>
        <p:cxnSp>
          <p:nvCxnSpPr>
            <p:cNvPr id="55" name="Connecteur droit avec flèche 54"/>
            <p:cNvCxnSpPr/>
            <p:nvPr/>
          </p:nvCxnSpPr>
          <p:spPr>
            <a:xfrm flipH="1">
              <a:off x="9061443" y="4445591"/>
              <a:ext cx="605068" cy="58379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avec flèche 56"/>
            <p:cNvCxnSpPr/>
            <p:nvPr/>
          </p:nvCxnSpPr>
          <p:spPr>
            <a:xfrm flipH="1">
              <a:off x="9351065" y="4441199"/>
              <a:ext cx="450066" cy="57904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ZoneTexte 60"/>
                <p:cNvSpPr txBox="1"/>
                <p:nvPr/>
              </p:nvSpPr>
              <p:spPr>
                <a:xfrm>
                  <a:off x="9486430" y="4049006"/>
                  <a:ext cx="2793107" cy="3620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𝑡𝑒𝑠𝑡</m:t>
                          </m:r>
                        </m:sup>
                      </m:sSubSup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𝑡𝑒𝑠𝑡</m:t>
                          </m:r>
                        </m:sup>
                      </m:sSup>
                      <m:d>
                        <m:d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fr-FR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a14:m>
                  <a:r>
                    <a:rPr lang="en-US" dirty="0" smtClean="0"/>
                    <a:t> 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61" name="ZoneTexte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6430" y="4049006"/>
                  <a:ext cx="2793107" cy="362066"/>
                </a:xfrm>
                <a:prstGeom prst="rect">
                  <a:avLst/>
                </a:prstGeom>
                <a:blipFill>
                  <a:blip r:embed="rId15"/>
                  <a:stretch>
                    <a:fillRect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6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</p:spPr>
        <p:txBody>
          <a:bodyPr/>
          <a:lstStyle/>
          <a:p>
            <a:r>
              <a:rPr lang="fr-FR" dirty="0" smtClean="0"/>
              <a:t>10/06/2024</a:t>
            </a:r>
            <a:endParaRPr lang="fr-FR" dirty="0"/>
          </a:p>
        </p:txBody>
      </p:sp>
      <p:sp>
        <p:nvSpPr>
          <p:cNvPr id="67" name="Espace réservé du pied de page 7">
            <a:extLst>
              <a:ext uri="{FF2B5EF4-FFF2-40B4-BE49-F238E27FC236}">
                <a16:creationId xmlns:a16="http://schemas.microsoft.com/office/drawing/2014/main" id="{A8F05DD5-511C-AE5A-15C1-5EC005B3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en-US" dirty="0"/>
              <a:t>Benchmarking the JOREK Hot Tail RE seed with DREAM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912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Optimized</a:t>
            </a:r>
            <a:r>
              <a:rPr lang="fr-FR" dirty="0" smtClean="0"/>
              <a:t> PDF Proof (2/3)</a:t>
            </a:r>
            <a:endParaRPr lang="fr-FR" dirty="0"/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9334" y="6343650"/>
            <a:ext cx="693738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t>28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38" y="3526755"/>
            <a:ext cx="5362748" cy="281689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38" y="947185"/>
            <a:ext cx="5773362" cy="2817571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6035038" y="947185"/>
            <a:ext cx="58189" cy="55790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b="11406"/>
          <a:stretch/>
        </p:blipFill>
        <p:spPr>
          <a:xfrm>
            <a:off x="6279345" y="947185"/>
            <a:ext cx="5526282" cy="329267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6571" y="4239857"/>
            <a:ext cx="3615923" cy="24901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6300" y="4478002"/>
            <a:ext cx="5712371" cy="914400"/>
          </a:xfrm>
          <a:prstGeom prst="rect">
            <a:avLst/>
          </a:prstGeom>
        </p:spPr>
      </p:pic>
      <p:sp>
        <p:nvSpPr>
          <p:cNvPr id="48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</p:spPr>
        <p:txBody>
          <a:bodyPr/>
          <a:lstStyle/>
          <a:p>
            <a:r>
              <a:rPr lang="fr-FR" dirty="0" smtClean="0"/>
              <a:t>10/06/2024</a:t>
            </a:r>
            <a:endParaRPr lang="fr-FR" dirty="0"/>
          </a:p>
        </p:txBody>
      </p:sp>
      <p:sp>
        <p:nvSpPr>
          <p:cNvPr id="50" name="Espace réservé du pied de page 7">
            <a:extLst>
              <a:ext uri="{FF2B5EF4-FFF2-40B4-BE49-F238E27FC236}">
                <a16:creationId xmlns:a16="http://schemas.microsoft.com/office/drawing/2014/main" id="{A8F05DD5-511C-AE5A-15C1-5EC005B3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en-US" dirty="0"/>
              <a:t>Benchmarking the JOREK Hot Tail RE seed with DREAM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205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Optimized</a:t>
            </a:r>
            <a:r>
              <a:rPr lang="fr-FR" dirty="0" smtClean="0"/>
              <a:t> PDF Proof (3/3)</a:t>
            </a:r>
            <a:endParaRPr lang="fr-FR" dirty="0"/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9334" y="6343650"/>
            <a:ext cx="693738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t>29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6035038" y="947185"/>
            <a:ext cx="58189" cy="55790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44" y="947185"/>
            <a:ext cx="5819194" cy="2898900"/>
          </a:xfrm>
          <a:prstGeom prst="rect">
            <a:avLst/>
          </a:prstGeom>
        </p:spPr>
      </p:pic>
      <p:sp>
        <p:nvSpPr>
          <p:cNvPr id="14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</p:spPr>
        <p:txBody>
          <a:bodyPr/>
          <a:lstStyle/>
          <a:p>
            <a:r>
              <a:rPr lang="fr-FR" dirty="0" smtClean="0"/>
              <a:t>10/06/2024</a:t>
            </a:r>
            <a:endParaRPr lang="fr-FR" dirty="0"/>
          </a:p>
        </p:txBody>
      </p:sp>
      <p:sp>
        <p:nvSpPr>
          <p:cNvPr id="15" name="Espace réservé du pied de page 7">
            <a:extLst>
              <a:ext uri="{FF2B5EF4-FFF2-40B4-BE49-F238E27FC236}">
                <a16:creationId xmlns:a16="http://schemas.microsoft.com/office/drawing/2014/main" id="{A8F05DD5-511C-AE5A-15C1-5EC005B3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en-US" dirty="0"/>
              <a:t>Benchmarking the JOREK Hot Tail RE seed with DREAM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207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E0687C-BF33-B602-1691-6C6F37D14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901" y="2171700"/>
            <a:ext cx="7591598" cy="2390775"/>
          </a:xfrm>
        </p:spPr>
        <p:txBody>
          <a:bodyPr>
            <a:normAutofit/>
          </a:bodyPr>
          <a:lstStyle/>
          <a:p>
            <a:r>
              <a:rPr lang="da-DK" sz="6000" dirty="0"/>
              <a:t>The PhD project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2950163-E66D-E16B-1EB7-E9667B65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EE5A4D-1D11-87BD-2E3E-34DC2776D3F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6" name="Espace réservé du pied de page 7">
            <a:extLst>
              <a:ext uri="{FF2B5EF4-FFF2-40B4-BE49-F238E27FC236}">
                <a16:creationId xmlns:a16="http://schemas.microsoft.com/office/drawing/2014/main" id="{A8F05DD5-511C-AE5A-15C1-5EC005B3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en-US" dirty="0"/>
              <a:t>Benchmarking the JOREK Hot Tail RE seed with DREAM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76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12" y="1223029"/>
            <a:ext cx="10008524" cy="49163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Espace réservé du contenu 2">
                <a:extLst>
                  <a:ext uri="{FF2B5EF4-FFF2-40B4-BE49-F238E27FC236}">
                    <a16:creationId xmlns:a16="http://schemas.microsoft.com/office/drawing/2014/main" id="{08262DC2-EE67-4FB1-1604-007447F2B5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443745"/>
                <a:ext cx="12392679" cy="5565914"/>
              </a:xfrm>
            </p:spPr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pPr marL="808038" lvl="4" indent="0">
                  <a:buNone/>
                </a:pPr>
                <a:endParaRPr lang="en-US" dirty="0"/>
              </a:p>
              <a:p>
                <a:pPr lvl="4"/>
                <a:r>
                  <a:rPr lang="fr-FR" dirty="0" err="1" smtClean="0"/>
                  <a:t>Errors</a:t>
                </a:r>
                <a:r>
                  <a:rPr lang="fr-FR" dirty="0" smtClean="0"/>
                  <a:t> (*) on relative RE </a:t>
                </a:r>
                <a:r>
                  <a:rPr lang="fr-FR" dirty="0" err="1" smtClean="0"/>
                  <a:t>density</a:t>
                </a:r>
                <a:r>
                  <a:rPr lang="fr-FR" dirty="0" smtClean="0"/>
                  <a:t> of 1000 simulations </a:t>
                </a:r>
                <a:r>
                  <a:rPr lang="fr-FR" dirty="0" err="1" smtClean="0"/>
                  <a:t>which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simulate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 markers</a:t>
                </a:r>
              </a:p>
              <a:p>
                <a:pPr lvl="4"/>
                <a:endParaRPr lang="en-US" dirty="0"/>
              </a:p>
              <a:p>
                <a:pPr lvl="4"/>
                <a:endParaRPr lang="en-US" dirty="0" smtClean="0"/>
              </a:p>
              <a:p>
                <a:pPr lvl="4"/>
                <a:endParaRPr lang="en-US" dirty="0"/>
              </a:p>
              <a:p>
                <a:pPr lvl="4"/>
                <a:endParaRPr lang="fr-FR" u="sng" dirty="0"/>
              </a:p>
              <a:p>
                <a:pPr lvl="4"/>
                <a:endParaRPr lang="en-US" u="sng" dirty="0" smtClean="0"/>
              </a:p>
              <a:p>
                <a:pPr marL="808038" lvl="4" indent="0">
                  <a:buNone/>
                </a:pPr>
                <a:r>
                  <a:rPr lang="fr-FR" b="0" dirty="0" smtClean="0"/>
                  <a:t>			</a:t>
                </a:r>
                <a:endParaRPr lang="en-US" dirty="0"/>
              </a:p>
            </p:txBody>
          </p:sp>
        </mc:Choice>
        <mc:Fallback xmlns="">
          <p:sp>
            <p:nvSpPr>
              <p:cNvPr id="28" name="Espace réservé du contenu 2">
                <a:extLst>
                  <a:ext uri="{FF2B5EF4-FFF2-40B4-BE49-F238E27FC236}">
                    <a16:creationId xmlns:a16="http://schemas.microsoft.com/office/drawing/2014/main" id="{08262DC2-EE67-4FB1-1604-007447F2B5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443745"/>
                <a:ext cx="12392679" cy="556591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30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re 5">
                <a:extLst>
                  <a:ext uri="{FF2B5EF4-FFF2-40B4-BE49-F238E27FC236}">
                    <a16:creationId xmlns:a16="http://schemas.microsoft.com/office/drawing/2014/main" id="{91AE047D-F51A-E955-9889-3B1336B75E0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r-FR" dirty="0"/>
                  <a:t>2</a:t>
                </a:r>
                <a:r>
                  <a:rPr lang="fr-FR" baseline="30000" dirty="0"/>
                  <a:t>nd</a:t>
                </a:r>
                <a:r>
                  <a:rPr lang="fr-FR" dirty="0"/>
                  <a:t> </a:t>
                </a:r>
                <a:r>
                  <a:rPr lang="fr-FR" dirty="0" err="1"/>
                  <a:t>Iteration</a:t>
                </a:r>
                <a:r>
                  <a:rPr lang="fr-FR" dirty="0"/>
                  <a:t> </a:t>
                </a:r>
                <a:r>
                  <a:rPr lang="fr-FR" dirty="0" smtClean="0"/>
                  <a:t>Method: </a:t>
                </a:r>
                <a:r>
                  <a:rPr lang="fr-FR" dirty="0" err="1" smtClean="0"/>
                  <a:t>Results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with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fr-FR" dirty="0" smtClean="0"/>
                  <a:t> markers</a:t>
                </a:r>
                <a:endParaRPr lang="fr-FR" dirty="0"/>
              </a:p>
            </p:txBody>
          </p:sp>
        </mc:Choice>
        <mc:Fallback xmlns="">
          <p:sp>
            <p:nvSpPr>
              <p:cNvPr id="6" name="Titre 5">
                <a:extLst>
                  <a:ext uri="{FF2B5EF4-FFF2-40B4-BE49-F238E27FC236}">
                    <a16:creationId xmlns:a16="http://schemas.microsoft.com/office/drawing/2014/main" id="{91AE047D-F51A-E955-9889-3B1336B75E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273" t="-12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</p:spPr>
        <p:txBody>
          <a:bodyPr/>
          <a:lstStyle/>
          <a:p>
            <a:r>
              <a:rPr lang="fr-FR" dirty="0" smtClean="0"/>
              <a:t>10/06/2024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943436" y="727172"/>
                <a:ext cx="526472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4" algn="ctr"/>
                <a:r>
                  <a:rPr lang="en-US" sz="1400" i="1" dirty="0" smtClean="0"/>
                  <a:t>(*) : Compared </a:t>
                </a:r>
                <a:r>
                  <a:rPr lang="en-US" sz="1400" i="1" dirty="0"/>
                  <a:t>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1400" i="1" dirty="0"/>
                  <a:t> markers simulation as reference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436" y="727172"/>
                <a:ext cx="5264727" cy="523220"/>
              </a:xfrm>
              <a:prstGeom prst="rect">
                <a:avLst/>
              </a:prstGeom>
              <a:blipFill>
                <a:blip r:embed="rId5"/>
                <a:stretch>
                  <a:fillRect t="-1163" r="-926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Espace réservé du pied de page 7">
            <a:extLst>
              <a:ext uri="{FF2B5EF4-FFF2-40B4-BE49-F238E27FC236}">
                <a16:creationId xmlns:a16="http://schemas.microsoft.com/office/drawing/2014/main" id="{A8F05DD5-511C-AE5A-15C1-5EC005B3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en-US" dirty="0"/>
              <a:t>Benchmarking the JOREK Hot Tail RE seed with DREAM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1138844" y="2128058"/>
            <a:ext cx="4671752" cy="624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8994832" y="2801389"/>
            <a:ext cx="880688" cy="4703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10" name="Flèche courbée vers le haut 9"/>
          <p:cNvSpPr/>
          <p:nvPr/>
        </p:nvSpPr>
        <p:spPr>
          <a:xfrm rot="16200000">
            <a:off x="9854490" y="2385157"/>
            <a:ext cx="825390" cy="605614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208848" y="1813604"/>
            <a:ext cx="2028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A00"/>
                </a:solidFill>
              </a:rPr>
              <a:t>2</a:t>
            </a:r>
            <a:r>
              <a:rPr lang="fr-FR" b="1" baseline="30000" dirty="0" smtClean="0">
                <a:solidFill>
                  <a:srgbClr val="007A00"/>
                </a:solidFill>
              </a:rPr>
              <a:t>nd</a:t>
            </a:r>
            <a:r>
              <a:rPr lang="fr-FR" b="1" dirty="0" smtClean="0">
                <a:solidFill>
                  <a:srgbClr val="007A00"/>
                </a:solidFill>
              </a:rPr>
              <a:t> </a:t>
            </a:r>
            <a:r>
              <a:rPr lang="fr-FR" b="1" dirty="0" err="1" smtClean="0">
                <a:solidFill>
                  <a:srgbClr val="007A00"/>
                </a:solidFill>
              </a:rPr>
              <a:t>iteration</a:t>
            </a:r>
            <a:r>
              <a:rPr lang="fr-FR" b="1" dirty="0" smtClean="0">
                <a:solidFill>
                  <a:srgbClr val="007A00"/>
                </a:solidFill>
              </a:rPr>
              <a:t> = </a:t>
            </a:r>
            <a:r>
              <a:rPr lang="fr-FR" b="1" dirty="0" err="1" smtClean="0">
                <a:solidFill>
                  <a:srgbClr val="007A00"/>
                </a:solidFill>
              </a:rPr>
              <a:t>better</a:t>
            </a:r>
            <a:r>
              <a:rPr lang="fr-FR" b="1" dirty="0" smtClean="0">
                <a:solidFill>
                  <a:srgbClr val="007A00"/>
                </a:solidFill>
              </a:rPr>
              <a:t> </a:t>
            </a:r>
            <a:r>
              <a:rPr lang="fr-FR" b="1" dirty="0" err="1" smtClean="0">
                <a:solidFill>
                  <a:srgbClr val="007A00"/>
                </a:solidFill>
              </a:rPr>
              <a:t>accuracy</a:t>
            </a:r>
            <a:r>
              <a:rPr lang="fr-FR" b="1" dirty="0" smtClean="0">
                <a:solidFill>
                  <a:srgbClr val="007A00"/>
                </a:solidFill>
              </a:rPr>
              <a:t> </a:t>
            </a:r>
            <a:r>
              <a:rPr lang="fr-FR" b="1" dirty="0" smtClean="0">
                <a:solidFill>
                  <a:srgbClr val="007A00"/>
                </a:solidFill>
                <a:sym typeface="Wingdings" panose="05000000000000000000" pitchFamily="2" charset="2"/>
              </a:rPr>
              <a:t> </a:t>
            </a:r>
            <a:endParaRPr lang="en-US" b="1" dirty="0">
              <a:solidFill>
                <a:srgbClr val="007A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-118907" y="1993353"/>
            <a:ext cx="2216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« </a:t>
            </a:r>
            <a:r>
              <a:rPr lang="fr-FR" b="1" dirty="0" err="1" smtClean="0">
                <a:solidFill>
                  <a:srgbClr val="FF0000"/>
                </a:solidFill>
              </a:rPr>
              <a:t>Opti</a:t>
            </a:r>
            <a:r>
              <a:rPr lang="fr-FR" b="1" dirty="0" smtClean="0">
                <a:solidFill>
                  <a:srgbClr val="FF0000"/>
                </a:solidFill>
              </a:rPr>
              <a:t> » </a:t>
            </a:r>
            <a:r>
              <a:rPr lang="fr-FR" b="1" dirty="0" err="1" smtClean="0">
                <a:solidFill>
                  <a:srgbClr val="FF0000"/>
                </a:solidFill>
              </a:rPr>
              <a:t>is</a:t>
            </a:r>
            <a:r>
              <a:rPr lang="fr-FR" b="1" dirty="0" smtClean="0">
                <a:solidFill>
                  <a:srgbClr val="FF0000"/>
                </a:solidFill>
              </a:rPr>
              <a:t> not the best </a:t>
            </a:r>
            <a:r>
              <a:rPr lang="fr-F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579" y="2621974"/>
            <a:ext cx="717059" cy="825200"/>
          </a:xfrm>
          <a:prstGeom prst="rect">
            <a:avLst/>
          </a:prstGeom>
        </p:spPr>
      </p:pic>
      <p:sp>
        <p:nvSpPr>
          <p:cNvPr id="25" name="Accolade fermante 24"/>
          <p:cNvSpPr/>
          <p:nvPr/>
        </p:nvSpPr>
        <p:spPr>
          <a:xfrm>
            <a:off x="9737480" y="1951789"/>
            <a:ext cx="45719" cy="849600"/>
          </a:xfrm>
          <a:prstGeom prst="rightBrace">
            <a:avLst/>
          </a:prstGeom>
          <a:ln w="38100">
            <a:solidFill>
              <a:srgbClr val="007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3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2" grpId="0"/>
      <p:bldP spid="9" grpId="0" animBg="1"/>
      <p:bldP spid="10" grpId="0" animBg="1"/>
      <p:bldP spid="11" grpId="0"/>
      <p:bldP spid="20" grpId="0"/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36" y="1315573"/>
            <a:ext cx="9384074" cy="4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Espace réservé du contenu 2">
                <a:extLst>
                  <a:ext uri="{FF2B5EF4-FFF2-40B4-BE49-F238E27FC236}">
                    <a16:creationId xmlns:a16="http://schemas.microsoft.com/office/drawing/2014/main" id="{08262DC2-EE67-4FB1-1604-007447F2B5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443745"/>
                <a:ext cx="12392679" cy="5565914"/>
              </a:xfrm>
            </p:spPr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pPr marL="808038" lvl="4" indent="0">
                  <a:buNone/>
                </a:pPr>
                <a:endParaRPr lang="en-US" dirty="0"/>
              </a:p>
              <a:p>
                <a:pPr lvl="4"/>
                <a:r>
                  <a:rPr lang="fr-FR" dirty="0" err="1" smtClean="0"/>
                  <a:t>Errors</a:t>
                </a:r>
                <a:r>
                  <a:rPr lang="fr-FR" dirty="0" smtClean="0"/>
                  <a:t> (*) on relative RE </a:t>
                </a:r>
                <a:r>
                  <a:rPr lang="fr-FR" dirty="0" err="1" smtClean="0"/>
                  <a:t>density</a:t>
                </a:r>
                <a:r>
                  <a:rPr lang="fr-FR" dirty="0" smtClean="0"/>
                  <a:t> of 10 simulations </a:t>
                </a:r>
                <a:r>
                  <a:rPr lang="fr-FR" dirty="0" err="1" smtClean="0"/>
                  <a:t>which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simulate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 smtClean="0"/>
                  <a:t> markers</a:t>
                </a:r>
              </a:p>
              <a:p>
                <a:pPr lvl="4"/>
                <a:endParaRPr lang="en-US" dirty="0"/>
              </a:p>
              <a:p>
                <a:pPr lvl="4"/>
                <a:endParaRPr lang="en-US" dirty="0" smtClean="0"/>
              </a:p>
              <a:p>
                <a:pPr lvl="4"/>
                <a:endParaRPr lang="en-US" dirty="0"/>
              </a:p>
              <a:p>
                <a:pPr lvl="4"/>
                <a:endParaRPr lang="fr-FR" u="sng" dirty="0"/>
              </a:p>
              <a:p>
                <a:pPr lvl="4"/>
                <a:endParaRPr lang="en-US" u="sng" dirty="0" smtClean="0"/>
              </a:p>
              <a:p>
                <a:pPr marL="808038" lvl="4" indent="0">
                  <a:buNone/>
                </a:pPr>
                <a:r>
                  <a:rPr lang="fr-FR" b="0" dirty="0" smtClean="0"/>
                  <a:t>			</a:t>
                </a:r>
                <a:endParaRPr lang="en-US" dirty="0"/>
              </a:p>
            </p:txBody>
          </p:sp>
        </mc:Choice>
        <mc:Fallback xmlns="">
          <p:sp>
            <p:nvSpPr>
              <p:cNvPr id="28" name="Espace réservé du contenu 2">
                <a:extLst>
                  <a:ext uri="{FF2B5EF4-FFF2-40B4-BE49-F238E27FC236}">
                    <a16:creationId xmlns:a16="http://schemas.microsoft.com/office/drawing/2014/main" id="{08262DC2-EE67-4FB1-1604-007447F2B5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443745"/>
                <a:ext cx="12392679" cy="556591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31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re 5">
                <a:extLst>
                  <a:ext uri="{FF2B5EF4-FFF2-40B4-BE49-F238E27FC236}">
                    <a16:creationId xmlns:a16="http://schemas.microsoft.com/office/drawing/2014/main" id="{91AE047D-F51A-E955-9889-3B1336B75E0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r-FR" dirty="0"/>
                  <a:t>2</a:t>
                </a:r>
                <a:r>
                  <a:rPr lang="fr-FR" baseline="30000" dirty="0"/>
                  <a:t>nd</a:t>
                </a:r>
                <a:r>
                  <a:rPr lang="fr-FR" dirty="0"/>
                  <a:t> </a:t>
                </a:r>
                <a:r>
                  <a:rPr lang="fr-FR" dirty="0" err="1"/>
                  <a:t>Iteration</a:t>
                </a:r>
                <a:r>
                  <a:rPr lang="fr-FR" dirty="0"/>
                  <a:t> </a:t>
                </a:r>
                <a:r>
                  <a:rPr lang="fr-FR" dirty="0" smtClean="0"/>
                  <a:t>Method: </a:t>
                </a:r>
                <a:r>
                  <a:rPr lang="fr-FR" dirty="0" err="1" smtClean="0"/>
                  <a:t>Results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with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fr-FR" dirty="0" smtClean="0"/>
                  <a:t> markers</a:t>
                </a:r>
                <a:endParaRPr lang="fr-FR" dirty="0"/>
              </a:p>
            </p:txBody>
          </p:sp>
        </mc:Choice>
        <mc:Fallback xmlns="">
          <p:sp>
            <p:nvSpPr>
              <p:cNvPr id="6" name="Titre 5">
                <a:extLst>
                  <a:ext uri="{FF2B5EF4-FFF2-40B4-BE49-F238E27FC236}">
                    <a16:creationId xmlns:a16="http://schemas.microsoft.com/office/drawing/2014/main" id="{91AE047D-F51A-E955-9889-3B1336B75E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273" t="-11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</p:spPr>
        <p:txBody>
          <a:bodyPr/>
          <a:lstStyle/>
          <a:p>
            <a:r>
              <a:rPr lang="fr-FR" dirty="0" smtClean="0"/>
              <a:t>10/06/2024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943436" y="727172"/>
                <a:ext cx="526472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4" algn="ctr"/>
                <a:r>
                  <a:rPr lang="en-US" sz="1400" i="1" dirty="0" smtClean="0"/>
                  <a:t>(*) : Compared </a:t>
                </a:r>
                <a:r>
                  <a:rPr lang="en-US" sz="1400" i="1" dirty="0"/>
                  <a:t>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1400" i="1" dirty="0"/>
                  <a:t> markers simulation as reference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436" y="727172"/>
                <a:ext cx="5264727" cy="523220"/>
              </a:xfrm>
              <a:prstGeom prst="rect">
                <a:avLst/>
              </a:prstGeom>
              <a:blipFill>
                <a:blip r:embed="rId5"/>
                <a:stretch>
                  <a:fillRect t="-1163" r="-926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Espace réservé du pied de page 7">
            <a:extLst>
              <a:ext uri="{FF2B5EF4-FFF2-40B4-BE49-F238E27FC236}">
                <a16:creationId xmlns:a16="http://schemas.microsoft.com/office/drawing/2014/main" id="{A8F05DD5-511C-AE5A-15C1-5EC005B3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en-US" dirty="0"/>
              <a:t>Benchmarking the JOREK Hot Tail RE seed with DREAM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8675774" y="3043820"/>
            <a:ext cx="707250" cy="440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11" name="Flèche courbée vers le haut 10"/>
          <p:cNvSpPr/>
          <p:nvPr/>
        </p:nvSpPr>
        <p:spPr>
          <a:xfrm rot="16200000">
            <a:off x="9264376" y="2436242"/>
            <a:ext cx="1122228" cy="605614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698717" y="1749553"/>
            <a:ext cx="2457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A00"/>
                </a:solidFill>
              </a:rPr>
              <a:t>2</a:t>
            </a:r>
            <a:r>
              <a:rPr lang="fr-FR" b="1" baseline="30000" dirty="0" smtClean="0">
                <a:solidFill>
                  <a:srgbClr val="007A00"/>
                </a:solidFill>
              </a:rPr>
              <a:t>nd</a:t>
            </a:r>
            <a:r>
              <a:rPr lang="fr-FR" b="1" dirty="0" smtClean="0">
                <a:solidFill>
                  <a:srgbClr val="007A00"/>
                </a:solidFill>
              </a:rPr>
              <a:t> (smart) </a:t>
            </a:r>
            <a:r>
              <a:rPr lang="fr-FR" b="1" dirty="0" err="1" smtClean="0">
                <a:solidFill>
                  <a:srgbClr val="007A00"/>
                </a:solidFill>
              </a:rPr>
              <a:t>iteration</a:t>
            </a:r>
            <a:r>
              <a:rPr lang="fr-FR" b="1" dirty="0" smtClean="0">
                <a:solidFill>
                  <a:srgbClr val="007A00"/>
                </a:solidFill>
              </a:rPr>
              <a:t> = </a:t>
            </a:r>
            <a:r>
              <a:rPr lang="fr-FR" b="1" dirty="0" err="1" smtClean="0">
                <a:solidFill>
                  <a:srgbClr val="007A00"/>
                </a:solidFill>
              </a:rPr>
              <a:t>better</a:t>
            </a:r>
            <a:r>
              <a:rPr lang="fr-FR" b="1" dirty="0" smtClean="0">
                <a:solidFill>
                  <a:srgbClr val="007A00"/>
                </a:solidFill>
              </a:rPr>
              <a:t> </a:t>
            </a:r>
            <a:r>
              <a:rPr lang="fr-FR" b="1" dirty="0" err="1" smtClean="0">
                <a:solidFill>
                  <a:srgbClr val="007A00"/>
                </a:solidFill>
              </a:rPr>
              <a:t>accuracy</a:t>
            </a:r>
            <a:r>
              <a:rPr lang="fr-FR" b="1" dirty="0" smtClean="0">
                <a:solidFill>
                  <a:srgbClr val="007A00"/>
                </a:solidFill>
              </a:rPr>
              <a:t> </a:t>
            </a:r>
            <a:r>
              <a:rPr lang="fr-FR" b="1" dirty="0" smtClean="0">
                <a:solidFill>
                  <a:srgbClr val="007A00"/>
                </a:solidFill>
                <a:sym typeface="Wingdings" panose="05000000000000000000" pitchFamily="2" charset="2"/>
              </a:rPr>
              <a:t> </a:t>
            </a:r>
            <a:endParaRPr lang="en-US" b="1" dirty="0">
              <a:solidFill>
                <a:srgbClr val="007A00"/>
              </a:solidFill>
            </a:endParaRPr>
          </a:p>
        </p:txBody>
      </p:sp>
      <p:sp>
        <p:nvSpPr>
          <p:cNvPr id="13" name="Accolade fermante 12"/>
          <p:cNvSpPr/>
          <p:nvPr/>
        </p:nvSpPr>
        <p:spPr>
          <a:xfrm>
            <a:off x="9295785" y="2013108"/>
            <a:ext cx="87239" cy="622027"/>
          </a:xfrm>
          <a:prstGeom prst="rightBrace">
            <a:avLst/>
          </a:prstGeom>
          <a:ln w="38100">
            <a:solidFill>
              <a:srgbClr val="007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onnecteur droit avec flèche 4"/>
          <p:cNvCxnSpPr/>
          <p:nvPr/>
        </p:nvCxnSpPr>
        <p:spPr>
          <a:xfrm flipH="1" flipV="1">
            <a:off x="9383024" y="2915495"/>
            <a:ext cx="1007886" cy="1099553"/>
          </a:xfrm>
          <a:prstGeom prst="straightConnector1">
            <a:avLst/>
          </a:prstGeom>
          <a:ln w="38100">
            <a:solidFill>
              <a:srgbClr val="020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9698717" y="4142938"/>
            <a:ext cx="2359175" cy="939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202FF"/>
                </a:solidFill>
              </a:rPr>
              <a:t>« RE » not </a:t>
            </a:r>
            <a:r>
              <a:rPr lang="fr-FR" b="1" dirty="0" err="1" smtClean="0">
                <a:solidFill>
                  <a:srgbClr val="0202FF"/>
                </a:solidFill>
              </a:rPr>
              <a:t>better</a:t>
            </a:r>
            <a:r>
              <a:rPr lang="fr-FR" b="1" dirty="0" smtClean="0">
                <a:solidFill>
                  <a:srgbClr val="0202FF"/>
                </a:solidFill>
              </a:rPr>
              <a:t> </a:t>
            </a:r>
            <a:r>
              <a:rPr lang="fr-FR" b="1" dirty="0" err="1" smtClean="0">
                <a:solidFill>
                  <a:srgbClr val="0202FF"/>
                </a:solidFill>
              </a:rPr>
              <a:t>than</a:t>
            </a:r>
            <a:r>
              <a:rPr lang="fr-FR" b="1" dirty="0" smtClean="0">
                <a:solidFill>
                  <a:srgbClr val="0202FF"/>
                </a:solidFill>
              </a:rPr>
              <a:t> « Ite0 » </a:t>
            </a:r>
            <a:r>
              <a:rPr lang="fr-FR" b="1" dirty="0" err="1" smtClean="0">
                <a:solidFill>
                  <a:srgbClr val="0202FF"/>
                </a:solidFill>
              </a:rPr>
              <a:t>anymore</a:t>
            </a:r>
            <a:r>
              <a:rPr lang="fr-FR" b="1" dirty="0" smtClean="0">
                <a:solidFill>
                  <a:srgbClr val="0202FF"/>
                </a:solidFill>
              </a:rPr>
              <a:t>!</a:t>
            </a:r>
            <a:endParaRPr lang="en-US" b="1" dirty="0">
              <a:solidFill>
                <a:srgbClr val="0202FF"/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1138844" y="2177935"/>
            <a:ext cx="3695623" cy="574163"/>
          </a:xfrm>
          <a:prstGeom prst="straightConnector1">
            <a:avLst/>
          </a:prstGeom>
          <a:ln w="38100">
            <a:solidFill>
              <a:srgbClr val="007A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-210230" y="1602676"/>
            <a:ext cx="2216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A00"/>
                </a:solidFill>
              </a:rPr>
              <a:t>« </a:t>
            </a:r>
            <a:r>
              <a:rPr lang="fr-FR" b="1" dirty="0" err="1" smtClean="0">
                <a:solidFill>
                  <a:srgbClr val="007A00"/>
                </a:solidFill>
              </a:rPr>
              <a:t>Opti</a:t>
            </a:r>
            <a:r>
              <a:rPr lang="fr-FR" b="1" dirty="0" smtClean="0">
                <a:solidFill>
                  <a:srgbClr val="007A00"/>
                </a:solidFill>
              </a:rPr>
              <a:t> » </a:t>
            </a:r>
            <a:r>
              <a:rPr lang="fr-FR" b="1" dirty="0" err="1" smtClean="0">
                <a:solidFill>
                  <a:srgbClr val="007A00"/>
                </a:solidFill>
              </a:rPr>
              <a:t>better</a:t>
            </a:r>
            <a:r>
              <a:rPr lang="fr-FR" b="1" dirty="0" smtClean="0">
                <a:solidFill>
                  <a:srgbClr val="007A00"/>
                </a:solidFill>
              </a:rPr>
              <a:t> </a:t>
            </a:r>
            <a:r>
              <a:rPr lang="fr-FR" b="1" dirty="0" err="1" smtClean="0">
                <a:solidFill>
                  <a:srgbClr val="007A00"/>
                </a:solidFill>
              </a:rPr>
              <a:t>with</a:t>
            </a:r>
            <a:r>
              <a:rPr lang="fr-FR" b="1" dirty="0" smtClean="0">
                <a:solidFill>
                  <a:srgbClr val="007A00"/>
                </a:solidFill>
              </a:rPr>
              <a:t> </a:t>
            </a:r>
            <a:r>
              <a:rPr lang="fr-FR" b="1" dirty="0" err="1" smtClean="0">
                <a:solidFill>
                  <a:srgbClr val="007A00"/>
                </a:solidFill>
              </a:rPr>
              <a:t>enough</a:t>
            </a:r>
            <a:r>
              <a:rPr lang="fr-FR" b="1" dirty="0" smtClean="0">
                <a:solidFill>
                  <a:srgbClr val="007A00"/>
                </a:solidFill>
              </a:rPr>
              <a:t> markers</a:t>
            </a:r>
            <a:endParaRPr lang="en-US" b="1" dirty="0">
              <a:solidFill>
                <a:srgbClr val="007A00"/>
              </a:solidFill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626" y="2590861"/>
            <a:ext cx="582056" cy="7524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130958" y="2735470"/>
                <a:ext cx="4701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58" y="2735470"/>
                <a:ext cx="47017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792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/>
      <p:bldP spid="13" grpId="0" animBg="1"/>
      <p:bldP spid="14" grpId="0"/>
      <p:bldP spid="19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675" y="2418010"/>
            <a:ext cx="3455140" cy="3788814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JET </a:t>
            </a:r>
            <a:r>
              <a:rPr lang="fr-FR" dirty="0" err="1" smtClean="0"/>
              <a:t>Shot</a:t>
            </a:r>
            <a:r>
              <a:rPr lang="fr-FR" dirty="0"/>
              <a:t> </a:t>
            </a:r>
            <a:r>
              <a:rPr lang="fr-FR" dirty="0" smtClean="0"/>
              <a:t>n°95135: </a:t>
            </a:r>
            <a:r>
              <a:rPr lang="fr-FR" dirty="0" err="1" smtClean="0"/>
              <a:t>Dreicer</a:t>
            </a:r>
            <a:r>
              <a:rPr lang="fr-FR" dirty="0" smtClean="0"/>
              <a:t> </a:t>
            </a:r>
            <a:r>
              <a:rPr lang="fr-FR" dirty="0" err="1" smtClean="0"/>
              <a:t>dominates</a:t>
            </a:r>
            <a:r>
              <a:rPr lang="fr-FR" dirty="0"/>
              <a:t>?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9334" y="6343650"/>
            <a:ext cx="693738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t>32</a:t>
            </a:fld>
            <a:endParaRPr lang="fr-FR"/>
          </a:p>
        </p:txBody>
      </p:sp>
      <p:sp>
        <p:nvSpPr>
          <p:cNvPr id="66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</p:spPr>
        <p:txBody>
          <a:bodyPr/>
          <a:lstStyle/>
          <a:p>
            <a:r>
              <a:rPr lang="fr-FR" dirty="0" smtClean="0"/>
              <a:t>10/06/2024</a:t>
            </a:r>
            <a:endParaRPr lang="fr-FR" dirty="0"/>
          </a:p>
        </p:txBody>
      </p:sp>
      <p:sp>
        <p:nvSpPr>
          <p:cNvPr id="67" name="Espace réservé du pied de page 7">
            <a:extLst>
              <a:ext uri="{FF2B5EF4-FFF2-40B4-BE49-F238E27FC236}">
                <a16:creationId xmlns:a16="http://schemas.microsoft.com/office/drawing/2014/main" id="{A8F05DD5-511C-AE5A-15C1-5EC005B3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en-US" dirty="0"/>
              <a:t>Benchmarking the JOREK Hot Tail RE seed with DREAM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ce réservé du contenu 2">
                <a:extLst>
                  <a:ext uri="{FF2B5EF4-FFF2-40B4-BE49-F238E27FC236}">
                    <a16:creationId xmlns:a16="http://schemas.microsoft.com/office/drawing/2014/main" id="{08262DC2-EE67-4FB1-1604-007447F2B5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443745"/>
                <a:ext cx="12392679" cy="6056808"/>
              </a:xfrm>
            </p:spPr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pPr marL="808038" lvl="4" indent="0">
                  <a:buNone/>
                </a:pPr>
                <a:endParaRPr lang="fr-FR" dirty="0" smtClean="0"/>
              </a:p>
              <a:p>
                <a:pPr marL="808038" lvl="4" indent="0">
                  <a:buNone/>
                </a:pPr>
                <a:endParaRPr lang="fr-FR" dirty="0"/>
              </a:p>
              <a:p>
                <a:pPr marL="808038" lvl="4" indent="0">
                  <a:buNone/>
                </a:pPr>
                <a:endParaRPr lang="en-US" dirty="0"/>
              </a:p>
              <a:p>
                <a:pPr lvl="4"/>
                <a:r>
                  <a:rPr lang="fr-FR" dirty="0" err="1" smtClean="0"/>
                  <a:t>Dreicer’s</a:t>
                </a:r>
                <a:r>
                  <a:rPr lang="fr-FR" dirty="0" smtClean="0"/>
                  <a:t> flux model:</a:t>
                </a:r>
              </a:p>
              <a:p>
                <a:pPr lvl="4"/>
                <a:endParaRPr lang="fr-FR" dirty="0"/>
              </a:p>
              <a:p>
                <a:pPr lvl="4"/>
                <a:endParaRPr lang="fr-FR" dirty="0" smtClean="0"/>
              </a:p>
              <a:p>
                <a:pPr lvl="4"/>
                <a:endParaRPr lang="fr-FR" dirty="0"/>
              </a:p>
              <a:p>
                <a:pPr lvl="4"/>
                <a:endParaRPr lang="fr-FR" dirty="0" smtClean="0"/>
              </a:p>
              <a:p>
                <a:pPr lvl="4"/>
                <a:endParaRPr lang="fr-FR" dirty="0"/>
              </a:p>
              <a:p>
                <a:pPr lvl="4"/>
                <a:r>
                  <a:rPr lang="fr-FR" dirty="0" smtClean="0"/>
                  <a:t>RE </a:t>
                </a:r>
                <a:r>
                  <a:rPr lang="fr-FR" dirty="0" err="1" smtClean="0"/>
                  <a:t>density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from</a:t>
                </a:r>
                <a:r>
                  <a:rPr lang="fr-FR" dirty="0" smtClean="0"/>
                  <a:t> Éric simulation of the CQ: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007A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fr-FR" b="1" i="1" smtClean="0">
                            <a:solidFill>
                              <a:srgbClr val="007A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 i="1" smtClean="0">
                            <a:solidFill>
                              <a:srgbClr val="007A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b="1" i="1" smtClean="0">
                            <a:solidFill>
                              <a:srgbClr val="007A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b="1" i="1" smtClean="0">
                            <a:solidFill>
                              <a:srgbClr val="007A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fr-FR" b="1" i="1" smtClean="0">
                            <a:solidFill>
                              <a:srgbClr val="007A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007A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1" i="1" dirty="0" smtClean="0">
                            <a:solidFill>
                              <a:srgbClr val="007A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 i="1" dirty="0" smtClean="0">
                            <a:solidFill>
                              <a:srgbClr val="007A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fr-FR" b="1" i="1" dirty="0" smtClean="0">
                            <a:solidFill>
                              <a:srgbClr val="007A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b="1" i="1" dirty="0" smtClean="0">
                            <a:solidFill>
                              <a:srgbClr val="007A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pPr lvl="4"/>
                <a:endParaRPr lang="en-US" dirty="0"/>
              </a:p>
              <a:p>
                <a:pPr lvl="4"/>
                <a:endParaRPr lang="en-US" dirty="0" smtClean="0"/>
              </a:p>
              <a:p>
                <a:pPr lvl="4"/>
                <a:endParaRPr lang="en-US" dirty="0"/>
              </a:p>
              <a:p>
                <a:pPr lvl="4"/>
                <a:endParaRPr lang="fr-FR" u="sng" dirty="0"/>
              </a:p>
              <a:p>
                <a:pPr lvl="4"/>
                <a:endParaRPr lang="en-US" u="sng" dirty="0" smtClean="0"/>
              </a:p>
              <a:p>
                <a:pPr marL="808038" lvl="4" indent="0">
                  <a:buNone/>
                </a:pPr>
                <a:r>
                  <a:rPr lang="fr-FR" b="0" dirty="0" smtClean="0"/>
                  <a:t>			</a:t>
                </a:r>
                <a:endParaRPr lang="en-US" dirty="0"/>
              </a:p>
            </p:txBody>
          </p:sp>
        </mc:Choice>
        <mc:Fallback xmlns="">
          <p:sp>
            <p:nvSpPr>
              <p:cNvPr id="8" name="Espace réservé du contenu 2">
                <a:extLst>
                  <a:ext uri="{FF2B5EF4-FFF2-40B4-BE49-F238E27FC236}">
                    <a16:creationId xmlns:a16="http://schemas.microsoft.com/office/drawing/2014/main" id="{08262DC2-EE67-4FB1-1604-007447F2B5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443745"/>
                <a:ext cx="12392679" cy="605680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404" y="1121954"/>
            <a:ext cx="3857101" cy="186526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969759" y="1688681"/>
            <a:ext cx="52120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err="1"/>
              <a:t>Hesslow</a:t>
            </a:r>
            <a:r>
              <a:rPr lang="en-US" sz="1000" i="1" dirty="0"/>
              <a:t>, L., </a:t>
            </a:r>
            <a:r>
              <a:rPr lang="en-US" sz="1000" i="1" dirty="0" err="1"/>
              <a:t>Unnerfelt</a:t>
            </a:r>
            <a:r>
              <a:rPr lang="en-US" sz="1000" i="1" dirty="0"/>
              <a:t>, L., </a:t>
            </a:r>
            <a:r>
              <a:rPr lang="en-US" sz="1000" i="1" dirty="0" err="1"/>
              <a:t>Vallhagen</a:t>
            </a:r>
            <a:r>
              <a:rPr lang="en-US" sz="1000" i="1" dirty="0"/>
              <a:t>, O., </a:t>
            </a:r>
            <a:r>
              <a:rPr lang="en-US" sz="1000" i="1" dirty="0" err="1"/>
              <a:t>Embréus</a:t>
            </a:r>
            <a:r>
              <a:rPr lang="en-US" sz="1000" i="1" dirty="0"/>
              <a:t>, O., Hoppe, M., Papp, G., &amp; </a:t>
            </a:r>
            <a:r>
              <a:rPr lang="en-US" sz="1000" i="1" dirty="0" err="1"/>
              <a:t>Fülöp</a:t>
            </a:r>
            <a:r>
              <a:rPr lang="en-US" sz="1000" i="1" dirty="0"/>
              <a:t>, T. (2019). Evaluation of the </a:t>
            </a:r>
            <a:r>
              <a:rPr lang="en-US" sz="1000" i="1" dirty="0" err="1"/>
              <a:t>Dreicer</a:t>
            </a:r>
            <a:r>
              <a:rPr lang="en-US" sz="1000" i="1" dirty="0"/>
              <a:t> runaway generation rate in the presence of high-impurities using a neural network. Journal of Plasma Physics, 85(6), 475850601.</a:t>
            </a:r>
          </a:p>
        </p:txBody>
      </p:sp>
      <p:sp>
        <p:nvSpPr>
          <p:cNvPr id="7" name="Ellipse 6"/>
          <p:cNvSpPr/>
          <p:nvPr/>
        </p:nvSpPr>
        <p:spPr>
          <a:xfrm>
            <a:off x="10274531" y="4339244"/>
            <a:ext cx="1185632" cy="811177"/>
          </a:xfrm>
          <a:prstGeom prst="ellipse">
            <a:avLst/>
          </a:prstGeom>
          <a:noFill/>
          <a:ln w="38100">
            <a:solidFill>
              <a:srgbClr val="007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6969759" y="4073236"/>
            <a:ext cx="3304772" cy="540328"/>
          </a:xfrm>
          <a:prstGeom prst="straightConnector1">
            <a:avLst/>
          </a:prstGeom>
          <a:ln w="57150">
            <a:solidFill>
              <a:srgbClr val="007A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49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JET </a:t>
            </a:r>
            <a:r>
              <a:rPr lang="fr-FR" dirty="0" err="1" smtClean="0"/>
              <a:t>Shot</a:t>
            </a:r>
            <a:r>
              <a:rPr lang="fr-FR" dirty="0"/>
              <a:t> </a:t>
            </a:r>
            <a:r>
              <a:rPr lang="fr-FR" dirty="0" smtClean="0"/>
              <a:t>n°95135: </a:t>
            </a:r>
            <a:r>
              <a:rPr lang="fr-FR" dirty="0" err="1" smtClean="0"/>
              <a:t>Dreicer</a:t>
            </a:r>
            <a:r>
              <a:rPr lang="fr-FR" dirty="0" smtClean="0"/>
              <a:t> </a:t>
            </a:r>
            <a:r>
              <a:rPr lang="fr-FR" dirty="0" err="1" smtClean="0"/>
              <a:t>dominates</a:t>
            </a:r>
            <a:r>
              <a:rPr lang="fr-FR" dirty="0"/>
              <a:t>?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9334" y="6343650"/>
            <a:ext cx="693738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t>33</a:t>
            </a:fld>
            <a:endParaRPr lang="fr-FR"/>
          </a:p>
        </p:txBody>
      </p:sp>
      <p:sp>
        <p:nvSpPr>
          <p:cNvPr id="66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</p:spPr>
        <p:txBody>
          <a:bodyPr/>
          <a:lstStyle/>
          <a:p>
            <a:r>
              <a:rPr lang="fr-FR" dirty="0" smtClean="0"/>
              <a:t>10/06/2024</a:t>
            </a:r>
            <a:endParaRPr lang="fr-FR" dirty="0"/>
          </a:p>
        </p:txBody>
      </p:sp>
      <p:sp>
        <p:nvSpPr>
          <p:cNvPr id="67" name="Espace réservé du pied de page 7">
            <a:extLst>
              <a:ext uri="{FF2B5EF4-FFF2-40B4-BE49-F238E27FC236}">
                <a16:creationId xmlns:a16="http://schemas.microsoft.com/office/drawing/2014/main" id="{A8F05DD5-511C-AE5A-15C1-5EC005B3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en-US" dirty="0"/>
              <a:t>Benchmarking the JOREK Hot Tail RE seed with DREAM</a:t>
            </a:r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917" y="3458094"/>
            <a:ext cx="5636081" cy="288555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25" y="3458095"/>
            <a:ext cx="5636079" cy="288555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19" y="749949"/>
            <a:ext cx="5636081" cy="2885556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919" y="749950"/>
            <a:ext cx="5636079" cy="288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7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JET </a:t>
            </a:r>
            <a:r>
              <a:rPr lang="fr-FR" dirty="0" err="1" smtClean="0"/>
              <a:t>Shot</a:t>
            </a:r>
            <a:r>
              <a:rPr lang="fr-FR" dirty="0"/>
              <a:t> </a:t>
            </a:r>
            <a:r>
              <a:rPr lang="fr-FR" dirty="0" smtClean="0"/>
              <a:t>n°95135: </a:t>
            </a:r>
            <a:r>
              <a:rPr lang="fr-FR" dirty="0" err="1" smtClean="0"/>
              <a:t>Dreicer</a:t>
            </a:r>
            <a:r>
              <a:rPr lang="fr-FR" dirty="0" smtClean="0"/>
              <a:t> </a:t>
            </a:r>
            <a:r>
              <a:rPr lang="fr-FR" dirty="0" err="1" smtClean="0"/>
              <a:t>dominates</a:t>
            </a:r>
            <a:r>
              <a:rPr lang="fr-FR" dirty="0"/>
              <a:t>?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9334" y="6343650"/>
            <a:ext cx="693738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t>34</a:t>
            </a:fld>
            <a:endParaRPr lang="fr-FR"/>
          </a:p>
        </p:txBody>
      </p:sp>
      <p:sp>
        <p:nvSpPr>
          <p:cNvPr id="66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</p:spPr>
        <p:txBody>
          <a:bodyPr/>
          <a:lstStyle/>
          <a:p>
            <a:r>
              <a:rPr lang="fr-FR" dirty="0" smtClean="0"/>
              <a:t>10/06/2024</a:t>
            </a:r>
            <a:endParaRPr lang="fr-FR" dirty="0"/>
          </a:p>
        </p:txBody>
      </p:sp>
      <p:sp>
        <p:nvSpPr>
          <p:cNvPr id="67" name="Espace réservé du pied de page 7">
            <a:extLst>
              <a:ext uri="{FF2B5EF4-FFF2-40B4-BE49-F238E27FC236}">
                <a16:creationId xmlns:a16="http://schemas.microsoft.com/office/drawing/2014/main" id="{A8F05DD5-511C-AE5A-15C1-5EC005B3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en-US" dirty="0"/>
              <a:t>Benchmarking the JOREK Hot Tail RE seed with DREAM</a:t>
            </a:r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3" r="8087"/>
          <a:stretch/>
        </p:blipFill>
        <p:spPr>
          <a:xfrm>
            <a:off x="6086667" y="1579418"/>
            <a:ext cx="6099329" cy="3565957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" r="8543"/>
          <a:stretch/>
        </p:blipFill>
        <p:spPr>
          <a:xfrm>
            <a:off x="76368" y="1579418"/>
            <a:ext cx="5966985" cy="356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0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731838" y="3773978"/>
            <a:ext cx="4854633" cy="98090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4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prominent</a:t>
            </a:r>
            <a:r>
              <a:rPr lang="fr-FR" dirty="0" smtClean="0"/>
              <a:t> issue in ITER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2">
                <a:extLst>
                  <a:ext uri="{FF2B5EF4-FFF2-40B4-BE49-F238E27FC236}">
                    <a16:creationId xmlns:a16="http://schemas.microsoft.com/office/drawing/2014/main" id="{08262DC2-EE67-4FB1-1604-007447F2B5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1193" y="1381125"/>
                <a:ext cx="8030094" cy="4570788"/>
              </a:xfrm>
            </p:spPr>
            <p:txBody>
              <a:bodyPr>
                <a:normAutofit/>
              </a:bodyPr>
              <a:lstStyle/>
              <a:p>
                <a:r>
                  <a:rPr lang="fr-FR" dirty="0" smtClean="0"/>
                  <a:t>		</a:t>
                </a:r>
              </a:p>
              <a:p>
                <a:pPr lvl="4"/>
                <a:r>
                  <a:rPr lang="fr-FR" dirty="0" err="1" smtClean="0"/>
                  <a:t>Using</a:t>
                </a:r>
                <a:r>
                  <a:rPr lang="fr-FR" dirty="0" smtClean="0"/>
                  <a:t> ITER, DREAM simulations: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𝐻𝑜𝑡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𝑇𝑎𝑖𝑙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fr-FR" dirty="0" smtClean="0"/>
                  <a:t>~10 kA </a:t>
                </a:r>
                <a:r>
                  <a:rPr lang="en-US" dirty="0" smtClean="0"/>
                  <a:t>[1]</a:t>
                </a:r>
                <a:endParaRPr lang="fr-FR" b="1" dirty="0"/>
              </a:p>
              <a:p>
                <a:pPr marL="808038" lvl="4" indent="0">
                  <a:buNone/>
                </a:pPr>
                <a:r>
                  <a:rPr lang="en-US" dirty="0" smtClean="0"/>
                  <a:t>    </a:t>
                </a:r>
                <a:r>
                  <a:rPr lang="en-US" dirty="0" smtClean="0">
                    <a:sym typeface="Wingdings" panose="05000000000000000000" pitchFamily="2" charset="2"/>
                  </a:rPr>
                  <a:t></a:t>
                </a:r>
                <a:r>
                  <a:rPr lang="en-US" dirty="0" smtClean="0"/>
                  <a:t> But, because of the </a:t>
                </a:r>
                <a:r>
                  <a:rPr lang="en-US" b="1" dirty="0" smtClean="0"/>
                  <a:t>avalanche mechanism</a:t>
                </a:r>
                <a:r>
                  <a:rPr lang="en-US" dirty="0" smtClean="0"/>
                  <a:t>, 	       </a:t>
                </a:r>
              </a:p>
              <a:p>
                <a:pPr marL="808038" lvl="4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the critical RE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𝑅𝐸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b="1" dirty="0" smtClean="0"/>
                  <a:t>0.1 mA </a:t>
                </a:r>
                <a:r>
                  <a:rPr lang="en-US" dirty="0" smtClean="0"/>
                  <a:t>! </a:t>
                </a:r>
              </a:p>
              <a:p>
                <a:pPr marL="808038" lvl="4" indent="0">
                  <a:buNone/>
                </a:pPr>
                <a:endParaRPr lang="en-US" dirty="0" smtClean="0"/>
              </a:p>
              <a:p>
                <a:endParaRPr lang="fr-FR" dirty="0" smtClean="0"/>
              </a:p>
              <a:p>
                <a:r>
                  <a:rPr lang="fr-FR" dirty="0"/>
                  <a:t>	</a:t>
                </a:r>
              </a:p>
            </p:txBody>
          </p:sp>
        </mc:Choice>
        <mc:Fallback xmlns="">
          <p:sp>
            <p:nvSpPr>
              <p:cNvPr id="9" name="Espace réservé du contenu 2">
                <a:extLst>
                  <a:ext uri="{FF2B5EF4-FFF2-40B4-BE49-F238E27FC236}">
                    <a16:creationId xmlns:a16="http://schemas.microsoft.com/office/drawing/2014/main" id="{08262DC2-EE67-4FB1-1604-007447F2B5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193" y="1381125"/>
                <a:ext cx="8030094" cy="457078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/>
          <p:cNvSpPr txBox="1"/>
          <p:nvPr/>
        </p:nvSpPr>
        <p:spPr>
          <a:xfrm>
            <a:off x="554777" y="5213164"/>
            <a:ext cx="5550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i="1" dirty="0" smtClean="0"/>
              <a:t>[1] : </a:t>
            </a:r>
            <a:r>
              <a:rPr lang="en-US" sz="1200" i="1" dirty="0" err="1" smtClean="0"/>
              <a:t>Svenningsson</a:t>
            </a:r>
            <a:r>
              <a:rPr lang="en-US" sz="1200" i="1" dirty="0"/>
              <a:t>,</a:t>
            </a:r>
            <a:r>
              <a:rPr lang="en-US" sz="1200" i="1" dirty="0" smtClean="0"/>
              <a:t> Hot-tail </a:t>
            </a:r>
            <a:r>
              <a:rPr lang="en-US" sz="1200" i="1" dirty="0"/>
              <a:t>runaway seed landscape during the thermal quench in tokamaks. Physical Review Letters</a:t>
            </a:r>
            <a:r>
              <a:rPr lang="en-US" sz="1200" i="1" dirty="0" smtClean="0"/>
              <a:t>, </a:t>
            </a:r>
            <a:r>
              <a:rPr lang="en-US" sz="1200" i="1" dirty="0"/>
              <a:t>(2021). </a:t>
            </a:r>
            <a:endParaRPr lang="en-US" sz="1200" i="1" dirty="0" smtClean="0"/>
          </a:p>
          <a:p>
            <a:pPr algn="just"/>
            <a:r>
              <a:rPr lang="en-US" sz="1200" i="1" dirty="0" smtClean="0"/>
              <a:t>[2] : </a:t>
            </a:r>
            <a:r>
              <a:rPr lang="en-US" sz="1200" i="1" dirty="0" err="1" smtClean="0"/>
              <a:t>Sommariva</a:t>
            </a:r>
            <a:r>
              <a:rPr lang="en-US" sz="1200" i="1" dirty="0" smtClean="0"/>
              <a:t>, Electron </a:t>
            </a:r>
            <a:r>
              <a:rPr lang="en-US" sz="1200" i="1" dirty="0"/>
              <a:t>acceleration in a JET disruption simulation. Nuclear </a:t>
            </a:r>
            <a:r>
              <a:rPr lang="en-US" sz="1200" i="1" dirty="0" smtClean="0"/>
              <a:t>Fusion,</a:t>
            </a:r>
            <a:r>
              <a:rPr lang="en-US" sz="1200" i="1" dirty="0"/>
              <a:t> (2018). </a:t>
            </a:r>
          </a:p>
        </p:txBody>
      </p:sp>
      <p:sp>
        <p:nvSpPr>
          <p:cNvPr id="7" name="Flèche droite 6"/>
          <p:cNvSpPr/>
          <p:nvPr/>
        </p:nvSpPr>
        <p:spPr>
          <a:xfrm rot="16200000">
            <a:off x="2677110" y="3141171"/>
            <a:ext cx="964089" cy="482138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14" name="ZoneTexte 13"/>
          <p:cNvSpPr txBox="1"/>
          <p:nvPr/>
        </p:nvSpPr>
        <p:spPr>
          <a:xfrm>
            <a:off x="731838" y="3941263"/>
            <a:ext cx="4684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But for now, not fully modeled for ITER because of 3D effects…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5586471" y="2044931"/>
            <a:ext cx="2360496" cy="22101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5586471" y="4255077"/>
            <a:ext cx="1180248" cy="3917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112" y="3004674"/>
            <a:ext cx="2155553" cy="27442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ZoneTexte 25"/>
          <p:cNvSpPr txBox="1"/>
          <p:nvPr/>
        </p:nvSpPr>
        <p:spPr>
          <a:xfrm>
            <a:off x="8171252" y="1717782"/>
            <a:ext cx="2653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Impurity</a:t>
            </a:r>
            <a:r>
              <a:rPr lang="fr-FR" b="1" dirty="0" smtClean="0"/>
              <a:t> transport</a:t>
            </a:r>
            <a:endParaRPr lang="en-US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6654977" y="4220021"/>
            <a:ext cx="2653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3D MHD Dynamics </a:t>
            </a:r>
          </a:p>
          <a:p>
            <a:pPr algn="ctr"/>
            <a:r>
              <a:rPr lang="fr-FR" b="1" dirty="0" smtClean="0"/>
              <a:t>(</a:t>
            </a:r>
            <a:r>
              <a:rPr lang="fr-FR" b="1" dirty="0" err="1" smtClean="0"/>
              <a:t>stochastization</a:t>
            </a:r>
            <a:r>
              <a:rPr lang="fr-FR" b="1" dirty="0" smtClean="0"/>
              <a:t> </a:t>
            </a:r>
            <a:r>
              <a:rPr lang="fr-FR" b="1" dirty="0" err="1" smtClean="0"/>
              <a:t>during</a:t>
            </a:r>
            <a:r>
              <a:rPr lang="fr-FR" b="1" dirty="0" smtClean="0"/>
              <a:t> TQ)</a:t>
            </a:r>
            <a:endParaRPr lang="en-US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11257353" y="3864285"/>
            <a:ext cx="706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[2]</a:t>
            </a:r>
            <a:endParaRPr lang="en-US" dirty="0"/>
          </a:p>
        </p:txBody>
      </p:sp>
      <p:sp>
        <p:nvSpPr>
          <p:cNvPr id="19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</p:spPr>
        <p:txBody>
          <a:bodyPr/>
          <a:lstStyle/>
          <a:p>
            <a:r>
              <a:rPr lang="fr-FR" dirty="0" smtClean="0"/>
              <a:t>10/06/2024</a:t>
            </a:r>
            <a:endParaRPr lang="fr-FR" dirty="0"/>
          </a:p>
        </p:txBody>
      </p:sp>
      <p:sp>
        <p:nvSpPr>
          <p:cNvPr id="20" name="Espace réservé du pied de page 7">
            <a:extLst>
              <a:ext uri="{FF2B5EF4-FFF2-40B4-BE49-F238E27FC236}">
                <a16:creationId xmlns:a16="http://schemas.microsoft.com/office/drawing/2014/main" id="{A8F05DD5-511C-AE5A-15C1-5EC005B3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en-US" dirty="0"/>
              <a:t>Benchmarking the JOREK Hot Tail RE seed with DREAM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515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14" grpId="0"/>
      <p:bldP spid="26" grpId="0"/>
      <p:bldP spid="27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5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The PhD project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109294" y="2793417"/>
            <a:ext cx="3939143" cy="301718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18" name="ZoneTexte 17"/>
          <p:cNvSpPr txBox="1"/>
          <p:nvPr/>
        </p:nvSpPr>
        <p:spPr>
          <a:xfrm>
            <a:off x="75886" y="2918805"/>
            <a:ext cx="40482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bg2"/>
                </a:solidFill>
              </a:rPr>
              <a:t>1</a:t>
            </a:r>
            <a:r>
              <a:rPr lang="en-US" b="1" u="sng" baseline="30000" dirty="0" smtClean="0">
                <a:solidFill>
                  <a:schemeClr val="bg2"/>
                </a:solidFill>
              </a:rPr>
              <a:t>st</a:t>
            </a:r>
            <a:r>
              <a:rPr lang="en-US" b="1" u="sng" dirty="0" smtClean="0">
                <a:solidFill>
                  <a:schemeClr val="bg2"/>
                </a:solidFill>
              </a:rPr>
              <a:t> Year</a:t>
            </a:r>
          </a:p>
          <a:p>
            <a:pPr algn="ctr"/>
            <a:endParaRPr lang="en-US" b="1" dirty="0">
              <a:solidFill>
                <a:schemeClr val="bg2"/>
              </a:solidFill>
            </a:endParaRPr>
          </a:p>
          <a:p>
            <a:pPr algn="ctr"/>
            <a:r>
              <a:rPr lang="en-US" b="1" dirty="0" smtClean="0">
                <a:solidFill>
                  <a:schemeClr val="bg2"/>
                </a:solidFill>
              </a:rPr>
              <a:t>Development </a:t>
            </a:r>
            <a:r>
              <a:rPr lang="en-US" b="1" dirty="0">
                <a:solidFill>
                  <a:schemeClr val="bg2"/>
                </a:solidFill>
              </a:rPr>
              <a:t>/</a:t>
            </a:r>
            <a:r>
              <a:rPr lang="en-US" b="1" dirty="0" smtClean="0">
                <a:solidFill>
                  <a:schemeClr val="bg2"/>
                </a:solidFill>
              </a:rPr>
              <a:t> </a:t>
            </a:r>
            <a:r>
              <a:rPr lang="en-US" b="1" dirty="0">
                <a:solidFill>
                  <a:schemeClr val="bg2"/>
                </a:solidFill>
              </a:rPr>
              <a:t>V</a:t>
            </a:r>
            <a:r>
              <a:rPr lang="en-US" b="1" dirty="0" smtClean="0">
                <a:solidFill>
                  <a:schemeClr val="bg2"/>
                </a:solidFill>
              </a:rPr>
              <a:t>erification of the integrated framework </a:t>
            </a:r>
          </a:p>
          <a:p>
            <a:pPr algn="ctr"/>
            <a:r>
              <a:rPr lang="fr-FR" b="1" dirty="0" smtClean="0">
                <a:solidFill>
                  <a:schemeClr val="bg2"/>
                </a:solidFill>
              </a:rPr>
              <a:t>+</a:t>
            </a:r>
          </a:p>
          <a:p>
            <a:pPr algn="ctr"/>
            <a:r>
              <a:rPr lang="fr-FR" b="1" dirty="0" smtClean="0">
                <a:solidFill>
                  <a:schemeClr val="bg2"/>
                </a:solidFill>
              </a:rPr>
              <a:t>Hot </a:t>
            </a:r>
            <a:r>
              <a:rPr lang="fr-FR" b="1" dirty="0" err="1" smtClean="0">
                <a:solidFill>
                  <a:schemeClr val="bg2"/>
                </a:solidFill>
              </a:rPr>
              <a:t>Tail</a:t>
            </a:r>
            <a:r>
              <a:rPr lang="fr-FR" b="1" dirty="0" smtClean="0">
                <a:solidFill>
                  <a:schemeClr val="bg2"/>
                </a:solidFill>
              </a:rPr>
              <a:t> </a:t>
            </a:r>
            <a:r>
              <a:rPr lang="fr-FR" b="1" dirty="0" err="1" smtClean="0">
                <a:solidFill>
                  <a:schemeClr val="bg2"/>
                </a:solidFill>
              </a:rPr>
              <a:t>seeds</a:t>
            </a:r>
            <a:r>
              <a:rPr lang="fr-FR" b="1" dirty="0" smtClean="0">
                <a:solidFill>
                  <a:schemeClr val="bg2"/>
                </a:solidFill>
              </a:rPr>
              <a:t> computation on 2D MHD simulation</a:t>
            </a:r>
            <a:endParaRPr lang="en-US" b="1" dirty="0">
              <a:solidFill>
                <a:schemeClr val="bg2"/>
              </a:solidFill>
            </a:endParaRPr>
          </a:p>
        </p:txBody>
      </p:sp>
      <p:cxnSp>
        <p:nvCxnSpPr>
          <p:cNvPr id="44" name="Connecteur droit avec flèche 43"/>
          <p:cNvCxnSpPr/>
          <p:nvPr/>
        </p:nvCxnSpPr>
        <p:spPr>
          <a:xfrm flipH="1">
            <a:off x="5640771" y="2261062"/>
            <a:ext cx="79799" cy="1108321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5720569" y="2261061"/>
            <a:ext cx="867133" cy="1108322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4157909" y="3553722"/>
            <a:ext cx="1718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Produce a set of TQ and pre-TQ simulations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5845578" y="3369383"/>
            <a:ext cx="1718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Set appropriately the JOREK particle tracer 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50" name="Connecteur droit avec flèche 49"/>
          <p:cNvCxnSpPr/>
          <p:nvPr/>
        </p:nvCxnSpPr>
        <p:spPr>
          <a:xfrm flipH="1">
            <a:off x="9091195" y="2261062"/>
            <a:ext cx="939179" cy="1108321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>
            <a:off x="10030374" y="2261061"/>
            <a:ext cx="947651" cy="1108322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8152016" y="3553722"/>
            <a:ext cx="1878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Produce a set of TQ and pre-TQ simulations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10155383" y="3369383"/>
            <a:ext cx="1878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Set appropriately the JOREK particle tracer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8" name="Rectangle à coins arrondis 57"/>
          <p:cNvSpPr/>
          <p:nvPr/>
        </p:nvSpPr>
        <p:spPr>
          <a:xfrm>
            <a:off x="4157592" y="2793417"/>
            <a:ext cx="3925445" cy="300055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59" name="ZoneTexte 58"/>
          <p:cNvSpPr txBox="1"/>
          <p:nvPr/>
        </p:nvSpPr>
        <p:spPr>
          <a:xfrm>
            <a:off x="4134812" y="2918805"/>
            <a:ext cx="40482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bg2"/>
                </a:solidFill>
              </a:rPr>
              <a:t>2</a:t>
            </a:r>
            <a:r>
              <a:rPr lang="en-US" b="1" u="sng" baseline="30000" dirty="0" smtClean="0">
                <a:solidFill>
                  <a:schemeClr val="bg2"/>
                </a:solidFill>
              </a:rPr>
              <a:t>nd</a:t>
            </a:r>
            <a:r>
              <a:rPr lang="en-US" b="1" u="sng" dirty="0" smtClean="0">
                <a:solidFill>
                  <a:schemeClr val="bg2"/>
                </a:solidFill>
              </a:rPr>
              <a:t>  Year</a:t>
            </a:r>
          </a:p>
          <a:p>
            <a:pPr algn="ctr"/>
            <a:endParaRPr lang="en-US" b="1" dirty="0">
              <a:solidFill>
                <a:schemeClr val="bg2"/>
              </a:solidFill>
            </a:endParaRPr>
          </a:p>
          <a:p>
            <a:pPr algn="ctr"/>
            <a:r>
              <a:rPr lang="en-US" b="1" dirty="0" smtClean="0">
                <a:solidFill>
                  <a:schemeClr val="bg2"/>
                </a:solidFill>
              </a:rPr>
              <a:t>3D calculation of Hot Tail seeds with existing ITER SPI simulations [3]</a:t>
            </a:r>
          </a:p>
          <a:p>
            <a:pPr algn="ctr"/>
            <a:endParaRPr lang="en-US" b="1" dirty="0" smtClean="0">
              <a:solidFill>
                <a:schemeClr val="bg2"/>
              </a:solidFill>
            </a:endParaRPr>
          </a:p>
          <a:p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64" name="Rectangle à coins arrondis 63"/>
          <p:cNvSpPr/>
          <p:nvPr/>
        </p:nvSpPr>
        <p:spPr>
          <a:xfrm>
            <a:off x="8150679" y="2793417"/>
            <a:ext cx="3957876" cy="301718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65" name="ZoneTexte 64"/>
          <p:cNvSpPr txBox="1"/>
          <p:nvPr/>
        </p:nvSpPr>
        <p:spPr>
          <a:xfrm>
            <a:off x="8150679" y="2920965"/>
            <a:ext cx="39648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bg2"/>
                </a:solidFill>
              </a:rPr>
              <a:t>3</a:t>
            </a:r>
            <a:r>
              <a:rPr lang="en-US" b="1" u="sng" baseline="30000" dirty="0" smtClean="0">
                <a:solidFill>
                  <a:schemeClr val="bg2"/>
                </a:solidFill>
              </a:rPr>
              <a:t>rd</a:t>
            </a:r>
            <a:r>
              <a:rPr lang="en-US" b="1" u="sng" dirty="0" smtClean="0">
                <a:solidFill>
                  <a:schemeClr val="bg2"/>
                </a:solidFill>
              </a:rPr>
              <a:t> Year</a:t>
            </a:r>
          </a:p>
          <a:p>
            <a:pPr algn="ctr"/>
            <a:endParaRPr lang="en-US" b="1" dirty="0" smtClean="0">
              <a:solidFill>
                <a:schemeClr val="bg2"/>
              </a:solidFill>
            </a:endParaRPr>
          </a:p>
          <a:p>
            <a:pPr algn="ctr"/>
            <a:r>
              <a:rPr lang="en-US" b="1" dirty="0" smtClean="0">
                <a:solidFill>
                  <a:schemeClr val="bg2"/>
                </a:solidFill>
              </a:rPr>
              <a:t>New ITER SPI simulations with the optimal SPI parameter range? </a:t>
            </a:r>
          </a:p>
          <a:p>
            <a:pPr algn="ctr"/>
            <a:endParaRPr lang="fr-FR" b="1" dirty="0" smtClean="0">
              <a:solidFill>
                <a:schemeClr val="bg2"/>
              </a:solidFill>
            </a:endParaRPr>
          </a:p>
          <a:p>
            <a:pPr algn="ctr"/>
            <a:endParaRPr lang="fr-FR" b="1" dirty="0">
              <a:solidFill>
                <a:schemeClr val="bg2"/>
              </a:solidFill>
            </a:endParaRPr>
          </a:p>
          <a:p>
            <a:pPr algn="ctr"/>
            <a:r>
              <a:rPr lang="fr-FR" b="1" dirty="0" smtClean="0">
                <a:solidFill>
                  <a:schemeClr val="bg2"/>
                </a:solidFill>
              </a:rPr>
              <a:t>… </a:t>
            </a:r>
            <a:r>
              <a:rPr lang="fr-FR" b="1" dirty="0" err="1" smtClean="0">
                <a:solidFill>
                  <a:schemeClr val="bg2"/>
                </a:solidFill>
              </a:rPr>
              <a:t>will</a:t>
            </a:r>
            <a:r>
              <a:rPr lang="fr-FR" b="1" dirty="0" smtClean="0">
                <a:solidFill>
                  <a:schemeClr val="bg2"/>
                </a:solidFill>
              </a:rPr>
              <a:t> </a:t>
            </a:r>
            <a:r>
              <a:rPr lang="fr-FR" b="1" dirty="0" err="1" smtClean="0">
                <a:solidFill>
                  <a:schemeClr val="bg2"/>
                </a:solidFill>
              </a:rPr>
              <a:t>be</a:t>
            </a:r>
            <a:r>
              <a:rPr lang="fr-FR" b="1" dirty="0" smtClean="0">
                <a:solidFill>
                  <a:schemeClr val="bg2"/>
                </a:solidFill>
              </a:rPr>
              <a:t> </a:t>
            </a:r>
            <a:r>
              <a:rPr lang="fr-FR" b="1" dirty="0" err="1" smtClean="0">
                <a:solidFill>
                  <a:schemeClr val="bg2"/>
                </a:solidFill>
              </a:rPr>
              <a:t>defined</a:t>
            </a:r>
            <a:r>
              <a:rPr lang="fr-FR" b="1" dirty="0" smtClean="0">
                <a:solidFill>
                  <a:schemeClr val="bg2"/>
                </a:solidFill>
              </a:rPr>
              <a:t> </a:t>
            </a:r>
            <a:r>
              <a:rPr lang="fr-FR" b="1" dirty="0" err="1" smtClean="0">
                <a:solidFill>
                  <a:schemeClr val="bg2"/>
                </a:solidFill>
              </a:rPr>
              <a:t>later</a:t>
            </a:r>
            <a:endParaRPr lang="en-US" b="1" dirty="0" smtClean="0">
              <a:solidFill>
                <a:schemeClr val="bg2"/>
              </a:solidFill>
            </a:endParaRPr>
          </a:p>
        </p:txBody>
      </p:sp>
      <p:sp>
        <p:nvSpPr>
          <p:cNvPr id="70" name="Flèche droite 69"/>
          <p:cNvSpPr/>
          <p:nvPr/>
        </p:nvSpPr>
        <p:spPr>
          <a:xfrm>
            <a:off x="3776232" y="2708730"/>
            <a:ext cx="748633" cy="63176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71" name="Flèche droite 70"/>
          <p:cNvSpPr/>
          <p:nvPr/>
        </p:nvSpPr>
        <p:spPr>
          <a:xfrm>
            <a:off x="7746107" y="2696238"/>
            <a:ext cx="748633" cy="63176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6617096" y="5895232"/>
            <a:ext cx="4576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[3] : D. Hu, submitted to Nuclear Fusion</a:t>
            </a:r>
            <a:endParaRPr lang="en-US" sz="1200" i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4089999" y="4438849"/>
            <a:ext cx="4048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chemeClr val="bg2"/>
              </a:solidFill>
            </a:endParaRPr>
          </a:p>
          <a:p>
            <a:pPr algn="ctr"/>
            <a:r>
              <a:rPr lang="en-US" b="1" dirty="0" smtClean="0">
                <a:solidFill>
                  <a:schemeClr val="bg2"/>
                </a:solidFill>
              </a:rPr>
              <a:t>…+ Validation of the Hot Tail model using JET data?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47964" y="1105736"/>
            <a:ext cx="8894635" cy="3693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GOAL</a:t>
            </a:r>
            <a:r>
              <a:rPr lang="fr-FR" b="1" dirty="0" smtClean="0"/>
              <a:t>: </a:t>
            </a:r>
            <a:r>
              <a:rPr lang="fr-FR" b="1" dirty="0" err="1" smtClean="0"/>
              <a:t>Predict</a:t>
            </a:r>
            <a:r>
              <a:rPr lang="fr-FR" b="1" dirty="0" smtClean="0"/>
              <a:t> the Hot </a:t>
            </a:r>
            <a:r>
              <a:rPr lang="fr-FR" b="1" dirty="0" err="1" smtClean="0"/>
              <a:t>Tail</a:t>
            </a:r>
            <a:r>
              <a:rPr lang="fr-FR" b="1" dirty="0" smtClean="0"/>
              <a:t> </a:t>
            </a:r>
            <a:r>
              <a:rPr lang="fr-FR" b="1" dirty="0" err="1" smtClean="0"/>
              <a:t>generation</a:t>
            </a:r>
            <a:r>
              <a:rPr lang="fr-FR" b="1" dirty="0" smtClean="0"/>
              <a:t> </a:t>
            </a:r>
            <a:r>
              <a:rPr lang="fr-FR" b="1" dirty="0" err="1" smtClean="0"/>
              <a:t>during</a:t>
            </a:r>
            <a:r>
              <a:rPr lang="fr-FR" b="1" dirty="0" smtClean="0"/>
              <a:t> ITER disruption </a:t>
            </a:r>
            <a:r>
              <a:rPr lang="fr-FR" b="1" dirty="0" err="1" smtClean="0"/>
              <a:t>mitigated</a:t>
            </a:r>
            <a:r>
              <a:rPr lang="fr-FR" b="1" dirty="0" smtClean="0"/>
              <a:t> by SPI</a:t>
            </a:r>
            <a:endParaRPr lang="en-US" b="1" u="sng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10030374" y="749949"/>
            <a:ext cx="0" cy="238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8905546" y="451231"/>
            <a:ext cx="3408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 smtClean="0"/>
              <a:t>Shattered</a:t>
            </a:r>
            <a:r>
              <a:rPr lang="fr-FR" sz="1400" i="1" dirty="0" smtClean="0"/>
              <a:t> Pellet Injection</a:t>
            </a:r>
            <a:endParaRPr lang="en-US" sz="1400" i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2116335" y="2033329"/>
            <a:ext cx="8861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HOW</a:t>
            </a:r>
            <a:r>
              <a:rPr lang="fr-FR" b="1" dirty="0" smtClean="0"/>
              <a:t>: Post-</a:t>
            </a:r>
            <a:r>
              <a:rPr lang="fr-FR" b="1" dirty="0" err="1" smtClean="0"/>
              <a:t>process</a:t>
            </a:r>
            <a:r>
              <a:rPr lang="fr-FR" b="1" dirty="0" smtClean="0"/>
              <a:t> MHD simulations </a:t>
            </a:r>
            <a:r>
              <a:rPr lang="fr-FR" b="1" dirty="0" err="1" smtClean="0"/>
              <a:t>with</a:t>
            </a:r>
            <a:r>
              <a:rPr lang="fr-FR" b="1" dirty="0" smtClean="0"/>
              <a:t> test </a:t>
            </a:r>
            <a:r>
              <a:rPr lang="fr-FR" b="1" dirty="0" err="1" smtClean="0"/>
              <a:t>electrons</a:t>
            </a:r>
            <a:r>
              <a:rPr lang="fr-FR" b="1" dirty="0" smtClean="0"/>
              <a:t> </a:t>
            </a:r>
            <a:r>
              <a:rPr lang="fr-FR" b="1" dirty="0" err="1" smtClean="0"/>
              <a:t>using</a:t>
            </a:r>
            <a:r>
              <a:rPr lang="fr-FR" b="1" dirty="0" smtClean="0"/>
              <a:t> JOREK </a:t>
            </a:r>
            <a:endParaRPr lang="en-US" b="1" u="sng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6001789" y="1541571"/>
            <a:ext cx="0" cy="5582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</p:spPr>
        <p:txBody>
          <a:bodyPr/>
          <a:lstStyle/>
          <a:p>
            <a:r>
              <a:rPr lang="fr-FR" dirty="0" smtClean="0"/>
              <a:t>10/06/2024</a:t>
            </a:r>
            <a:endParaRPr lang="fr-FR" dirty="0"/>
          </a:p>
        </p:txBody>
      </p:sp>
      <p:sp>
        <p:nvSpPr>
          <p:cNvPr id="32" name="Espace réservé du pied de page 7">
            <a:extLst>
              <a:ext uri="{FF2B5EF4-FFF2-40B4-BE49-F238E27FC236}">
                <a16:creationId xmlns:a16="http://schemas.microsoft.com/office/drawing/2014/main" id="{A8F05DD5-511C-AE5A-15C1-5EC005B3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en-US" dirty="0"/>
              <a:t>Benchmarking the JOREK Hot Tail RE seed with DREAM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313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6" grpId="0"/>
      <p:bldP spid="47" grpId="0"/>
      <p:bldP spid="52" grpId="0"/>
      <p:bldP spid="58" grpId="0" animBg="1"/>
      <p:bldP spid="64" grpId="0" animBg="1"/>
      <p:bldP spid="65" grpId="0"/>
      <p:bldP spid="70" grpId="0" animBg="1"/>
      <p:bldP spid="71" grpId="0" animBg="1"/>
      <p:bldP spid="2" grpId="0"/>
      <p:bldP spid="3" grpId="0" animBg="1"/>
      <p:bldP spid="7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E0687C-BF33-B602-1691-6C6F37D14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900" y="2171700"/>
            <a:ext cx="8323118" cy="2390775"/>
          </a:xfrm>
        </p:spPr>
        <p:txBody>
          <a:bodyPr>
            <a:normAutofit/>
          </a:bodyPr>
          <a:lstStyle/>
          <a:p>
            <a:r>
              <a:rPr lang="da-DK" sz="4800" dirty="0" smtClean="0"/>
              <a:t>Simulation Environment</a:t>
            </a:r>
            <a:endParaRPr lang="da-DK" sz="4800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2950163-E66D-E16B-1EB7-E9667B65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EE5A4D-1D11-87BD-2E3E-34DC2776D3F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6" name="Espace réservé du pied de page 7">
            <a:extLst>
              <a:ext uri="{FF2B5EF4-FFF2-40B4-BE49-F238E27FC236}">
                <a16:creationId xmlns:a16="http://schemas.microsoft.com/office/drawing/2014/main" id="{A8F05DD5-511C-AE5A-15C1-5EC005B3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en-US" dirty="0"/>
              <a:t>Benchmarking the JOREK Hot Tail RE seed with DREAM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506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lèche droite 42"/>
          <p:cNvSpPr/>
          <p:nvPr/>
        </p:nvSpPr>
        <p:spPr>
          <a:xfrm rot="5400000">
            <a:off x="10611304" y="1459759"/>
            <a:ext cx="688915" cy="270359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415636" y="1280160"/>
            <a:ext cx="8628611" cy="46052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25" name="Rectangle à coins arrondis 24"/>
          <p:cNvSpPr/>
          <p:nvPr/>
        </p:nvSpPr>
        <p:spPr>
          <a:xfrm>
            <a:off x="781083" y="3774426"/>
            <a:ext cx="2529385" cy="200379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2" name="Rectangle à coins arrondis 1"/>
          <p:cNvSpPr/>
          <p:nvPr/>
        </p:nvSpPr>
        <p:spPr>
          <a:xfrm>
            <a:off x="750983" y="1370326"/>
            <a:ext cx="2496166" cy="206345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7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Simulation </a:t>
            </a:r>
            <a:r>
              <a:rPr lang="fr-FR" dirty="0" err="1" smtClean="0"/>
              <a:t>Environment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088283" y="1338349"/>
            <a:ext cx="1762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JOREK</a:t>
            </a:r>
            <a:endParaRPr lang="en-US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1643609" y="3384688"/>
            <a:ext cx="1375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OR</a:t>
            </a:r>
            <a:endParaRPr lang="en-US" b="1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4892038" y="3284434"/>
            <a:ext cx="2813860" cy="5879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r>
              <a:rPr lang="fr-FR" b="1" dirty="0" err="1" smtClean="0"/>
              <a:t>Particle</a:t>
            </a:r>
            <a:r>
              <a:rPr lang="fr-FR" b="1" dirty="0" smtClean="0"/>
              <a:t> </a:t>
            </a:r>
            <a:r>
              <a:rPr lang="fr-FR" b="1" dirty="0" err="1" smtClean="0"/>
              <a:t>Tracker</a:t>
            </a:r>
            <a:endParaRPr lang="en-US" b="1" dirty="0" smtClean="0"/>
          </a:p>
        </p:txBody>
      </p:sp>
      <p:cxnSp>
        <p:nvCxnSpPr>
          <p:cNvPr id="31" name="Connecteur droit avec flèche 30"/>
          <p:cNvCxnSpPr>
            <a:stCxn id="33" idx="4"/>
            <a:endCxn id="18" idx="0"/>
          </p:cNvCxnSpPr>
          <p:nvPr/>
        </p:nvCxnSpPr>
        <p:spPr>
          <a:xfrm>
            <a:off x="6298968" y="2591152"/>
            <a:ext cx="0" cy="69328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/>
          <p:cNvSpPr/>
          <p:nvPr/>
        </p:nvSpPr>
        <p:spPr>
          <a:xfrm>
            <a:off x="4606287" y="1454306"/>
            <a:ext cx="3385361" cy="1136846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r>
              <a:rPr lang="en-US" b="1" dirty="0" smtClean="0"/>
              <a:t>Probability Function Initializer</a:t>
            </a:r>
            <a:endParaRPr lang="en-US" b="1" dirty="0"/>
          </a:p>
        </p:txBody>
      </p:sp>
      <p:sp>
        <p:nvSpPr>
          <p:cNvPr id="34" name="Accolade fermante 33"/>
          <p:cNvSpPr/>
          <p:nvPr/>
        </p:nvSpPr>
        <p:spPr>
          <a:xfrm>
            <a:off x="3310543" y="2293211"/>
            <a:ext cx="847898" cy="252154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èche droite 34"/>
          <p:cNvSpPr/>
          <p:nvPr/>
        </p:nvSpPr>
        <p:spPr>
          <a:xfrm>
            <a:off x="4217150" y="3418805"/>
            <a:ext cx="688915" cy="270359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cxnSp>
        <p:nvCxnSpPr>
          <p:cNvPr id="36" name="Connecteur droit avec flèche 35"/>
          <p:cNvCxnSpPr>
            <a:stCxn id="40" idx="0"/>
            <a:endCxn id="18" idx="2"/>
          </p:cNvCxnSpPr>
          <p:nvPr/>
        </p:nvCxnSpPr>
        <p:spPr>
          <a:xfrm flipH="1" flipV="1">
            <a:off x="6298968" y="3872432"/>
            <a:ext cx="1039" cy="69328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lipse 39"/>
          <p:cNvSpPr/>
          <p:nvPr/>
        </p:nvSpPr>
        <p:spPr>
          <a:xfrm>
            <a:off x="4377686" y="4568799"/>
            <a:ext cx="3842561" cy="1136846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r>
              <a:rPr lang="en-US" b="1" dirty="0" smtClean="0"/>
              <a:t>Monte-Carlo Collision Operator [5] </a:t>
            </a:r>
            <a:endParaRPr lang="en-US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695" y="1549341"/>
            <a:ext cx="1049919" cy="165088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930" y="3933176"/>
            <a:ext cx="1752545" cy="881583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10628932" y="5876271"/>
            <a:ext cx="227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… and </a:t>
            </a:r>
            <a:r>
              <a:rPr lang="fr-FR" dirty="0" err="1" smtClean="0"/>
              <a:t>so</a:t>
            </a:r>
            <a:r>
              <a:rPr lang="fr-FR" dirty="0" smtClean="0"/>
              <a:t> on</a:t>
            </a:r>
            <a:endParaRPr lang="en-US" dirty="0"/>
          </a:p>
        </p:txBody>
      </p:sp>
      <p:sp>
        <p:nvSpPr>
          <p:cNvPr id="22" name="ZoneTexte 21"/>
          <p:cNvSpPr txBox="1"/>
          <p:nvPr/>
        </p:nvSpPr>
        <p:spPr>
          <a:xfrm>
            <a:off x="1840355" y="1843712"/>
            <a:ext cx="1468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Fields imported from MHD simulations</a:t>
            </a:r>
            <a:endParaRPr lang="en-US" b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1235228" y="4814759"/>
            <a:ext cx="1468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Manually prescribed fields</a:t>
            </a:r>
            <a:endParaRPr lang="en-US" b="1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9700953" y="559841"/>
            <a:ext cx="2433781" cy="894465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r>
              <a:rPr lang="en-US" b="1" dirty="0" smtClean="0"/>
              <a:t>Local Post-Treatment Code</a:t>
            </a:r>
          </a:p>
        </p:txBody>
      </p:sp>
      <p:cxnSp>
        <p:nvCxnSpPr>
          <p:cNvPr id="28" name="Connecteur en angle 27"/>
          <p:cNvCxnSpPr>
            <a:stCxn id="18" idx="3"/>
            <a:endCxn id="26" idx="1"/>
          </p:cNvCxnSpPr>
          <p:nvPr/>
        </p:nvCxnSpPr>
        <p:spPr>
          <a:xfrm flipV="1">
            <a:off x="7705898" y="1007074"/>
            <a:ext cx="1995055" cy="2571359"/>
          </a:xfrm>
          <a:prstGeom prst="bentConnector3">
            <a:avLst>
              <a:gd name="adj1" fmla="val 74583"/>
            </a:avLst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Image 4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6" t="11718" r="38091" b="4125"/>
          <a:stretch/>
        </p:blipFill>
        <p:spPr>
          <a:xfrm>
            <a:off x="9468874" y="1767360"/>
            <a:ext cx="1268053" cy="21596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2" name="ZoneTexte 41"/>
          <p:cNvSpPr txBox="1"/>
          <p:nvPr/>
        </p:nvSpPr>
        <p:spPr>
          <a:xfrm>
            <a:off x="10771941" y="2600302"/>
            <a:ext cx="1457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Trajectories</a:t>
            </a:r>
            <a:endParaRPr lang="en-US" dirty="0"/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4259" y="4025019"/>
            <a:ext cx="2247741" cy="1715909"/>
          </a:xfrm>
          <a:prstGeom prst="rect">
            <a:avLst/>
          </a:prstGeom>
        </p:spPr>
      </p:pic>
      <p:sp>
        <p:nvSpPr>
          <p:cNvPr id="47" name="ZoneTexte 46"/>
          <p:cNvSpPr txBox="1"/>
          <p:nvPr/>
        </p:nvSpPr>
        <p:spPr>
          <a:xfrm>
            <a:off x="9204095" y="4698307"/>
            <a:ext cx="859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PDF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5084271" y="6011744"/>
            <a:ext cx="4807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[4] : </a:t>
            </a:r>
            <a:r>
              <a:rPr lang="en-US" sz="1200" i="1" dirty="0" err="1" smtClean="0"/>
              <a:t>Särkimäki</a:t>
            </a:r>
            <a:r>
              <a:rPr lang="en-US" sz="1200" i="1" dirty="0"/>
              <a:t>, </a:t>
            </a:r>
            <a:r>
              <a:rPr lang="en-US" sz="1200" i="1" dirty="0" smtClean="0"/>
              <a:t>K. Adaptive </a:t>
            </a:r>
            <a:r>
              <a:rPr lang="en-US" sz="1200" i="1" dirty="0"/>
              <a:t>time-stepping Monte Carlo integration of Coulomb collisions. Computer Physics Communications, </a:t>
            </a:r>
            <a:r>
              <a:rPr lang="en-US" sz="1200" i="1" dirty="0" smtClean="0"/>
              <a:t>(</a:t>
            </a:r>
            <a:r>
              <a:rPr lang="en-US" sz="1200" i="1" dirty="0"/>
              <a:t>2018). </a:t>
            </a:r>
          </a:p>
        </p:txBody>
      </p:sp>
      <p:sp>
        <p:nvSpPr>
          <p:cNvPr id="3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</p:spPr>
        <p:txBody>
          <a:bodyPr/>
          <a:lstStyle/>
          <a:p>
            <a:r>
              <a:rPr lang="fr-FR" dirty="0" smtClean="0"/>
              <a:t>10/06/2024</a:t>
            </a:r>
            <a:endParaRPr lang="fr-FR" dirty="0"/>
          </a:p>
        </p:txBody>
      </p:sp>
      <p:sp>
        <p:nvSpPr>
          <p:cNvPr id="37" name="Espace réservé du pied de page 7">
            <a:extLst>
              <a:ext uri="{FF2B5EF4-FFF2-40B4-BE49-F238E27FC236}">
                <a16:creationId xmlns:a16="http://schemas.microsoft.com/office/drawing/2014/main" id="{A8F05DD5-511C-AE5A-15C1-5EC005B3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en-US" dirty="0"/>
              <a:t>Benchmarking the JOREK Hot Tail RE seed with DREAM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161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25" grpId="0" animBg="1"/>
      <p:bldP spid="2" grpId="0" animBg="1"/>
      <p:bldP spid="10" grpId="0"/>
      <p:bldP spid="13" grpId="0"/>
      <p:bldP spid="18" grpId="0" animBg="1"/>
      <p:bldP spid="33" grpId="0" animBg="1"/>
      <p:bldP spid="34" grpId="0" animBg="1"/>
      <p:bldP spid="35" grpId="0" animBg="1"/>
      <p:bldP spid="40" grpId="0" animBg="1"/>
      <p:bldP spid="20" grpId="0"/>
      <p:bldP spid="22" grpId="0"/>
      <p:bldP spid="38" grpId="0"/>
      <p:bldP spid="26" grpId="0" animBg="1"/>
      <p:bldP spid="42" grpId="0"/>
      <p:bldP spid="47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E0687C-BF33-B602-1691-6C6F37D14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901" y="2171700"/>
            <a:ext cx="7990608" cy="2390775"/>
          </a:xfrm>
        </p:spPr>
        <p:txBody>
          <a:bodyPr>
            <a:normAutofit/>
          </a:bodyPr>
          <a:lstStyle/>
          <a:p>
            <a:r>
              <a:rPr lang="da-DK" sz="4400" dirty="0" smtClean="0"/>
              <a:t>DREAM vs JOREK</a:t>
            </a:r>
            <a:endParaRPr lang="da-DK" sz="4400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2950163-E66D-E16B-1EB7-E9667B65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EE5A4D-1D11-87BD-2E3E-34DC2776D3F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7" name="Espace réservé du pied de page 7">
            <a:extLst>
              <a:ext uri="{FF2B5EF4-FFF2-40B4-BE49-F238E27FC236}">
                <a16:creationId xmlns:a16="http://schemas.microsoft.com/office/drawing/2014/main" id="{A8F05DD5-511C-AE5A-15C1-5EC005B3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en-US" dirty="0"/>
              <a:t>Benchmarking the JOREK Hot Tail RE seed with DREAM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893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9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re 5">
                <a:extLst>
                  <a:ext uri="{FF2B5EF4-FFF2-40B4-BE49-F238E27FC236}">
                    <a16:creationId xmlns:a16="http://schemas.microsoft.com/office/drawing/2014/main" id="{91AE047D-F51A-E955-9889-3B1336B75E0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DREAM vs JOREK : </a:t>
                </a:r>
                <a:r>
                  <a:rPr lang="fr-FR" dirty="0" smtClean="0"/>
                  <a:t>Test case 1 </a:t>
                </a:r>
                <a14:m>
                  <m:oMath xmlns:m="http://schemas.openxmlformats.org/officeDocument/2006/math">
                    <m:r>
                      <a:rPr lang="fr-FR" b="0" i="0" smtClean="0">
                        <a:solidFill>
                          <a:srgbClr val="E60019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1" i="1" smtClean="0">
                        <a:solidFill>
                          <a:srgbClr val="E60019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fr-FR" b="1" i="1" smtClean="0">
                        <a:solidFill>
                          <a:srgbClr val="E6001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 smtClean="0">
                        <a:solidFill>
                          <a:srgbClr val="E60019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b="1" i="1" smtClean="0">
                        <a:solidFill>
                          <a:srgbClr val="E60019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 smtClean="0">
                    <a:solidFill>
                      <a:srgbClr val="E60019"/>
                    </a:solidFill>
                  </a:rPr>
                  <a:t> </a:t>
                </a:r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itre 5">
                <a:extLst>
                  <a:ext uri="{FF2B5EF4-FFF2-40B4-BE49-F238E27FC236}">
                    <a16:creationId xmlns:a16="http://schemas.microsoft.com/office/drawing/2014/main" id="{91AE047D-F51A-E955-9889-3B1336B75E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73" t="-13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/>
          <p:cNvSpPr txBox="1"/>
          <p:nvPr/>
        </p:nvSpPr>
        <p:spPr>
          <a:xfrm>
            <a:off x="-1625137" y="4732257"/>
            <a:ext cx="443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DREAM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08262DC2-EE67-4FB1-1604-007447F2B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47537" y="535627"/>
            <a:ext cx="12920537" cy="3638439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 lvl="4"/>
            <a:r>
              <a:rPr lang="fr-FR" u="sng" dirty="0" err="1" smtClean="0"/>
              <a:t>Idea</a:t>
            </a:r>
            <a:r>
              <a:rPr lang="en-US" u="sng" dirty="0" smtClean="0"/>
              <a:t>:</a:t>
            </a:r>
            <a:r>
              <a:rPr lang="en-US" dirty="0" smtClean="0"/>
              <a:t> Compare DREAM and JOREK on temperature drop simulation (0D in space, 2D in velocity)</a:t>
            </a:r>
            <a:r>
              <a:rPr lang="en-US" u="sng" dirty="0" smtClean="0"/>
              <a:t> </a:t>
            </a:r>
          </a:p>
          <a:p>
            <a:pPr marL="808038" lvl="4" indent="0">
              <a:buNone/>
            </a:pPr>
            <a:endParaRPr lang="en-US" u="sng" dirty="0" smtClean="0"/>
          </a:p>
          <a:p>
            <a:pPr marL="808038" lvl="4" indent="0">
              <a:buNone/>
            </a:pPr>
            <a:endParaRPr lang="en-US" u="sng" dirty="0" smtClean="0"/>
          </a:p>
          <a:p>
            <a:pPr marL="808038" lvl="4" indent="0" algn="ctr">
              <a:buNone/>
            </a:pPr>
            <a:r>
              <a:rPr lang="en-US" i="1" dirty="0"/>
              <a:t>	</a:t>
            </a:r>
            <a:r>
              <a:rPr lang="en-US" i="1" dirty="0" smtClean="0"/>
              <a:t>	</a:t>
            </a:r>
            <a:endParaRPr lang="en-US" dirty="0" smtClean="0"/>
          </a:p>
          <a:p>
            <a:pPr marL="808038" lvl="4" indent="0">
              <a:buNone/>
            </a:pPr>
            <a:endParaRPr lang="fr-FR" dirty="0" smtClean="0"/>
          </a:p>
          <a:p>
            <a:pPr marL="808038" lvl="4" indent="0">
              <a:buNone/>
            </a:pPr>
            <a:endParaRPr lang="fr-FR" dirty="0"/>
          </a:p>
          <a:p>
            <a:pPr marL="808038" lvl="4" indent="0">
              <a:buNone/>
            </a:pPr>
            <a:endParaRPr lang="en-US" dirty="0" smtClean="0"/>
          </a:p>
          <a:p>
            <a:pPr marL="808038" lvl="4" indent="0">
              <a:buNone/>
            </a:pPr>
            <a:endParaRPr lang="fr-FR" dirty="0" smtClean="0"/>
          </a:p>
          <a:p>
            <a:pPr marL="808038" lvl="4" indent="0">
              <a:buNone/>
            </a:pPr>
            <a:endParaRPr lang="fr-FR" dirty="0"/>
          </a:p>
          <a:p>
            <a:pPr marL="808038" lvl="4" indent="0">
              <a:buNone/>
            </a:pPr>
            <a:endParaRPr lang="en-US" dirty="0" smtClean="0"/>
          </a:p>
          <a:p>
            <a:pPr marL="808038" lvl="4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					</a:t>
            </a:r>
          </a:p>
        </p:txBody>
      </p:sp>
      <p:sp>
        <p:nvSpPr>
          <p:cNvPr id="4" name="Rectangle 3"/>
          <p:cNvSpPr/>
          <p:nvPr/>
        </p:nvSpPr>
        <p:spPr>
          <a:xfrm>
            <a:off x="7522055" y="3010428"/>
            <a:ext cx="3172184" cy="413234"/>
          </a:xfrm>
          <a:prstGeom prst="rect">
            <a:avLst/>
          </a:prstGeom>
          <a:noFill/>
          <a:ln w="28575">
            <a:solidFill>
              <a:srgbClr val="007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grpSp>
        <p:nvGrpSpPr>
          <p:cNvPr id="17" name="Groupe 16"/>
          <p:cNvGrpSpPr/>
          <p:nvPr/>
        </p:nvGrpSpPr>
        <p:grpSpPr>
          <a:xfrm>
            <a:off x="1431856" y="1286792"/>
            <a:ext cx="8777549" cy="883180"/>
            <a:chOff x="1462883" y="1128974"/>
            <a:chExt cx="8777549" cy="883180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2235200" y="1128974"/>
              <a:ext cx="8005232" cy="883180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en-US" dirty="0" smtClean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1462883" y="1229746"/>
                  <a:ext cx="8671717" cy="6603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808038" lvl="4" indent="0" algn="ctr">
                    <a:buNone/>
                  </a:pPr>
                  <a:r>
                    <a:rPr lang="en-US" dirty="0" smtClean="0">
                      <a:solidFill>
                        <a:schemeClr val="bg1"/>
                      </a:solidFill>
                    </a:rPr>
                    <a:t>Simulation </a:t>
                  </a:r>
                  <a:r>
                    <a:rPr lang="en-US" dirty="0">
                      <a:solidFill>
                        <a:schemeClr val="bg1"/>
                      </a:solidFill>
                    </a:rPr>
                    <a:t>of hot </a:t>
                  </a:r>
                  <a:r>
                    <a:rPr lang="en-US" dirty="0" err="1">
                      <a:solidFill>
                        <a:schemeClr val="bg1"/>
                      </a:solidFill>
                    </a:rPr>
                    <a:t>Maxwellian</a:t>
                  </a:r>
                  <a:r>
                    <a:rPr lang="en-US" dirty="0">
                      <a:solidFill>
                        <a:schemeClr val="bg1"/>
                      </a:solidFill>
                    </a:rPr>
                    <a:t> electron population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𝒉𝒐𝒕</m:t>
                          </m:r>
                        </m:sub>
                      </m:sSub>
                      <m:r>
                        <a:rPr lang="fr-F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fr-F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𝑘𝑒𝑉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) colliding with cold bulk </a:t>
                  </a:r>
                  <a:r>
                    <a:rPr lang="fr-FR" dirty="0">
                      <a:solidFill>
                        <a:schemeClr val="bg1"/>
                      </a:solidFill>
                    </a:rPr>
                    <a:t>(</a:t>
                  </a:r>
                  <a14:m>
                    <m:oMath xmlns:m="http://schemas.openxmlformats.org/officeDocument/2006/math">
                      <m:r>
                        <a:rPr lang="fr-F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fr-F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fr-F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𝒄𝒐𝒍𝒅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) with </a:t>
                  </a:r>
                  <a14:m>
                    <m:oMath xmlns:m="http://schemas.openxmlformats.org/officeDocument/2006/math">
                      <m:r>
                        <a:rPr lang="fr-FR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fr-FR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US" b="1" i="1" dirty="0" smtClean="0">
                      <a:solidFill>
                        <a:schemeClr val="bg1"/>
                      </a:solidFill>
                    </a:rPr>
                    <a:t> </a:t>
                  </a:r>
                  <a:r>
                    <a:rPr lang="en-US" dirty="0" smtClean="0">
                      <a:solidFill>
                        <a:schemeClr val="bg1"/>
                      </a:solidFill>
                    </a:rPr>
                    <a:t>for now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2883" y="1229746"/>
                  <a:ext cx="8671717" cy="660354"/>
                </a:xfrm>
                <a:prstGeom prst="rect">
                  <a:avLst/>
                </a:prstGeom>
                <a:blipFill>
                  <a:blip r:embed="rId3"/>
                  <a:stretch>
                    <a:fillRect t="-5556" b="-120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390319" y="3047890"/>
                <a:ext cx="1676164" cy="369332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𝒏</m:t>
                      </m:r>
                      <m:r>
                        <a:rPr lang="fr-FR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</m:t>
                      </m:r>
                      <m:r>
                        <a:rPr lang="fr-FR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𝑒</m:t>
                      </m:r>
                      <m:r>
                        <a:rPr lang="fr-FR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19 </m:t>
                      </m:r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𝑚</m:t>
                          </m:r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319" y="3047890"/>
                <a:ext cx="167616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cteur droit avec flèche 20"/>
          <p:cNvCxnSpPr>
            <a:stCxn id="19" idx="0"/>
          </p:cNvCxnSpPr>
          <p:nvPr/>
        </p:nvCxnSpPr>
        <p:spPr>
          <a:xfrm flipV="1">
            <a:off x="2228401" y="2015876"/>
            <a:ext cx="3347923" cy="10320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337544" y="3014712"/>
                <a:ext cx="9144000" cy="971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4"/>
                <a:r>
                  <a:rPr lang="fr-FR" b="1" dirty="0" smtClean="0">
                    <a:solidFill>
                      <a:srgbClr val="007900"/>
                    </a:solidFill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>
                            <a:solidFill>
                              <a:srgbClr val="0079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solidFill>
                              <a:srgbClr val="0079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fr-FR" b="1" i="1">
                            <a:solidFill>
                              <a:srgbClr val="007900"/>
                            </a:solidFill>
                            <a:latin typeface="Cambria Math" panose="02040503050406030204" pitchFamily="18" charset="0"/>
                          </a:rPr>
                          <m:t>𝒄𝒐𝒍𝒅</m:t>
                        </m:r>
                      </m:sub>
                    </m:sSub>
                    <m:d>
                      <m:dPr>
                        <m:ctrlPr>
                          <a:rPr lang="fr-FR" b="1" i="1">
                            <a:solidFill>
                              <a:srgbClr val="007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1" i="1">
                            <a:solidFill>
                              <a:srgbClr val="0079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fr-FR" b="1" i="1">
                        <a:solidFill>
                          <a:srgbClr val="0079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1" i="1">
                            <a:solidFill>
                              <a:srgbClr val="0079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solidFill>
                              <a:srgbClr val="0079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fr-FR" b="1" i="1">
                            <a:solidFill>
                              <a:srgbClr val="0079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fr-FR" b="1" i="1" smtClean="0">
                        <a:solidFill>
                          <a:srgbClr val="0079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 smtClean="0">
                        <a:solidFill>
                          <a:srgbClr val="007900"/>
                        </a:solidFill>
                        <a:latin typeface="Cambria Math" panose="02040503050406030204" pitchFamily="18" charset="0"/>
                      </a:rPr>
                      <m:t>𝒄𝒕𝒆</m:t>
                    </m:r>
                  </m:oMath>
                </a14:m>
                <a:endParaRPr lang="en-US" dirty="0" smtClean="0"/>
              </a:p>
              <a:p>
                <a:pPr lvl="4"/>
                <a:endParaRPr lang="en-US" dirty="0"/>
              </a:p>
              <a:p>
                <a:pPr marL="808038" lvl="4" indent="0">
                  <a:buNone/>
                </a:pPr>
                <a:r>
                  <a:rPr lang="en-US" dirty="0"/>
                  <a:t>		</a:t>
                </a:r>
                <a:r>
                  <a:rPr lang="en-US" dirty="0" smtClean="0"/>
                  <a:t>	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𝑒𝑉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544" y="3014712"/>
                <a:ext cx="9144000" cy="971804"/>
              </a:xfrm>
              <a:prstGeom prst="rect">
                <a:avLst/>
              </a:prstGeom>
              <a:blipFill>
                <a:blip r:embed="rId5"/>
                <a:stretch>
                  <a:fillRect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necteur droit avec flèche 25"/>
          <p:cNvCxnSpPr/>
          <p:nvPr/>
        </p:nvCxnSpPr>
        <p:spPr>
          <a:xfrm flipH="1" flipV="1">
            <a:off x="6241785" y="2047918"/>
            <a:ext cx="2587355" cy="505797"/>
          </a:xfrm>
          <a:prstGeom prst="straightConnector1">
            <a:avLst/>
          </a:prstGeom>
          <a:ln w="28575">
            <a:solidFill>
              <a:srgbClr val="007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-1223073" y="405685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4"/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Espace réservé du contenu 2">
                <a:extLst>
                  <a:ext uri="{FF2B5EF4-FFF2-40B4-BE49-F238E27FC236}">
                    <a16:creationId xmlns:a16="http://schemas.microsoft.com/office/drawing/2014/main" id="{08262DC2-EE67-4FB1-1604-007447F2B5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295591" y="3901389"/>
                <a:ext cx="6856334" cy="4549412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6700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41338" indent="-2746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080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747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 dirty="0" smtClean="0"/>
              </a:p>
              <a:p>
                <a:pPr lvl="4"/>
                <a:r>
                  <a:rPr lang="fr-FR" dirty="0" smtClean="0"/>
                  <a:t>Scan in GC </a:t>
                </a:r>
                <a:r>
                  <a:rPr lang="fr-FR" dirty="0" err="1" smtClean="0"/>
                  <a:t>velocity</a:t>
                </a:r>
                <a:r>
                  <a:rPr lang="fr-FR" dirty="0" smtClean="0"/>
                  <a:t> phase </a:t>
                </a:r>
                <a:r>
                  <a:rPr lang="fr-FR" dirty="0" err="1" smtClean="0"/>
                  <a:t>space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000" dirty="0" smtClean="0"/>
                  <a:t> </a:t>
                </a:r>
                <a:endParaRPr lang="fr-FR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2" name="Espace réservé du contenu 2">
                <a:extLst>
                  <a:ext uri="{FF2B5EF4-FFF2-40B4-BE49-F238E27FC236}">
                    <a16:creationId xmlns:a16="http://schemas.microsoft.com/office/drawing/2014/main" id="{08262DC2-EE67-4FB1-1604-007447F2B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5591" y="3901389"/>
                <a:ext cx="6856334" cy="45494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Connecteur droit avec flèche 43"/>
          <p:cNvCxnSpPr/>
          <p:nvPr/>
        </p:nvCxnSpPr>
        <p:spPr>
          <a:xfrm flipV="1">
            <a:off x="2813859" y="4672296"/>
            <a:ext cx="1368456" cy="950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/>
              <p:cNvSpPr txBox="1"/>
              <p:nvPr/>
            </p:nvSpPr>
            <p:spPr>
              <a:xfrm>
                <a:off x="1597750" y="5660992"/>
                <a:ext cx="20084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=|</m:t>
                      </m:r>
                      <m:d>
                        <m:dPr>
                          <m:begChr m:val="|"/>
                          <m:endChr m:val="|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750" y="5660992"/>
                <a:ext cx="2008491" cy="461665"/>
              </a:xfrm>
              <a:prstGeom prst="rect">
                <a:avLst/>
              </a:prstGeom>
              <a:blipFill>
                <a:blip r:embed="rId7"/>
                <a:stretch>
                  <a:fillRect t="-17333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Connecteur droit avec flèche 48"/>
          <p:cNvCxnSpPr/>
          <p:nvPr/>
        </p:nvCxnSpPr>
        <p:spPr>
          <a:xfrm flipH="1" flipV="1">
            <a:off x="4600036" y="4645640"/>
            <a:ext cx="215189" cy="1008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49"/>
              <p:cNvSpPr txBox="1"/>
              <p:nvPr/>
            </p:nvSpPr>
            <p:spPr>
              <a:xfrm>
                <a:off x="3209332" y="5681265"/>
                <a:ext cx="3417146" cy="494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ZoneText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332" y="5681265"/>
                <a:ext cx="3417146" cy="494815"/>
              </a:xfrm>
              <a:prstGeom prst="rect">
                <a:avLst/>
              </a:prstGeom>
              <a:blipFill>
                <a:blip r:embed="rId8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e 21"/>
          <p:cNvGrpSpPr/>
          <p:nvPr/>
        </p:nvGrpSpPr>
        <p:grpSpPr>
          <a:xfrm>
            <a:off x="4872927" y="4612965"/>
            <a:ext cx="9144000" cy="1084784"/>
            <a:chOff x="5003800" y="4232919"/>
            <a:chExt cx="9144000" cy="10847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5003800" y="4232919"/>
                  <a:ext cx="9144000" cy="108478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4"/>
                  <a:r>
                    <a:rPr lang="fr-FR" b="1" dirty="0" smtClean="0">
                      <a:solidFill>
                        <a:srgbClr val="007900"/>
                      </a:solidFill>
                    </a:rPr>
                    <a:t>      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b="1" i="1">
                              <a:solidFill>
                                <a:srgbClr val="007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srgbClr val="0079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fr-FR" b="1" i="1">
                              <a:solidFill>
                                <a:srgbClr val="007900"/>
                              </a:solidFill>
                              <a:latin typeface="Cambria Math" panose="02040503050406030204" pitchFamily="18" charset="0"/>
                            </a:rPr>
                            <m:t>𝒄𝒐𝒍𝒅</m:t>
                          </m:r>
                        </m:sub>
                      </m:sSub>
                      <m:d>
                        <m:dPr>
                          <m:ctrlPr>
                            <a:rPr lang="fr-FR" b="1" i="1">
                              <a:solidFill>
                                <a:srgbClr val="007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>
                              <a:solidFill>
                                <a:srgbClr val="0079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fr-FR" b="1" i="1">
                          <a:solidFill>
                            <a:srgbClr val="0079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1" i="1">
                              <a:solidFill>
                                <a:srgbClr val="007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srgbClr val="0079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rgbClr val="0079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fr-FR" b="1" i="1">
                          <a:solidFill>
                            <a:srgbClr val="0079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fr-FR" b="1" i="1">
                              <a:solidFill>
                                <a:srgbClr val="007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1" i="1">
                                  <a:solidFill>
                                    <a:srgbClr val="007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solidFill>
                                    <a:srgbClr val="0079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FR" b="1" i="1" smtClean="0">
                                  <a:solidFill>
                                    <a:srgbClr val="0079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  <m:r>
                            <a:rPr lang="fr-FR" b="1" i="1">
                              <a:solidFill>
                                <a:srgbClr val="0079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1" i="1">
                                  <a:solidFill>
                                    <a:srgbClr val="007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solidFill>
                                    <a:srgbClr val="0079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fr-FR" b="1" i="1" smtClean="0">
                                  <a:solidFill>
                                    <a:srgbClr val="0079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fr-FR" b="1" i="1" smtClean="0">
                          <a:solidFill>
                            <a:srgbClr val="007900"/>
                          </a:solidFill>
                          <a:latin typeface="Cambria Math" panose="02040503050406030204" pitchFamily="18" charset="0"/>
                        </a:rPr>
                        <m:t>𝒎𝒂𝒙</m:t>
                      </m:r>
                      <m:r>
                        <a:rPr lang="fr-FR" b="1" i="1" smtClean="0">
                          <a:solidFill>
                            <a:srgbClr val="0079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fr-FR" b="1" i="1" smtClean="0">
                              <a:solidFill>
                                <a:srgbClr val="0079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 smtClean="0">
                              <a:solidFill>
                                <a:srgbClr val="0079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num>
                        <m:den>
                          <m:sSub>
                            <m:sSubPr>
                              <m:ctrlPr>
                                <a:rPr lang="fr-FR" b="1" i="1" smtClean="0">
                                  <a:solidFill>
                                    <a:srgbClr val="007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solidFill>
                                    <a:srgbClr val="0079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b="1" i="1" smtClean="0">
                                  <a:solidFill>
                                    <a:srgbClr val="007900"/>
                                  </a:solidFill>
                                  <a:latin typeface="Cambria Math" panose="02040503050406030204" pitchFamily="18" charset="0"/>
                                </a:rPr>
                                <m:t>𝒎𝒂𝒙</m:t>
                              </m:r>
                            </m:sub>
                          </m:sSub>
                        </m:den>
                      </m:f>
                      <m:r>
                        <a:rPr lang="fr-FR" b="1" i="1" smtClean="0">
                          <a:solidFill>
                            <a:srgbClr val="0079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fr-FR" b="1" i="1" smtClean="0">
                          <a:solidFill>
                            <a:srgbClr val="0079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fr-FR" b="1" i="1" smtClean="0">
                          <a:solidFill>
                            <a:srgbClr val="0079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rgbClr val="007900"/>
                      </a:solidFill>
                    </a:rPr>
                    <a:t> </a:t>
                  </a:r>
                  <a:endParaRPr lang="en-US" dirty="0" smtClean="0">
                    <a:solidFill>
                      <a:srgbClr val="007900"/>
                    </a:solidFill>
                  </a:endParaRPr>
                </a:p>
                <a:p>
                  <a:pPr lvl="4"/>
                  <a:endParaRPr lang="en-US" dirty="0"/>
                </a:p>
                <a:p>
                  <a:pPr marL="808038" lvl="4" indent="0">
                    <a:buNone/>
                  </a:pPr>
                  <a:r>
                    <a:rPr lang="en-US" dirty="0"/>
                    <a:t>		 </a:t>
                  </a:r>
                  <a:r>
                    <a:rPr lang="en-US" dirty="0" smtClean="0"/>
                    <a:t>          with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𝑘𝑒𝑉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  </m:t>
                      </m:r>
                    </m:oMath>
                  </a14:m>
                  <a:r>
                    <a:rPr lang="en-US" dirty="0"/>
                    <a:t>|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𝑒𝑉</m:t>
                      </m:r>
                    </m:oMath>
                  </a14:m>
                  <a:r>
                    <a:rPr lang="en-US" dirty="0" smtClean="0"/>
                    <a:t> |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𝑚𝑠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3800" y="4232919"/>
                  <a:ext cx="9144000" cy="1084784"/>
                </a:xfrm>
                <a:prstGeom prst="rect">
                  <a:avLst/>
                </a:prstGeom>
                <a:blipFill>
                  <a:blip r:embed="rId9"/>
                  <a:stretch>
                    <a:fillRect b="-67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ectangle 35"/>
            <p:cNvSpPr/>
            <p:nvPr/>
          </p:nvSpPr>
          <p:spPr>
            <a:xfrm>
              <a:off x="7615187" y="4232919"/>
              <a:ext cx="4123485" cy="502197"/>
            </a:xfrm>
            <a:prstGeom prst="rect">
              <a:avLst/>
            </a:prstGeom>
            <a:noFill/>
            <a:ln w="28575">
              <a:solidFill>
                <a:srgbClr val="007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en-US" dirty="0" smtClean="0"/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4182315" y="3312608"/>
            <a:ext cx="3339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Case A (</a:t>
            </a:r>
            <a:r>
              <a:rPr lang="fr-FR" b="1" u="sng" dirty="0" err="1" smtClean="0"/>
              <a:t>instantaneous</a:t>
            </a:r>
            <a:r>
              <a:rPr lang="fr-FR" b="1" u="sng" dirty="0" smtClean="0"/>
              <a:t>):</a:t>
            </a:r>
            <a:endParaRPr lang="en-US" b="1" u="sng" dirty="0"/>
          </a:p>
        </p:txBody>
      </p:sp>
      <p:sp>
        <p:nvSpPr>
          <p:cNvPr id="39" name="ZoneTexte 38"/>
          <p:cNvSpPr txBox="1"/>
          <p:nvPr/>
        </p:nvSpPr>
        <p:spPr>
          <a:xfrm>
            <a:off x="5101162" y="4879116"/>
            <a:ext cx="2465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Case B (</a:t>
            </a:r>
            <a:r>
              <a:rPr lang="fr-FR" b="1" u="sng" dirty="0" err="1" smtClean="0"/>
              <a:t>linear</a:t>
            </a:r>
            <a:r>
              <a:rPr lang="fr-FR" b="1" u="sng" dirty="0" smtClean="0"/>
              <a:t>):</a:t>
            </a:r>
            <a:endParaRPr lang="en-US" b="1" u="sng" dirty="0"/>
          </a:p>
        </p:txBody>
      </p:sp>
      <p:sp>
        <p:nvSpPr>
          <p:cNvPr id="25" name="Accolade ouvrante 24"/>
          <p:cNvSpPr/>
          <p:nvPr/>
        </p:nvSpPr>
        <p:spPr>
          <a:xfrm>
            <a:off x="7101861" y="4469963"/>
            <a:ext cx="276936" cy="1324866"/>
          </a:xfrm>
          <a:prstGeom prst="leftBrace">
            <a:avLst/>
          </a:prstGeom>
          <a:ln w="28575">
            <a:solidFill>
              <a:srgbClr val="007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ccolade ouvrante 40"/>
          <p:cNvSpPr/>
          <p:nvPr/>
        </p:nvSpPr>
        <p:spPr>
          <a:xfrm>
            <a:off x="7101861" y="2870687"/>
            <a:ext cx="276936" cy="1324866"/>
          </a:xfrm>
          <a:prstGeom prst="leftBrace">
            <a:avLst/>
          </a:prstGeom>
          <a:ln w="28575">
            <a:solidFill>
              <a:srgbClr val="007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</p:spPr>
        <p:txBody>
          <a:bodyPr/>
          <a:lstStyle/>
          <a:p>
            <a:r>
              <a:rPr lang="fr-FR" dirty="0" smtClean="0"/>
              <a:t>10/06/2024</a:t>
            </a:r>
            <a:endParaRPr lang="fr-FR" dirty="0"/>
          </a:p>
        </p:txBody>
      </p:sp>
      <p:sp>
        <p:nvSpPr>
          <p:cNvPr id="30" name="Espace réservé du pied de page 7">
            <a:extLst>
              <a:ext uri="{FF2B5EF4-FFF2-40B4-BE49-F238E27FC236}">
                <a16:creationId xmlns:a16="http://schemas.microsoft.com/office/drawing/2014/main" id="{A8F05DD5-511C-AE5A-15C1-5EC005B3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600" y="6343650"/>
            <a:ext cx="8839200" cy="365125"/>
          </a:xfrm>
        </p:spPr>
        <p:txBody>
          <a:bodyPr/>
          <a:lstStyle/>
          <a:p>
            <a:r>
              <a:rPr lang="en-US" dirty="0"/>
              <a:t>Benchmarking the JOREK Hot Tail RE seed with DREAM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800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4" grpId="0"/>
      <p:bldP spid="42" grpId="0"/>
      <p:bldP spid="45" grpId="0"/>
      <p:bldP spid="50" grpId="0"/>
      <p:bldP spid="23" grpId="0"/>
      <p:bldP spid="39" grpId="0"/>
      <p:bldP spid="25" grpId="0" animBg="1"/>
      <p:bldP spid="41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-CEA final-V6.potx" id="{EC381E7A-0124-48FC-8DBE-B12F4FE076FD}" vid="{F86E971A-F893-4679-B8E7-24078A6E511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llabComments xmlns="91130d52-d7c5-4e9c-ae1e-8e8e5c28245c" xsi:nil="true"/>
    <CollabTypeDocument xmlns="98091354-8d82-4ad1-b5dd-6b09eb5ff196">Procédure</CollabTypeDocument>
    <CollabDate xmlns="91130d52-d7c5-4e9c-ae1e-8e8e5c28245c">2023-05-16T22:00:00+00:00</CollabDate>
    <CollabObjetResume xmlns="98091354-8d82-4ad1-b5dd-6b09eb5ff196" xsi:nil="true"/>
    <g65f1e9585ce45a29a8379f50f13cd0c xmlns="98091354-8d82-4ad1-b5dd-6b09eb5ff196">
      <Terms xmlns="http://schemas.microsoft.com/office/infopath/2007/PartnerControls">
        <TermInfo xmlns="http://schemas.microsoft.com/office/infopath/2007/PartnerControls">
          <TermName xmlns="http://schemas.microsoft.com/office/infopath/2007/PartnerControls">DCOM</TermName>
          <TermId xmlns="http://schemas.microsoft.com/office/infopath/2007/PartnerControls">5d454b4e-7aaa-470d-be17-032317e26456</TermId>
        </TermInfo>
      </Terms>
    </g65f1e9585ce45a29a8379f50f13cd0c>
    <TaxCatchAll xmlns="98091354-8d82-4ad1-b5dd-6b09eb5ff196">
      <Value>16</Value>
    </TaxCatchAll>
    <CollabExternalReferences xmlns="91130d52-d7c5-4e9c-ae1e-8e8e5c28245c">Masque-de-presentation-Arial-PPTX</CollabExternalReferences>
    <CollabEnVigueur xmlns="98091354-8d82-4ad1-b5dd-6b09eb5ff196">true</CollabEnVigueu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référentiel" ma:contentTypeID="0x010100108A61D7BE634F76874FDC084DD0BD15009E39C29C26594BAC90AC8ED3FDFD77E000BCE28098BA0F0B45BA4517838BD1AEEF" ma:contentTypeVersion="33" ma:contentTypeDescription="" ma:contentTypeScope="" ma:versionID="4c5be590388616a1b551115da05bc43b">
  <xsd:schema xmlns:xsd="http://www.w3.org/2001/XMLSchema" xmlns:xs="http://www.w3.org/2001/XMLSchema" xmlns:p="http://schemas.microsoft.com/office/2006/metadata/properties" xmlns:ns1="98091354-8d82-4ad1-b5dd-6b09eb5ff196" xmlns:ns3="91130d52-d7c5-4e9c-ae1e-8e8e5c28245c" targetNamespace="http://schemas.microsoft.com/office/2006/metadata/properties" ma:root="true" ma:fieldsID="44338b7d3fa432cfa170dc216eb8433d" ns1:_="" ns3:_="">
    <xsd:import namespace="98091354-8d82-4ad1-b5dd-6b09eb5ff196"/>
    <xsd:import namespace="91130d52-d7c5-4e9c-ae1e-8e8e5c28245c"/>
    <xsd:element name="properties">
      <xsd:complexType>
        <xsd:sequence>
          <xsd:element name="documentManagement">
            <xsd:complexType>
              <xsd:all>
                <xsd:element ref="ns1:CollabTypeDocument"/>
                <xsd:element ref="ns1:CollabObjetResume" minOccurs="0"/>
                <xsd:element ref="ns3:CollabExternalReferences"/>
                <xsd:element ref="ns3:CollabDate"/>
                <xsd:element ref="ns3:CollabComments" minOccurs="0"/>
                <xsd:element ref="ns1:CollabEnVigueur" minOccurs="0"/>
                <xsd:element ref="ns1:g65f1e9585ce45a29a8379f50f13cd0c" minOccurs="0"/>
                <xsd:element ref="ns1:TaxCatchAll" minOccurs="0"/>
                <xsd:element ref="ns1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91354-8d82-4ad1-b5dd-6b09eb5ff196" elementFormDefault="qualified">
    <xsd:import namespace="http://schemas.microsoft.com/office/2006/documentManagement/types"/>
    <xsd:import namespace="http://schemas.microsoft.com/office/infopath/2007/PartnerControls"/>
    <xsd:element name="CollabTypeDocument" ma:index="0" ma:displayName="Type de document" ma:format="Dropdown" ma:internalName="CollabTypeDocument">
      <xsd:simpleType>
        <xsd:restriction base="dms:Choice">
          <xsd:enumeration value="Accord"/>
          <xsd:enumeration value="Circulaire"/>
          <xsd:enumeration value="Consigne"/>
          <xsd:enumeration value="Contrat objectifs"/>
          <xsd:enumeration value="Convention"/>
          <xsd:enumeration value="Dossier processus"/>
          <xsd:enumeration value="Fiche processus"/>
          <xsd:enumeration value="Formulaire"/>
          <xsd:enumeration value="Guide"/>
          <xsd:enumeration value="Lettre de mission"/>
          <xsd:enumeration value="Liste"/>
          <xsd:enumeration value="Liste Documents Applicables"/>
          <xsd:enumeration value="Logo"/>
          <xsd:enumeration value="Manuel opérateur"/>
          <xsd:enumeration value="Mode opératoire"/>
          <xsd:enumeration value="Note Instruction Générale (NIG)"/>
          <xsd:enumeration value="Note Instruction Générale CEA (NIGCEA)"/>
          <xsd:enumeration value="Note Instruction Générale groupe (NIGG)"/>
          <xsd:enumeration value="Note Instruction Particulière (NIP)"/>
          <xsd:enumeration value="Note"/>
          <xsd:enumeration value="Note Administrateur Général (Note AG)"/>
          <xsd:enumeration value="Note application"/>
          <xsd:enumeration value="Note nomination"/>
          <xsd:enumeration value="Note organisation"/>
          <xsd:enumeration value="Organigramme"/>
          <xsd:enumeration value="Plan Qualité"/>
          <xsd:enumeration value="Procédure"/>
          <xsd:enumeration value="Rapport"/>
          <xsd:enumeration value="Tableau de gestion"/>
        </xsd:restriction>
      </xsd:simpleType>
    </xsd:element>
    <xsd:element name="CollabObjetResume" ma:index="3" nillable="true" ma:displayName="Objet - Résumé" ma:internalName="CollabObjetResume" ma:readOnly="false">
      <xsd:simpleType>
        <xsd:restriction base="dms:Note"/>
      </xsd:simpleType>
    </xsd:element>
    <xsd:element name="CollabEnVigueur" ma:index="8" nillable="true" ma:displayName="En vigueur" ma:default="1" ma:internalName="CollabEnVigueur" ma:readOnly="false">
      <xsd:simpleType>
        <xsd:restriction base="dms:Boolean"/>
      </xsd:simpleType>
    </xsd:element>
    <xsd:element name="g65f1e9585ce45a29a8379f50f13cd0c" ma:index="14" ma:taxonomy="true" ma:internalName="g65f1e9585ce45a29a8379f50f13cd0c" ma:taxonomyFieldName="CollabEmetteur" ma:displayName="Emetteur" ma:readOnly="false" ma:default="" ma:fieldId="{065f1e95-85ce-45a2-9a83-79f50f13cd0c}" ma:taxonomyMulti="true" ma:sspId="ea6c1742-5521-40b5-9022-00c35f6f2763" ma:termSetId="b0eb54bb-5d02-4f03-af81-45912abcbe3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2fcd52ac-d771-4543-96ea-276209a03e87}" ma:internalName="TaxCatchAll" ma:showField="CatchAllData" ma:web="98091354-8d82-4ad1-b5dd-6b09eb5ff1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2fcd52ac-d771-4543-96ea-276209a03e87}" ma:internalName="TaxCatchAllLabel" ma:readOnly="true" ma:showField="CatchAllDataLabel" ma:web="98091354-8d82-4ad1-b5dd-6b09eb5ff1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130d52-d7c5-4e9c-ae1e-8e8e5c28245c" elementFormDefault="qualified">
    <xsd:import namespace="http://schemas.microsoft.com/office/2006/documentManagement/types"/>
    <xsd:import namespace="http://schemas.microsoft.com/office/infopath/2007/PartnerControls"/>
    <xsd:element name="CollabExternalReferences" ma:index="4" ma:displayName="Référence" ma:internalName="CollabExternalReferences" ma:readOnly="false">
      <xsd:simpleType>
        <xsd:restriction base="dms:Text">
          <xsd:maxLength value="255"/>
        </xsd:restriction>
      </xsd:simpleType>
    </xsd:element>
    <xsd:element name="CollabDate" ma:index="5" ma:displayName="Date édition" ma:format="DateOnly" ma:LCID="1036" ma:internalName="CollabDate" ma:readOnly="false">
      <xsd:simpleType>
        <xsd:restriction base="dms:DateTime"/>
      </xsd:simpleType>
    </xsd:element>
    <xsd:element name="CollabComments" ma:index="7" nillable="true" ma:displayName="Observation(s)" ma:internalName="CollabComment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Type de contenu"/>
        <xsd:element ref="dc:title" maxOccurs="1" ma:index="2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2C3532-8AA7-4D5E-B9F2-1F8B1D0F2747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91130d52-d7c5-4e9c-ae1e-8e8e5c28245c"/>
    <ds:schemaRef ds:uri="http://schemas.microsoft.com/office/2006/documentManagement/types"/>
    <ds:schemaRef ds:uri="98091354-8d82-4ad1-b5dd-6b09eb5ff196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822A1DE-2B55-44AD-B375-4B8FA76543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0FCFC4-E9EF-4472-B8C9-1B2A4F3589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091354-8d82-4ad1-b5dd-6b09eb5ff196"/>
    <ds:schemaRef ds:uri="91130d52-d7c5-4e9c-ae1e-8e8e5c2824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PPT-CEA final-V6</Template>
  <TotalTime>22568</TotalTime>
  <Words>2643</Words>
  <Application>Microsoft Office PowerPoint</Application>
  <PresentationFormat>Grand écran</PresentationFormat>
  <Paragraphs>455</Paragraphs>
  <Slides>34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0" baseType="lpstr">
      <vt:lpstr>Arial</vt:lpstr>
      <vt:lpstr>Arial Black</vt:lpstr>
      <vt:lpstr>Calibri</vt:lpstr>
      <vt:lpstr>Cambria Math</vt:lpstr>
      <vt:lpstr>Wingdings</vt:lpstr>
      <vt:lpstr>Thème Office</vt:lpstr>
      <vt:lpstr>REM 2024:  Benchmarking the JOREK Hot Tail RE seed with DREAM</vt:lpstr>
      <vt:lpstr>Outline</vt:lpstr>
      <vt:lpstr>The PhD project</vt:lpstr>
      <vt:lpstr>A prominent issue in ITER</vt:lpstr>
      <vt:lpstr>The PhD project</vt:lpstr>
      <vt:lpstr>Simulation Environment</vt:lpstr>
      <vt:lpstr>Simulation Environment</vt:lpstr>
      <vt:lpstr>DREAM vs JOREK</vt:lpstr>
      <vt:lpstr>DREAM vs JOREK : Test case 1 (E=0) </vt:lpstr>
      <vt:lpstr>DREAM vs JOREK : Test case 1 (E=0) </vt:lpstr>
      <vt:lpstr>DREAM vs JOREK : Test case 2 (E≠0) </vt:lpstr>
      <vt:lpstr>DREAM vs JOREK : E(T)≠0</vt:lpstr>
      <vt:lpstr>DREAM vs JOREK : RE density </vt:lpstr>
      <vt:lpstr>Trying to get better statistics</vt:lpstr>
      <vt:lpstr>2nd Iteration Method: Why?</vt:lpstr>
      <vt:lpstr>2nd Iteration Method: Principle</vt:lpstr>
      <vt:lpstr>2nd Iteration Method: Principle</vt:lpstr>
      <vt:lpstr>2nd Iteration Method: Principle</vt:lpstr>
      <vt:lpstr>2nd Iteration Method: Principle</vt:lpstr>
      <vt:lpstr>2nd Iteration Method: Test Case</vt:lpstr>
      <vt:lpstr>2nd Iteration Method: Results with 〖10〗^4 markers</vt:lpstr>
      <vt:lpstr>Next Steps</vt:lpstr>
      <vt:lpstr>References</vt:lpstr>
      <vt:lpstr>References</vt:lpstr>
      <vt:lpstr>Appendices</vt:lpstr>
      <vt:lpstr>PDF evolution Test Case 2</vt:lpstr>
      <vt:lpstr>Optimized PDF Proof (1/3)</vt:lpstr>
      <vt:lpstr>Optimized PDF Proof (2/3)</vt:lpstr>
      <vt:lpstr>Optimized PDF Proof (3/3)</vt:lpstr>
      <vt:lpstr>2nd Iteration Method: Results with 〖10〗^3 markers</vt:lpstr>
      <vt:lpstr>2nd Iteration Method: Results with 〖10〗^5 markers</vt:lpstr>
      <vt:lpstr>JET Shot n°95135: Dreicer dominates? </vt:lpstr>
      <vt:lpstr>JET Shot n°95135: Dreicer dominates? </vt:lpstr>
      <vt:lpstr>JET Shot n°95135: Dreicer dominates? 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Masque-de-presentation-Arial-PPTX</dc:title>
  <dc:creator>HARTMANN Marion</dc:creator>
  <cp:lastModifiedBy>PUEL Louis</cp:lastModifiedBy>
  <cp:revision>1024</cp:revision>
  <dcterms:created xsi:type="dcterms:W3CDTF">2023-01-31T13:15:02Z</dcterms:created>
  <dcterms:modified xsi:type="dcterms:W3CDTF">2024-06-07T12:14:28Z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0x010100108A61D7BE634F76874FDC084DD0BD15009E39C29C26594BAC90AC8ED3FDFD77E000BCE28098BA0F0B45BA4517838BD1AEEF</vt:lpwstr>
  </property>
  <property fmtid="{D5CDD505-2E9C-101B-9397-08002B2CF9AE}" pid="3" name="CollabXmlContent">
    <vt:lpwstr>&lt;CollabItems&gt;_x000d_
  &lt;CollabItem&gt;_x000d_
    &lt;FileLeafRef&gt;Masque-de-presentation-Arial-PPTX.pptx&lt;/FileLeafRef&gt;_x000d_
    &lt;Title&gt;Masque-de-presentation-Arial-PPTX&lt;/Title&gt;_x000d_
    &lt;CollabTypeDocument&gt;Procédure&lt;/CollabTypeDocument&gt;_x000d_
    &lt;CollabObjetResume /&gt;_x000d_
    &lt;CollabExter</vt:lpwstr>
  </property>
  <property fmtid="{D5CDD505-2E9C-101B-9397-08002B2CF9AE}" pid="4" name="IsCollabDocument">
    <vt:bool>true</vt:bool>
  </property>
  <property fmtid="{D5CDD505-2E9C-101B-9397-08002B2CF9AE}" pid="5" name="CollabEmetteur">
    <vt:lpwstr>16;#DCOM|5d454b4e-7aaa-470d-be17-032317e26456</vt:lpwstr>
  </property>
  <property fmtid="{D5CDD505-2E9C-101B-9397-08002B2CF9AE}" pid="6" name="I2ICODE">
    <vt:lpwstr>COLLAB</vt:lpwstr>
  </property>
  <property fmtid="{D5CDD505-2E9C-101B-9397-08002B2CF9AE}" pid="7" name="WebApplicationID">
    <vt:lpwstr>bb36ce6d-0f69-46d8-b0d4-d9bf5a87d995</vt:lpwstr>
  </property>
  <property fmtid="{D5CDD505-2E9C-101B-9397-08002B2CF9AE}" pid="8" name="I2ISITECODE">
    <vt:lpwstr/>
  </property>
</Properties>
</file>