
<file path=[Content_Types].xml><?xml version="1.0" encoding="utf-8"?>
<Types xmlns="http://schemas.openxmlformats.org/package/2006/content-types">
  <Default Extension="avi" ContentType="video/x-msvideo"/>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7"/>
  </p:notesMasterIdLst>
  <p:sldIdLst>
    <p:sldId id="412" r:id="rId2"/>
    <p:sldId id="349" r:id="rId3"/>
    <p:sldId id="413" r:id="rId4"/>
    <p:sldId id="400" r:id="rId5"/>
    <p:sldId id="390" r:id="rId6"/>
    <p:sldId id="397" r:id="rId7"/>
    <p:sldId id="398" r:id="rId8"/>
    <p:sldId id="427" r:id="rId9"/>
    <p:sldId id="350" r:id="rId10"/>
    <p:sldId id="423" r:id="rId11"/>
    <p:sldId id="424" r:id="rId12"/>
    <p:sldId id="399" r:id="rId13"/>
    <p:sldId id="411" r:id="rId14"/>
    <p:sldId id="425" r:id="rId15"/>
    <p:sldId id="450" r:id="rId16"/>
    <p:sldId id="426" r:id="rId17"/>
    <p:sldId id="451" r:id="rId18"/>
    <p:sldId id="407" r:id="rId19"/>
    <p:sldId id="428" r:id="rId20"/>
    <p:sldId id="272" r:id="rId21"/>
    <p:sldId id="438" r:id="rId22"/>
    <p:sldId id="271" r:id="rId23"/>
    <p:sldId id="429" r:id="rId24"/>
    <p:sldId id="454" r:id="rId25"/>
    <p:sldId id="432" r:id="rId26"/>
    <p:sldId id="435" r:id="rId27"/>
    <p:sldId id="433" r:id="rId28"/>
    <p:sldId id="402" r:id="rId29"/>
    <p:sldId id="405" r:id="rId30"/>
    <p:sldId id="403" r:id="rId31"/>
    <p:sldId id="436" r:id="rId32"/>
    <p:sldId id="453" r:id="rId33"/>
    <p:sldId id="437" r:id="rId34"/>
    <p:sldId id="408" r:id="rId35"/>
    <p:sldId id="406" r:id="rId36"/>
    <p:sldId id="404" r:id="rId37"/>
    <p:sldId id="430" r:id="rId38"/>
    <p:sldId id="416" r:id="rId39"/>
    <p:sldId id="414" r:id="rId40"/>
    <p:sldId id="419" r:id="rId41"/>
    <p:sldId id="415" r:id="rId42"/>
    <p:sldId id="421" r:id="rId43"/>
    <p:sldId id="422" r:id="rId44"/>
    <p:sldId id="439" r:id="rId45"/>
    <p:sldId id="442" r:id="rId46"/>
    <p:sldId id="455" r:id="rId47"/>
    <p:sldId id="456" r:id="rId48"/>
    <p:sldId id="457" r:id="rId49"/>
    <p:sldId id="472" r:id="rId50"/>
    <p:sldId id="470" r:id="rId51"/>
    <p:sldId id="471" r:id="rId52"/>
    <p:sldId id="476" r:id="rId53"/>
    <p:sldId id="474" r:id="rId54"/>
    <p:sldId id="475" r:id="rId55"/>
    <p:sldId id="449" r:id="rId56"/>
    <p:sldId id="458" r:id="rId57"/>
    <p:sldId id="459" r:id="rId58"/>
    <p:sldId id="468" r:id="rId59"/>
    <p:sldId id="469" r:id="rId60"/>
    <p:sldId id="462" r:id="rId61"/>
    <p:sldId id="465" r:id="rId62"/>
    <p:sldId id="467" r:id="rId63"/>
    <p:sldId id="466" r:id="rId64"/>
    <p:sldId id="463" r:id="rId65"/>
    <p:sldId id="464" r:id="rId66"/>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E8E8"/>
    <a:srgbClr val="7A7AEC"/>
    <a:srgbClr val="C81919"/>
    <a:srgbClr val="8CB951"/>
    <a:srgbClr val="F6910A"/>
    <a:srgbClr val="FF0000"/>
    <a:srgbClr val="E3E3E3"/>
    <a:srgbClr val="EDB120"/>
    <a:srgbClr val="D95319"/>
    <a:srgbClr val="0072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7" autoAdjust="0"/>
    <p:restoredTop sz="89568" autoAdjust="0"/>
  </p:normalViewPr>
  <p:slideViewPr>
    <p:cSldViewPr snapToGrid="0" showGuides="1">
      <p:cViewPr varScale="1">
        <p:scale>
          <a:sx n="132" d="100"/>
          <a:sy n="132" d="100"/>
        </p:scale>
        <p:origin x="1194" y="114"/>
      </p:cViewPr>
      <p:guideLst/>
    </p:cSldViewPr>
  </p:slideViewPr>
  <p:outlineViewPr>
    <p:cViewPr>
      <p:scale>
        <a:sx n="33" d="100"/>
        <a:sy n="33" d="100"/>
      </p:scale>
      <p:origin x="0" y="-397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F25DE2-B715-4EA4-8CF0-DA425EA806A7}" type="datetimeFigureOut">
              <a:rPr lang="en-GB" smtClean="0"/>
              <a:t>09/06/2024</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799BBE-B871-48D7-983C-C0B1D7156DCD}" type="slidenum">
              <a:rPr lang="en-GB" smtClean="0"/>
              <a:t>‹nr.›</a:t>
            </a:fld>
            <a:endParaRPr lang="en-GB"/>
          </a:p>
        </p:txBody>
      </p:sp>
    </p:spTree>
    <p:extLst>
      <p:ext uri="{BB962C8B-B14F-4D97-AF65-F5344CB8AC3E}">
        <p14:creationId xmlns:p14="http://schemas.microsoft.com/office/powerpoint/2010/main" val="143371931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619E3-5BE3-54F9-A6BB-4BCF8467EB2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DF61E29-BDAD-73A2-6736-5D68F050354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734A7AA-4801-9BFA-8A77-CAE34CA6FE79}"/>
              </a:ext>
            </a:extLst>
          </p:cNvPr>
          <p:cNvSpPr>
            <a:spLocks noGrp="1"/>
          </p:cNvSpPr>
          <p:nvPr>
            <p:ph type="body" idx="1"/>
          </p:nvPr>
        </p:nvSpPr>
        <p:spPr/>
        <p:txBody>
          <a:bodyPr/>
          <a:lstStyle/>
          <a:p>
            <a:endParaRPr lang="en-GB" dirty="0"/>
          </a:p>
        </p:txBody>
      </p:sp>
      <p:sp>
        <p:nvSpPr>
          <p:cNvPr id="4" name="Tijdelijke aanduiding voor dianummer 3">
            <a:extLst>
              <a:ext uri="{FF2B5EF4-FFF2-40B4-BE49-F238E27FC236}">
                <a16:creationId xmlns:a16="http://schemas.microsoft.com/office/drawing/2014/main" id="{8FC6BCC2-33F3-A172-79F0-746D034C3692}"/>
              </a:ext>
            </a:extLst>
          </p:cNvPr>
          <p:cNvSpPr>
            <a:spLocks noGrp="1"/>
          </p:cNvSpPr>
          <p:nvPr>
            <p:ph type="sldNum" sz="quarter" idx="10"/>
          </p:nvPr>
        </p:nvSpPr>
        <p:spPr/>
        <p:txBody>
          <a:bodyPr/>
          <a:lstStyle/>
          <a:p>
            <a:fld id="{AA799BBE-B871-48D7-983C-C0B1D7156DCD}" type="slidenum">
              <a:rPr lang="en-GB" smtClean="0"/>
              <a:t>1</a:t>
            </a:fld>
            <a:endParaRPr lang="en-GB" dirty="0"/>
          </a:p>
        </p:txBody>
      </p:sp>
    </p:spTree>
    <p:extLst>
      <p:ext uri="{BB962C8B-B14F-4D97-AF65-F5344CB8AC3E}">
        <p14:creationId xmlns:p14="http://schemas.microsoft.com/office/powerpoint/2010/main" val="695463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Higher loop voltage for #78817 (500 mV around &lt;325 mV for the other shots.</a:t>
            </a:r>
          </a:p>
          <a:p>
            <a:r>
              <a:rPr lang="en-US" dirty="0"/>
              <a:t>Maybe the vortex can be replenished during the ECRH phase resulting in faster decay?</a:t>
            </a:r>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32</a:t>
            </a:fld>
            <a:endParaRPr lang="en-GB"/>
          </a:p>
        </p:txBody>
      </p:sp>
    </p:spTree>
    <p:extLst>
      <p:ext uri="{BB962C8B-B14F-4D97-AF65-F5344CB8AC3E}">
        <p14:creationId xmlns:p14="http://schemas.microsoft.com/office/powerpoint/2010/main" val="2557179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Guiding center distribution in terms of coordinates</a:t>
            </a:r>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38</a:t>
            </a:fld>
            <a:endParaRPr lang="en-GB"/>
          </a:p>
        </p:txBody>
      </p:sp>
    </p:spTree>
    <p:extLst>
      <p:ext uri="{BB962C8B-B14F-4D97-AF65-F5344CB8AC3E}">
        <p14:creationId xmlns:p14="http://schemas.microsoft.com/office/powerpoint/2010/main" val="441430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41</a:t>
            </a:fld>
            <a:endParaRPr lang="en-GB"/>
          </a:p>
        </p:txBody>
      </p:sp>
    </p:spTree>
    <p:extLst>
      <p:ext uri="{BB962C8B-B14F-4D97-AF65-F5344CB8AC3E}">
        <p14:creationId xmlns:p14="http://schemas.microsoft.com/office/powerpoint/2010/main" val="4139912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45</a:t>
            </a:fld>
            <a:endParaRPr lang="en-GB"/>
          </a:p>
        </p:txBody>
      </p:sp>
    </p:spTree>
    <p:extLst>
      <p:ext uri="{BB962C8B-B14F-4D97-AF65-F5344CB8AC3E}">
        <p14:creationId xmlns:p14="http://schemas.microsoft.com/office/powerpoint/2010/main" val="3925062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46</a:t>
            </a:fld>
            <a:endParaRPr lang="en-GB"/>
          </a:p>
        </p:txBody>
      </p:sp>
    </p:spTree>
    <p:extLst>
      <p:ext uri="{BB962C8B-B14F-4D97-AF65-F5344CB8AC3E}">
        <p14:creationId xmlns:p14="http://schemas.microsoft.com/office/powerpoint/2010/main" val="10075124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47</a:t>
            </a:fld>
            <a:endParaRPr lang="en-GB"/>
          </a:p>
        </p:txBody>
      </p:sp>
    </p:spTree>
    <p:extLst>
      <p:ext uri="{BB962C8B-B14F-4D97-AF65-F5344CB8AC3E}">
        <p14:creationId xmlns:p14="http://schemas.microsoft.com/office/powerpoint/2010/main" val="3232516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48</a:t>
            </a:fld>
            <a:endParaRPr lang="en-GB"/>
          </a:p>
        </p:txBody>
      </p:sp>
    </p:spTree>
    <p:extLst>
      <p:ext uri="{BB962C8B-B14F-4D97-AF65-F5344CB8AC3E}">
        <p14:creationId xmlns:p14="http://schemas.microsoft.com/office/powerpoint/2010/main" val="1610357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49</a:t>
            </a:fld>
            <a:endParaRPr lang="en-GB"/>
          </a:p>
        </p:txBody>
      </p:sp>
    </p:spTree>
    <p:extLst>
      <p:ext uri="{BB962C8B-B14F-4D97-AF65-F5344CB8AC3E}">
        <p14:creationId xmlns:p14="http://schemas.microsoft.com/office/powerpoint/2010/main" val="1625755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50</a:t>
            </a:fld>
            <a:endParaRPr lang="en-GB"/>
          </a:p>
        </p:txBody>
      </p:sp>
    </p:spTree>
    <p:extLst>
      <p:ext uri="{BB962C8B-B14F-4D97-AF65-F5344CB8AC3E}">
        <p14:creationId xmlns:p14="http://schemas.microsoft.com/office/powerpoint/2010/main" val="32035414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51</a:t>
            </a:fld>
            <a:endParaRPr lang="en-GB"/>
          </a:p>
        </p:txBody>
      </p:sp>
    </p:spTree>
    <p:extLst>
      <p:ext uri="{BB962C8B-B14F-4D97-AF65-F5344CB8AC3E}">
        <p14:creationId xmlns:p14="http://schemas.microsoft.com/office/powerpoint/2010/main" val="1424111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Even </a:t>
            </a:r>
            <a:r>
              <a:rPr lang="en-US" dirty="0" err="1"/>
              <a:t>kijken</a:t>
            </a:r>
            <a:r>
              <a:rPr lang="en-US" dirty="0"/>
              <a:t> </a:t>
            </a:r>
            <a:r>
              <a:rPr lang="en-US" dirty="0" err="1"/>
              <a:t>naar</a:t>
            </a:r>
            <a:r>
              <a:rPr lang="en-US" dirty="0"/>
              <a:t> </a:t>
            </a:r>
            <a:r>
              <a:rPr lang="en-US" dirty="0" err="1"/>
              <a:t>verwoording</a:t>
            </a:r>
            <a:r>
              <a:rPr lang="en-US" dirty="0"/>
              <a:t> </a:t>
            </a:r>
            <a:r>
              <a:rPr lang="en-US" dirty="0" err="1"/>
              <a:t>punten</a:t>
            </a:r>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2</a:t>
            </a:fld>
            <a:endParaRPr lang="en-GB"/>
          </a:p>
        </p:txBody>
      </p:sp>
    </p:spTree>
    <p:extLst>
      <p:ext uri="{BB962C8B-B14F-4D97-AF65-F5344CB8AC3E}">
        <p14:creationId xmlns:p14="http://schemas.microsoft.com/office/powerpoint/2010/main" val="12663672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52</a:t>
            </a:fld>
            <a:endParaRPr lang="en-GB"/>
          </a:p>
        </p:txBody>
      </p:sp>
    </p:spTree>
    <p:extLst>
      <p:ext uri="{BB962C8B-B14F-4D97-AF65-F5344CB8AC3E}">
        <p14:creationId xmlns:p14="http://schemas.microsoft.com/office/powerpoint/2010/main" val="3780536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53</a:t>
            </a:fld>
            <a:endParaRPr lang="en-GB"/>
          </a:p>
        </p:txBody>
      </p:sp>
    </p:spTree>
    <p:extLst>
      <p:ext uri="{BB962C8B-B14F-4D97-AF65-F5344CB8AC3E}">
        <p14:creationId xmlns:p14="http://schemas.microsoft.com/office/powerpoint/2010/main" val="3537053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54</a:t>
            </a:fld>
            <a:endParaRPr lang="en-GB"/>
          </a:p>
        </p:txBody>
      </p:sp>
    </p:spTree>
    <p:extLst>
      <p:ext uri="{BB962C8B-B14F-4D97-AF65-F5344CB8AC3E}">
        <p14:creationId xmlns:p14="http://schemas.microsoft.com/office/powerpoint/2010/main" val="2186719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56</a:t>
            </a:fld>
            <a:endParaRPr lang="en-GB"/>
          </a:p>
        </p:txBody>
      </p:sp>
    </p:spTree>
    <p:extLst>
      <p:ext uri="{BB962C8B-B14F-4D97-AF65-F5344CB8AC3E}">
        <p14:creationId xmlns:p14="http://schemas.microsoft.com/office/powerpoint/2010/main" val="21144803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57</a:t>
            </a:fld>
            <a:endParaRPr lang="en-GB"/>
          </a:p>
        </p:txBody>
      </p:sp>
    </p:spTree>
    <p:extLst>
      <p:ext uri="{BB962C8B-B14F-4D97-AF65-F5344CB8AC3E}">
        <p14:creationId xmlns:p14="http://schemas.microsoft.com/office/powerpoint/2010/main" val="27312792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58</a:t>
            </a:fld>
            <a:endParaRPr lang="en-GB"/>
          </a:p>
        </p:txBody>
      </p:sp>
    </p:spTree>
    <p:extLst>
      <p:ext uri="{BB962C8B-B14F-4D97-AF65-F5344CB8AC3E}">
        <p14:creationId xmlns:p14="http://schemas.microsoft.com/office/powerpoint/2010/main" val="28287348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59</a:t>
            </a:fld>
            <a:endParaRPr lang="en-GB"/>
          </a:p>
        </p:txBody>
      </p:sp>
    </p:spTree>
    <p:extLst>
      <p:ext uri="{BB962C8B-B14F-4D97-AF65-F5344CB8AC3E}">
        <p14:creationId xmlns:p14="http://schemas.microsoft.com/office/powerpoint/2010/main" val="14276656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FIRST ATTEMPTS, NOT PRESENTED DURING REM, MORE RESEARCH NEEDED TO EXPLAIN (EVOLUTION OF) PROFILE</a:t>
            </a:r>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60</a:t>
            </a:fld>
            <a:endParaRPr lang="en-GB"/>
          </a:p>
        </p:txBody>
      </p:sp>
    </p:spTree>
    <p:extLst>
      <p:ext uri="{BB962C8B-B14F-4D97-AF65-F5344CB8AC3E}">
        <p14:creationId xmlns:p14="http://schemas.microsoft.com/office/powerpoint/2010/main" val="25382636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FIRST ATTEMPTS, NOT PRESENTED DURING REM, MORE RESEARCH NEEDED TO EXPLAIN (EVOLUTION OF) PROFILE</a:t>
            </a:r>
          </a:p>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61</a:t>
            </a:fld>
            <a:endParaRPr lang="en-GB"/>
          </a:p>
        </p:txBody>
      </p:sp>
    </p:spTree>
    <p:extLst>
      <p:ext uri="{BB962C8B-B14F-4D97-AF65-F5344CB8AC3E}">
        <p14:creationId xmlns:p14="http://schemas.microsoft.com/office/powerpoint/2010/main" val="42281016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FIRST ATTEMPTS, NOT PRESENTED DURING REM, MORE RESEARCH NEEDED TO EXPLAIN (EVOLUTION OF) PROFILE</a:t>
            </a:r>
          </a:p>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62</a:t>
            </a:fld>
            <a:endParaRPr lang="en-GB"/>
          </a:p>
        </p:txBody>
      </p:sp>
    </p:spTree>
    <p:extLst>
      <p:ext uri="{BB962C8B-B14F-4D97-AF65-F5344CB8AC3E}">
        <p14:creationId xmlns:p14="http://schemas.microsoft.com/office/powerpoint/2010/main" val="219930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4</a:t>
            </a:fld>
            <a:endParaRPr lang="en-GB"/>
          </a:p>
        </p:txBody>
      </p:sp>
    </p:spTree>
    <p:extLst>
      <p:ext uri="{BB962C8B-B14F-4D97-AF65-F5344CB8AC3E}">
        <p14:creationId xmlns:p14="http://schemas.microsoft.com/office/powerpoint/2010/main" val="30179884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FIRST ATTEMPTS, NOT PRESENTED DURING REM, MORE RESEARCH NEEDED TO EXPLAIN (EVOLUTION OF) PROFILE</a:t>
            </a:r>
          </a:p>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63</a:t>
            </a:fld>
            <a:endParaRPr lang="en-GB"/>
          </a:p>
        </p:txBody>
      </p:sp>
    </p:spTree>
    <p:extLst>
      <p:ext uri="{BB962C8B-B14F-4D97-AF65-F5344CB8AC3E}">
        <p14:creationId xmlns:p14="http://schemas.microsoft.com/office/powerpoint/2010/main" val="13401891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FIRST ATTEMPTS, NOT PRESENTED DURING REM, MORE RESEARCH NEEDED TO EXPLAIN (EVOLUTION OF) PROFILE</a:t>
            </a:r>
          </a:p>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64</a:t>
            </a:fld>
            <a:endParaRPr lang="en-GB"/>
          </a:p>
        </p:txBody>
      </p:sp>
    </p:spTree>
    <p:extLst>
      <p:ext uri="{BB962C8B-B14F-4D97-AF65-F5344CB8AC3E}">
        <p14:creationId xmlns:p14="http://schemas.microsoft.com/office/powerpoint/2010/main" val="35913929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FIRST ATTEMPTS, NOT PRESENTED DURING REM, MORE RESEARCH NEEDED TO EXPLAIN (EVOLUTION OF) PROFILE</a:t>
            </a:r>
          </a:p>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65</a:t>
            </a:fld>
            <a:endParaRPr lang="en-GB"/>
          </a:p>
        </p:txBody>
      </p:sp>
    </p:spTree>
    <p:extLst>
      <p:ext uri="{BB962C8B-B14F-4D97-AF65-F5344CB8AC3E}">
        <p14:creationId xmlns:p14="http://schemas.microsoft.com/office/powerpoint/2010/main" val="1812756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9</a:t>
            </a:fld>
            <a:endParaRPr lang="en-GB"/>
          </a:p>
        </p:txBody>
      </p:sp>
    </p:spTree>
    <p:extLst>
      <p:ext uri="{BB962C8B-B14F-4D97-AF65-F5344CB8AC3E}">
        <p14:creationId xmlns:p14="http://schemas.microsoft.com/office/powerpoint/2010/main" val="1692795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21</a:t>
            </a:fld>
            <a:endParaRPr lang="en-GB"/>
          </a:p>
        </p:txBody>
      </p:sp>
    </p:spTree>
    <p:extLst>
      <p:ext uri="{BB962C8B-B14F-4D97-AF65-F5344CB8AC3E}">
        <p14:creationId xmlns:p14="http://schemas.microsoft.com/office/powerpoint/2010/main" val="1695340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23</a:t>
            </a:fld>
            <a:endParaRPr lang="en-GB"/>
          </a:p>
        </p:txBody>
      </p:sp>
    </p:spTree>
    <p:extLst>
      <p:ext uri="{BB962C8B-B14F-4D97-AF65-F5344CB8AC3E}">
        <p14:creationId xmlns:p14="http://schemas.microsoft.com/office/powerpoint/2010/main" val="3090841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24</a:t>
            </a:fld>
            <a:endParaRPr lang="en-GB"/>
          </a:p>
        </p:txBody>
      </p:sp>
    </p:spTree>
    <p:extLst>
      <p:ext uri="{BB962C8B-B14F-4D97-AF65-F5344CB8AC3E}">
        <p14:creationId xmlns:p14="http://schemas.microsoft.com/office/powerpoint/2010/main" val="2954472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28</a:t>
            </a:fld>
            <a:endParaRPr lang="en-GB"/>
          </a:p>
        </p:txBody>
      </p:sp>
    </p:spTree>
    <p:extLst>
      <p:ext uri="{BB962C8B-B14F-4D97-AF65-F5344CB8AC3E}">
        <p14:creationId xmlns:p14="http://schemas.microsoft.com/office/powerpoint/2010/main" val="1293602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The RE densities (with the star) indicate the densities of the REs in the high-energetic vortex.</a:t>
            </a:r>
          </a:p>
        </p:txBody>
      </p:sp>
      <p:sp>
        <p:nvSpPr>
          <p:cNvPr id="4" name="Tijdelijke aanduiding voor dianummer 3"/>
          <p:cNvSpPr>
            <a:spLocks noGrp="1"/>
          </p:cNvSpPr>
          <p:nvPr>
            <p:ph type="sldNum" sz="quarter" idx="5"/>
          </p:nvPr>
        </p:nvSpPr>
        <p:spPr/>
        <p:txBody>
          <a:bodyPr/>
          <a:lstStyle/>
          <a:p>
            <a:fld id="{AA799BBE-B871-48D7-983C-C0B1D7156DCD}" type="slidenum">
              <a:rPr lang="en-GB" smtClean="0"/>
              <a:t>31</a:t>
            </a:fld>
            <a:endParaRPr lang="en-GB"/>
          </a:p>
        </p:txBody>
      </p:sp>
    </p:spTree>
    <p:extLst>
      <p:ext uri="{BB962C8B-B14F-4D97-AF65-F5344CB8AC3E}">
        <p14:creationId xmlns:p14="http://schemas.microsoft.com/office/powerpoint/2010/main" val="5599397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Title at the top">
    <p:bg>
      <p:bgPr>
        <a:solidFill>
          <a:srgbClr val="EEE8E8"/>
        </a:solidFill>
        <a:effectLst/>
      </p:bgPr>
    </p:bg>
    <p:spTree>
      <p:nvGrpSpPr>
        <p:cNvPr id="1" name=""/>
        <p:cNvGrpSpPr/>
        <p:nvPr/>
      </p:nvGrpSpPr>
      <p:grpSpPr>
        <a:xfrm>
          <a:off x="0" y="0"/>
          <a:ext cx="0" cy="0"/>
          <a:chOff x="0" y="0"/>
          <a:chExt cx="0" cy="0"/>
        </a:xfrm>
      </p:grpSpPr>
      <p:sp>
        <p:nvSpPr>
          <p:cNvPr id="10" name="Black75"/>
          <p:cNvSpPr/>
          <p:nvPr userDrawn="1"/>
        </p:nvSpPr>
        <p:spPr>
          <a:xfrm>
            <a:off x="0" y="756000"/>
            <a:ext cx="9144000" cy="1080000"/>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1" y="756049"/>
            <a:ext cx="9143999" cy="792000"/>
          </a:xfrm>
          <a:solidFill>
            <a:schemeClr val="tx2">
              <a:alpha val="50000"/>
            </a:schemeClr>
          </a:solidFill>
        </p:spPr>
        <p:txBody>
          <a:bodyPr lIns="756000" rIns="1962000" anchor="ctr"/>
          <a:lstStyle>
            <a:lvl1pPr algn="l">
              <a:lnSpc>
                <a:spcPts val="2300"/>
              </a:lnSpc>
              <a:defRPr sz="2200" baseline="0">
                <a:solidFill>
                  <a:schemeClr val="bg1"/>
                </a:solidFill>
              </a:defRPr>
            </a:lvl1pPr>
          </a:lstStyle>
          <a:p>
            <a:r>
              <a:rPr lang="en-GB" dirty="0"/>
              <a:t>Example of a title at the top</a:t>
            </a:r>
          </a:p>
        </p:txBody>
      </p:sp>
      <p:sp>
        <p:nvSpPr>
          <p:cNvPr id="3" name="Subtitle 2"/>
          <p:cNvSpPr>
            <a:spLocks noGrp="1"/>
          </p:cNvSpPr>
          <p:nvPr>
            <p:ph type="subTitle" idx="1" hasCustomPrompt="1"/>
          </p:nvPr>
        </p:nvSpPr>
        <p:spPr>
          <a:xfrm>
            <a:off x="-1" y="1548000"/>
            <a:ext cx="9143999" cy="288000"/>
          </a:xfrm>
          <a:solidFill>
            <a:schemeClr val="tx2">
              <a:alpha val="50000"/>
            </a:schemeClr>
          </a:solidFill>
          <a:ln>
            <a:noFill/>
          </a:ln>
        </p:spPr>
        <p:txBody>
          <a:bodyPr wrap="none" lIns="756000" tIns="18000" rIns="1962000"/>
          <a:lstStyle>
            <a:lvl1pPr marL="0" indent="0" algn="l">
              <a:buNone/>
              <a:defRPr sz="1000" b="1" cap="all"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SUBTITLE OR DATE</a:t>
            </a:r>
          </a:p>
        </p:txBody>
      </p:sp>
      <p:pic>
        <p:nvPicPr>
          <p:cNvPr id="7" name="Picture 2">
            <a:extLst>
              <a:ext uri="{FF2B5EF4-FFF2-40B4-BE49-F238E27FC236}">
                <a16:creationId xmlns:a16="http://schemas.microsoft.com/office/drawing/2014/main" id="{521D38FC-6D70-0146-84E1-32B3F0A2D642}"/>
              </a:ext>
            </a:extLst>
          </p:cNvPr>
          <p:cNvPicPr>
            <a:picLocks noChangeAspect="1"/>
          </p:cNvPicPr>
          <p:nvPr userDrawn="1"/>
        </p:nvPicPr>
        <p:blipFill>
          <a:blip r:embed="rId2"/>
          <a:stretch>
            <a:fillRect/>
          </a:stretch>
        </p:blipFill>
        <p:spPr>
          <a:xfrm>
            <a:off x="7340600" y="4568825"/>
            <a:ext cx="1803400" cy="574675"/>
          </a:xfrm>
          <a:prstGeom prst="rect">
            <a:avLst/>
          </a:prstGeom>
        </p:spPr>
      </p:pic>
      <p:sp>
        <p:nvSpPr>
          <p:cNvPr id="9" name="Tijdelijke aanduiding voor tekst 8"/>
          <p:cNvSpPr>
            <a:spLocks noGrp="1"/>
          </p:cNvSpPr>
          <p:nvPr>
            <p:ph type="body" sz="quarter" idx="13" hasCustomPrompt="1"/>
          </p:nvPr>
        </p:nvSpPr>
        <p:spPr>
          <a:xfrm>
            <a:off x="0" y="3990975"/>
            <a:ext cx="9143999" cy="576263"/>
          </a:xfrm>
          <a:solidFill>
            <a:srgbClr val="000000">
              <a:alpha val="25000"/>
            </a:srgbClr>
          </a:solidFill>
          <a:ln>
            <a:noFill/>
          </a:ln>
        </p:spPr>
        <p:txBody>
          <a:bodyPr lIns="756000" anchor="ctr" anchorCtr="0"/>
          <a:lstStyle>
            <a:lvl1pPr>
              <a:defRPr sz="1100" b="1">
                <a:solidFill>
                  <a:schemeClr val="bg1"/>
                </a:solidFill>
              </a:defRPr>
            </a:lvl1pPr>
          </a:lstStyle>
          <a:p>
            <a:pPr lvl="0"/>
            <a:r>
              <a:rPr lang="en-GB" dirty="0"/>
              <a:t>Name, Function</a:t>
            </a:r>
          </a:p>
        </p:txBody>
      </p:sp>
      <p:sp>
        <p:nvSpPr>
          <p:cNvPr id="11" name="Tijdelijke aanduiding voor tekst 8"/>
          <p:cNvSpPr>
            <a:spLocks noGrp="1"/>
          </p:cNvSpPr>
          <p:nvPr>
            <p:ph type="body" sz="quarter" idx="14" hasCustomPrompt="1"/>
          </p:nvPr>
        </p:nvSpPr>
        <p:spPr>
          <a:xfrm>
            <a:off x="-6667" y="4567237"/>
            <a:ext cx="7347267" cy="576263"/>
          </a:xfrm>
          <a:solidFill>
            <a:srgbClr val="FFFFFF"/>
          </a:solidFill>
          <a:ln>
            <a:noFill/>
          </a:ln>
        </p:spPr>
        <p:txBody>
          <a:bodyPr lIns="756000" anchor="ctr" anchorCtr="0"/>
          <a:lstStyle>
            <a:lvl1pPr>
              <a:defRPr sz="1100" b="0" baseline="0">
                <a:solidFill>
                  <a:schemeClr val="tx1"/>
                </a:solidFill>
              </a:defRPr>
            </a:lvl1pPr>
          </a:lstStyle>
          <a:p>
            <a:pPr lvl="0"/>
            <a:r>
              <a:rPr lang="en-GB" dirty="0"/>
              <a:t>Department, Sub department or Capacity Group</a:t>
            </a:r>
          </a:p>
        </p:txBody>
      </p:sp>
    </p:spTree>
    <p:extLst>
      <p:ext uri="{BB962C8B-B14F-4D97-AF65-F5344CB8AC3E}">
        <p14:creationId xmlns:p14="http://schemas.microsoft.com/office/powerpoint/2010/main" val="164422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 image - 1/2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23518" y="586800"/>
            <a:ext cx="3600000" cy="732238"/>
          </a:xfrm>
        </p:spPr>
        <p:txBody>
          <a:bodyPr/>
          <a:lstStyle>
            <a:lvl1pPr>
              <a:lnSpc>
                <a:spcPct val="100000"/>
              </a:lnSpc>
              <a:defRPr sz="1950" b="0" baseline="0"/>
            </a:lvl1pPr>
          </a:lstStyle>
          <a:p>
            <a:r>
              <a:rPr lang="en-GB" dirty="0"/>
              <a:t>This is an example of 19,5 </a:t>
            </a:r>
            <a:r>
              <a:rPr lang="en-GB" dirty="0" err="1"/>
              <a:t>pt</a:t>
            </a:r>
            <a:r>
              <a:rPr lang="en-GB" dirty="0"/>
              <a:t> text with single line spacing</a:t>
            </a:r>
          </a:p>
        </p:txBody>
      </p:sp>
      <p:sp>
        <p:nvSpPr>
          <p:cNvPr id="3" name="Content Placeholder 2"/>
          <p:cNvSpPr>
            <a:spLocks noGrp="1"/>
          </p:cNvSpPr>
          <p:nvPr>
            <p:ph sz="half" idx="1" hasCustomPrompt="1"/>
          </p:nvPr>
        </p:nvSpPr>
        <p:spPr>
          <a:xfrm>
            <a:off x="4720343" y="1295401"/>
            <a:ext cx="3598863" cy="2933700"/>
          </a:xfrm>
        </p:spPr>
        <p:txBody>
          <a:bodyPr/>
          <a:lstStyle>
            <a:lvl1pPr>
              <a:defRPr/>
            </a:lvl1pPr>
          </a:lstStyle>
          <a:p>
            <a:pPr lvl="0"/>
            <a:r>
              <a:rPr lang="en-GB" dirty="0"/>
              <a:t>Click to enter text</a:t>
            </a:r>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p:txBody>
      </p:sp>
      <p:sp>
        <p:nvSpPr>
          <p:cNvPr id="5" name="Date Placeholder 4"/>
          <p:cNvSpPr>
            <a:spLocks noGrp="1"/>
          </p:cNvSpPr>
          <p:nvPr>
            <p:ph type="dt" sz="half" idx="10"/>
          </p:nvPr>
        </p:nvSpPr>
        <p:spPr>
          <a:xfrm>
            <a:off x="628650" y="4767263"/>
            <a:ext cx="2057400" cy="273844"/>
          </a:xfrm>
          <a:prstGeom prst="rect">
            <a:avLst/>
          </a:prstGeom>
        </p:spPr>
        <p:txBody>
          <a:bodyPr/>
          <a:lstStyle/>
          <a:p>
            <a:endParaRPr lang="en-GB" dirty="0"/>
          </a:p>
        </p:txBody>
      </p:sp>
      <p:sp>
        <p:nvSpPr>
          <p:cNvPr id="6" name="Footer Placeholder 5"/>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7" name="Slide Number Placeholder 6"/>
          <p:cNvSpPr>
            <a:spLocks noGrp="1"/>
          </p:cNvSpPr>
          <p:nvPr>
            <p:ph type="sldNum" sz="quarter" idx="12"/>
          </p:nvPr>
        </p:nvSpPr>
        <p:spPr/>
        <p:txBody>
          <a:bodyPr/>
          <a:lstStyle/>
          <a:p>
            <a:fld id="{C194BDB0-F4EA-4DD6-8281-CCE2440D0CE0}" type="slidenum">
              <a:rPr lang="en-GB" smtClean="0"/>
              <a:t>‹nr.›</a:t>
            </a:fld>
            <a:endParaRPr lang="en-GB" dirty="0"/>
          </a:p>
        </p:txBody>
      </p:sp>
      <p:sp>
        <p:nvSpPr>
          <p:cNvPr id="10" name="Tijdelijke aanduiding voor afbeelding 9"/>
          <p:cNvSpPr>
            <a:spLocks noGrp="1"/>
          </p:cNvSpPr>
          <p:nvPr>
            <p:ph type="pic" sz="quarter" idx="13" hasCustomPrompt="1"/>
          </p:nvPr>
        </p:nvSpPr>
        <p:spPr>
          <a:xfrm>
            <a:off x="0" y="0"/>
            <a:ext cx="4354513" cy="4567238"/>
          </a:xfrm>
        </p:spPr>
        <p:txBody>
          <a:bodyPr/>
          <a:lstStyle>
            <a:lvl1pPr marL="0" marR="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insert image</a:t>
            </a:r>
          </a:p>
        </p:txBody>
      </p:sp>
    </p:spTree>
    <p:extLst>
      <p:ext uri="{BB962C8B-B14F-4D97-AF65-F5344CB8AC3E}">
        <p14:creationId xmlns:p14="http://schemas.microsoft.com/office/powerpoint/2010/main" val="1887270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 image - 2/3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94405" y="586800"/>
            <a:ext cx="4820920" cy="732238"/>
          </a:xfrm>
        </p:spPr>
        <p:txBody>
          <a:bodyPr/>
          <a:lstStyle>
            <a:lvl1pPr>
              <a:lnSpc>
                <a:spcPct val="100000"/>
              </a:lnSpc>
              <a:defRPr sz="1950" b="0" baseline="0"/>
            </a:lvl1pPr>
          </a:lstStyle>
          <a:p>
            <a:r>
              <a:rPr lang="en-GB" dirty="0"/>
              <a:t>This is an example of 19,5 </a:t>
            </a:r>
            <a:r>
              <a:rPr lang="en-GB" dirty="0" err="1"/>
              <a:t>pt</a:t>
            </a:r>
            <a:r>
              <a:rPr lang="en-GB" dirty="0"/>
              <a:t> text with single line spacing</a:t>
            </a:r>
          </a:p>
        </p:txBody>
      </p:sp>
      <p:sp>
        <p:nvSpPr>
          <p:cNvPr id="3" name="Content Placeholder 2"/>
          <p:cNvSpPr>
            <a:spLocks noGrp="1"/>
          </p:cNvSpPr>
          <p:nvPr>
            <p:ph sz="half" idx="1" hasCustomPrompt="1"/>
          </p:nvPr>
        </p:nvSpPr>
        <p:spPr>
          <a:xfrm>
            <a:off x="3491230" y="1295401"/>
            <a:ext cx="4824095" cy="2933700"/>
          </a:xfrm>
        </p:spPr>
        <p:txBody>
          <a:bodyPr/>
          <a:lstStyle>
            <a:lvl1pPr>
              <a:defRPr baseline="0"/>
            </a:lvl1pPr>
          </a:lstStyle>
          <a:p>
            <a:pPr lvl="0"/>
            <a:r>
              <a:rPr lang="en-GB" dirty="0"/>
              <a:t>Click to enter text</a:t>
            </a:r>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p:txBody>
      </p:sp>
      <p:sp>
        <p:nvSpPr>
          <p:cNvPr id="5" name="Date Placeholder 4"/>
          <p:cNvSpPr>
            <a:spLocks noGrp="1"/>
          </p:cNvSpPr>
          <p:nvPr>
            <p:ph type="dt" sz="half" idx="10"/>
          </p:nvPr>
        </p:nvSpPr>
        <p:spPr>
          <a:xfrm>
            <a:off x="628650" y="4767263"/>
            <a:ext cx="2057400" cy="273844"/>
          </a:xfrm>
          <a:prstGeom prst="rect">
            <a:avLst/>
          </a:prstGeom>
        </p:spPr>
        <p:txBody>
          <a:bodyPr/>
          <a:lstStyle/>
          <a:p>
            <a:endParaRPr lang="en-GB" dirty="0"/>
          </a:p>
        </p:txBody>
      </p:sp>
      <p:sp>
        <p:nvSpPr>
          <p:cNvPr id="6" name="Footer Placeholder 5"/>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7" name="Slide Number Placeholder 6"/>
          <p:cNvSpPr>
            <a:spLocks noGrp="1"/>
          </p:cNvSpPr>
          <p:nvPr>
            <p:ph type="sldNum" sz="quarter" idx="12"/>
          </p:nvPr>
        </p:nvSpPr>
        <p:spPr/>
        <p:txBody>
          <a:bodyPr/>
          <a:lstStyle/>
          <a:p>
            <a:fld id="{C194BDB0-F4EA-4DD6-8281-CCE2440D0CE0}" type="slidenum">
              <a:rPr lang="en-GB" smtClean="0"/>
              <a:t>‹nr.›</a:t>
            </a:fld>
            <a:endParaRPr lang="en-GB" dirty="0"/>
          </a:p>
        </p:txBody>
      </p:sp>
      <p:sp>
        <p:nvSpPr>
          <p:cNvPr id="10" name="Tijdelijke aanduiding voor afbeelding 9"/>
          <p:cNvSpPr>
            <a:spLocks noGrp="1"/>
          </p:cNvSpPr>
          <p:nvPr>
            <p:ph type="pic" sz="quarter" idx="13" hasCustomPrompt="1"/>
          </p:nvPr>
        </p:nvSpPr>
        <p:spPr>
          <a:xfrm>
            <a:off x="0" y="0"/>
            <a:ext cx="3022600" cy="4567238"/>
          </a:xfrm>
        </p:spPr>
        <p:txBody>
          <a:bodyPr/>
          <a:lstStyle/>
          <a:p>
            <a:r>
              <a:rPr lang="en-GB" dirty="0"/>
              <a:t>Click to insert image</a:t>
            </a:r>
          </a:p>
        </p:txBody>
      </p:sp>
    </p:spTree>
    <p:extLst>
      <p:ext uri="{BB962C8B-B14F-4D97-AF65-F5344CB8AC3E}">
        <p14:creationId xmlns:p14="http://schemas.microsoft.com/office/powerpoint/2010/main" val="681225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ing + full screen dark image">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8825" y="518400"/>
            <a:ext cx="7556500" cy="733827"/>
          </a:xfrm>
        </p:spPr>
        <p:txBody>
          <a:bodyPr/>
          <a:lstStyle>
            <a:lvl1pPr>
              <a:defRPr baseline="0">
                <a:solidFill>
                  <a:schemeClr val="bg1"/>
                </a:solidFill>
              </a:defRPr>
            </a:lvl1pPr>
          </a:lstStyle>
          <a:p>
            <a:r>
              <a:rPr lang="en-GB" dirty="0"/>
              <a:t>This is an example of a white headline on a full screen, dark image</a:t>
            </a:r>
          </a:p>
        </p:txBody>
      </p:sp>
      <p:sp>
        <p:nvSpPr>
          <p:cNvPr id="4" name="Date Placeholder 3"/>
          <p:cNvSpPr>
            <a:spLocks noGrp="1"/>
          </p:cNvSpPr>
          <p:nvPr>
            <p:ph type="dt" sz="half" idx="10"/>
          </p:nvPr>
        </p:nvSpPr>
        <p:spPr>
          <a:xfrm>
            <a:off x="628650" y="4767263"/>
            <a:ext cx="2057400" cy="273844"/>
          </a:xfrm>
          <a:prstGeom prst="rect">
            <a:avLst/>
          </a:prstGeom>
        </p:spPr>
        <p:txBody>
          <a:bodyPr/>
          <a:lstStyle/>
          <a:p>
            <a:endParaRPr lang="en-GB" dirty="0"/>
          </a:p>
        </p:txBody>
      </p:sp>
      <p:sp>
        <p:nvSpPr>
          <p:cNvPr id="5" name="Footer Placeholder 4"/>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6" name="Slide Number Placeholder 5"/>
          <p:cNvSpPr>
            <a:spLocks noGrp="1"/>
          </p:cNvSpPr>
          <p:nvPr>
            <p:ph type="sldNum" sz="quarter" idx="12"/>
          </p:nvPr>
        </p:nvSpPr>
        <p:spPr/>
        <p:txBody>
          <a:bodyPr/>
          <a:lstStyle/>
          <a:p>
            <a:fld id="{C194BDB0-F4EA-4DD6-8281-CCE2440D0CE0}" type="slidenum">
              <a:rPr lang="en-GB" smtClean="0"/>
              <a:t>‹nr.›</a:t>
            </a:fld>
            <a:endParaRPr lang="en-GB" dirty="0"/>
          </a:p>
        </p:txBody>
      </p:sp>
    </p:spTree>
    <p:extLst>
      <p:ext uri="{BB962C8B-B14F-4D97-AF65-F5344CB8AC3E}">
        <p14:creationId xmlns:p14="http://schemas.microsoft.com/office/powerpoint/2010/main" val="770151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ing + full screen light image">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8825" y="518400"/>
            <a:ext cx="7556500" cy="733827"/>
          </a:xfrm>
        </p:spPr>
        <p:txBody>
          <a:bodyPr/>
          <a:lstStyle>
            <a:lvl1pPr>
              <a:defRPr baseline="0">
                <a:solidFill>
                  <a:schemeClr val="tx1"/>
                </a:solidFill>
              </a:defRPr>
            </a:lvl1pPr>
          </a:lstStyle>
          <a:p>
            <a:r>
              <a:rPr lang="en-GB" dirty="0"/>
              <a:t>This is an example of a black headline on a full screen, light image</a:t>
            </a:r>
          </a:p>
        </p:txBody>
      </p:sp>
      <p:sp>
        <p:nvSpPr>
          <p:cNvPr id="4" name="Date Placeholder 3"/>
          <p:cNvSpPr>
            <a:spLocks noGrp="1"/>
          </p:cNvSpPr>
          <p:nvPr>
            <p:ph type="dt" sz="half" idx="10"/>
          </p:nvPr>
        </p:nvSpPr>
        <p:spPr>
          <a:xfrm>
            <a:off x="628650" y="4767263"/>
            <a:ext cx="2057400" cy="273844"/>
          </a:xfrm>
          <a:prstGeom prst="rect">
            <a:avLst/>
          </a:prstGeom>
        </p:spPr>
        <p:txBody>
          <a:bodyPr/>
          <a:lstStyle/>
          <a:p>
            <a:endParaRPr lang="en-GB" dirty="0"/>
          </a:p>
        </p:txBody>
      </p:sp>
      <p:sp>
        <p:nvSpPr>
          <p:cNvPr id="5" name="Footer Placeholder 4"/>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6" name="Slide Number Placeholder 5"/>
          <p:cNvSpPr>
            <a:spLocks noGrp="1"/>
          </p:cNvSpPr>
          <p:nvPr>
            <p:ph type="sldNum" sz="quarter" idx="12"/>
          </p:nvPr>
        </p:nvSpPr>
        <p:spPr/>
        <p:txBody>
          <a:bodyPr/>
          <a:lstStyle/>
          <a:p>
            <a:fld id="{C194BDB0-F4EA-4DD6-8281-CCE2440D0CE0}" type="slidenum">
              <a:rPr lang="en-GB" smtClean="0"/>
              <a:t>‹nr.›</a:t>
            </a:fld>
            <a:endParaRPr lang="en-GB" dirty="0"/>
          </a:p>
        </p:txBody>
      </p:sp>
    </p:spTree>
    <p:extLst>
      <p:ext uri="{BB962C8B-B14F-4D97-AF65-F5344CB8AC3E}">
        <p14:creationId xmlns:p14="http://schemas.microsoft.com/office/powerpoint/2010/main" val="2696832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 backgroun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8825" y="518400"/>
            <a:ext cx="7556500" cy="733827"/>
          </a:xfrm>
        </p:spPr>
        <p:txBody>
          <a:bodyPr/>
          <a:lstStyle>
            <a:lvl1pPr>
              <a:defRPr baseline="0">
                <a:solidFill>
                  <a:schemeClr val="tx1"/>
                </a:solidFill>
              </a:defRPr>
            </a:lvl1pPr>
          </a:lstStyle>
          <a:p>
            <a:r>
              <a:rPr lang="en-GB" dirty="0"/>
              <a:t>This is an example of a black headline on a white background</a:t>
            </a:r>
          </a:p>
        </p:txBody>
      </p:sp>
      <p:sp>
        <p:nvSpPr>
          <p:cNvPr id="4" name="Date Placeholder 3"/>
          <p:cNvSpPr>
            <a:spLocks noGrp="1"/>
          </p:cNvSpPr>
          <p:nvPr>
            <p:ph type="dt" sz="half" idx="10"/>
          </p:nvPr>
        </p:nvSpPr>
        <p:spPr>
          <a:xfrm>
            <a:off x="628650" y="4767263"/>
            <a:ext cx="2057400" cy="273844"/>
          </a:xfrm>
          <a:prstGeom prst="rect">
            <a:avLst/>
          </a:prstGeom>
        </p:spPr>
        <p:txBody>
          <a:bodyPr/>
          <a:lstStyle/>
          <a:p>
            <a:endParaRPr lang="en-GB" dirty="0"/>
          </a:p>
        </p:txBody>
      </p:sp>
      <p:sp>
        <p:nvSpPr>
          <p:cNvPr id="5" name="Footer Placeholder 4"/>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6" name="Slide Number Placeholder 5"/>
          <p:cNvSpPr>
            <a:spLocks noGrp="1"/>
          </p:cNvSpPr>
          <p:nvPr>
            <p:ph type="sldNum" sz="quarter" idx="12"/>
          </p:nvPr>
        </p:nvSpPr>
        <p:spPr/>
        <p:txBody>
          <a:bodyPr/>
          <a:lstStyle/>
          <a:p>
            <a:fld id="{C194BDB0-F4EA-4DD6-8281-CCE2440D0CE0}" type="slidenum">
              <a:rPr lang="en-GB" smtClean="0"/>
              <a:t>‹nr.›</a:t>
            </a:fld>
            <a:endParaRPr lang="en-GB" dirty="0"/>
          </a:p>
        </p:txBody>
      </p:sp>
      <p:cxnSp>
        <p:nvCxnSpPr>
          <p:cNvPr id="7" name="Rechte verbindingslijn 6"/>
          <p:cNvCxnSpPr/>
          <p:nvPr userDrawn="1"/>
        </p:nvCxnSpPr>
        <p:spPr>
          <a:xfrm>
            <a:off x="0" y="4563782"/>
            <a:ext cx="9144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jdelijke aanduiding voor afbeelding 8"/>
          <p:cNvSpPr>
            <a:spLocks noGrp="1"/>
          </p:cNvSpPr>
          <p:nvPr>
            <p:ph type="pic" sz="quarter" idx="13" hasCustomPrompt="1"/>
          </p:nvPr>
        </p:nvSpPr>
        <p:spPr>
          <a:xfrm>
            <a:off x="1890000" y="1299075"/>
            <a:ext cx="5292725" cy="2977200"/>
          </a:xfrm>
        </p:spPr>
        <p:txBody>
          <a:bodyPr/>
          <a:lstStyle>
            <a:lvl1pPr marL="0" marR="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insert image</a:t>
            </a:r>
          </a:p>
          <a:p>
            <a:endParaRPr lang="en-GB" dirty="0"/>
          </a:p>
        </p:txBody>
      </p:sp>
    </p:spTree>
    <p:extLst>
      <p:ext uri="{BB962C8B-B14F-4D97-AF65-F5344CB8AC3E}">
        <p14:creationId xmlns:p14="http://schemas.microsoft.com/office/powerpoint/2010/main" val="3881866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Scarlet backgroun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GB" dirty="0"/>
              <a:t>This is an example of a 27 </a:t>
            </a:r>
            <a:r>
              <a:rPr lang="en-GB" dirty="0" err="1"/>
              <a:t>pt</a:t>
            </a:r>
            <a:r>
              <a:rPr lang="en-GB" dirty="0"/>
              <a:t> headline with 27 </a:t>
            </a:r>
            <a:r>
              <a:rPr lang="en-GB" dirty="0" err="1"/>
              <a:t>pt</a:t>
            </a:r>
            <a:r>
              <a:rPr lang="en-GB" dirty="0"/>
              <a:t> line spacing</a:t>
            </a:r>
          </a:p>
        </p:txBody>
      </p:sp>
      <p:sp>
        <p:nvSpPr>
          <p:cNvPr id="3" name="Content Placeholder 2"/>
          <p:cNvSpPr>
            <a:spLocks noGrp="1"/>
          </p:cNvSpPr>
          <p:nvPr>
            <p:ph idx="1" hasCustomPrompt="1"/>
          </p:nvPr>
        </p:nvSpPr>
        <p:spPr/>
        <p:txBody>
          <a:bodyPr/>
          <a:lstStyle>
            <a:lvl1pPr>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enter text</a:t>
            </a:r>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endParaRPr lang="en-GB" dirty="0"/>
          </a:p>
        </p:txBody>
      </p:sp>
      <p:sp>
        <p:nvSpPr>
          <p:cNvPr id="5" name="Footer Placeholder 4"/>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6" name="Slide Number Placeholder 5"/>
          <p:cNvSpPr>
            <a:spLocks noGrp="1"/>
          </p:cNvSpPr>
          <p:nvPr>
            <p:ph type="sldNum" sz="quarter" idx="12"/>
          </p:nvPr>
        </p:nvSpPr>
        <p:spPr/>
        <p:txBody>
          <a:bodyPr/>
          <a:lstStyle/>
          <a:p>
            <a:fld id="{C194BDB0-F4EA-4DD6-8281-CCE2440D0CE0}" type="slidenum">
              <a:rPr lang="en-GB" smtClean="0"/>
              <a:t>‹nr.›</a:t>
            </a:fld>
            <a:endParaRPr lang="en-GB" dirty="0"/>
          </a:p>
        </p:txBody>
      </p:sp>
    </p:spTree>
    <p:extLst>
      <p:ext uri="{BB962C8B-B14F-4D97-AF65-F5344CB8AC3E}">
        <p14:creationId xmlns:p14="http://schemas.microsoft.com/office/powerpoint/2010/main" val="2533965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5650" y="586800"/>
            <a:ext cx="7563556" cy="516339"/>
          </a:xfrm>
        </p:spPr>
        <p:txBody>
          <a:bodyPr wrap="none"/>
          <a:lstStyle>
            <a:lvl1pPr>
              <a:lnSpc>
                <a:spcPct val="100000"/>
              </a:lnSpc>
              <a:defRPr sz="1950" b="0" baseline="0"/>
            </a:lvl1pPr>
          </a:lstStyle>
          <a:p>
            <a:r>
              <a:rPr lang="en-US" dirty="0"/>
              <a:t>Sample slide with table and text</a:t>
            </a:r>
            <a:endParaRPr lang="en-GB" dirty="0"/>
          </a:p>
        </p:txBody>
      </p:sp>
      <p:sp>
        <p:nvSpPr>
          <p:cNvPr id="3" name="Content Placeholder 2"/>
          <p:cNvSpPr>
            <a:spLocks noGrp="1"/>
          </p:cNvSpPr>
          <p:nvPr>
            <p:ph sz="half" idx="1" hasCustomPrompt="1"/>
          </p:nvPr>
        </p:nvSpPr>
        <p:spPr>
          <a:xfrm>
            <a:off x="755651" y="2638425"/>
            <a:ext cx="7563556" cy="1590675"/>
          </a:xfrm>
        </p:spPr>
        <p:txBody>
          <a:bodyPr/>
          <a:lstStyle>
            <a:lvl1pPr>
              <a:defRPr/>
            </a:lvl1pPr>
          </a:lstStyle>
          <a:p>
            <a:pPr lvl="0"/>
            <a:r>
              <a:rPr lang="en-GB" dirty="0"/>
              <a:t>Click to enter text</a:t>
            </a:r>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p:txBody>
      </p:sp>
      <p:sp>
        <p:nvSpPr>
          <p:cNvPr id="5" name="Date Placeholder 4"/>
          <p:cNvSpPr>
            <a:spLocks noGrp="1"/>
          </p:cNvSpPr>
          <p:nvPr>
            <p:ph type="dt" sz="half" idx="10"/>
          </p:nvPr>
        </p:nvSpPr>
        <p:spPr>
          <a:xfrm>
            <a:off x="628650" y="4767263"/>
            <a:ext cx="2057400" cy="273844"/>
          </a:xfrm>
          <a:prstGeom prst="rect">
            <a:avLst/>
          </a:prstGeom>
        </p:spPr>
        <p:txBody>
          <a:bodyPr/>
          <a:lstStyle/>
          <a:p>
            <a:endParaRPr lang="en-GB" dirty="0"/>
          </a:p>
        </p:txBody>
      </p:sp>
      <p:sp>
        <p:nvSpPr>
          <p:cNvPr id="6" name="Footer Placeholder 5"/>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7" name="Slide Number Placeholder 6"/>
          <p:cNvSpPr>
            <a:spLocks noGrp="1"/>
          </p:cNvSpPr>
          <p:nvPr>
            <p:ph type="sldNum" sz="quarter" idx="12"/>
          </p:nvPr>
        </p:nvSpPr>
        <p:spPr/>
        <p:txBody>
          <a:bodyPr/>
          <a:lstStyle/>
          <a:p>
            <a:fld id="{C194BDB0-F4EA-4DD6-8281-CCE2440D0CE0}" type="slidenum">
              <a:rPr lang="en-GB" smtClean="0"/>
              <a:t>‹nr.›</a:t>
            </a:fld>
            <a:endParaRPr lang="en-GB" dirty="0"/>
          </a:p>
        </p:txBody>
      </p:sp>
      <p:sp>
        <p:nvSpPr>
          <p:cNvPr id="8" name="Tijdelijke aanduiding voor tabel 7"/>
          <p:cNvSpPr>
            <a:spLocks noGrp="1"/>
          </p:cNvSpPr>
          <p:nvPr>
            <p:ph type="tbl" sz="quarter" idx="13" hasCustomPrompt="1"/>
          </p:nvPr>
        </p:nvSpPr>
        <p:spPr>
          <a:xfrm>
            <a:off x="755650" y="1079501"/>
            <a:ext cx="7559675" cy="1152000"/>
          </a:xfrm>
        </p:spPr>
        <p:txBody>
          <a:bodyPr/>
          <a:lstStyle>
            <a:lvl1pPr>
              <a:defRPr/>
            </a:lvl1pPr>
          </a:lstStyle>
          <a:p>
            <a:r>
              <a:rPr lang="en-GB" dirty="0"/>
              <a:t>Click to insert table</a:t>
            </a:r>
          </a:p>
        </p:txBody>
      </p:sp>
    </p:spTree>
    <p:extLst>
      <p:ext uri="{BB962C8B-B14F-4D97-AF65-F5344CB8AC3E}">
        <p14:creationId xmlns:p14="http://schemas.microsoft.com/office/powerpoint/2010/main" val="2399389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5650" y="586800"/>
            <a:ext cx="7563556" cy="516339"/>
          </a:xfrm>
        </p:spPr>
        <p:txBody>
          <a:bodyPr wrap="none"/>
          <a:lstStyle>
            <a:lvl1pPr>
              <a:lnSpc>
                <a:spcPct val="100000"/>
              </a:lnSpc>
              <a:defRPr sz="1950" b="0" baseline="0"/>
            </a:lvl1pPr>
          </a:lstStyle>
          <a:p>
            <a:r>
              <a:rPr lang="en-GB" dirty="0"/>
              <a:t>Example chart</a:t>
            </a:r>
          </a:p>
        </p:txBody>
      </p:sp>
      <p:sp>
        <p:nvSpPr>
          <p:cNvPr id="5" name="Date Placeholder 4"/>
          <p:cNvSpPr>
            <a:spLocks noGrp="1"/>
          </p:cNvSpPr>
          <p:nvPr>
            <p:ph type="dt" sz="half" idx="10"/>
          </p:nvPr>
        </p:nvSpPr>
        <p:spPr>
          <a:xfrm>
            <a:off x="628650" y="4767263"/>
            <a:ext cx="2057400" cy="273844"/>
          </a:xfrm>
          <a:prstGeom prst="rect">
            <a:avLst/>
          </a:prstGeom>
        </p:spPr>
        <p:txBody>
          <a:bodyPr/>
          <a:lstStyle/>
          <a:p>
            <a:endParaRPr lang="en-GB" dirty="0"/>
          </a:p>
        </p:txBody>
      </p:sp>
      <p:sp>
        <p:nvSpPr>
          <p:cNvPr id="6" name="Footer Placeholder 5"/>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7" name="Slide Number Placeholder 6"/>
          <p:cNvSpPr>
            <a:spLocks noGrp="1"/>
          </p:cNvSpPr>
          <p:nvPr>
            <p:ph type="sldNum" sz="quarter" idx="12"/>
          </p:nvPr>
        </p:nvSpPr>
        <p:spPr/>
        <p:txBody>
          <a:bodyPr/>
          <a:lstStyle/>
          <a:p>
            <a:fld id="{C194BDB0-F4EA-4DD6-8281-CCE2440D0CE0}" type="slidenum">
              <a:rPr lang="en-GB" smtClean="0"/>
              <a:t>‹nr.›</a:t>
            </a:fld>
            <a:endParaRPr lang="en-GB" dirty="0"/>
          </a:p>
        </p:txBody>
      </p:sp>
      <p:sp>
        <p:nvSpPr>
          <p:cNvPr id="9" name="Tijdelijke aanduiding voor grafiek 8"/>
          <p:cNvSpPr>
            <a:spLocks noGrp="1"/>
          </p:cNvSpPr>
          <p:nvPr>
            <p:ph type="chart" sz="quarter" idx="13" hasCustomPrompt="1"/>
          </p:nvPr>
        </p:nvSpPr>
        <p:spPr>
          <a:xfrm>
            <a:off x="755650" y="1079500"/>
            <a:ext cx="7559675" cy="3149600"/>
          </a:xfrm>
        </p:spPr>
        <p:txBody>
          <a:bodyPr/>
          <a:lstStyle>
            <a:lvl1pPr>
              <a:defRPr/>
            </a:lvl1pPr>
          </a:lstStyle>
          <a:p>
            <a:r>
              <a:rPr lang="en-GB" dirty="0"/>
              <a:t>Click to insert chart</a:t>
            </a:r>
          </a:p>
        </p:txBody>
      </p:sp>
    </p:spTree>
    <p:extLst>
      <p:ext uri="{BB962C8B-B14F-4D97-AF65-F5344CB8AC3E}">
        <p14:creationId xmlns:p14="http://schemas.microsoft.com/office/powerpoint/2010/main" val="4202347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Title in the middle">
    <p:spTree>
      <p:nvGrpSpPr>
        <p:cNvPr id="1" name=""/>
        <p:cNvGrpSpPr/>
        <p:nvPr/>
      </p:nvGrpSpPr>
      <p:grpSpPr>
        <a:xfrm>
          <a:off x="0" y="0"/>
          <a:ext cx="0" cy="0"/>
          <a:chOff x="0" y="0"/>
          <a:chExt cx="0" cy="0"/>
        </a:xfrm>
      </p:grpSpPr>
      <p:sp>
        <p:nvSpPr>
          <p:cNvPr id="4" name="Black75"/>
          <p:cNvSpPr/>
          <p:nvPr userDrawn="1"/>
        </p:nvSpPr>
        <p:spPr>
          <a:xfrm>
            <a:off x="0" y="1836000"/>
            <a:ext cx="9144000" cy="1080000"/>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1" y="1835549"/>
            <a:ext cx="9143999" cy="792000"/>
          </a:xfrm>
          <a:solidFill>
            <a:schemeClr val="tx2">
              <a:alpha val="50000"/>
            </a:schemeClr>
          </a:solidFill>
        </p:spPr>
        <p:txBody>
          <a:bodyPr lIns="756000" rIns="1962000" anchor="ctr"/>
          <a:lstStyle>
            <a:lvl1pPr algn="l">
              <a:lnSpc>
                <a:spcPts val="2300"/>
              </a:lnSpc>
              <a:defRPr sz="2200">
                <a:solidFill>
                  <a:schemeClr val="bg1"/>
                </a:solidFill>
              </a:defRPr>
            </a:lvl1pPr>
          </a:lstStyle>
          <a:p>
            <a:r>
              <a:rPr lang="en-GB" dirty="0"/>
              <a:t>Example of a title in the middle</a:t>
            </a:r>
          </a:p>
        </p:txBody>
      </p:sp>
      <p:sp>
        <p:nvSpPr>
          <p:cNvPr id="3" name="Subtitle 2"/>
          <p:cNvSpPr>
            <a:spLocks noGrp="1"/>
          </p:cNvSpPr>
          <p:nvPr>
            <p:ph type="subTitle" idx="1" hasCustomPrompt="1"/>
          </p:nvPr>
        </p:nvSpPr>
        <p:spPr>
          <a:xfrm>
            <a:off x="-1" y="2628097"/>
            <a:ext cx="9143999" cy="288000"/>
          </a:xfrm>
          <a:solidFill>
            <a:schemeClr val="tx2">
              <a:alpha val="50000"/>
            </a:schemeClr>
          </a:solidFill>
          <a:ln>
            <a:noFill/>
          </a:ln>
        </p:spPr>
        <p:txBody>
          <a:bodyPr wrap="none" lIns="756000" tIns="18000" rIns="1962000"/>
          <a:lstStyle>
            <a:lvl1pPr marL="0" indent="0" algn="l">
              <a:buNone/>
              <a:defRPr sz="1000" b="1" cap="all"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SUBTITLE OR DATE</a:t>
            </a:r>
          </a:p>
        </p:txBody>
      </p:sp>
      <p:pic>
        <p:nvPicPr>
          <p:cNvPr id="7" name="Picture 2">
            <a:extLst>
              <a:ext uri="{FF2B5EF4-FFF2-40B4-BE49-F238E27FC236}">
                <a16:creationId xmlns:a16="http://schemas.microsoft.com/office/drawing/2014/main" id="{521D38FC-6D70-0146-84E1-32B3F0A2D642}"/>
              </a:ext>
            </a:extLst>
          </p:cNvPr>
          <p:cNvPicPr>
            <a:picLocks noChangeAspect="1"/>
          </p:cNvPicPr>
          <p:nvPr userDrawn="1"/>
        </p:nvPicPr>
        <p:blipFill>
          <a:blip r:embed="rId2"/>
          <a:stretch>
            <a:fillRect/>
          </a:stretch>
        </p:blipFill>
        <p:spPr>
          <a:xfrm>
            <a:off x="7340600" y="4568825"/>
            <a:ext cx="1803400" cy="574675"/>
          </a:xfrm>
          <a:prstGeom prst="rect">
            <a:avLst/>
          </a:prstGeom>
        </p:spPr>
      </p:pic>
      <p:sp>
        <p:nvSpPr>
          <p:cNvPr id="9" name="Tijdelijke aanduiding voor tekst 8"/>
          <p:cNvSpPr>
            <a:spLocks noGrp="1"/>
          </p:cNvSpPr>
          <p:nvPr>
            <p:ph type="body" sz="quarter" idx="13" hasCustomPrompt="1"/>
          </p:nvPr>
        </p:nvSpPr>
        <p:spPr>
          <a:xfrm>
            <a:off x="0" y="3990975"/>
            <a:ext cx="9143999" cy="576263"/>
          </a:xfrm>
          <a:solidFill>
            <a:srgbClr val="000000">
              <a:alpha val="25098"/>
            </a:srgbClr>
          </a:solidFill>
          <a:ln>
            <a:noFill/>
          </a:ln>
        </p:spPr>
        <p:txBody>
          <a:bodyPr lIns="756000" anchor="ctr" anchorCtr="0"/>
          <a:lstStyle>
            <a:lvl1pPr>
              <a:defRPr sz="1100" b="1">
                <a:solidFill>
                  <a:schemeClr val="bg1"/>
                </a:solidFill>
              </a:defRPr>
            </a:lvl1pPr>
          </a:lstStyle>
          <a:p>
            <a:pPr lvl="0"/>
            <a:r>
              <a:rPr lang="en-GB" dirty="0"/>
              <a:t>Name, Function</a:t>
            </a:r>
          </a:p>
        </p:txBody>
      </p:sp>
      <p:sp>
        <p:nvSpPr>
          <p:cNvPr id="11" name="Tijdelijke aanduiding voor tekst 8"/>
          <p:cNvSpPr>
            <a:spLocks noGrp="1"/>
          </p:cNvSpPr>
          <p:nvPr>
            <p:ph type="body" sz="quarter" idx="14" hasCustomPrompt="1"/>
          </p:nvPr>
        </p:nvSpPr>
        <p:spPr>
          <a:xfrm>
            <a:off x="-6667" y="4567237"/>
            <a:ext cx="7347267" cy="576263"/>
          </a:xfrm>
          <a:solidFill>
            <a:srgbClr val="FFFFFF"/>
          </a:solidFill>
          <a:ln>
            <a:noFill/>
          </a:ln>
        </p:spPr>
        <p:txBody>
          <a:bodyPr lIns="756000" anchor="ctr" anchorCtr="0"/>
          <a:lstStyle>
            <a:lvl1pPr>
              <a:defRPr sz="1100" b="0" baseline="0">
                <a:solidFill>
                  <a:schemeClr val="tx1"/>
                </a:solidFill>
              </a:defRPr>
            </a:lvl1pPr>
          </a:lstStyle>
          <a:p>
            <a:pPr lvl="0"/>
            <a:r>
              <a:rPr lang="en-GB" dirty="0"/>
              <a:t>Department, Sub department or Capacity Group</a:t>
            </a:r>
          </a:p>
        </p:txBody>
      </p:sp>
    </p:spTree>
    <p:extLst>
      <p:ext uri="{BB962C8B-B14F-4D97-AF65-F5344CB8AC3E}">
        <p14:creationId xmlns:p14="http://schemas.microsoft.com/office/powerpoint/2010/main" val="293110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Title at the bottom">
    <p:spTree>
      <p:nvGrpSpPr>
        <p:cNvPr id="1" name=""/>
        <p:cNvGrpSpPr/>
        <p:nvPr/>
      </p:nvGrpSpPr>
      <p:grpSpPr>
        <a:xfrm>
          <a:off x="0" y="0"/>
          <a:ext cx="0" cy="0"/>
          <a:chOff x="0" y="0"/>
          <a:chExt cx="0" cy="0"/>
        </a:xfrm>
      </p:grpSpPr>
      <p:sp>
        <p:nvSpPr>
          <p:cNvPr id="8" name="Black75"/>
          <p:cNvSpPr/>
          <p:nvPr userDrawn="1"/>
        </p:nvSpPr>
        <p:spPr>
          <a:xfrm>
            <a:off x="0" y="2916000"/>
            <a:ext cx="9144000" cy="1080000"/>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1" y="2915049"/>
            <a:ext cx="9143999" cy="792000"/>
          </a:xfrm>
          <a:solidFill>
            <a:schemeClr val="tx2">
              <a:alpha val="50000"/>
            </a:schemeClr>
          </a:solidFill>
        </p:spPr>
        <p:txBody>
          <a:bodyPr lIns="756000" rIns="1962000" anchor="ctr"/>
          <a:lstStyle>
            <a:lvl1pPr algn="l">
              <a:lnSpc>
                <a:spcPts val="2300"/>
              </a:lnSpc>
              <a:defRPr sz="2200">
                <a:solidFill>
                  <a:schemeClr val="bg1"/>
                </a:solidFill>
              </a:defRPr>
            </a:lvl1pPr>
          </a:lstStyle>
          <a:p>
            <a:r>
              <a:rPr lang="en-GB" dirty="0"/>
              <a:t>Example of a title at the bottom</a:t>
            </a:r>
          </a:p>
        </p:txBody>
      </p:sp>
      <p:sp>
        <p:nvSpPr>
          <p:cNvPr id="3" name="Subtitle 2"/>
          <p:cNvSpPr>
            <a:spLocks noGrp="1"/>
          </p:cNvSpPr>
          <p:nvPr>
            <p:ph type="subTitle" idx="1" hasCustomPrompt="1"/>
          </p:nvPr>
        </p:nvSpPr>
        <p:spPr>
          <a:xfrm>
            <a:off x="-1" y="3708591"/>
            <a:ext cx="9143999" cy="288000"/>
          </a:xfrm>
          <a:solidFill>
            <a:schemeClr val="tx2">
              <a:alpha val="50000"/>
            </a:schemeClr>
          </a:solidFill>
          <a:ln>
            <a:noFill/>
          </a:ln>
        </p:spPr>
        <p:txBody>
          <a:bodyPr wrap="none" lIns="756000" tIns="18000" rIns="1962000"/>
          <a:lstStyle>
            <a:lvl1pPr marL="0" indent="0" algn="l">
              <a:buNone/>
              <a:defRPr sz="1000" b="1" cap="all"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SUBTITLE OR DATE</a:t>
            </a:r>
          </a:p>
        </p:txBody>
      </p:sp>
      <p:pic>
        <p:nvPicPr>
          <p:cNvPr id="7" name="Picture 2">
            <a:extLst>
              <a:ext uri="{FF2B5EF4-FFF2-40B4-BE49-F238E27FC236}">
                <a16:creationId xmlns:a16="http://schemas.microsoft.com/office/drawing/2014/main" id="{521D38FC-6D70-0146-84E1-32B3F0A2D642}"/>
              </a:ext>
            </a:extLst>
          </p:cNvPr>
          <p:cNvPicPr>
            <a:picLocks noChangeAspect="1"/>
          </p:cNvPicPr>
          <p:nvPr userDrawn="1"/>
        </p:nvPicPr>
        <p:blipFill>
          <a:blip r:embed="rId2"/>
          <a:stretch>
            <a:fillRect/>
          </a:stretch>
        </p:blipFill>
        <p:spPr>
          <a:xfrm>
            <a:off x="7340600" y="4568825"/>
            <a:ext cx="1803400" cy="574675"/>
          </a:xfrm>
          <a:prstGeom prst="rect">
            <a:avLst/>
          </a:prstGeom>
        </p:spPr>
      </p:pic>
      <p:sp>
        <p:nvSpPr>
          <p:cNvPr id="9" name="Tijdelijke aanduiding voor tekst 8"/>
          <p:cNvSpPr>
            <a:spLocks noGrp="1"/>
          </p:cNvSpPr>
          <p:nvPr>
            <p:ph type="body" sz="quarter" idx="13" hasCustomPrompt="1"/>
          </p:nvPr>
        </p:nvSpPr>
        <p:spPr>
          <a:xfrm>
            <a:off x="0" y="3990975"/>
            <a:ext cx="9143999" cy="576263"/>
          </a:xfrm>
          <a:solidFill>
            <a:srgbClr val="000000">
              <a:alpha val="25098"/>
            </a:srgbClr>
          </a:solidFill>
          <a:ln>
            <a:noFill/>
          </a:ln>
        </p:spPr>
        <p:txBody>
          <a:bodyPr lIns="756000" anchor="ctr" anchorCtr="0"/>
          <a:lstStyle>
            <a:lvl1pPr>
              <a:defRPr sz="1100" b="1">
                <a:solidFill>
                  <a:schemeClr val="bg1"/>
                </a:solidFill>
              </a:defRPr>
            </a:lvl1pPr>
          </a:lstStyle>
          <a:p>
            <a:pPr lvl="0"/>
            <a:r>
              <a:rPr lang="en-GB" dirty="0"/>
              <a:t>Name, Function</a:t>
            </a:r>
          </a:p>
        </p:txBody>
      </p:sp>
      <p:sp>
        <p:nvSpPr>
          <p:cNvPr id="11" name="Tijdelijke aanduiding voor tekst 8"/>
          <p:cNvSpPr>
            <a:spLocks noGrp="1"/>
          </p:cNvSpPr>
          <p:nvPr>
            <p:ph type="body" sz="quarter" idx="14" hasCustomPrompt="1"/>
          </p:nvPr>
        </p:nvSpPr>
        <p:spPr>
          <a:xfrm>
            <a:off x="-6667" y="4567237"/>
            <a:ext cx="7347267" cy="576263"/>
          </a:xfrm>
          <a:solidFill>
            <a:srgbClr val="FFFFFF"/>
          </a:solidFill>
          <a:ln>
            <a:noFill/>
          </a:ln>
        </p:spPr>
        <p:txBody>
          <a:bodyPr lIns="756000" anchor="ctr" anchorCtr="0"/>
          <a:lstStyle>
            <a:lvl1pPr>
              <a:defRPr sz="1100" b="0" baseline="0">
                <a:solidFill>
                  <a:schemeClr val="tx1"/>
                </a:solidFill>
              </a:defRPr>
            </a:lvl1pPr>
          </a:lstStyle>
          <a:p>
            <a:pPr lvl="0"/>
            <a:r>
              <a:rPr lang="en-GB" dirty="0"/>
              <a:t>Department, Sub department or Capacity Group</a:t>
            </a:r>
          </a:p>
        </p:txBody>
      </p:sp>
    </p:spTree>
    <p:extLst>
      <p:ext uri="{BB962C8B-B14F-4D97-AF65-F5344CB8AC3E}">
        <p14:creationId xmlns:p14="http://schemas.microsoft.com/office/powerpoint/2010/main" val="223749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dirty="0"/>
              <a:t>This is an example of a 27 </a:t>
            </a:r>
            <a:r>
              <a:rPr lang="en-GB" dirty="0" err="1"/>
              <a:t>pt</a:t>
            </a:r>
            <a:r>
              <a:rPr lang="en-GB" dirty="0"/>
              <a:t> headline with 27 </a:t>
            </a:r>
            <a:r>
              <a:rPr lang="en-GB" dirty="0" err="1"/>
              <a:t>pt</a:t>
            </a:r>
            <a:r>
              <a:rPr lang="en-GB" dirty="0"/>
              <a:t> line spacing</a:t>
            </a:r>
          </a:p>
        </p:txBody>
      </p:sp>
      <p:sp>
        <p:nvSpPr>
          <p:cNvPr id="3" name="Content Placeholder 2"/>
          <p:cNvSpPr>
            <a:spLocks noGrp="1"/>
          </p:cNvSpPr>
          <p:nvPr>
            <p:ph idx="1" hasCustomPrompt="1"/>
          </p:nvPr>
        </p:nvSpPr>
        <p:spPr/>
        <p:txBody>
          <a:bodyPr/>
          <a:lstStyle>
            <a:lvl1pPr>
              <a:defRPr baseline="0"/>
            </a:lvl1pPr>
          </a:lstStyle>
          <a:p>
            <a:pPr lvl="0"/>
            <a:r>
              <a:rPr lang="en-GB" dirty="0"/>
              <a:t>Click to enter text</a:t>
            </a:r>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endParaRPr lang="en-GB" dirty="0"/>
          </a:p>
        </p:txBody>
      </p:sp>
      <p:sp>
        <p:nvSpPr>
          <p:cNvPr id="5" name="Footer Placeholder 4"/>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6" name="Slide Number Placeholder 5"/>
          <p:cNvSpPr>
            <a:spLocks noGrp="1"/>
          </p:cNvSpPr>
          <p:nvPr>
            <p:ph type="sldNum" sz="quarter" idx="12"/>
          </p:nvPr>
        </p:nvSpPr>
        <p:spPr/>
        <p:txBody>
          <a:bodyPr/>
          <a:lstStyle/>
          <a:p>
            <a:fld id="{C194BDB0-F4EA-4DD6-8281-CCE2440D0CE0}" type="slidenum">
              <a:rPr lang="en-GB" smtClean="0"/>
              <a:t>‹nr.›</a:t>
            </a:fld>
            <a:endParaRPr lang="en-GB" dirty="0"/>
          </a:p>
        </p:txBody>
      </p:sp>
    </p:spTree>
    <p:extLst>
      <p:ext uri="{BB962C8B-B14F-4D97-AF65-F5344CB8AC3E}">
        <p14:creationId xmlns:p14="http://schemas.microsoft.com/office/powerpoint/2010/main" val="419483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8825" y="585793"/>
            <a:ext cx="3595688" cy="732238"/>
          </a:xfrm>
        </p:spPr>
        <p:txBody>
          <a:bodyPr/>
          <a:lstStyle>
            <a:lvl1pPr>
              <a:lnSpc>
                <a:spcPct val="100000"/>
              </a:lnSpc>
              <a:defRPr sz="1950" b="0" baseline="0"/>
            </a:lvl1pPr>
          </a:lstStyle>
          <a:p>
            <a:r>
              <a:rPr lang="en-GB" dirty="0"/>
              <a:t>This is an example of 19,5 </a:t>
            </a:r>
            <a:r>
              <a:rPr lang="en-GB" dirty="0" err="1"/>
              <a:t>pt</a:t>
            </a:r>
            <a:r>
              <a:rPr lang="en-GB" dirty="0"/>
              <a:t> text with single line spacing</a:t>
            </a:r>
          </a:p>
        </p:txBody>
      </p:sp>
      <p:sp>
        <p:nvSpPr>
          <p:cNvPr id="3" name="Content Placeholder 2"/>
          <p:cNvSpPr>
            <a:spLocks noGrp="1"/>
          </p:cNvSpPr>
          <p:nvPr>
            <p:ph sz="half" idx="1" hasCustomPrompt="1"/>
          </p:nvPr>
        </p:nvSpPr>
        <p:spPr>
          <a:xfrm>
            <a:off x="755650" y="1295401"/>
            <a:ext cx="3598863" cy="2933700"/>
          </a:xfrm>
        </p:spPr>
        <p:txBody>
          <a:bodyPr/>
          <a:lstStyle>
            <a:lvl1pPr>
              <a:defRPr/>
            </a:lvl1pPr>
          </a:lstStyle>
          <a:p>
            <a:pPr lvl="0"/>
            <a:r>
              <a:rPr lang="en-GB" dirty="0"/>
              <a:t>Click to enter text</a:t>
            </a:r>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p:txBody>
      </p:sp>
      <p:sp>
        <p:nvSpPr>
          <p:cNvPr id="4" name="Content Placeholder 3"/>
          <p:cNvSpPr>
            <a:spLocks noGrp="1"/>
          </p:cNvSpPr>
          <p:nvPr>
            <p:ph sz="half" idx="2" hasCustomPrompt="1"/>
          </p:nvPr>
        </p:nvSpPr>
        <p:spPr>
          <a:xfrm>
            <a:off x="4723606" y="1296000"/>
            <a:ext cx="3595688" cy="2933101"/>
          </a:xfrm>
        </p:spPr>
        <p:txBody>
          <a:bodyPr/>
          <a:lstStyle>
            <a:lvl1pPr>
              <a:defRPr/>
            </a:lvl1pPr>
          </a:lstStyle>
          <a:p>
            <a:pPr lvl="0"/>
            <a:r>
              <a:rPr lang="en-GB" dirty="0"/>
              <a:t>Click to enter text</a:t>
            </a:r>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p:txBody>
      </p:sp>
      <p:sp>
        <p:nvSpPr>
          <p:cNvPr id="5" name="Date Placeholder 4"/>
          <p:cNvSpPr>
            <a:spLocks noGrp="1"/>
          </p:cNvSpPr>
          <p:nvPr>
            <p:ph type="dt" sz="half" idx="10"/>
          </p:nvPr>
        </p:nvSpPr>
        <p:spPr>
          <a:xfrm>
            <a:off x="628650" y="4767263"/>
            <a:ext cx="2057400" cy="273844"/>
          </a:xfrm>
          <a:prstGeom prst="rect">
            <a:avLst/>
          </a:prstGeom>
        </p:spPr>
        <p:txBody>
          <a:bodyPr/>
          <a:lstStyle/>
          <a:p>
            <a:endParaRPr lang="en-GB" dirty="0"/>
          </a:p>
        </p:txBody>
      </p:sp>
      <p:sp>
        <p:nvSpPr>
          <p:cNvPr id="6" name="Footer Placeholder 5"/>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7" name="Slide Number Placeholder 6"/>
          <p:cNvSpPr>
            <a:spLocks noGrp="1"/>
          </p:cNvSpPr>
          <p:nvPr>
            <p:ph type="sldNum" sz="quarter" idx="12"/>
          </p:nvPr>
        </p:nvSpPr>
        <p:spPr/>
        <p:txBody>
          <a:bodyPr/>
          <a:lstStyle/>
          <a:p>
            <a:fld id="{C194BDB0-F4EA-4DD6-8281-CCE2440D0CE0}" type="slidenum">
              <a:rPr lang="en-GB" smtClean="0"/>
              <a:t>‹nr.›</a:t>
            </a:fld>
            <a:endParaRPr lang="en-GB" dirty="0"/>
          </a:p>
        </p:txBody>
      </p:sp>
      <p:sp>
        <p:nvSpPr>
          <p:cNvPr id="9" name="Text Placeholder 2"/>
          <p:cNvSpPr>
            <a:spLocks noGrp="1"/>
          </p:cNvSpPr>
          <p:nvPr>
            <p:ph type="body" idx="13" hasCustomPrompt="1"/>
          </p:nvPr>
        </p:nvSpPr>
        <p:spPr>
          <a:xfrm>
            <a:off x="4714875" y="586800"/>
            <a:ext cx="3604419" cy="732238"/>
          </a:xfrm>
        </p:spPr>
        <p:txBody>
          <a:bodyPr anchor="t"/>
          <a:lstStyle>
            <a:lvl1pPr marL="0" indent="0">
              <a:buNone/>
              <a:defRPr lang="nl-NL" sz="1950" b="0" kern="1200" baseline="0" dirty="0" smtClean="0">
                <a:solidFill>
                  <a:schemeClr val="tx1"/>
                </a:solidFill>
                <a:latin typeface="+mj-lt"/>
                <a:ea typeface="+mj-ea"/>
                <a:cs typeface="+mj-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enter text</a:t>
            </a:r>
          </a:p>
        </p:txBody>
      </p:sp>
    </p:spTree>
    <p:extLst>
      <p:ext uri="{BB962C8B-B14F-4D97-AF65-F5344CB8AC3E}">
        <p14:creationId xmlns:p14="http://schemas.microsoft.com/office/powerpoint/2010/main" val="1682407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 text - 1/2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6000" y="586800"/>
            <a:ext cx="3600000" cy="732238"/>
          </a:xfrm>
        </p:spPr>
        <p:txBody>
          <a:bodyPr/>
          <a:lstStyle>
            <a:lvl1pPr>
              <a:lnSpc>
                <a:spcPct val="100000"/>
              </a:lnSpc>
              <a:defRPr sz="1950" b="0" baseline="0"/>
            </a:lvl1pPr>
          </a:lstStyle>
          <a:p>
            <a:r>
              <a:rPr lang="en-GB" dirty="0"/>
              <a:t>This is an example of 19,5 </a:t>
            </a:r>
            <a:r>
              <a:rPr lang="en-GB" dirty="0" err="1"/>
              <a:t>pt</a:t>
            </a:r>
            <a:r>
              <a:rPr lang="en-GB" dirty="0"/>
              <a:t> text with single line spacing</a:t>
            </a:r>
          </a:p>
        </p:txBody>
      </p:sp>
      <p:sp>
        <p:nvSpPr>
          <p:cNvPr id="3" name="Content Placeholder 2"/>
          <p:cNvSpPr>
            <a:spLocks noGrp="1"/>
          </p:cNvSpPr>
          <p:nvPr>
            <p:ph sz="half" idx="1" hasCustomPrompt="1"/>
          </p:nvPr>
        </p:nvSpPr>
        <p:spPr>
          <a:xfrm>
            <a:off x="755650" y="1295401"/>
            <a:ext cx="3598863" cy="2933700"/>
          </a:xfrm>
        </p:spPr>
        <p:txBody>
          <a:bodyPr/>
          <a:lstStyle>
            <a:lvl1pPr>
              <a:defRPr/>
            </a:lvl1pPr>
          </a:lstStyle>
          <a:p>
            <a:pPr lvl="0"/>
            <a:r>
              <a:rPr lang="en-GB" dirty="0"/>
              <a:t>Click to enter text</a:t>
            </a:r>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p:txBody>
      </p:sp>
      <p:sp>
        <p:nvSpPr>
          <p:cNvPr id="5" name="Date Placeholder 4"/>
          <p:cNvSpPr>
            <a:spLocks noGrp="1"/>
          </p:cNvSpPr>
          <p:nvPr>
            <p:ph type="dt" sz="half" idx="10"/>
          </p:nvPr>
        </p:nvSpPr>
        <p:spPr>
          <a:xfrm>
            <a:off x="628650" y="4767263"/>
            <a:ext cx="2057400" cy="273844"/>
          </a:xfrm>
          <a:prstGeom prst="rect">
            <a:avLst/>
          </a:prstGeom>
        </p:spPr>
        <p:txBody>
          <a:bodyPr/>
          <a:lstStyle/>
          <a:p>
            <a:endParaRPr lang="en-GB" dirty="0"/>
          </a:p>
        </p:txBody>
      </p:sp>
      <p:sp>
        <p:nvSpPr>
          <p:cNvPr id="6" name="Footer Placeholder 5"/>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7" name="Slide Number Placeholder 6"/>
          <p:cNvSpPr>
            <a:spLocks noGrp="1"/>
          </p:cNvSpPr>
          <p:nvPr>
            <p:ph type="sldNum" sz="quarter" idx="12"/>
          </p:nvPr>
        </p:nvSpPr>
        <p:spPr/>
        <p:txBody>
          <a:bodyPr/>
          <a:lstStyle/>
          <a:p>
            <a:fld id="{C194BDB0-F4EA-4DD6-8281-CCE2440D0CE0}" type="slidenum">
              <a:rPr lang="en-GB" smtClean="0"/>
              <a:t>‹nr.›</a:t>
            </a:fld>
            <a:endParaRPr lang="en-GB" dirty="0"/>
          </a:p>
        </p:txBody>
      </p:sp>
      <p:sp>
        <p:nvSpPr>
          <p:cNvPr id="10" name="Tijdelijke aanduiding voor afbeelding 9"/>
          <p:cNvSpPr>
            <a:spLocks noGrp="1"/>
          </p:cNvSpPr>
          <p:nvPr>
            <p:ph type="pic" sz="quarter" idx="13" hasCustomPrompt="1"/>
          </p:nvPr>
        </p:nvSpPr>
        <p:spPr>
          <a:xfrm>
            <a:off x="4714875" y="0"/>
            <a:ext cx="4429125" cy="4567238"/>
          </a:xfrm>
        </p:spPr>
        <p:txBody>
          <a:bodyPr/>
          <a:lstStyle>
            <a:lvl1pPr>
              <a:defRPr/>
            </a:lvl1pPr>
          </a:lstStyle>
          <a:p>
            <a:r>
              <a:rPr lang="en-GB" dirty="0"/>
              <a:t>Click to insert image</a:t>
            </a:r>
          </a:p>
        </p:txBody>
      </p:sp>
    </p:spTree>
    <p:extLst>
      <p:ext uri="{BB962C8B-B14F-4D97-AF65-F5344CB8AC3E}">
        <p14:creationId xmlns:p14="http://schemas.microsoft.com/office/powerpoint/2010/main" val="981543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3 text - 1/3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6000" y="586800"/>
            <a:ext cx="4910138" cy="732238"/>
          </a:xfrm>
        </p:spPr>
        <p:txBody>
          <a:bodyPr/>
          <a:lstStyle>
            <a:lvl1pPr>
              <a:lnSpc>
                <a:spcPct val="100000"/>
              </a:lnSpc>
              <a:defRPr sz="1950" b="0" baseline="0"/>
            </a:lvl1pPr>
          </a:lstStyle>
          <a:p>
            <a:r>
              <a:rPr lang="en-GB" dirty="0"/>
              <a:t>This is an example of 19,5 </a:t>
            </a:r>
            <a:r>
              <a:rPr lang="en-GB" dirty="0" err="1"/>
              <a:t>pt</a:t>
            </a:r>
            <a:r>
              <a:rPr lang="en-GB" dirty="0"/>
              <a:t> text with single line spacing</a:t>
            </a:r>
          </a:p>
        </p:txBody>
      </p:sp>
      <p:sp>
        <p:nvSpPr>
          <p:cNvPr id="3" name="Content Placeholder 2"/>
          <p:cNvSpPr>
            <a:spLocks noGrp="1"/>
          </p:cNvSpPr>
          <p:nvPr>
            <p:ph sz="half" idx="1" hasCustomPrompt="1"/>
          </p:nvPr>
        </p:nvSpPr>
        <p:spPr>
          <a:xfrm>
            <a:off x="755650" y="1295401"/>
            <a:ext cx="4913313" cy="2933700"/>
          </a:xfrm>
        </p:spPr>
        <p:txBody>
          <a:bodyPr/>
          <a:lstStyle>
            <a:lvl1pPr>
              <a:defRPr/>
            </a:lvl1pPr>
          </a:lstStyle>
          <a:p>
            <a:pPr lvl="0"/>
            <a:r>
              <a:rPr lang="en-GB" dirty="0"/>
              <a:t>Click to enter text</a:t>
            </a:r>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p:txBody>
      </p:sp>
      <p:sp>
        <p:nvSpPr>
          <p:cNvPr id="5" name="Date Placeholder 4"/>
          <p:cNvSpPr>
            <a:spLocks noGrp="1"/>
          </p:cNvSpPr>
          <p:nvPr>
            <p:ph type="dt" sz="half" idx="10"/>
          </p:nvPr>
        </p:nvSpPr>
        <p:spPr>
          <a:xfrm>
            <a:off x="628650" y="4767263"/>
            <a:ext cx="2057400" cy="273844"/>
          </a:xfrm>
          <a:prstGeom prst="rect">
            <a:avLst/>
          </a:prstGeom>
        </p:spPr>
        <p:txBody>
          <a:bodyPr/>
          <a:lstStyle/>
          <a:p>
            <a:endParaRPr lang="en-GB" dirty="0"/>
          </a:p>
        </p:txBody>
      </p:sp>
      <p:sp>
        <p:nvSpPr>
          <p:cNvPr id="6" name="Footer Placeholder 5"/>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7" name="Slide Number Placeholder 6"/>
          <p:cNvSpPr>
            <a:spLocks noGrp="1"/>
          </p:cNvSpPr>
          <p:nvPr>
            <p:ph type="sldNum" sz="quarter" idx="12"/>
          </p:nvPr>
        </p:nvSpPr>
        <p:spPr/>
        <p:txBody>
          <a:bodyPr/>
          <a:lstStyle/>
          <a:p>
            <a:fld id="{C194BDB0-F4EA-4DD6-8281-CCE2440D0CE0}" type="slidenum">
              <a:rPr lang="en-GB" smtClean="0"/>
              <a:t>‹nr.›</a:t>
            </a:fld>
            <a:endParaRPr lang="en-GB" dirty="0"/>
          </a:p>
        </p:txBody>
      </p:sp>
      <p:sp>
        <p:nvSpPr>
          <p:cNvPr id="10" name="Tijdelijke aanduiding voor afbeelding 9"/>
          <p:cNvSpPr>
            <a:spLocks noGrp="1"/>
          </p:cNvSpPr>
          <p:nvPr>
            <p:ph type="pic" sz="quarter" idx="13" hasCustomPrompt="1"/>
          </p:nvPr>
        </p:nvSpPr>
        <p:spPr>
          <a:xfrm>
            <a:off x="6046788" y="0"/>
            <a:ext cx="3097212" cy="4567238"/>
          </a:xfrm>
        </p:spPr>
        <p:txBody>
          <a:bodyPr/>
          <a:lstStyle>
            <a:lvl1pPr>
              <a:defRPr/>
            </a:lvl1pPr>
          </a:lstStyle>
          <a:p>
            <a:r>
              <a:rPr lang="en-GB" dirty="0"/>
              <a:t>Click to insert image</a:t>
            </a:r>
          </a:p>
        </p:txBody>
      </p:sp>
    </p:spTree>
    <p:extLst>
      <p:ext uri="{BB962C8B-B14F-4D97-AF65-F5344CB8AC3E}">
        <p14:creationId xmlns:p14="http://schemas.microsoft.com/office/powerpoint/2010/main" val="3272405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line + image/movie 16:9">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none"/>
          <a:lstStyle/>
          <a:p>
            <a:r>
              <a:rPr lang="en-GB" dirty="0"/>
              <a:t>This is an example of a 27 </a:t>
            </a:r>
            <a:r>
              <a:rPr lang="en-GB" dirty="0" err="1"/>
              <a:t>pt</a:t>
            </a:r>
            <a:r>
              <a:rPr lang="en-GB" dirty="0"/>
              <a:t> headline</a:t>
            </a:r>
          </a:p>
        </p:txBody>
      </p:sp>
      <p:sp>
        <p:nvSpPr>
          <p:cNvPr id="4" name="Date Placeholder 3"/>
          <p:cNvSpPr>
            <a:spLocks noGrp="1"/>
          </p:cNvSpPr>
          <p:nvPr>
            <p:ph type="dt" sz="half" idx="10"/>
          </p:nvPr>
        </p:nvSpPr>
        <p:spPr>
          <a:xfrm>
            <a:off x="628650" y="4767263"/>
            <a:ext cx="2057400" cy="273844"/>
          </a:xfrm>
          <a:prstGeom prst="rect">
            <a:avLst/>
          </a:prstGeom>
        </p:spPr>
        <p:txBody>
          <a:bodyPr/>
          <a:lstStyle/>
          <a:p>
            <a:endParaRPr lang="en-GB" dirty="0"/>
          </a:p>
        </p:txBody>
      </p:sp>
      <p:sp>
        <p:nvSpPr>
          <p:cNvPr id="5" name="Footer Placeholder 4"/>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6" name="Slide Number Placeholder 5"/>
          <p:cNvSpPr>
            <a:spLocks noGrp="1"/>
          </p:cNvSpPr>
          <p:nvPr>
            <p:ph type="sldNum" sz="quarter" idx="12"/>
          </p:nvPr>
        </p:nvSpPr>
        <p:spPr/>
        <p:txBody>
          <a:bodyPr/>
          <a:lstStyle/>
          <a:p>
            <a:fld id="{C194BDB0-F4EA-4DD6-8281-CCE2440D0CE0}" type="slidenum">
              <a:rPr lang="en-GB" smtClean="0"/>
              <a:t>‹nr.›</a:t>
            </a:fld>
            <a:endParaRPr lang="en-GB" dirty="0"/>
          </a:p>
        </p:txBody>
      </p:sp>
      <p:sp>
        <p:nvSpPr>
          <p:cNvPr id="10" name="Tijdelijke aanduiding voor inhoud 9"/>
          <p:cNvSpPr>
            <a:spLocks noGrp="1" noChangeAspect="1"/>
          </p:cNvSpPr>
          <p:nvPr>
            <p:ph sz="quarter" idx="13" hasCustomPrompt="1"/>
          </p:nvPr>
        </p:nvSpPr>
        <p:spPr>
          <a:xfrm>
            <a:off x="1889125" y="1079501"/>
            <a:ext cx="5292725" cy="2977200"/>
          </a:xfrm>
        </p:spPr>
        <p:txBody>
          <a:bodyPr/>
          <a:lstStyle>
            <a:lvl1pPr>
              <a:defRPr baseline="0"/>
            </a:lvl1pPr>
          </a:lstStyle>
          <a:p>
            <a:pPr lvl="0"/>
            <a:r>
              <a:rPr lang="en-GB" dirty="0"/>
              <a:t>Click icon to insert 16x9 image or movie</a:t>
            </a:r>
          </a:p>
        </p:txBody>
      </p:sp>
      <p:sp>
        <p:nvSpPr>
          <p:cNvPr id="12" name="Tijdelijke aanduiding voor tekst 11"/>
          <p:cNvSpPr>
            <a:spLocks noGrp="1"/>
          </p:cNvSpPr>
          <p:nvPr>
            <p:ph type="body" sz="quarter" idx="14" hasCustomPrompt="1"/>
          </p:nvPr>
        </p:nvSpPr>
        <p:spPr>
          <a:xfrm>
            <a:off x="1889125" y="4106268"/>
            <a:ext cx="5292725" cy="165100"/>
          </a:xfrm>
        </p:spPr>
        <p:txBody>
          <a:bodyPr/>
          <a:lstStyle>
            <a:lvl1pPr>
              <a:defRPr sz="1100" i="1"/>
            </a:lvl1pPr>
          </a:lstStyle>
          <a:p>
            <a:pPr lvl="0"/>
            <a:r>
              <a:rPr lang="en-GB" dirty="0"/>
              <a:t>Click to insert Caption under image or movie</a:t>
            </a:r>
          </a:p>
        </p:txBody>
      </p:sp>
    </p:spTree>
    <p:extLst>
      <p:ext uri="{BB962C8B-B14F-4D97-AF65-F5344CB8AC3E}">
        <p14:creationId xmlns:p14="http://schemas.microsoft.com/office/powerpoint/2010/main" val="1938494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3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A 27pt headline on a slide with three images</a:t>
            </a:r>
            <a:endParaRPr lang="en-GB" dirty="0"/>
          </a:p>
        </p:txBody>
      </p:sp>
      <p:sp>
        <p:nvSpPr>
          <p:cNvPr id="3" name="Content Placeholder 2"/>
          <p:cNvSpPr>
            <a:spLocks noGrp="1"/>
          </p:cNvSpPr>
          <p:nvPr>
            <p:ph idx="1" hasCustomPrompt="1"/>
          </p:nvPr>
        </p:nvSpPr>
        <p:spPr>
          <a:xfrm>
            <a:off x="758824" y="1306642"/>
            <a:ext cx="2084389" cy="636458"/>
          </a:xfrm>
        </p:spPr>
        <p:txBody>
          <a:bodyPr/>
          <a:lstStyle>
            <a:lvl1pPr>
              <a:defRPr sz="1650"/>
            </a:lvl1pPr>
          </a:lstStyle>
          <a:p>
            <a:pPr lvl="0"/>
            <a:r>
              <a:rPr lang="en-GB" dirty="0"/>
              <a:t>Click to enter text</a:t>
            </a:r>
          </a:p>
        </p:txBody>
      </p:sp>
      <p:sp>
        <p:nvSpPr>
          <p:cNvPr id="4" name="Date Placeholder 3"/>
          <p:cNvSpPr>
            <a:spLocks noGrp="1"/>
          </p:cNvSpPr>
          <p:nvPr>
            <p:ph type="dt" sz="half" idx="10"/>
          </p:nvPr>
        </p:nvSpPr>
        <p:spPr>
          <a:xfrm>
            <a:off x="628650" y="4767263"/>
            <a:ext cx="2057400" cy="273844"/>
          </a:xfrm>
          <a:prstGeom prst="rect">
            <a:avLst/>
          </a:prstGeom>
        </p:spPr>
        <p:txBody>
          <a:bodyPr/>
          <a:lstStyle/>
          <a:p>
            <a:endParaRPr lang="en-GB" dirty="0"/>
          </a:p>
        </p:txBody>
      </p:sp>
      <p:sp>
        <p:nvSpPr>
          <p:cNvPr id="5" name="Footer Placeholder 4"/>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6" name="Slide Number Placeholder 5"/>
          <p:cNvSpPr>
            <a:spLocks noGrp="1"/>
          </p:cNvSpPr>
          <p:nvPr>
            <p:ph type="sldNum" sz="quarter" idx="12"/>
          </p:nvPr>
        </p:nvSpPr>
        <p:spPr/>
        <p:txBody>
          <a:bodyPr/>
          <a:lstStyle/>
          <a:p>
            <a:fld id="{C194BDB0-F4EA-4DD6-8281-CCE2440D0CE0}" type="slidenum">
              <a:rPr lang="en-GB" smtClean="0"/>
              <a:t>‹nr.›</a:t>
            </a:fld>
            <a:endParaRPr lang="en-GB" dirty="0"/>
          </a:p>
        </p:txBody>
      </p:sp>
      <p:sp>
        <p:nvSpPr>
          <p:cNvPr id="7" name="Content Placeholder 2"/>
          <p:cNvSpPr>
            <a:spLocks noGrp="1"/>
          </p:cNvSpPr>
          <p:nvPr>
            <p:ph idx="13" hasCustomPrompt="1"/>
          </p:nvPr>
        </p:nvSpPr>
        <p:spPr>
          <a:xfrm>
            <a:off x="3490913" y="1302661"/>
            <a:ext cx="2084389" cy="636458"/>
          </a:xfrm>
        </p:spPr>
        <p:txBody>
          <a:bodyPr/>
          <a:lstStyle>
            <a:lvl1pPr>
              <a:defRPr sz="1650"/>
            </a:lvl1pPr>
          </a:lstStyle>
          <a:p>
            <a:pPr lvl="0"/>
            <a:r>
              <a:rPr lang="en-GB" dirty="0"/>
              <a:t>Click to enter text</a:t>
            </a:r>
          </a:p>
        </p:txBody>
      </p:sp>
      <p:sp>
        <p:nvSpPr>
          <p:cNvPr id="8" name="Content Placeholder 2"/>
          <p:cNvSpPr>
            <a:spLocks noGrp="1"/>
          </p:cNvSpPr>
          <p:nvPr>
            <p:ph idx="14" hasCustomPrompt="1"/>
          </p:nvPr>
        </p:nvSpPr>
        <p:spPr>
          <a:xfrm>
            <a:off x="6235414" y="1302661"/>
            <a:ext cx="2084389" cy="636458"/>
          </a:xfrm>
        </p:spPr>
        <p:txBody>
          <a:bodyPr/>
          <a:lstStyle>
            <a:lvl1pPr>
              <a:defRPr sz="1650"/>
            </a:lvl1pPr>
          </a:lstStyle>
          <a:p>
            <a:pPr lvl="0"/>
            <a:r>
              <a:rPr lang="en-GB" dirty="0"/>
              <a:t>Click to enter text</a:t>
            </a:r>
          </a:p>
        </p:txBody>
      </p:sp>
      <p:sp>
        <p:nvSpPr>
          <p:cNvPr id="10" name="Tijdelijke aanduiding voor afbeelding 9"/>
          <p:cNvSpPr>
            <a:spLocks noGrp="1"/>
          </p:cNvSpPr>
          <p:nvPr>
            <p:ph type="pic" sz="quarter" idx="15" hasCustomPrompt="1"/>
          </p:nvPr>
        </p:nvSpPr>
        <p:spPr>
          <a:xfrm>
            <a:off x="755650" y="1943101"/>
            <a:ext cx="2087563" cy="2625298"/>
          </a:xfrm>
        </p:spPr>
        <p:txBody>
          <a:bodyPr/>
          <a:lstStyle>
            <a:lvl1pPr>
              <a:defRPr baseline="0"/>
            </a:lvl1pPr>
          </a:lstStyle>
          <a:p>
            <a:r>
              <a:rPr lang="en-GB" dirty="0"/>
              <a:t>Click to insert image</a:t>
            </a:r>
          </a:p>
        </p:txBody>
      </p:sp>
      <p:sp>
        <p:nvSpPr>
          <p:cNvPr id="11" name="Tijdelijke aanduiding voor afbeelding 9"/>
          <p:cNvSpPr>
            <a:spLocks noGrp="1"/>
          </p:cNvSpPr>
          <p:nvPr>
            <p:ph type="pic" sz="quarter" idx="16" hasCustomPrompt="1"/>
          </p:nvPr>
        </p:nvSpPr>
        <p:spPr>
          <a:xfrm>
            <a:off x="3487739" y="1943101"/>
            <a:ext cx="2087563" cy="2625298"/>
          </a:xfrm>
        </p:spPr>
        <p:txBody>
          <a:bodyPr/>
          <a:lstStyle>
            <a:lvl1pPr marL="0" marR="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insert image</a:t>
            </a:r>
          </a:p>
          <a:p>
            <a:endParaRPr lang="en-GB" dirty="0"/>
          </a:p>
        </p:txBody>
      </p:sp>
      <p:sp>
        <p:nvSpPr>
          <p:cNvPr id="12" name="Tijdelijke aanduiding voor afbeelding 9"/>
          <p:cNvSpPr>
            <a:spLocks noGrp="1"/>
          </p:cNvSpPr>
          <p:nvPr>
            <p:ph type="pic" sz="quarter" idx="17" hasCustomPrompt="1"/>
          </p:nvPr>
        </p:nvSpPr>
        <p:spPr>
          <a:xfrm>
            <a:off x="6235414" y="1943101"/>
            <a:ext cx="2087563" cy="2625298"/>
          </a:xfrm>
        </p:spPr>
        <p:txBody>
          <a:bodyPr/>
          <a:lstStyle>
            <a:lvl1pPr marL="0" marR="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insert image</a:t>
            </a:r>
          </a:p>
          <a:p>
            <a:endParaRPr lang="en-GB" dirty="0"/>
          </a:p>
        </p:txBody>
      </p:sp>
    </p:spTree>
    <p:extLst>
      <p:ext uri="{BB962C8B-B14F-4D97-AF65-F5344CB8AC3E}">
        <p14:creationId xmlns:p14="http://schemas.microsoft.com/office/powerpoint/2010/main" val="2449201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EE8E8"/>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2" y="4568400"/>
            <a:ext cx="1114424" cy="572286"/>
          </a:xfrm>
          <a:prstGeom prst="rect">
            <a:avLst/>
          </a:prstGeom>
          <a:solidFill>
            <a:schemeClr val="bg1"/>
          </a:solidFill>
        </p:spPr>
        <p:txBody>
          <a:bodyPr vert="horz" lIns="756000" tIns="0" rIns="0" bIns="0" rtlCol="0" anchor="ctr"/>
          <a:lstStyle>
            <a:lvl1pPr algn="l">
              <a:defRPr sz="1100" b="0">
                <a:solidFill>
                  <a:schemeClr val="tx1"/>
                </a:solidFill>
              </a:defRPr>
            </a:lvl1pPr>
          </a:lstStyle>
          <a:p>
            <a:fld id="{C194BDB0-F4EA-4DD6-8281-CCE2440D0CE0}" type="slidenum">
              <a:rPr lang="en-GB" smtClean="0"/>
              <a:pPr/>
              <a:t>‹nr.›</a:t>
            </a:fld>
            <a:endParaRPr lang="en-GB" dirty="0"/>
          </a:p>
        </p:txBody>
      </p:sp>
      <p:sp>
        <p:nvSpPr>
          <p:cNvPr id="2" name="Title Placeholder 1"/>
          <p:cNvSpPr>
            <a:spLocks noGrp="1"/>
          </p:cNvSpPr>
          <p:nvPr>
            <p:ph type="title"/>
          </p:nvPr>
        </p:nvSpPr>
        <p:spPr>
          <a:xfrm>
            <a:off x="758825" y="518711"/>
            <a:ext cx="7556500" cy="539038"/>
          </a:xfrm>
          <a:prstGeom prst="rect">
            <a:avLst/>
          </a:prstGeom>
        </p:spPr>
        <p:txBody>
          <a:bodyPr vert="horz" lIns="0" tIns="0" rIns="0" bIns="0" rtlCol="0" anchor="t" anchorCtr="0">
            <a:noAutofit/>
          </a:bodyPr>
          <a:lstStyle/>
          <a:p>
            <a:r>
              <a:rPr lang="en-GB" dirty="0"/>
              <a:t>This is an example of a 27 </a:t>
            </a:r>
            <a:r>
              <a:rPr lang="en-GB" dirty="0" err="1"/>
              <a:t>pt</a:t>
            </a:r>
            <a:r>
              <a:rPr lang="en-GB" dirty="0"/>
              <a:t> headline with 27 </a:t>
            </a:r>
            <a:r>
              <a:rPr lang="en-GB" dirty="0" err="1"/>
              <a:t>pt</a:t>
            </a:r>
            <a:r>
              <a:rPr lang="en-GB" dirty="0"/>
              <a:t> line spacing</a:t>
            </a:r>
          </a:p>
        </p:txBody>
      </p:sp>
      <p:sp>
        <p:nvSpPr>
          <p:cNvPr id="3" name="Text Placeholder 2"/>
          <p:cNvSpPr>
            <a:spLocks noGrp="1"/>
          </p:cNvSpPr>
          <p:nvPr>
            <p:ph type="body" idx="1"/>
          </p:nvPr>
        </p:nvSpPr>
        <p:spPr>
          <a:xfrm>
            <a:off x="758824" y="1306642"/>
            <a:ext cx="7556501" cy="2922458"/>
          </a:xfrm>
          <a:prstGeom prst="rect">
            <a:avLst/>
          </a:prstGeom>
        </p:spPr>
        <p:txBody>
          <a:bodyPr vert="horz" lIns="0" tIns="0" rIns="0" bIns="0" rtlCol="0">
            <a:noAutofit/>
          </a:bodyPr>
          <a:lstStyle/>
          <a:p>
            <a:pPr lvl="0"/>
            <a:r>
              <a:rPr lang="en-GB" dirty="0" err="1"/>
              <a:t>Klik</a:t>
            </a:r>
            <a:r>
              <a:rPr lang="en-GB" dirty="0"/>
              <a:t> om de </a:t>
            </a:r>
            <a:r>
              <a:rPr lang="en-GB" dirty="0" err="1"/>
              <a:t>modelstijlen</a:t>
            </a:r>
            <a:r>
              <a:rPr lang="en-GB" dirty="0"/>
              <a:t> </a:t>
            </a:r>
            <a:r>
              <a:rPr lang="en-GB" dirty="0" err="1"/>
              <a:t>te</a:t>
            </a:r>
            <a:r>
              <a:rPr lang="en-GB" dirty="0"/>
              <a:t> </a:t>
            </a:r>
            <a:r>
              <a:rPr lang="en-GB" dirty="0" err="1"/>
              <a:t>bewerken</a:t>
            </a:r>
            <a:endParaRPr lang="en-GB" dirty="0"/>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p:txBody>
      </p:sp>
      <p:sp>
        <p:nvSpPr>
          <p:cNvPr id="5" name="Footer Placeholder 4"/>
          <p:cNvSpPr>
            <a:spLocks noGrp="1"/>
          </p:cNvSpPr>
          <p:nvPr>
            <p:ph type="ftr" sz="quarter" idx="3"/>
          </p:nvPr>
        </p:nvSpPr>
        <p:spPr>
          <a:xfrm>
            <a:off x="1114426" y="4568400"/>
            <a:ext cx="7042149" cy="576000"/>
          </a:xfrm>
          <a:prstGeom prst="rect">
            <a:avLst/>
          </a:prstGeom>
          <a:solidFill>
            <a:schemeClr val="bg1"/>
          </a:solidFill>
        </p:spPr>
        <p:txBody>
          <a:bodyPr vert="horz" lIns="0" tIns="0" rIns="0" bIns="0" rtlCol="0" anchor="ctr"/>
          <a:lstStyle>
            <a:lvl1pPr algn="l">
              <a:defRPr sz="1100" b="0">
                <a:solidFill>
                  <a:schemeClr val="tx1"/>
                </a:solidFill>
              </a:defRPr>
            </a:lvl1pPr>
          </a:lstStyle>
          <a:p>
            <a:r>
              <a:rPr lang="en-US"/>
              <a:t>Department of Applied Physics and Science Education – Optical diagnostics of laser-induced spark discharges</a:t>
            </a:r>
            <a:endParaRPr lang="en-GB" dirty="0"/>
          </a:p>
        </p:txBody>
      </p:sp>
      <p:pic>
        <p:nvPicPr>
          <p:cNvPr id="66" name="Picture 4">
            <a:extLst>
              <a:ext uri="{FF2B5EF4-FFF2-40B4-BE49-F238E27FC236}">
                <a16:creationId xmlns:a16="http://schemas.microsoft.com/office/drawing/2014/main" id="{93FD69BB-9D62-3A4C-8433-C5954D52BB6F}"/>
              </a:ext>
            </a:extLst>
          </p:cNvPr>
          <p:cNvPicPr>
            <a:picLocks noChangeAspect="1"/>
          </p:cNvPicPr>
          <p:nvPr userDrawn="1"/>
        </p:nvPicPr>
        <p:blipFill>
          <a:blip r:embed="rId19"/>
          <a:stretch>
            <a:fillRect/>
          </a:stretch>
        </p:blipFill>
        <p:spPr>
          <a:xfrm>
            <a:off x="8156575" y="4568825"/>
            <a:ext cx="987425" cy="574675"/>
          </a:xfrm>
          <a:prstGeom prst="rect">
            <a:avLst/>
          </a:prstGeom>
        </p:spPr>
      </p:pic>
    </p:spTree>
    <p:extLst>
      <p:ext uri="{BB962C8B-B14F-4D97-AF65-F5344CB8AC3E}">
        <p14:creationId xmlns:p14="http://schemas.microsoft.com/office/powerpoint/2010/main" val="242279190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61" r:id="rId3"/>
    <p:sldLayoutId id="2147483662" r:id="rId4"/>
    <p:sldLayoutId id="2147483664"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5800" rtl="0" eaLnBrk="1" latinLnBrk="0" hangingPunct="1">
        <a:lnSpc>
          <a:spcPts val="2700"/>
        </a:lnSpc>
        <a:spcBef>
          <a:spcPct val="0"/>
        </a:spcBef>
        <a:buNone/>
        <a:defRPr sz="2700" b="1" kern="1200">
          <a:solidFill>
            <a:schemeClr val="tx1"/>
          </a:solidFill>
          <a:latin typeface="+mj-lt"/>
          <a:ea typeface="+mj-ea"/>
          <a:cs typeface="+mj-cs"/>
        </a:defRPr>
      </a:lvl1pPr>
    </p:titleStyle>
    <p:bodyStyle>
      <a:lvl1pPr marL="0" indent="0" algn="l" defTabSz="685800" rtl="0" eaLnBrk="1" latinLnBrk="0" hangingPunct="1">
        <a:lnSpc>
          <a:spcPct val="100000"/>
        </a:lnSpc>
        <a:spcBef>
          <a:spcPts val="0"/>
        </a:spcBef>
        <a:buFont typeface="Arial" panose="020B0604020202020204" pitchFamily="34" charset="0"/>
        <a:buNone/>
        <a:defRPr sz="1950" kern="1200">
          <a:solidFill>
            <a:schemeClr val="tx1"/>
          </a:solidFill>
          <a:latin typeface="+mn-lt"/>
          <a:ea typeface="+mn-ea"/>
          <a:cs typeface="+mn-cs"/>
        </a:defRPr>
      </a:lvl1pPr>
      <a:lvl2pPr marL="0" indent="0" algn="l" defTabSz="685800" rtl="0" eaLnBrk="1" latinLnBrk="0" hangingPunct="1">
        <a:lnSpc>
          <a:spcPct val="100000"/>
        </a:lnSpc>
        <a:spcBef>
          <a:spcPts val="0"/>
        </a:spcBef>
        <a:buFont typeface="Arial" panose="020B0604020202020204" pitchFamily="34" charset="0"/>
        <a:buNone/>
        <a:defRPr sz="1650" kern="1200">
          <a:solidFill>
            <a:schemeClr val="tx1"/>
          </a:solidFill>
          <a:latin typeface="+mn-lt"/>
          <a:ea typeface="+mn-ea"/>
          <a:cs typeface="+mn-cs"/>
        </a:defRPr>
      </a:lvl2pPr>
      <a:lvl3pPr marL="180975" indent="-180975" algn="l" defTabSz="685800" rtl="0" eaLnBrk="1" latinLnBrk="0" hangingPunct="1">
        <a:lnSpc>
          <a:spcPct val="100000"/>
        </a:lnSpc>
        <a:spcBef>
          <a:spcPts val="0"/>
        </a:spcBef>
        <a:buFont typeface="Arial" panose="020B0604020202020204" pitchFamily="34" charset="0"/>
        <a:buChar char="•"/>
        <a:defRPr sz="1650" kern="1200">
          <a:solidFill>
            <a:schemeClr val="tx1"/>
          </a:solidFill>
          <a:latin typeface="+mn-lt"/>
          <a:ea typeface="+mn-ea"/>
          <a:cs typeface="+mn-cs"/>
        </a:defRPr>
      </a:lvl3pPr>
      <a:lvl4pPr marL="360000" indent="-180975" algn="l" defTabSz="685800" rtl="0" eaLnBrk="1" latinLnBrk="0" hangingPunct="1">
        <a:lnSpc>
          <a:spcPct val="100000"/>
        </a:lnSpc>
        <a:spcBef>
          <a:spcPts val="0"/>
        </a:spcBef>
        <a:buFont typeface="Arial" panose="020B0604020202020204" pitchFamily="34" charset="0"/>
        <a:buChar char="•"/>
        <a:defRPr sz="1650" kern="1200">
          <a:solidFill>
            <a:schemeClr val="tx1"/>
          </a:solidFill>
          <a:latin typeface="+mn-lt"/>
          <a:ea typeface="+mn-ea"/>
          <a:cs typeface="+mn-cs"/>
        </a:defRPr>
      </a:lvl4pPr>
      <a:lvl5pPr marL="539750" indent="-177800" algn="l" defTabSz="685800" rtl="0" eaLnBrk="1" latinLnBrk="0" hangingPunct="1">
        <a:lnSpc>
          <a:spcPct val="100000"/>
        </a:lnSpc>
        <a:spcBef>
          <a:spcPts val="0"/>
        </a:spcBef>
        <a:buFont typeface="Arial" panose="020B0604020202020204" pitchFamily="34" charset="0"/>
        <a:buChar char="•"/>
        <a:defRPr sz="16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https://doi.org/10.1088/1741-4326/ad2be4" TargetMode="External"/><Relationship Id="rId5" Type="http://schemas.openxmlformats.org/officeDocument/2006/relationships/hyperlink" Target="https://doi.org/10.1088/1741-4326/ac369b"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emf"/><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emf"/><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image" Target="../media/image10.emf"/><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5.png"/><Relationship Id="rId9"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image" Target="../media/image11.emf"/><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5.png"/><Relationship Id="rId9"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32.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320.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4.xml"/><Relationship Id="rId7" Type="http://schemas.openxmlformats.org/officeDocument/2006/relationships/image" Target="../media/image34.png"/><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35.emf"/><Relationship Id="rId4" Type="http://schemas.openxmlformats.org/officeDocument/2006/relationships/notesSlide" Target="../notesSlides/notesSlide5.xml"/><Relationship Id="rId9"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8.emf"/></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5.xml"/><Relationship Id="rId7" Type="http://schemas.openxmlformats.org/officeDocument/2006/relationships/image" Target="../media/image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png"/><Relationship Id="rId5" Type="http://schemas.openxmlformats.org/officeDocument/2006/relationships/image" Target="../media/image39.png"/><Relationship Id="rId4" Type="http://schemas.openxmlformats.org/officeDocument/2006/relationships/notesSlide" Target="../notesSlides/notesSlide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41.emf"/></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42.emf"/></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3.emf"/><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openxmlformats.org/officeDocument/2006/relationships/image" Target="../media/image360.png"/><Relationship Id="rId3" Type="http://schemas.openxmlformats.org/officeDocument/2006/relationships/image" Target="../media/image4.png"/><Relationship Id="rId7" Type="http://schemas.openxmlformats.org/officeDocument/2006/relationships/image" Target="../media/image350.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44.emf"/><Relationship Id="rId4" Type="http://schemas.openxmlformats.org/officeDocument/2006/relationships/image" Target="../media/image5.png"/><Relationship Id="rId9" Type="http://schemas.openxmlformats.org/officeDocument/2006/relationships/image" Target="../media/image42.png"/></Relationships>
</file>

<file path=ppt/slides/_rels/slide2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5.png"/><Relationship Id="rId7" Type="http://schemas.openxmlformats.org/officeDocument/2006/relationships/image" Target="../media/image390.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21.png"/><Relationship Id="rId4" Type="http://schemas.openxmlformats.org/officeDocument/2006/relationships/image" Target="../media/image45.e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46.emf"/></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image" Target="../media/image5.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48.emf"/></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49.emf"/></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50.pn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0.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image" Target="../media/image550.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image" Target="../media/image37.pn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400.png"/></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54.png"/><Relationship Id="rId5" Type="http://schemas.openxmlformats.org/officeDocument/2006/relationships/image" Target="../media/image58.png"/></Relationships>
</file>

<file path=ppt/slides/_rels/slide4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5.png"/><Relationship Id="rId7" Type="http://schemas.openxmlformats.org/officeDocument/2006/relationships/image" Target="../media/image600.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57.png"/><Relationship Id="rId5" Type="http://schemas.openxmlformats.org/officeDocument/2006/relationships/image" Target="../media/image5.png"/><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4.png"/><Relationship Id="rId7"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59.png"/><Relationship Id="rId5" Type="http://schemas.openxmlformats.org/officeDocument/2006/relationships/image" Target="../media/image62.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4.png"/><Relationship Id="rId7"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61.png"/><Relationship Id="rId5" Type="http://schemas.openxmlformats.org/officeDocument/2006/relationships/image" Target="../media/image600.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4.png"/><Relationship Id="rId7" Type="http://schemas.openxmlformats.org/officeDocument/2006/relationships/image" Target="../media/image66.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65.png"/><Relationship Id="rId5" Type="http://schemas.openxmlformats.org/officeDocument/2006/relationships/image" Target="../media/image62.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700.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6.emf"/></Relationships>
</file>

<file path=ppt/slides/_rels/slide5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4.png"/><Relationship Id="rId7"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4.png"/><Relationship Id="rId7" Type="http://schemas.openxmlformats.org/officeDocument/2006/relationships/image" Target="../media/image77.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4.png"/><Relationship Id="rId7" Type="http://schemas.openxmlformats.org/officeDocument/2006/relationships/image" Target="../media/image82.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4.png"/><Relationship Id="rId7" Type="http://schemas.openxmlformats.org/officeDocument/2006/relationships/image" Target="../media/image79.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5.png"/><Relationship Id="rId9" Type="http://schemas.openxmlformats.org/officeDocument/2006/relationships/image" Target="../media/image88.png"/></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4.png"/><Relationship Id="rId7" Type="http://schemas.openxmlformats.org/officeDocument/2006/relationships/image" Target="../media/image86.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61.png"/><Relationship Id="rId5" Type="http://schemas.openxmlformats.org/officeDocument/2006/relationships/image" Target="../media/image600.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4.png"/><Relationship Id="rId7" Type="http://schemas.openxmlformats.org/officeDocument/2006/relationships/image" Target="../media/image89.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65.png"/><Relationship Id="rId5" Type="http://schemas.openxmlformats.org/officeDocument/2006/relationships/image" Target="../media/image62.png"/><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4.png"/><Relationship Id="rId7" Type="http://schemas.openxmlformats.org/officeDocument/2006/relationships/image" Target="../media/image91.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61.png"/><Relationship Id="rId5" Type="http://schemas.openxmlformats.org/officeDocument/2006/relationships/image" Target="../media/image600.png"/><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4.png"/><Relationship Id="rId7" Type="http://schemas.openxmlformats.org/officeDocument/2006/relationships/image" Target="../media/image93.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65.png"/><Relationship Id="rId5" Type="http://schemas.openxmlformats.org/officeDocument/2006/relationships/image" Target="../media/image62.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7.png"/><Relationship Id="rId7"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0.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4.png"/><Relationship Id="rId7" Type="http://schemas.openxmlformats.org/officeDocument/2006/relationships/image" Target="../media/image95.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61.png"/><Relationship Id="rId5" Type="http://schemas.openxmlformats.org/officeDocument/2006/relationships/image" Target="../media/image600.png"/><Relationship Id="rId4" Type="http://schemas.openxmlformats.org/officeDocument/2006/relationships/image" Target="../media/image5.png"/></Relationships>
</file>

<file path=ppt/slides/_rels/slide61.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4.png"/><Relationship Id="rId7" Type="http://schemas.openxmlformats.org/officeDocument/2006/relationships/image" Target="../media/image97.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61.png"/><Relationship Id="rId5" Type="http://schemas.openxmlformats.org/officeDocument/2006/relationships/image" Target="../media/image600.png"/><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4.png"/><Relationship Id="rId7" Type="http://schemas.openxmlformats.org/officeDocument/2006/relationships/image" Target="../media/image99.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61.png"/><Relationship Id="rId5" Type="http://schemas.openxmlformats.org/officeDocument/2006/relationships/image" Target="../media/image600.png"/><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4.png"/><Relationship Id="rId7" Type="http://schemas.openxmlformats.org/officeDocument/2006/relationships/image" Target="../media/image101.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810.png"/><Relationship Id="rId5" Type="http://schemas.openxmlformats.org/officeDocument/2006/relationships/image" Target="../media/image600.png"/><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png"/><Relationship Id="rId7" Type="http://schemas.openxmlformats.org/officeDocument/2006/relationships/image" Target="../media/image61.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103.png"/><Relationship Id="rId5" Type="http://schemas.openxmlformats.org/officeDocument/2006/relationships/image" Target="../media/image840.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image" Target="../media/image7.emf"/><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80.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178A9-D39B-5CA0-7F08-3A096F9660D8}"/>
            </a:ext>
          </a:extLst>
        </p:cNvPr>
        <p:cNvGrpSpPr/>
        <p:nvPr/>
      </p:nvGrpSpPr>
      <p:grpSpPr>
        <a:xfrm>
          <a:off x="0" y="0"/>
          <a:ext cx="0" cy="0"/>
          <a:chOff x="0" y="0"/>
          <a:chExt cx="0" cy="0"/>
        </a:xfrm>
      </p:grpSpPr>
      <p:pic>
        <p:nvPicPr>
          <p:cNvPr id="1028" name="Picture 4" descr="Vue du Rolex Learning Center à la tombée de la nuit © Jamani Caillet / EPFL">
            <a:extLst>
              <a:ext uri="{FF2B5EF4-FFF2-40B4-BE49-F238E27FC236}">
                <a16:creationId xmlns:a16="http://schemas.microsoft.com/office/drawing/2014/main" id="{1D3B523F-CDE7-7B4B-B3C4-C2325A9302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448"/>
          <a:stretch/>
        </p:blipFill>
        <p:spPr bwMode="auto">
          <a:xfrm>
            <a:off x="0" y="21810"/>
            <a:ext cx="9144003" cy="4546587"/>
          </a:xfrm>
          <a:prstGeom prst="rect">
            <a:avLst/>
          </a:prstGeom>
          <a:noFill/>
          <a:extLst>
            <a:ext uri="{909E8E84-426E-40DD-AFC4-6F175D3DCCD1}">
              <a14:hiddenFill xmlns:a14="http://schemas.microsoft.com/office/drawing/2010/main">
                <a:solidFill>
                  <a:srgbClr val="FFFFFF"/>
                </a:solidFill>
              </a14:hiddenFill>
            </a:ext>
          </a:extLst>
        </p:spPr>
      </p:pic>
      <p:sp>
        <p:nvSpPr>
          <p:cNvPr id="5" name="Tijdelijke aanduiding voor voettekst 4">
            <a:extLst>
              <a:ext uri="{FF2B5EF4-FFF2-40B4-BE49-F238E27FC236}">
                <a16:creationId xmlns:a16="http://schemas.microsoft.com/office/drawing/2014/main" id="{ED165999-DEDE-18A3-8859-17C4351DC02A}"/>
              </a:ext>
            </a:extLst>
          </p:cNvPr>
          <p:cNvSpPr>
            <a:spLocks noGrp="1"/>
          </p:cNvSpPr>
          <p:nvPr>
            <p:ph type="ftr" sz="quarter" idx="11"/>
          </p:nvPr>
        </p:nvSpPr>
        <p:spPr>
          <a:xfrm>
            <a:off x="0" y="4568400"/>
            <a:ext cx="9144000" cy="576000"/>
          </a:xfrm>
        </p:spPr>
        <p:txBody>
          <a:bodyPr/>
          <a:lstStyle/>
          <a:p>
            <a:pPr algn="ctr"/>
            <a:r>
              <a:rPr lang="en-US" sz="1000" dirty="0"/>
              <a:t>Department of Applied Physics and Science Education – Science and Technology of Nuclear Fusion</a:t>
            </a:r>
            <a:endParaRPr lang="en-GB" sz="1000" dirty="0"/>
          </a:p>
        </p:txBody>
      </p:sp>
      <p:pic>
        <p:nvPicPr>
          <p:cNvPr id="43" name="Picture 42">
            <a:extLst>
              <a:ext uri="{FF2B5EF4-FFF2-40B4-BE49-F238E27FC236}">
                <a16:creationId xmlns:a16="http://schemas.microsoft.com/office/drawing/2014/main" id="{CF6FF4F2-370A-40B2-2A8E-A746B201B0D2}"/>
              </a:ext>
            </a:extLst>
          </p:cNvPr>
          <p:cNvPicPr>
            <a:picLocks noChangeAspect="1"/>
          </p:cNvPicPr>
          <p:nvPr/>
        </p:nvPicPr>
        <p:blipFill>
          <a:blip r:embed="rId4"/>
          <a:stretch>
            <a:fillRect/>
          </a:stretch>
        </p:blipFill>
        <p:spPr>
          <a:xfrm>
            <a:off x="0" y="4659979"/>
            <a:ext cx="1440000" cy="392839"/>
          </a:xfrm>
          <a:prstGeom prst="rect">
            <a:avLst/>
          </a:prstGeom>
        </p:spPr>
      </p:pic>
      <p:sp>
        <p:nvSpPr>
          <p:cNvPr id="50" name="Title 1">
            <a:extLst>
              <a:ext uri="{FF2B5EF4-FFF2-40B4-BE49-F238E27FC236}">
                <a16:creationId xmlns:a16="http://schemas.microsoft.com/office/drawing/2014/main" id="{8AA0BDED-4F4C-A7D5-FC49-39E160184096}"/>
              </a:ext>
            </a:extLst>
          </p:cNvPr>
          <p:cNvSpPr txBox="1">
            <a:spLocks/>
          </p:cNvSpPr>
          <p:nvPr/>
        </p:nvSpPr>
        <p:spPr>
          <a:xfrm>
            <a:off x="1" y="3483645"/>
            <a:ext cx="9143999" cy="1080000"/>
          </a:xfrm>
          <a:prstGeom prst="rect">
            <a:avLst/>
          </a:prstGeom>
          <a:solidFill>
            <a:schemeClr val="tx2">
              <a:alpha val="50000"/>
            </a:schemeClr>
          </a:solidFill>
        </p:spPr>
        <p:txBody>
          <a:bodyPr vert="horz" lIns="90000" tIns="0" rIns="90000" bIns="0" rtlCol="0" anchor="ctr" anchorCtr="0">
            <a:noAutofit/>
          </a:bodyPr>
          <a:lstStyle>
            <a:lvl1pPr algn="l" defTabSz="685800" rtl="0" eaLnBrk="1" latinLnBrk="0" hangingPunct="1">
              <a:lnSpc>
                <a:spcPts val="2700"/>
              </a:lnSpc>
              <a:spcBef>
                <a:spcPct val="0"/>
              </a:spcBef>
              <a:buNone/>
              <a:defRPr sz="2700" b="1" kern="1200" baseline="0">
                <a:solidFill>
                  <a:schemeClr val="bg1"/>
                </a:solidFill>
                <a:latin typeface="+mj-lt"/>
                <a:ea typeface="+mj-ea"/>
                <a:cs typeface="+mj-cs"/>
              </a:defRPr>
            </a:lvl1pPr>
          </a:lstStyle>
          <a:p>
            <a:pPr algn="ctr">
              <a:lnSpc>
                <a:spcPct val="107000"/>
              </a:lnSpc>
            </a:pPr>
            <a:r>
              <a:rPr lang="en-GB" sz="1400" i="1" kern="100" dirty="0">
                <a:effectLst/>
                <a:latin typeface="Calibri" panose="020F0502020204030204" pitchFamily="34" charset="0"/>
                <a:ea typeface="Aptos" panose="020B0004020202020204" pitchFamily="34" charset="0"/>
                <a:cs typeface="Aptos" panose="020B0004020202020204" pitchFamily="34" charset="0"/>
              </a:rPr>
              <a:t>R. Hellinga, </a:t>
            </a:r>
            <a:r>
              <a:rPr lang="en-GB" sz="1400" b="0" i="1" kern="100" dirty="0">
                <a:effectLst/>
                <a:latin typeface="Calibri" panose="020F0502020204030204" pitchFamily="34" charset="0"/>
                <a:ea typeface="Aptos" panose="020B0004020202020204" pitchFamily="34" charset="0"/>
                <a:cs typeface="Aptos" panose="020B0004020202020204" pitchFamily="34" charset="0"/>
              </a:rPr>
              <a:t>T. A. Wijkamp, J. Decker, M. Hoppe, U. Sheikh, R. J. E. Jaspers, </a:t>
            </a:r>
          </a:p>
          <a:p>
            <a:pPr algn="ctr">
              <a:lnSpc>
                <a:spcPct val="107000"/>
              </a:lnSpc>
            </a:pPr>
            <a:r>
              <a:rPr lang="en-GB" sz="1400" b="0" i="1" kern="100" dirty="0">
                <a:effectLst/>
                <a:latin typeface="Calibri" panose="020F0502020204030204" pitchFamily="34" charset="0"/>
                <a:ea typeface="Aptos" panose="020B0004020202020204" pitchFamily="34" charset="0"/>
                <a:cs typeface="Aptos" panose="020B0004020202020204" pitchFamily="34" charset="0"/>
              </a:rPr>
              <a:t>the TCV team</a:t>
            </a:r>
            <a:r>
              <a:rPr lang="en-GB" sz="1400" b="0" kern="100" baseline="30000" dirty="0">
                <a:effectLst/>
                <a:latin typeface="Calibri" panose="020F0502020204030204" pitchFamily="34" charset="0"/>
                <a:ea typeface="Aptos" panose="020B0004020202020204" pitchFamily="34" charset="0"/>
                <a:cs typeface="Aptos" panose="020B0004020202020204" pitchFamily="34" charset="0"/>
              </a:rPr>
              <a:t>(a)</a:t>
            </a:r>
            <a:r>
              <a:rPr lang="en-GB" sz="1400" b="0" i="1" kern="100" dirty="0">
                <a:effectLst/>
                <a:latin typeface="Calibri" panose="020F0502020204030204" pitchFamily="34" charset="0"/>
                <a:ea typeface="Aptos" panose="020B0004020202020204" pitchFamily="34" charset="0"/>
                <a:cs typeface="Aptos" panose="020B0004020202020204" pitchFamily="34" charset="0"/>
              </a:rPr>
              <a:t> and the </a:t>
            </a:r>
            <a:r>
              <a:rPr lang="en-GB" sz="1400" b="0" i="1" kern="100" dirty="0" err="1">
                <a:effectLst/>
                <a:latin typeface="Calibri" panose="020F0502020204030204" pitchFamily="34" charset="0"/>
                <a:ea typeface="Aptos" panose="020B0004020202020204" pitchFamily="34" charset="0"/>
                <a:cs typeface="Aptos" panose="020B0004020202020204" pitchFamily="34" charset="0"/>
              </a:rPr>
              <a:t>EUROfusion</a:t>
            </a:r>
            <a:r>
              <a:rPr lang="en-GB" sz="1400" b="0" i="1" kern="100" dirty="0">
                <a:effectLst/>
                <a:latin typeface="Calibri" panose="020F0502020204030204" pitchFamily="34" charset="0"/>
                <a:ea typeface="Aptos" panose="020B0004020202020204" pitchFamily="34" charset="0"/>
                <a:cs typeface="Aptos" panose="020B0004020202020204" pitchFamily="34" charset="0"/>
              </a:rPr>
              <a:t> Tokamak Exploitation Team</a:t>
            </a:r>
            <a:r>
              <a:rPr lang="en-GB" sz="1400" kern="100" baseline="30000" dirty="0">
                <a:effectLst/>
                <a:latin typeface="Calibri" panose="020F0502020204030204" pitchFamily="34" charset="0"/>
                <a:ea typeface="Aptos" panose="020B0004020202020204" pitchFamily="34" charset="0"/>
                <a:cs typeface="Aptos" panose="020B0004020202020204" pitchFamily="34" charset="0"/>
              </a:rPr>
              <a:t>(b)</a:t>
            </a:r>
          </a:p>
          <a:p>
            <a:pPr algn="ctr">
              <a:lnSpc>
                <a:spcPct val="107000"/>
              </a:lnSpc>
            </a:pPr>
            <a:endParaRPr lang="en-GB" sz="800" kern="100" dirty="0">
              <a:effectLst/>
              <a:latin typeface="Calibri" panose="020F0502020204030204" pitchFamily="34" charset="0"/>
              <a:ea typeface="Aptos" panose="020B0004020202020204" pitchFamily="34" charset="0"/>
              <a:cs typeface="Aptos" panose="020B0004020202020204" pitchFamily="34" charset="0"/>
            </a:endParaRPr>
          </a:p>
          <a:p>
            <a:pPr algn="ctr">
              <a:lnSpc>
                <a:spcPct val="107000"/>
              </a:lnSpc>
            </a:pPr>
            <a:r>
              <a:rPr lang="en-GB" sz="1050" kern="100" baseline="30000" dirty="0">
                <a:effectLst/>
                <a:latin typeface="Calibri" panose="020F0502020204030204" pitchFamily="34" charset="0"/>
                <a:ea typeface="Aptos" panose="020B0004020202020204" pitchFamily="34" charset="0"/>
                <a:cs typeface="Aptos" panose="020B0004020202020204" pitchFamily="34" charset="0"/>
              </a:rPr>
              <a:t>(a) </a:t>
            </a:r>
            <a:r>
              <a:rPr lang="en-GB" sz="700" kern="100" dirty="0">
                <a:effectLst/>
                <a:latin typeface="Calibri" panose="020F0502020204030204" pitchFamily="34" charset="0"/>
                <a:ea typeface="Aptos" panose="020B0004020202020204" pitchFamily="34" charset="0"/>
                <a:cs typeface="Aptos" panose="020B0004020202020204" pitchFamily="34" charset="0"/>
              </a:rPr>
              <a:t>See the author list of H. </a:t>
            </a:r>
            <a:r>
              <a:rPr lang="en-GB" sz="700" kern="100" dirty="0" err="1">
                <a:effectLst/>
                <a:latin typeface="Calibri" panose="020F0502020204030204" pitchFamily="34" charset="0"/>
                <a:ea typeface="Aptos" panose="020B0004020202020204" pitchFamily="34" charset="0"/>
                <a:cs typeface="Aptos" panose="020B0004020202020204" pitchFamily="34" charset="0"/>
              </a:rPr>
              <a:t>Reimerdes</a:t>
            </a:r>
            <a:r>
              <a:rPr lang="en-GB" sz="700" kern="100" dirty="0">
                <a:effectLst/>
                <a:latin typeface="Calibri" panose="020F0502020204030204" pitchFamily="34" charset="0"/>
                <a:ea typeface="Aptos" panose="020B0004020202020204" pitchFamily="34" charset="0"/>
                <a:cs typeface="Aptos" panose="020B0004020202020204" pitchFamily="34" charset="0"/>
              </a:rPr>
              <a:t> et al., </a:t>
            </a:r>
            <a:r>
              <a:rPr lang="en-GB" sz="700" i="1" kern="100" dirty="0">
                <a:effectLst/>
                <a:latin typeface="Calibri" panose="020F0502020204030204" pitchFamily="34" charset="0"/>
                <a:ea typeface="Aptos" panose="020B0004020202020204" pitchFamily="34" charset="0"/>
                <a:cs typeface="Aptos" panose="020B0004020202020204" pitchFamily="34" charset="0"/>
              </a:rPr>
              <a:t>Nuclear Fusion</a:t>
            </a:r>
            <a:r>
              <a:rPr lang="en-GB" sz="700" kern="100" dirty="0">
                <a:effectLst/>
                <a:latin typeface="Calibri" panose="020F0502020204030204" pitchFamily="34" charset="0"/>
                <a:ea typeface="Aptos" panose="020B0004020202020204" pitchFamily="34" charset="0"/>
                <a:cs typeface="Aptos" panose="020B0004020202020204" pitchFamily="34" charset="0"/>
              </a:rPr>
              <a:t> </a:t>
            </a:r>
            <a:r>
              <a:rPr lang="en-GB" sz="700" b="1" kern="100" dirty="0">
                <a:effectLst/>
                <a:latin typeface="Calibri" panose="020F0502020204030204" pitchFamily="34" charset="0"/>
                <a:ea typeface="Aptos" panose="020B0004020202020204" pitchFamily="34" charset="0"/>
                <a:cs typeface="Aptos" panose="020B0004020202020204" pitchFamily="34" charset="0"/>
              </a:rPr>
              <a:t>62 </a:t>
            </a:r>
            <a:r>
              <a:rPr lang="en-GB" sz="700" kern="100" dirty="0">
                <a:effectLst/>
                <a:latin typeface="Calibri" panose="020F0502020204030204" pitchFamily="34" charset="0"/>
                <a:ea typeface="Aptos" panose="020B0004020202020204" pitchFamily="34" charset="0"/>
                <a:cs typeface="Aptos" panose="020B0004020202020204" pitchFamily="34" charset="0"/>
              </a:rPr>
              <a:t>(4): 042018, 2022. DOI: </a:t>
            </a:r>
            <a:r>
              <a:rPr lang="en-GB" sz="700" kern="100" dirty="0">
                <a:effectLst/>
                <a:latin typeface="Calibri" panose="020F0502020204030204" pitchFamily="34" charset="0"/>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10.1088/1741-4326/ac369b</a:t>
            </a:r>
            <a:endParaRPr lang="en-NL" sz="700" kern="100" dirty="0">
              <a:effectLst/>
              <a:latin typeface="Aptos" panose="020B0004020202020204" pitchFamily="34" charset="0"/>
              <a:ea typeface="Aptos" panose="020B0004020202020204" pitchFamily="34" charset="0"/>
              <a:cs typeface="Aptos" panose="020B0004020202020204" pitchFamily="34" charset="0"/>
            </a:endParaRPr>
          </a:p>
          <a:p>
            <a:pPr algn="ctr">
              <a:lnSpc>
                <a:spcPct val="107000"/>
              </a:lnSpc>
            </a:pPr>
            <a:endParaRPr lang="en-GB" sz="800" i="1" kern="100" baseline="30000" dirty="0">
              <a:effectLst/>
              <a:latin typeface="Calibri" panose="020F0502020204030204" pitchFamily="34" charset="0"/>
              <a:ea typeface="Aptos" panose="020B0004020202020204" pitchFamily="34" charset="0"/>
              <a:cs typeface="Aptos" panose="020B0004020202020204" pitchFamily="34" charset="0"/>
            </a:endParaRPr>
          </a:p>
          <a:p>
            <a:pPr algn="ctr">
              <a:lnSpc>
                <a:spcPct val="107000"/>
              </a:lnSpc>
            </a:pPr>
            <a:r>
              <a:rPr lang="en-GB" sz="1050" kern="100" baseline="30000" dirty="0">
                <a:effectLst/>
                <a:latin typeface="Calibri" panose="020F0502020204030204" pitchFamily="34" charset="0"/>
                <a:ea typeface="Aptos" panose="020B0004020202020204" pitchFamily="34" charset="0"/>
                <a:cs typeface="Aptos" panose="020B0004020202020204" pitchFamily="34" charset="0"/>
              </a:rPr>
              <a:t>(b)</a:t>
            </a:r>
            <a:r>
              <a:rPr lang="en-GB" sz="800" i="1" kern="100" baseline="30000" dirty="0">
                <a:effectLst/>
                <a:latin typeface="Calibri" panose="020F0502020204030204" pitchFamily="34" charset="0"/>
                <a:ea typeface="Aptos" panose="020B0004020202020204" pitchFamily="34" charset="0"/>
                <a:cs typeface="Aptos" panose="020B0004020202020204" pitchFamily="34" charset="0"/>
              </a:rPr>
              <a:t> </a:t>
            </a:r>
            <a:r>
              <a:rPr lang="en-GB" sz="700" kern="100" dirty="0">
                <a:effectLst/>
                <a:latin typeface="Calibri" panose="020F0502020204030204" pitchFamily="34" charset="0"/>
                <a:ea typeface="Aptos" panose="020B0004020202020204" pitchFamily="34" charset="0"/>
                <a:cs typeface="Aptos" panose="020B0004020202020204" pitchFamily="34" charset="0"/>
              </a:rPr>
              <a:t>See the author list of E. H. </a:t>
            </a:r>
            <a:r>
              <a:rPr lang="en-GB" sz="700" kern="100" dirty="0" err="1">
                <a:effectLst/>
                <a:latin typeface="Calibri" panose="020F0502020204030204" pitchFamily="34" charset="0"/>
                <a:ea typeface="Aptos" panose="020B0004020202020204" pitchFamily="34" charset="0"/>
                <a:cs typeface="Aptos" panose="020B0004020202020204" pitchFamily="34" charset="0"/>
              </a:rPr>
              <a:t>Joffrin</a:t>
            </a:r>
            <a:r>
              <a:rPr lang="en-GB" sz="700" kern="100" dirty="0">
                <a:effectLst/>
                <a:latin typeface="Calibri" panose="020F0502020204030204" pitchFamily="34" charset="0"/>
                <a:ea typeface="Aptos" panose="020B0004020202020204" pitchFamily="34" charset="0"/>
                <a:cs typeface="Aptos" panose="020B0004020202020204" pitchFamily="34" charset="0"/>
              </a:rPr>
              <a:t> et al., </a:t>
            </a:r>
            <a:r>
              <a:rPr lang="en-GB" sz="700" i="1" kern="100" dirty="0">
                <a:effectLst/>
                <a:latin typeface="Calibri" panose="020F0502020204030204" pitchFamily="34" charset="0"/>
                <a:ea typeface="Aptos" panose="020B0004020202020204" pitchFamily="34" charset="0"/>
                <a:cs typeface="Aptos" panose="020B0004020202020204" pitchFamily="34" charset="0"/>
              </a:rPr>
              <a:t>Nuclear Fusion</a:t>
            </a:r>
            <a:r>
              <a:rPr lang="en-GB" sz="700" kern="100" dirty="0">
                <a:effectLst/>
                <a:latin typeface="Calibri" panose="020F0502020204030204" pitchFamily="34" charset="0"/>
                <a:ea typeface="Aptos" panose="020B0004020202020204" pitchFamily="34" charset="0"/>
                <a:cs typeface="Aptos" panose="020B0004020202020204" pitchFamily="34" charset="0"/>
              </a:rPr>
              <a:t>, 2024. DOI: </a:t>
            </a:r>
            <a:r>
              <a:rPr lang="en-GB" sz="700" kern="100" dirty="0">
                <a:effectLst/>
                <a:latin typeface="Calibri" panose="020F0502020204030204" pitchFamily="34" charset="0"/>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10.1088/1741-4326/ad2be4</a:t>
            </a:r>
            <a:endParaRPr lang="en-NL" sz="700" kern="100" dirty="0">
              <a:effectLst/>
              <a:latin typeface="Aptos" panose="020B0004020202020204" pitchFamily="34" charset="0"/>
              <a:ea typeface="Aptos" panose="020B0004020202020204" pitchFamily="34" charset="0"/>
              <a:cs typeface="Aptos" panose="020B0004020202020204" pitchFamily="34" charset="0"/>
            </a:endParaRPr>
          </a:p>
        </p:txBody>
      </p:sp>
      <p:sp>
        <p:nvSpPr>
          <p:cNvPr id="53" name="Title 1">
            <a:extLst>
              <a:ext uri="{FF2B5EF4-FFF2-40B4-BE49-F238E27FC236}">
                <a16:creationId xmlns:a16="http://schemas.microsoft.com/office/drawing/2014/main" id="{B1C49857-8772-8C6E-D894-71096904318D}"/>
              </a:ext>
            </a:extLst>
          </p:cNvPr>
          <p:cNvSpPr txBox="1">
            <a:spLocks/>
          </p:cNvSpPr>
          <p:nvPr/>
        </p:nvSpPr>
        <p:spPr>
          <a:xfrm>
            <a:off x="1" y="0"/>
            <a:ext cx="9143999" cy="1080000"/>
          </a:xfrm>
          <a:prstGeom prst="rect">
            <a:avLst/>
          </a:prstGeom>
          <a:solidFill>
            <a:schemeClr val="tx2">
              <a:alpha val="50000"/>
            </a:schemeClr>
          </a:solidFill>
        </p:spPr>
        <p:txBody>
          <a:bodyPr vert="horz" lIns="90000" tIns="0" rIns="90000" bIns="0" rtlCol="0" anchor="ctr" anchorCtr="0">
            <a:noAutofit/>
          </a:bodyPr>
          <a:lstStyle>
            <a:lvl1pPr algn="l" defTabSz="685800" rtl="0" eaLnBrk="1" latinLnBrk="0" hangingPunct="1">
              <a:lnSpc>
                <a:spcPts val="2700"/>
              </a:lnSpc>
              <a:spcBef>
                <a:spcPct val="0"/>
              </a:spcBef>
              <a:buNone/>
              <a:defRPr sz="2700" b="1" kern="1200" baseline="0">
                <a:solidFill>
                  <a:schemeClr val="bg1"/>
                </a:solidFill>
                <a:latin typeface="+mj-lt"/>
                <a:ea typeface="+mj-ea"/>
                <a:cs typeface="+mj-cs"/>
              </a:defRPr>
            </a:lvl1pPr>
          </a:lstStyle>
          <a:p>
            <a:pPr algn="ctr">
              <a:lnSpc>
                <a:spcPct val="107000"/>
              </a:lnSpc>
              <a:spcAft>
                <a:spcPts val="800"/>
              </a:spcAft>
            </a:pPr>
            <a:r>
              <a:rPr lang="en-GB" sz="1800" b="1" i="1" kern="100" dirty="0">
                <a:effectLst/>
                <a:latin typeface="Calibri" panose="020F0502020204030204" pitchFamily="34" charset="0"/>
                <a:ea typeface="Aptos" panose="020B0004020202020204" pitchFamily="34" charset="0"/>
                <a:cs typeface="Aptos" panose="020B0004020202020204" pitchFamily="34" charset="0"/>
              </a:rPr>
              <a:t>Assessment of the runaway electron transport in ECRH-induced expulsion experiments</a:t>
            </a:r>
            <a:endParaRPr lang="en-NL" sz="1800" i="1" kern="100" dirty="0">
              <a:effectLst/>
              <a:latin typeface="Aptos" panose="020B0004020202020204" pitchFamily="34" charset="0"/>
              <a:ea typeface="Aptos" panose="020B0004020202020204" pitchFamily="34" charset="0"/>
              <a:cs typeface="Aptos" panose="020B0004020202020204" pitchFamily="34" charset="0"/>
            </a:endParaRPr>
          </a:p>
          <a:p>
            <a:pPr algn="ctr">
              <a:lnSpc>
                <a:spcPts val="2300"/>
              </a:lnSpc>
            </a:pPr>
            <a:r>
              <a:rPr lang="en-US" sz="1400" i="1" dirty="0">
                <a:latin typeface="Calibri" panose="020F0502020204030204" pitchFamily="34" charset="0"/>
                <a:cs typeface="Calibri" panose="020F0502020204030204" pitchFamily="34" charset="0"/>
              </a:rPr>
              <a:t>Runaway Electron Modelling Conference – June 2024</a:t>
            </a:r>
          </a:p>
        </p:txBody>
      </p:sp>
      <p:sp>
        <p:nvSpPr>
          <p:cNvPr id="3" name="TextBox 2">
            <a:extLst>
              <a:ext uri="{FF2B5EF4-FFF2-40B4-BE49-F238E27FC236}">
                <a16:creationId xmlns:a16="http://schemas.microsoft.com/office/drawing/2014/main" id="{1389B247-04E3-56E3-C7F5-07B0395D03C4}"/>
              </a:ext>
            </a:extLst>
          </p:cNvPr>
          <p:cNvSpPr txBox="1"/>
          <p:nvPr/>
        </p:nvSpPr>
        <p:spPr>
          <a:xfrm>
            <a:off x="3439666" y="4568397"/>
            <a:ext cx="2264665" cy="207749"/>
          </a:xfrm>
          <a:prstGeom prst="rect">
            <a:avLst/>
          </a:prstGeom>
          <a:noFill/>
        </p:spPr>
        <p:txBody>
          <a:bodyPr wrap="square">
            <a:spAutoFit/>
          </a:bodyPr>
          <a:lstStyle/>
          <a:p>
            <a:pPr algn="ctr"/>
            <a:r>
              <a:rPr lang="en-US" sz="750" dirty="0">
                <a:solidFill>
                  <a:schemeClr val="bg1">
                    <a:lumMod val="65000"/>
                  </a:schemeClr>
                </a:solidFill>
              </a:rPr>
              <a:t>epfl.ch/about/overview/history-of-epfl/</a:t>
            </a:r>
          </a:p>
        </p:txBody>
      </p:sp>
      <p:pic>
        <p:nvPicPr>
          <p:cNvPr id="1032" name="Picture 8">
            <a:extLst>
              <a:ext uri="{FF2B5EF4-FFF2-40B4-BE49-F238E27FC236}">
                <a16:creationId xmlns:a16="http://schemas.microsoft.com/office/drawing/2014/main" id="{591FD097-A383-F09A-BC8E-6D7A998FD0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41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6CD9DB-E452-AAC1-ED05-32928A85CD45}"/>
              </a:ext>
            </a:extLst>
          </p:cNvPr>
          <p:cNvSpPr>
            <a:spLocks noGrp="1"/>
          </p:cNvSpPr>
          <p:nvPr>
            <p:ph type="title"/>
          </p:nvPr>
        </p:nvSpPr>
        <p:spPr/>
        <p:txBody>
          <a:bodyPr anchor="ctr"/>
          <a:lstStyle/>
          <a:p>
            <a:pPr algn="ctr"/>
            <a:r>
              <a:rPr lang="en-US" sz="2500" dirty="0"/>
              <a:t>Analysis of the hard X-ray emission (PMTX signals)</a:t>
            </a:r>
          </a:p>
        </p:txBody>
      </p:sp>
      <p:pic>
        <p:nvPicPr>
          <p:cNvPr id="11" name="Tijdelijke aanduiding voor inhoud 10">
            <a:extLst>
              <a:ext uri="{FF2B5EF4-FFF2-40B4-BE49-F238E27FC236}">
                <a16:creationId xmlns:a16="http://schemas.microsoft.com/office/drawing/2014/main" id="{11A09B64-E175-1BBE-D007-E62C76305691}"/>
              </a:ext>
            </a:extLst>
          </p:cNvPr>
          <p:cNvPicPr>
            <a:picLocks noGrp="1" noChangeAspect="1"/>
          </p:cNvPicPr>
          <p:nvPr>
            <p:ph idx="1"/>
          </p:nvPr>
        </p:nvPicPr>
        <p:blipFill>
          <a:blip r:embed="rId2"/>
          <a:stretch>
            <a:fillRect/>
          </a:stretch>
        </p:blipFill>
        <p:spPr>
          <a:xfrm>
            <a:off x="1623593" y="1306513"/>
            <a:ext cx="5826964" cy="2922587"/>
          </a:xfrm>
        </p:spPr>
      </p:pic>
      <p:sp>
        <p:nvSpPr>
          <p:cNvPr id="4" name="Tijdelijke aanduiding voor voettekst 3">
            <a:extLst>
              <a:ext uri="{FF2B5EF4-FFF2-40B4-BE49-F238E27FC236}">
                <a16:creationId xmlns:a16="http://schemas.microsoft.com/office/drawing/2014/main" id="{BAD3F12E-A9A0-0B7A-4EE4-07C02218BDCB}"/>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2E1C8F6F-E7A9-11E0-5E40-93D6847E56C4}"/>
              </a:ext>
            </a:extLst>
          </p:cNvPr>
          <p:cNvSpPr>
            <a:spLocks noGrp="1"/>
          </p:cNvSpPr>
          <p:nvPr>
            <p:ph type="sldNum" sz="quarter" idx="12"/>
          </p:nvPr>
        </p:nvSpPr>
        <p:spPr/>
        <p:txBody>
          <a:bodyPr/>
          <a:lstStyle/>
          <a:p>
            <a:fld id="{C194BDB0-F4EA-4DD6-8281-CCE2440D0CE0}" type="slidenum">
              <a:rPr lang="en-GB" smtClean="0"/>
              <a:t>10</a:t>
            </a:fld>
            <a:endParaRPr lang="en-GB" dirty="0"/>
          </a:p>
        </p:txBody>
      </p:sp>
      <p:sp>
        <p:nvSpPr>
          <p:cNvPr id="12" name="Tijdelijke aanduiding voor voettekst 4">
            <a:extLst>
              <a:ext uri="{FF2B5EF4-FFF2-40B4-BE49-F238E27FC236}">
                <a16:creationId xmlns:a16="http://schemas.microsoft.com/office/drawing/2014/main" id="{97A7BE5A-87CB-F4F8-8DBB-30770EA2C3CB}"/>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6]</a:t>
            </a:r>
            <a:endParaRPr lang="en-GB" sz="750" dirty="0"/>
          </a:p>
        </p:txBody>
      </p:sp>
      <p:pic>
        <p:nvPicPr>
          <p:cNvPr id="13" name="Picture 42">
            <a:extLst>
              <a:ext uri="{FF2B5EF4-FFF2-40B4-BE49-F238E27FC236}">
                <a16:creationId xmlns:a16="http://schemas.microsoft.com/office/drawing/2014/main" id="{706C647E-7112-A79F-45FE-0A39615EAB76}"/>
              </a:ext>
            </a:extLst>
          </p:cNvPr>
          <p:cNvPicPr>
            <a:picLocks noChangeAspect="1"/>
          </p:cNvPicPr>
          <p:nvPr/>
        </p:nvPicPr>
        <p:blipFill>
          <a:blip r:embed="rId3"/>
          <a:stretch>
            <a:fillRect/>
          </a:stretch>
        </p:blipFill>
        <p:spPr>
          <a:xfrm>
            <a:off x="0" y="4659979"/>
            <a:ext cx="1440000" cy="392839"/>
          </a:xfrm>
          <a:prstGeom prst="rect">
            <a:avLst/>
          </a:prstGeom>
        </p:spPr>
      </p:pic>
      <p:pic>
        <p:nvPicPr>
          <p:cNvPr id="14" name="Picture 8">
            <a:extLst>
              <a:ext uri="{FF2B5EF4-FFF2-40B4-BE49-F238E27FC236}">
                <a16:creationId xmlns:a16="http://schemas.microsoft.com/office/drawing/2014/main" id="{D0AC8876-8146-B3D1-8237-46A2D72786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014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681F5E-5465-E40B-BCB7-6EB2746E98A9}"/>
              </a:ext>
            </a:extLst>
          </p:cNvPr>
          <p:cNvSpPr>
            <a:spLocks noGrp="1"/>
          </p:cNvSpPr>
          <p:nvPr>
            <p:ph type="title"/>
          </p:nvPr>
        </p:nvSpPr>
        <p:spPr/>
        <p:txBody>
          <a:bodyPr anchor="ctr"/>
          <a:lstStyle/>
          <a:p>
            <a:pPr algn="ctr"/>
            <a:r>
              <a:rPr lang="en-US" sz="2500" dirty="0"/>
              <a:t>Analysis of the hard X-ray emission (PMTX signals)</a:t>
            </a:r>
          </a:p>
        </p:txBody>
      </p:sp>
      <p:pic>
        <p:nvPicPr>
          <p:cNvPr id="7" name="Tijdelijke aanduiding voor inhoud 6">
            <a:extLst>
              <a:ext uri="{FF2B5EF4-FFF2-40B4-BE49-F238E27FC236}">
                <a16:creationId xmlns:a16="http://schemas.microsoft.com/office/drawing/2014/main" id="{D7C56A7F-36AC-DBE9-C238-90A87F2C9BB9}"/>
              </a:ext>
            </a:extLst>
          </p:cNvPr>
          <p:cNvPicPr>
            <a:picLocks noGrp="1" noChangeAspect="1"/>
          </p:cNvPicPr>
          <p:nvPr>
            <p:ph idx="1"/>
          </p:nvPr>
        </p:nvPicPr>
        <p:blipFill>
          <a:blip r:embed="rId2"/>
          <a:stretch>
            <a:fillRect/>
          </a:stretch>
        </p:blipFill>
        <p:spPr>
          <a:xfrm>
            <a:off x="1623593" y="1306513"/>
            <a:ext cx="5826964" cy="2922587"/>
          </a:xfrm>
        </p:spPr>
      </p:pic>
      <p:sp>
        <p:nvSpPr>
          <p:cNvPr id="4" name="Tijdelijke aanduiding voor voettekst 3">
            <a:extLst>
              <a:ext uri="{FF2B5EF4-FFF2-40B4-BE49-F238E27FC236}">
                <a16:creationId xmlns:a16="http://schemas.microsoft.com/office/drawing/2014/main" id="{27ABB83A-58B3-4C70-9335-2CC1775FE41D}"/>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8105ACCD-F9A2-A837-B77F-2ED9217C82A1}"/>
              </a:ext>
            </a:extLst>
          </p:cNvPr>
          <p:cNvSpPr>
            <a:spLocks noGrp="1"/>
          </p:cNvSpPr>
          <p:nvPr>
            <p:ph type="sldNum" sz="quarter" idx="12"/>
          </p:nvPr>
        </p:nvSpPr>
        <p:spPr/>
        <p:txBody>
          <a:bodyPr/>
          <a:lstStyle/>
          <a:p>
            <a:fld id="{C194BDB0-F4EA-4DD6-8281-CCE2440D0CE0}" type="slidenum">
              <a:rPr lang="en-GB" smtClean="0"/>
              <a:t>11</a:t>
            </a:fld>
            <a:endParaRPr lang="en-GB" dirty="0"/>
          </a:p>
        </p:txBody>
      </p:sp>
      <p:sp>
        <p:nvSpPr>
          <p:cNvPr id="8" name="Tijdelijke aanduiding voor voettekst 4">
            <a:extLst>
              <a:ext uri="{FF2B5EF4-FFF2-40B4-BE49-F238E27FC236}">
                <a16:creationId xmlns:a16="http://schemas.microsoft.com/office/drawing/2014/main" id="{72B90170-7804-F9C2-D3CC-F64AD65441AA}"/>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7]</a:t>
            </a:r>
            <a:endParaRPr lang="en-GB" sz="750" dirty="0"/>
          </a:p>
        </p:txBody>
      </p:sp>
      <p:pic>
        <p:nvPicPr>
          <p:cNvPr id="9" name="Picture 42">
            <a:extLst>
              <a:ext uri="{FF2B5EF4-FFF2-40B4-BE49-F238E27FC236}">
                <a16:creationId xmlns:a16="http://schemas.microsoft.com/office/drawing/2014/main" id="{4CAEA97E-2409-DCBE-2B5A-4012CA814B31}"/>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D81B204-00CB-D923-FC81-24B963FB4E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045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Tijdelijke aanduiding voor inhoud 23">
            <a:extLst>
              <a:ext uri="{FF2B5EF4-FFF2-40B4-BE49-F238E27FC236}">
                <a16:creationId xmlns:a16="http://schemas.microsoft.com/office/drawing/2014/main" id="{E0A4882F-5A86-F2F0-4D9C-748D14E0EFC3}"/>
              </a:ext>
            </a:extLst>
          </p:cNvPr>
          <p:cNvPicPr>
            <a:picLocks noGrp="1" noChangeAspect="1"/>
          </p:cNvPicPr>
          <p:nvPr>
            <p:ph idx="1"/>
          </p:nvPr>
        </p:nvPicPr>
        <p:blipFill>
          <a:blip r:embed="rId2"/>
          <a:stretch>
            <a:fillRect/>
          </a:stretch>
        </p:blipFill>
        <p:spPr>
          <a:xfrm>
            <a:off x="1623593" y="1306513"/>
            <a:ext cx="5826964" cy="2922587"/>
          </a:xfrm>
        </p:spPr>
      </p:pic>
      <p:sp>
        <p:nvSpPr>
          <p:cNvPr id="2" name="Titel 1">
            <a:extLst>
              <a:ext uri="{FF2B5EF4-FFF2-40B4-BE49-F238E27FC236}">
                <a16:creationId xmlns:a16="http://schemas.microsoft.com/office/drawing/2014/main" id="{68BE8EDC-B31D-96BD-E216-A79A2F8BE7F3}"/>
              </a:ext>
            </a:extLst>
          </p:cNvPr>
          <p:cNvSpPr>
            <a:spLocks noGrp="1"/>
          </p:cNvSpPr>
          <p:nvPr>
            <p:ph type="title"/>
          </p:nvPr>
        </p:nvSpPr>
        <p:spPr/>
        <p:txBody>
          <a:bodyPr anchor="ctr"/>
          <a:lstStyle/>
          <a:p>
            <a:pPr algn="ctr"/>
            <a:r>
              <a:rPr lang="en-US" sz="2500" dirty="0"/>
              <a:t>Analysis of the hard X-ray emission (PMTX signals)</a:t>
            </a:r>
          </a:p>
        </p:txBody>
      </p:sp>
      <p:sp>
        <p:nvSpPr>
          <p:cNvPr id="4" name="Tijdelijke aanduiding voor voettekst 3">
            <a:extLst>
              <a:ext uri="{FF2B5EF4-FFF2-40B4-BE49-F238E27FC236}">
                <a16:creationId xmlns:a16="http://schemas.microsoft.com/office/drawing/2014/main" id="{9E235D78-2B7B-7BFB-5998-C0A431263333}"/>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2360DD27-81D1-FF8E-8D35-E7145730E064}"/>
              </a:ext>
            </a:extLst>
          </p:cNvPr>
          <p:cNvSpPr>
            <a:spLocks noGrp="1"/>
          </p:cNvSpPr>
          <p:nvPr>
            <p:ph type="sldNum" sz="quarter" idx="12"/>
          </p:nvPr>
        </p:nvSpPr>
        <p:spPr/>
        <p:txBody>
          <a:bodyPr/>
          <a:lstStyle/>
          <a:p>
            <a:fld id="{C194BDB0-F4EA-4DD6-8281-CCE2440D0CE0}" type="slidenum">
              <a:rPr lang="en-GB" smtClean="0"/>
              <a:t>12</a:t>
            </a:fld>
            <a:endParaRPr lang="en-GB" dirty="0"/>
          </a:p>
        </p:txBody>
      </p:sp>
      <p:sp>
        <p:nvSpPr>
          <p:cNvPr id="8" name="Tijdelijke aanduiding voor voettekst 4">
            <a:extLst>
              <a:ext uri="{FF2B5EF4-FFF2-40B4-BE49-F238E27FC236}">
                <a16:creationId xmlns:a16="http://schemas.microsoft.com/office/drawing/2014/main" id="{B2F68B4B-1D5E-04E3-A443-E3A4045B8D13}"/>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8]</a:t>
            </a:r>
            <a:endParaRPr lang="en-GB" sz="750" dirty="0"/>
          </a:p>
        </p:txBody>
      </p:sp>
      <p:pic>
        <p:nvPicPr>
          <p:cNvPr id="9" name="Picture 42">
            <a:extLst>
              <a:ext uri="{FF2B5EF4-FFF2-40B4-BE49-F238E27FC236}">
                <a16:creationId xmlns:a16="http://schemas.microsoft.com/office/drawing/2014/main" id="{C3344AD1-1634-9FF7-3BC7-84A43E8E7DBF}"/>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45CE5842-2E15-98DD-4ED3-E6CB66AD0A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1" name="Tekstvak 10">
                <a:extLst>
                  <a:ext uri="{FF2B5EF4-FFF2-40B4-BE49-F238E27FC236}">
                    <a16:creationId xmlns:a16="http://schemas.microsoft.com/office/drawing/2014/main" id="{71ACF135-DAE6-D1FD-58B1-50BB242B1170}"/>
                  </a:ext>
                </a:extLst>
              </p:cNvPr>
              <p:cNvSpPr txBox="1"/>
              <p:nvPr/>
            </p:nvSpPr>
            <p:spPr>
              <a:xfrm>
                <a:off x="5645284" y="2767806"/>
                <a:ext cx="24179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Ψ</m:t>
                          </m:r>
                        </m:e>
                        <m:sub>
                          <m:r>
                            <a:rPr lang="en-US" b="0" i="1" smtClean="0">
                              <a:latin typeface="Cambria Math" panose="02040503050406030204" pitchFamily="18" charset="0"/>
                            </a:rPr>
                            <m:t>0</m:t>
                          </m:r>
                        </m:sub>
                      </m:sSub>
                    </m:oMath>
                  </m:oMathPara>
                </a14:m>
                <a:endParaRPr lang="en-US" dirty="0"/>
              </a:p>
            </p:txBody>
          </p:sp>
        </mc:Choice>
        <mc:Fallback xmlns="">
          <p:sp>
            <p:nvSpPr>
              <p:cNvPr id="11" name="Tekstvak 10">
                <a:extLst>
                  <a:ext uri="{FF2B5EF4-FFF2-40B4-BE49-F238E27FC236}">
                    <a16:creationId xmlns:a16="http://schemas.microsoft.com/office/drawing/2014/main" id="{71ACF135-DAE6-D1FD-58B1-50BB242B1170}"/>
                  </a:ext>
                </a:extLst>
              </p:cNvPr>
              <p:cNvSpPr txBox="1">
                <a:spLocks noRot="1" noChangeAspect="1" noMove="1" noResize="1" noEditPoints="1" noAdjustHandles="1" noChangeArrowheads="1" noChangeShapeType="1" noTextEdit="1"/>
              </p:cNvSpPr>
              <p:nvPr/>
            </p:nvSpPr>
            <p:spPr>
              <a:xfrm>
                <a:off x="5645284" y="2767806"/>
                <a:ext cx="241797" cy="207749"/>
              </a:xfrm>
              <a:prstGeom prst="rect">
                <a:avLst/>
              </a:prstGeom>
              <a:blipFill>
                <a:blip r:embed="rId5"/>
                <a:stretch>
                  <a:fillRect l="-17500" r="-5000" b="-147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kstvak 11">
                <a:extLst>
                  <a:ext uri="{FF2B5EF4-FFF2-40B4-BE49-F238E27FC236}">
                    <a16:creationId xmlns:a16="http://schemas.microsoft.com/office/drawing/2014/main" id="{9999BC10-E8C5-CD73-2914-484F71221D97}"/>
                  </a:ext>
                </a:extLst>
              </p:cNvPr>
              <p:cNvSpPr txBox="1"/>
              <p:nvPr/>
            </p:nvSpPr>
            <p:spPr>
              <a:xfrm>
                <a:off x="5766182" y="2318774"/>
                <a:ext cx="23775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Ψ</m:t>
                          </m:r>
                        </m:e>
                        <m:sub>
                          <m:r>
                            <a:rPr lang="en-US" b="0" i="1" smtClean="0">
                              <a:latin typeface="Cambria Math" panose="02040503050406030204" pitchFamily="18" charset="0"/>
                            </a:rPr>
                            <m:t>1</m:t>
                          </m:r>
                        </m:sub>
                      </m:sSub>
                    </m:oMath>
                  </m:oMathPara>
                </a14:m>
                <a:endParaRPr lang="en-US" dirty="0"/>
              </a:p>
            </p:txBody>
          </p:sp>
        </mc:Choice>
        <mc:Fallback xmlns="">
          <p:sp>
            <p:nvSpPr>
              <p:cNvPr id="12" name="Tekstvak 11">
                <a:extLst>
                  <a:ext uri="{FF2B5EF4-FFF2-40B4-BE49-F238E27FC236}">
                    <a16:creationId xmlns:a16="http://schemas.microsoft.com/office/drawing/2014/main" id="{9999BC10-E8C5-CD73-2914-484F71221D97}"/>
                  </a:ext>
                </a:extLst>
              </p:cNvPr>
              <p:cNvSpPr txBox="1">
                <a:spLocks noRot="1" noChangeAspect="1" noMove="1" noResize="1" noEditPoints="1" noAdjustHandles="1" noChangeArrowheads="1" noChangeShapeType="1" noTextEdit="1"/>
              </p:cNvSpPr>
              <p:nvPr/>
            </p:nvSpPr>
            <p:spPr>
              <a:xfrm>
                <a:off x="5766182" y="2318774"/>
                <a:ext cx="237757" cy="207749"/>
              </a:xfrm>
              <a:prstGeom prst="rect">
                <a:avLst/>
              </a:prstGeom>
              <a:blipFill>
                <a:blip r:embed="rId6"/>
                <a:stretch>
                  <a:fillRect l="-17949" r="-5128" b="-147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kstvak 12">
                <a:extLst>
                  <a:ext uri="{FF2B5EF4-FFF2-40B4-BE49-F238E27FC236}">
                    <a16:creationId xmlns:a16="http://schemas.microsoft.com/office/drawing/2014/main" id="{FD070EF4-C54B-0B9E-89C2-BDB65B5D9875}"/>
                  </a:ext>
                </a:extLst>
              </p:cNvPr>
              <p:cNvSpPr txBox="1"/>
              <p:nvPr/>
            </p:nvSpPr>
            <p:spPr>
              <a:xfrm>
                <a:off x="6731541" y="3356042"/>
                <a:ext cx="24179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Ψ</m:t>
                          </m:r>
                        </m:e>
                        <m:sub>
                          <m:r>
                            <a:rPr lang="en-US" b="0" i="1" smtClean="0">
                              <a:latin typeface="Cambria Math" panose="02040503050406030204" pitchFamily="18" charset="0"/>
                            </a:rPr>
                            <m:t>2</m:t>
                          </m:r>
                        </m:sub>
                      </m:sSub>
                    </m:oMath>
                  </m:oMathPara>
                </a14:m>
                <a:endParaRPr lang="en-US" dirty="0"/>
              </a:p>
            </p:txBody>
          </p:sp>
        </mc:Choice>
        <mc:Fallback xmlns="">
          <p:sp>
            <p:nvSpPr>
              <p:cNvPr id="13" name="Tekstvak 12">
                <a:extLst>
                  <a:ext uri="{FF2B5EF4-FFF2-40B4-BE49-F238E27FC236}">
                    <a16:creationId xmlns:a16="http://schemas.microsoft.com/office/drawing/2014/main" id="{FD070EF4-C54B-0B9E-89C2-BDB65B5D9875}"/>
                  </a:ext>
                </a:extLst>
              </p:cNvPr>
              <p:cNvSpPr txBox="1">
                <a:spLocks noRot="1" noChangeAspect="1" noMove="1" noResize="1" noEditPoints="1" noAdjustHandles="1" noChangeArrowheads="1" noChangeShapeType="1" noTextEdit="1"/>
              </p:cNvSpPr>
              <p:nvPr/>
            </p:nvSpPr>
            <p:spPr>
              <a:xfrm>
                <a:off x="6731541" y="3356042"/>
                <a:ext cx="241797" cy="207749"/>
              </a:xfrm>
              <a:prstGeom prst="rect">
                <a:avLst/>
              </a:prstGeom>
              <a:blipFill>
                <a:blip r:embed="rId7"/>
                <a:stretch>
                  <a:fillRect l="-17500" r="-5000" b="-147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kstvak 13">
                <a:extLst>
                  <a:ext uri="{FF2B5EF4-FFF2-40B4-BE49-F238E27FC236}">
                    <a16:creationId xmlns:a16="http://schemas.microsoft.com/office/drawing/2014/main" id="{E0485115-165B-5086-9AAD-04992D3D32E7}"/>
                  </a:ext>
                </a:extLst>
              </p:cNvPr>
              <p:cNvSpPr txBox="1"/>
              <p:nvPr/>
            </p:nvSpPr>
            <p:spPr>
              <a:xfrm>
                <a:off x="2961259" y="4294875"/>
                <a:ext cx="3348481"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#78814</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m:rPr>
                              <m:sty m:val="p"/>
                            </m:rPr>
                            <a:rPr lang="en-US" b="0" i="0" smtClean="0">
                              <a:latin typeface="Cambria Math" panose="02040503050406030204" pitchFamily="18" charset="0"/>
                            </a:rPr>
                            <m:t>ECRH</m:t>
                          </m:r>
                        </m:sub>
                      </m:sSub>
                      <m:r>
                        <a:rPr lang="en-US" i="1">
                          <a:latin typeface="Cambria Math" panose="02040503050406030204" pitchFamily="18" charset="0"/>
                        </a:rPr>
                        <m:t>=6</m:t>
                      </m:r>
                      <m:r>
                        <a:rPr lang="en-US" b="0" i="1" smtClean="0">
                          <a:latin typeface="Cambria Math" panose="02040503050406030204" pitchFamily="18" charset="0"/>
                        </a:rPr>
                        <m:t>00 </m:t>
                      </m:r>
                      <m:r>
                        <m:rPr>
                          <m:sty m:val="p"/>
                        </m:rPr>
                        <a:rPr lang="en-US" b="0" i="0" smtClean="0">
                          <a:latin typeface="Cambria Math" panose="02040503050406030204" pitchFamily="18" charset="0"/>
                        </a:rPr>
                        <m:t>kW</m:t>
                      </m:r>
                      <m:r>
                        <a:rPr lang="en-US" b="0" i="1" smtClean="0">
                          <a:latin typeface="Cambria Math" panose="02040503050406030204" pitchFamily="18" charset="0"/>
                        </a:rPr>
                        <m:t> </m:t>
                      </m:r>
                      <m:r>
                        <m:rPr>
                          <m:sty m:val="p"/>
                        </m:rPr>
                        <a:rPr lang="en-US" b="0" i="0" smtClean="0">
                          <a:latin typeface="Cambria Math" panose="02040503050406030204" pitchFamily="18" charset="0"/>
                        </a:rPr>
                        <m:t>and</m:t>
                      </m:r>
                      <m:r>
                        <a:rPr lang="en-US" b="0" i="0" smtClean="0">
                          <a:latin typeface="Cambria Math" panose="02040503050406030204" pitchFamily="18" charset="0"/>
                        </a:rPr>
                        <m:t> </m:t>
                      </m:r>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=0.15</m:t>
                      </m:r>
                    </m:oMath>
                  </m:oMathPara>
                </a14:m>
                <a:endParaRPr lang="en-US" dirty="0"/>
              </a:p>
            </p:txBody>
          </p:sp>
        </mc:Choice>
        <mc:Fallback xmlns="">
          <p:sp>
            <p:nvSpPr>
              <p:cNvPr id="14" name="Tekstvak 13">
                <a:extLst>
                  <a:ext uri="{FF2B5EF4-FFF2-40B4-BE49-F238E27FC236}">
                    <a16:creationId xmlns:a16="http://schemas.microsoft.com/office/drawing/2014/main" id="{E0485115-165B-5086-9AAD-04992D3D32E7}"/>
                  </a:ext>
                </a:extLst>
              </p:cNvPr>
              <p:cNvSpPr txBox="1">
                <a:spLocks noRot="1" noChangeAspect="1" noMove="1" noResize="1" noEditPoints="1" noAdjustHandles="1" noChangeArrowheads="1" noChangeShapeType="1" noTextEdit="1"/>
              </p:cNvSpPr>
              <p:nvPr/>
            </p:nvSpPr>
            <p:spPr>
              <a:xfrm>
                <a:off x="2961259" y="4294875"/>
                <a:ext cx="3348481" cy="207749"/>
              </a:xfrm>
              <a:prstGeom prst="rect">
                <a:avLst/>
              </a:prstGeom>
              <a:blipFill>
                <a:blip r:embed="rId8"/>
                <a:stretch>
                  <a:fillRect l="-729" t="-2941" r="-911" b="-323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kstvak 2">
                <a:extLst>
                  <a:ext uri="{FF2B5EF4-FFF2-40B4-BE49-F238E27FC236}">
                    <a16:creationId xmlns:a16="http://schemas.microsoft.com/office/drawing/2014/main" id="{4D399727-7311-B115-2567-A860D482509A}"/>
                  </a:ext>
                </a:extLst>
              </p:cNvPr>
              <p:cNvSpPr txBox="1"/>
              <p:nvPr/>
            </p:nvSpPr>
            <p:spPr>
              <a:xfrm>
                <a:off x="4372258" y="1057749"/>
                <a:ext cx="4612096" cy="7198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z="1250" b="0" i="0" smtClean="0">
                          <a:latin typeface="Cambria Math" panose="02040503050406030204" pitchFamily="18" charset="0"/>
                        </a:rPr>
                        <m:t>Ψ</m:t>
                      </m:r>
                      <m:r>
                        <a:rPr lang="en-US" sz="1250" b="0" i="0" smtClean="0">
                          <a:latin typeface="Cambria Math" panose="02040503050406030204" pitchFamily="18" charset="0"/>
                        </a:rPr>
                        <m:t>(</m:t>
                      </m:r>
                      <m:r>
                        <a:rPr lang="en-US" sz="1250" b="0" i="1" smtClean="0">
                          <a:latin typeface="Cambria Math" panose="02040503050406030204" pitchFamily="18" charset="0"/>
                        </a:rPr>
                        <m:t>𝑡</m:t>
                      </m:r>
                      <m:r>
                        <a:rPr lang="en-US" sz="1250" b="0" i="0" smtClean="0">
                          <a:latin typeface="Cambria Math" panose="02040503050406030204" pitchFamily="18" charset="0"/>
                        </a:rPr>
                        <m:t>)</m:t>
                      </m:r>
                      <m:r>
                        <a:rPr lang="en-US" sz="1250" b="0" i="1" smtClean="0">
                          <a:latin typeface="Cambria Math" panose="02040503050406030204" pitchFamily="18" charset="0"/>
                        </a:rPr>
                        <m:t>=</m:t>
                      </m:r>
                      <m:d>
                        <m:dPr>
                          <m:begChr m:val="{"/>
                          <m:endChr m:val=""/>
                          <m:ctrlPr>
                            <a:rPr lang="en-US" sz="1250" b="0" i="1" smtClean="0">
                              <a:latin typeface="Cambria Math" panose="02040503050406030204" pitchFamily="18" charset="0"/>
                            </a:rPr>
                          </m:ctrlPr>
                        </m:dPr>
                        <m:e>
                          <m:m>
                            <m:mPr>
                              <m:mcs>
                                <m:mc>
                                  <m:mcPr>
                                    <m:count m:val="1"/>
                                    <m:mcJc m:val="center"/>
                                  </m:mcPr>
                                </m:mc>
                              </m:mcs>
                              <m:ctrlPr>
                                <a:rPr lang="en-US" sz="1250" i="1">
                                  <a:latin typeface="Cambria Math" panose="02040503050406030204" pitchFamily="18" charset="0"/>
                                </a:rPr>
                              </m:ctrlPr>
                            </m:mPr>
                            <m:mr>
                              <m:e>
                                <m:sSub>
                                  <m:sSubPr>
                                    <m:ctrlPr>
                                      <a:rPr lang="en-US" sz="1250" b="0" i="1" smtClean="0">
                                        <a:latin typeface="Cambria Math" panose="02040503050406030204" pitchFamily="18" charset="0"/>
                                      </a:rPr>
                                    </m:ctrlPr>
                                  </m:sSubPr>
                                  <m:e>
                                    <m:r>
                                      <m:rPr>
                                        <m:sty m:val="p"/>
                                      </m:rPr>
                                      <a:rPr lang="en-US" sz="1250" b="0" i="0" smtClean="0">
                                        <a:latin typeface="Cambria Math" panose="02040503050406030204" pitchFamily="18" charset="0"/>
                                      </a:rPr>
                                      <m:t>Ψ</m:t>
                                    </m:r>
                                  </m:e>
                                  <m:sub>
                                    <m:r>
                                      <a:rPr lang="en-US" sz="1250" b="0" i="1" smtClean="0">
                                        <a:latin typeface="Cambria Math" panose="02040503050406030204" pitchFamily="18" charset="0"/>
                                      </a:rPr>
                                      <m:t>0</m:t>
                                    </m:r>
                                  </m:sub>
                                </m:sSub>
                                <m:r>
                                  <a:rPr lang="en-US" sz="1250" i="1" smtClean="0">
                                    <a:solidFill>
                                      <a:srgbClr val="EEE8E8"/>
                                    </a:solidFill>
                                    <a:latin typeface="Cambria Math" panose="02040503050406030204" pitchFamily="18" charset="0"/>
                                  </a:rPr>
                                  <m:t>+</m:t>
                                </m:r>
                                <m:d>
                                  <m:dPr>
                                    <m:ctrlPr>
                                      <a:rPr lang="en-US" sz="1250" i="1">
                                        <a:solidFill>
                                          <a:srgbClr val="EEE8E8"/>
                                        </a:solidFill>
                                        <a:latin typeface="Cambria Math" panose="02040503050406030204" pitchFamily="18" charset="0"/>
                                      </a:rPr>
                                    </m:ctrlPr>
                                  </m:dPr>
                                  <m:e>
                                    <m:sSub>
                                      <m:sSubPr>
                                        <m:ctrlPr>
                                          <a:rPr lang="en-US" sz="1250" i="1">
                                            <a:solidFill>
                                              <a:srgbClr val="EEE8E8"/>
                                            </a:solidFill>
                                            <a:latin typeface="Cambria Math" panose="02040503050406030204" pitchFamily="18" charset="0"/>
                                          </a:rPr>
                                        </m:ctrlPr>
                                      </m:sSubPr>
                                      <m:e>
                                        <m:r>
                                          <m:rPr>
                                            <m:sty m:val="p"/>
                                          </m:rPr>
                                          <a:rPr lang="en-US" sz="1250">
                                            <a:solidFill>
                                              <a:srgbClr val="EEE8E8"/>
                                            </a:solidFill>
                                            <a:latin typeface="Cambria Math" panose="02040503050406030204" pitchFamily="18" charset="0"/>
                                          </a:rPr>
                                          <m:t>Ψ</m:t>
                                        </m:r>
                                      </m:e>
                                      <m:sub>
                                        <m:r>
                                          <a:rPr lang="en-US" sz="1250" i="1">
                                            <a:solidFill>
                                              <a:srgbClr val="EEE8E8"/>
                                            </a:solidFill>
                                            <a:latin typeface="Cambria Math" panose="02040503050406030204" pitchFamily="18" charset="0"/>
                                          </a:rPr>
                                          <m:t>1</m:t>
                                        </m:r>
                                      </m:sub>
                                    </m:sSub>
                                    <m:r>
                                      <a:rPr lang="en-US" sz="1250" i="1">
                                        <a:solidFill>
                                          <a:srgbClr val="EEE8E8"/>
                                        </a:solidFill>
                                        <a:latin typeface="Cambria Math" panose="02040503050406030204" pitchFamily="18" charset="0"/>
                                      </a:rPr>
                                      <m:t>−</m:t>
                                    </m:r>
                                    <m:sSub>
                                      <m:sSubPr>
                                        <m:ctrlPr>
                                          <a:rPr lang="en-US" sz="1250" i="1">
                                            <a:solidFill>
                                              <a:srgbClr val="EEE8E8"/>
                                            </a:solidFill>
                                            <a:latin typeface="Cambria Math" panose="02040503050406030204" pitchFamily="18" charset="0"/>
                                          </a:rPr>
                                        </m:ctrlPr>
                                      </m:sSubPr>
                                      <m:e>
                                        <m:r>
                                          <m:rPr>
                                            <m:sty m:val="p"/>
                                          </m:rPr>
                                          <a:rPr lang="en-US" sz="1250">
                                            <a:solidFill>
                                              <a:srgbClr val="EEE8E8"/>
                                            </a:solidFill>
                                            <a:latin typeface="Cambria Math" panose="02040503050406030204" pitchFamily="18" charset="0"/>
                                          </a:rPr>
                                          <m:t>Ψ</m:t>
                                        </m:r>
                                      </m:e>
                                      <m:sub>
                                        <m:r>
                                          <a:rPr lang="en-US" sz="1250" i="1">
                                            <a:solidFill>
                                              <a:srgbClr val="EEE8E8"/>
                                            </a:solidFill>
                                            <a:latin typeface="Cambria Math" panose="02040503050406030204" pitchFamily="18" charset="0"/>
                                          </a:rPr>
                                          <m:t>2</m:t>
                                        </m:r>
                                      </m:sub>
                                    </m:sSub>
                                  </m:e>
                                </m:d>
                                <m:r>
                                  <a:rPr lang="en-US" sz="1250">
                                    <a:solidFill>
                                      <a:srgbClr val="EEE8E8"/>
                                    </a:solidFill>
                                    <a:latin typeface="Cambria Math" panose="02040503050406030204" pitchFamily="18" charset="0"/>
                                  </a:rPr>
                                  <m:t> </m:t>
                                </m:r>
                                <m:r>
                                  <m:rPr>
                                    <m:sty m:val="p"/>
                                  </m:rPr>
                                  <a:rPr lang="en-US" sz="1250" smtClean="0">
                                    <a:solidFill>
                                      <a:srgbClr val="EEE8E8"/>
                                    </a:solidFill>
                                    <a:latin typeface="Cambria Math" panose="02040503050406030204" pitchFamily="18" charset="0"/>
                                  </a:rPr>
                                  <m:t>exp</m:t>
                                </m:r>
                                <m:d>
                                  <m:dPr>
                                    <m:begChr m:val="["/>
                                    <m:endChr m:val="]"/>
                                    <m:ctrlPr>
                                      <a:rPr lang="en-US" sz="1250" i="1">
                                        <a:solidFill>
                                          <a:srgbClr val="EEE8E8"/>
                                        </a:solidFill>
                                        <a:latin typeface="Cambria Math" panose="02040503050406030204" pitchFamily="18" charset="0"/>
                                      </a:rPr>
                                    </m:ctrlPr>
                                  </m:dPr>
                                  <m:e>
                                    <m:r>
                                      <a:rPr lang="en-US" sz="1250" i="1">
                                        <a:solidFill>
                                          <a:srgbClr val="EEE8E8"/>
                                        </a:solidFill>
                                        <a:latin typeface="Cambria Math" panose="02040503050406030204" pitchFamily="18" charset="0"/>
                                      </a:rPr>
                                      <m:t>−</m:t>
                                    </m:r>
                                    <m:d>
                                      <m:dPr>
                                        <m:ctrlPr>
                                          <a:rPr lang="en-US" sz="1250" i="1">
                                            <a:solidFill>
                                              <a:srgbClr val="EEE8E8"/>
                                            </a:solidFill>
                                            <a:latin typeface="Cambria Math" panose="02040503050406030204" pitchFamily="18" charset="0"/>
                                          </a:rPr>
                                        </m:ctrlPr>
                                      </m:dPr>
                                      <m:e>
                                        <m:sSub>
                                          <m:sSubPr>
                                            <m:ctrlPr>
                                              <a:rPr lang="en-US" sz="1250" b="0" i="1" smtClean="0">
                                                <a:solidFill>
                                                  <a:srgbClr val="EEE8E8"/>
                                                </a:solidFill>
                                                <a:latin typeface="Cambria Math" panose="02040503050406030204" pitchFamily="18" charset="0"/>
                                              </a:rPr>
                                            </m:ctrlPr>
                                          </m:sSubPr>
                                          <m:e>
                                            <m:r>
                                              <a:rPr lang="en-US" sz="1250" i="1">
                                                <a:solidFill>
                                                  <a:srgbClr val="EEE8E8"/>
                                                </a:solidFill>
                                                <a:latin typeface="Cambria Math" panose="02040503050406030204" pitchFamily="18" charset="0"/>
                                              </a:rPr>
                                              <m:t>𝜈</m:t>
                                            </m:r>
                                          </m:e>
                                          <m:sub>
                                            <m:r>
                                              <a:rPr lang="en-US" sz="1250" b="0" i="1" smtClean="0">
                                                <a:solidFill>
                                                  <a:srgbClr val="EEE8E8"/>
                                                </a:solidFill>
                                                <a:latin typeface="Cambria Math" panose="02040503050406030204" pitchFamily="18" charset="0"/>
                                              </a:rPr>
                                              <m:t>1</m:t>
                                            </m:r>
                                          </m:sub>
                                        </m:sSub>
                                        <m:r>
                                          <a:rPr lang="en-US" sz="1250" i="1">
                                            <a:solidFill>
                                              <a:srgbClr val="EEE8E8"/>
                                            </a:solidFill>
                                            <a:latin typeface="Cambria Math" panose="02040503050406030204" pitchFamily="18" charset="0"/>
                                          </a:rPr>
                                          <m:t>−</m:t>
                                        </m:r>
                                        <m:sSub>
                                          <m:sSubPr>
                                            <m:ctrlPr>
                                              <a:rPr lang="en-US" sz="1250" i="1">
                                                <a:solidFill>
                                                  <a:srgbClr val="EEE8E8"/>
                                                </a:solidFill>
                                                <a:latin typeface="Cambria Math" panose="02040503050406030204" pitchFamily="18" charset="0"/>
                                              </a:rPr>
                                            </m:ctrlPr>
                                          </m:sSubPr>
                                          <m:e>
                                            <m:r>
                                              <a:rPr lang="en-US" sz="1250" i="1">
                                                <a:solidFill>
                                                  <a:srgbClr val="EEE8E8"/>
                                                </a:solidFill>
                                                <a:latin typeface="Cambria Math" panose="02040503050406030204" pitchFamily="18" charset="0"/>
                                              </a:rPr>
                                              <m:t>𝛾</m:t>
                                            </m:r>
                                          </m:e>
                                          <m:sub>
                                            <m:sSub>
                                              <m:sSubPr>
                                                <m:ctrlPr>
                                                  <a:rPr lang="en-US" sz="1250" i="1">
                                                    <a:solidFill>
                                                      <a:srgbClr val="EEE8E8"/>
                                                    </a:solidFill>
                                                    <a:latin typeface="Cambria Math" panose="02040503050406030204" pitchFamily="18" charset="0"/>
                                                  </a:rPr>
                                                </m:ctrlPr>
                                              </m:sSubPr>
                                              <m:e>
                                                <m:r>
                                                  <m:rPr>
                                                    <m:sty m:val="p"/>
                                                  </m:rPr>
                                                  <a:rPr lang="en-US" sz="1250">
                                                    <a:solidFill>
                                                      <a:srgbClr val="EEE8E8"/>
                                                    </a:solidFill>
                                                    <a:latin typeface="Cambria Math" panose="02040503050406030204" pitchFamily="18" charset="0"/>
                                                  </a:rPr>
                                                  <m:t>A</m:t>
                                                </m:r>
                                              </m:e>
                                              <m:sub>
                                                <m:r>
                                                  <a:rPr lang="en-US" sz="1250">
                                                    <a:solidFill>
                                                      <a:srgbClr val="EEE8E8"/>
                                                    </a:solidFill>
                                                    <a:latin typeface="Cambria Math" panose="02040503050406030204" pitchFamily="18" charset="0"/>
                                                  </a:rPr>
                                                  <m:t>1</m:t>
                                                </m:r>
                                              </m:sub>
                                            </m:sSub>
                                          </m:sub>
                                        </m:sSub>
                                      </m:e>
                                    </m:d>
                                    <m:r>
                                      <a:rPr lang="en-US" sz="1250" i="1">
                                        <a:solidFill>
                                          <a:srgbClr val="EEE8E8"/>
                                        </a:solidFill>
                                        <a:latin typeface="Cambria Math" panose="02040503050406030204" pitchFamily="18" charset="0"/>
                                      </a:rPr>
                                      <m:t>⋅</m:t>
                                    </m:r>
                                    <m:r>
                                      <a:rPr lang="en-US" sz="1250" b="0" i="1" smtClean="0">
                                        <a:solidFill>
                                          <a:srgbClr val="EEE8E8"/>
                                        </a:solidFill>
                                        <a:latin typeface="Cambria Math" panose="02040503050406030204" pitchFamily="18" charset="0"/>
                                      </a:rPr>
                                      <m:t>(</m:t>
                                    </m:r>
                                    <m:r>
                                      <a:rPr lang="en-US" sz="1250" i="1">
                                        <a:solidFill>
                                          <a:srgbClr val="EEE8E8"/>
                                        </a:solidFill>
                                        <a:latin typeface="Cambria Math" panose="02040503050406030204" pitchFamily="18" charset="0"/>
                                      </a:rPr>
                                      <m:t>𝑡</m:t>
                                    </m:r>
                                    <m:r>
                                      <a:rPr lang="en-US" sz="1250" b="0" i="1" smtClean="0">
                                        <a:solidFill>
                                          <a:srgbClr val="EEE8E8"/>
                                        </a:solidFill>
                                        <a:latin typeface="Cambria Math" panose="02040503050406030204" pitchFamily="18" charset="0"/>
                                      </a:rPr>
                                      <m:t>−</m:t>
                                    </m:r>
                                    <m:sSub>
                                      <m:sSubPr>
                                        <m:ctrlPr>
                                          <a:rPr lang="en-US" sz="1250" b="0" i="1" smtClean="0">
                                            <a:solidFill>
                                              <a:srgbClr val="EEE8E8"/>
                                            </a:solidFill>
                                            <a:latin typeface="Cambria Math" panose="02040503050406030204" pitchFamily="18" charset="0"/>
                                          </a:rPr>
                                        </m:ctrlPr>
                                      </m:sSubPr>
                                      <m:e>
                                        <m:r>
                                          <a:rPr lang="en-US" sz="1250" b="0" i="1" smtClean="0">
                                            <a:solidFill>
                                              <a:srgbClr val="EEE8E8"/>
                                            </a:solidFill>
                                            <a:latin typeface="Cambria Math" panose="02040503050406030204" pitchFamily="18" charset="0"/>
                                          </a:rPr>
                                          <m:t>𝑡</m:t>
                                        </m:r>
                                      </m:e>
                                      <m:sub>
                                        <m:r>
                                          <m:rPr>
                                            <m:sty m:val="p"/>
                                          </m:rPr>
                                          <a:rPr lang="en-US" sz="1250" b="0" i="0" smtClean="0">
                                            <a:solidFill>
                                              <a:srgbClr val="EEE8E8"/>
                                            </a:solidFill>
                                            <a:latin typeface="Cambria Math" panose="02040503050406030204" pitchFamily="18" charset="0"/>
                                          </a:rPr>
                                          <m:t>max</m:t>
                                        </m:r>
                                      </m:sub>
                                    </m:sSub>
                                    <m:r>
                                      <a:rPr lang="en-US" sz="1250" b="0" i="0" smtClean="0">
                                        <a:solidFill>
                                          <a:srgbClr val="EEE8E8"/>
                                        </a:solidFill>
                                        <a:latin typeface="Cambria Math" panose="02040503050406030204" pitchFamily="18" charset="0"/>
                                      </a:rPr>
                                      <m:t>)</m:t>
                                    </m:r>
                                  </m:e>
                                </m:d>
                                <m:r>
                                  <a:rPr lang="en-US" sz="1250" b="0" i="1" smtClean="0">
                                    <a:solidFill>
                                      <a:srgbClr val="EEE8E8"/>
                                    </a:solidFill>
                                    <a:latin typeface="Cambria Math" panose="02040503050406030204" pitchFamily="18" charset="0"/>
                                  </a:rPr>
                                  <m:t> </m:t>
                                </m:r>
                                <m:r>
                                  <m:rPr>
                                    <m:sty m:val="p"/>
                                  </m:rPr>
                                  <a:rPr lang="en-US" sz="1250" b="0" i="0" smtClean="0">
                                    <a:latin typeface="Cambria Math" panose="02040503050406030204" pitchFamily="18" charset="0"/>
                                  </a:rPr>
                                  <m:t>if</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t</m:t>
                                </m:r>
                                <m:r>
                                  <a:rPr lang="en-US" sz="1250" b="0" i="1" smtClean="0">
                                    <a:latin typeface="Cambria Math" panose="02040503050406030204" pitchFamily="18" charset="0"/>
                                  </a:rPr>
                                  <m:t>&lt;</m:t>
                                </m:r>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𝑡</m:t>
                                    </m:r>
                                  </m:e>
                                  <m:sub>
                                    <m:r>
                                      <m:rPr>
                                        <m:sty m:val="p"/>
                                      </m:rPr>
                                      <a:rPr lang="en-US" sz="1250" b="0" i="0" smtClean="0">
                                        <a:latin typeface="Cambria Math" panose="02040503050406030204" pitchFamily="18" charset="0"/>
                                      </a:rPr>
                                      <m:t>max</m:t>
                                    </m:r>
                                  </m:sub>
                                </m:sSub>
                              </m:e>
                            </m:mr>
                            <m:mr>
                              <m:e>
                                <m:sSub>
                                  <m:sSubPr>
                                    <m:ctrlPr>
                                      <a:rPr lang="en-US" sz="1250" b="0" i="1" smtClean="0">
                                        <a:latin typeface="Cambria Math" panose="02040503050406030204" pitchFamily="18" charset="0"/>
                                      </a:rPr>
                                    </m:ctrlPr>
                                  </m:sSubPr>
                                  <m:e>
                                    <m:r>
                                      <m:rPr>
                                        <m:sty m:val="p"/>
                                      </m:rPr>
                                      <a:rPr lang="en-US" sz="1250" b="0" i="0" smtClean="0">
                                        <a:latin typeface="Cambria Math" panose="02040503050406030204" pitchFamily="18" charset="0"/>
                                      </a:rPr>
                                      <m:t>Ψ</m:t>
                                    </m:r>
                                  </m:e>
                                  <m:sub>
                                    <m:r>
                                      <a:rPr lang="en-US" sz="1250" b="0" i="1" smtClean="0">
                                        <a:latin typeface="Cambria Math" panose="02040503050406030204" pitchFamily="18" charset="0"/>
                                      </a:rPr>
                                      <m:t>1</m:t>
                                    </m:r>
                                  </m:sub>
                                </m:sSub>
                                <m:r>
                                  <a:rPr lang="en-US" sz="1250" i="1" smtClean="0">
                                    <a:solidFill>
                                      <a:srgbClr val="EEE8E8"/>
                                    </a:solidFill>
                                    <a:latin typeface="Cambria Math" panose="02040503050406030204" pitchFamily="18" charset="0"/>
                                  </a:rPr>
                                  <m:t> </m:t>
                                </m:r>
                                <m:r>
                                  <a:rPr lang="en-US" sz="1250" b="0" i="1" smtClean="0">
                                    <a:solidFill>
                                      <a:srgbClr val="EEE8E8"/>
                                    </a:solidFill>
                                    <a:latin typeface="Cambria Math" panose="02040503050406030204" pitchFamily="18" charset="0"/>
                                  </a:rPr>
                                  <m:t>                                                                                   </m:t>
                                </m:r>
                                <m:r>
                                  <m:rPr>
                                    <m:sty m:val="p"/>
                                  </m:rPr>
                                  <a:rPr lang="en-US" sz="1250">
                                    <a:latin typeface="Cambria Math" panose="02040503050406030204" pitchFamily="18" charset="0"/>
                                  </a:rPr>
                                  <m:t>if</m:t>
                                </m:r>
                                <m:r>
                                  <a:rPr lang="en-US" sz="1250">
                                    <a:latin typeface="Cambria Math" panose="02040503050406030204" pitchFamily="18" charset="0"/>
                                  </a:rPr>
                                  <m:t> </m:t>
                                </m:r>
                                <m:r>
                                  <m:rPr>
                                    <m:sty m:val="p"/>
                                  </m:rPr>
                                  <a:rPr lang="en-US" sz="1250">
                                    <a:latin typeface="Cambria Math" panose="02040503050406030204" pitchFamily="18" charset="0"/>
                                  </a:rPr>
                                  <m:t>t</m:t>
                                </m:r>
                                <m:r>
                                  <a:rPr lang="en-US" sz="1250" b="0" i="1" smtClean="0">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𝑡</m:t>
                                    </m:r>
                                  </m:e>
                                  <m:sub>
                                    <m:r>
                                      <m:rPr>
                                        <m:sty m:val="p"/>
                                      </m:rPr>
                                      <a:rPr lang="en-US" sz="1250">
                                        <a:latin typeface="Cambria Math" panose="02040503050406030204" pitchFamily="18" charset="0"/>
                                      </a:rPr>
                                      <m:t>max</m:t>
                                    </m:r>
                                  </m:sub>
                                </m:sSub>
                              </m:e>
                            </m:mr>
                            <m:mr>
                              <m:e>
                                <m:sSub>
                                  <m:sSubPr>
                                    <m:ctrlPr>
                                      <a:rPr lang="en-US" sz="1250" b="0" i="1" smtClean="0">
                                        <a:latin typeface="Cambria Math" panose="02040503050406030204" pitchFamily="18" charset="0"/>
                                      </a:rPr>
                                    </m:ctrlPr>
                                  </m:sSubPr>
                                  <m:e>
                                    <m:r>
                                      <m:rPr>
                                        <m:sty m:val="p"/>
                                      </m:rPr>
                                      <a:rPr lang="en-US" sz="1250" b="0" i="0" smtClean="0">
                                        <a:latin typeface="Cambria Math" panose="02040503050406030204" pitchFamily="18" charset="0"/>
                                      </a:rPr>
                                      <m:t>Ψ</m:t>
                                    </m:r>
                                  </m:e>
                                  <m:sub>
                                    <m:r>
                                      <a:rPr lang="en-US" sz="1250" b="0" i="1" smtClean="0">
                                        <a:latin typeface="Cambria Math" panose="02040503050406030204" pitchFamily="18" charset="0"/>
                                      </a:rPr>
                                      <m:t>2</m:t>
                                    </m:r>
                                  </m:sub>
                                </m:sSub>
                                <m:r>
                                  <a:rPr lang="en-US" sz="1250" b="0" i="1" smtClean="0">
                                    <a:latin typeface="Cambria Math" panose="02040503050406030204" pitchFamily="18" charset="0"/>
                                  </a:rPr>
                                  <m:t>+</m:t>
                                </m:r>
                                <m:d>
                                  <m:dPr>
                                    <m:ctrlPr>
                                      <a:rPr lang="en-US" sz="1250" b="0" i="1" smtClean="0">
                                        <a:latin typeface="Cambria Math" panose="02040503050406030204" pitchFamily="18" charset="0"/>
                                      </a:rPr>
                                    </m:ctrlPr>
                                  </m:dPr>
                                  <m:e>
                                    <m:sSub>
                                      <m:sSubPr>
                                        <m:ctrlPr>
                                          <a:rPr lang="en-US" sz="1250" b="0" i="1" smtClean="0">
                                            <a:latin typeface="Cambria Math" panose="02040503050406030204" pitchFamily="18" charset="0"/>
                                          </a:rPr>
                                        </m:ctrlPr>
                                      </m:sSubPr>
                                      <m:e>
                                        <m:r>
                                          <m:rPr>
                                            <m:sty m:val="p"/>
                                          </m:rPr>
                                          <a:rPr lang="en-US" sz="1250" b="0" i="0" smtClean="0">
                                            <a:latin typeface="Cambria Math" panose="02040503050406030204" pitchFamily="18" charset="0"/>
                                          </a:rPr>
                                          <m:t>Ψ</m:t>
                                        </m:r>
                                      </m:e>
                                      <m:sub>
                                        <m:r>
                                          <a:rPr lang="en-US" sz="1250" b="0" i="1" smtClean="0">
                                            <a:latin typeface="Cambria Math" panose="02040503050406030204" pitchFamily="18" charset="0"/>
                                          </a:rPr>
                                          <m:t>1</m:t>
                                        </m:r>
                                      </m:sub>
                                    </m:sSub>
                                    <m:r>
                                      <a:rPr lang="en-US" sz="1250" b="0" i="1" smtClean="0">
                                        <a:latin typeface="Cambria Math" panose="02040503050406030204" pitchFamily="18" charset="0"/>
                                      </a:rPr>
                                      <m:t>−</m:t>
                                    </m:r>
                                    <m:sSub>
                                      <m:sSubPr>
                                        <m:ctrlPr>
                                          <a:rPr lang="en-US" sz="1250" b="0" i="1" smtClean="0">
                                            <a:latin typeface="Cambria Math" panose="02040503050406030204" pitchFamily="18" charset="0"/>
                                          </a:rPr>
                                        </m:ctrlPr>
                                      </m:sSubPr>
                                      <m:e>
                                        <m:r>
                                          <m:rPr>
                                            <m:sty m:val="p"/>
                                          </m:rPr>
                                          <a:rPr lang="en-US" sz="1250" b="0" i="0" smtClean="0">
                                            <a:latin typeface="Cambria Math" panose="02040503050406030204" pitchFamily="18" charset="0"/>
                                          </a:rPr>
                                          <m:t>Ψ</m:t>
                                        </m:r>
                                      </m:e>
                                      <m:sub>
                                        <m:r>
                                          <a:rPr lang="en-US" sz="1250" b="0" i="1" smtClean="0">
                                            <a:latin typeface="Cambria Math" panose="02040503050406030204" pitchFamily="18" charset="0"/>
                                          </a:rPr>
                                          <m:t>2</m:t>
                                        </m:r>
                                      </m:sub>
                                    </m:sSub>
                                  </m:e>
                                </m:d>
                                <m:r>
                                  <a:rPr lang="en-US" sz="1250" b="0" i="0" smtClean="0">
                                    <a:latin typeface="Cambria Math" panose="02040503050406030204" pitchFamily="18" charset="0"/>
                                  </a:rPr>
                                  <m:t> </m:t>
                                </m:r>
                                <m:r>
                                  <m:rPr>
                                    <m:sty m:val="p"/>
                                  </m:rPr>
                                  <a:rPr lang="en-US" sz="1250" b="0" i="0" smtClean="0">
                                    <a:latin typeface="Cambria Math" panose="02040503050406030204" pitchFamily="18" charset="0"/>
                                  </a:rPr>
                                  <m:t>exp</m:t>
                                </m:r>
                                <m:d>
                                  <m:dPr>
                                    <m:begChr m:val="["/>
                                    <m:endChr m:val="]"/>
                                    <m:ctrlPr>
                                      <a:rPr lang="en-US" sz="1250" i="1">
                                        <a:latin typeface="Cambria Math" panose="02040503050406030204" pitchFamily="18" charset="0"/>
                                      </a:rPr>
                                    </m:ctrlPr>
                                  </m:dPr>
                                  <m:e>
                                    <m:r>
                                      <a:rPr lang="en-US" sz="1250" i="1">
                                        <a:latin typeface="Cambria Math" panose="02040503050406030204" pitchFamily="18" charset="0"/>
                                      </a:rPr>
                                      <m:t>−</m:t>
                                    </m:r>
                                    <m:d>
                                      <m:dPr>
                                        <m:ctrlPr>
                                          <a:rPr lang="en-US" sz="1250" i="1">
                                            <a:latin typeface="Cambria Math" panose="02040503050406030204" pitchFamily="18" charset="0"/>
                                          </a:rPr>
                                        </m:ctrlPr>
                                      </m:dPr>
                                      <m:e>
                                        <m:sSub>
                                          <m:sSubPr>
                                            <m:ctrlPr>
                                              <a:rPr lang="en-US" sz="1250" b="0" i="1" smtClean="0">
                                                <a:latin typeface="Cambria Math" panose="02040503050406030204" pitchFamily="18" charset="0"/>
                                              </a:rPr>
                                            </m:ctrlPr>
                                          </m:sSubPr>
                                          <m:e>
                                            <m:r>
                                              <a:rPr lang="en-US" sz="1250" i="1">
                                                <a:latin typeface="Cambria Math" panose="02040503050406030204" pitchFamily="18" charset="0"/>
                                              </a:rPr>
                                              <m:t>𝜈</m:t>
                                            </m:r>
                                          </m:e>
                                          <m:sub>
                                            <m:r>
                                              <a:rPr lang="en-US" sz="1250" b="0" i="1" smtClean="0">
                                                <a:latin typeface="Cambria Math" panose="02040503050406030204" pitchFamily="18" charset="0"/>
                                              </a:rPr>
                                              <m:t>1</m:t>
                                            </m:r>
                                          </m:sub>
                                        </m:sSub>
                                        <m:r>
                                          <a:rPr lang="en-US" sz="1250" i="1">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𝛾</m:t>
                                            </m:r>
                                          </m:e>
                                          <m:sub>
                                            <m:sSub>
                                              <m:sSubPr>
                                                <m:ctrlPr>
                                                  <a:rPr lang="en-US" sz="1250" i="1">
                                                    <a:latin typeface="Cambria Math" panose="02040503050406030204" pitchFamily="18" charset="0"/>
                                                  </a:rPr>
                                                </m:ctrlPr>
                                              </m:sSubPr>
                                              <m:e>
                                                <m:r>
                                                  <m:rPr>
                                                    <m:sty m:val="p"/>
                                                  </m:rPr>
                                                  <a:rPr lang="en-US" sz="1250">
                                                    <a:latin typeface="Cambria Math" panose="02040503050406030204" pitchFamily="18" charset="0"/>
                                                  </a:rPr>
                                                  <m:t>A</m:t>
                                                </m:r>
                                              </m:e>
                                              <m:sub>
                                                <m:r>
                                                  <a:rPr lang="en-US" sz="1250">
                                                    <a:latin typeface="Cambria Math" panose="02040503050406030204" pitchFamily="18" charset="0"/>
                                                  </a:rPr>
                                                  <m:t>1</m:t>
                                                </m:r>
                                              </m:sub>
                                            </m:sSub>
                                          </m:sub>
                                        </m:sSub>
                                      </m:e>
                                    </m:d>
                                    <m:r>
                                      <a:rPr lang="en-US" sz="1250" i="1">
                                        <a:latin typeface="Cambria Math" panose="02040503050406030204" pitchFamily="18" charset="0"/>
                                      </a:rPr>
                                      <m:t>⋅(</m:t>
                                    </m:r>
                                    <m:r>
                                      <a:rPr lang="en-US" sz="1250" i="1">
                                        <a:latin typeface="Cambria Math" panose="02040503050406030204" pitchFamily="18" charset="0"/>
                                      </a:rPr>
                                      <m:t>𝑡</m:t>
                                    </m:r>
                                    <m:r>
                                      <a:rPr lang="en-US" sz="1250" i="1">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𝑡</m:t>
                                        </m:r>
                                      </m:e>
                                      <m:sub>
                                        <m:r>
                                          <m:rPr>
                                            <m:sty m:val="p"/>
                                          </m:rPr>
                                          <a:rPr lang="en-US" sz="1250">
                                            <a:latin typeface="Cambria Math" panose="02040503050406030204" pitchFamily="18" charset="0"/>
                                          </a:rPr>
                                          <m:t>max</m:t>
                                        </m:r>
                                      </m:sub>
                                    </m:sSub>
                                    <m:r>
                                      <a:rPr lang="en-US" sz="1250">
                                        <a:latin typeface="Cambria Math" panose="02040503050406030204" pitchFamily="18" charset="0"/>
                                      </a:rPr>
                                      <m:t>)</m:t>
                                    </m:r>
                                  </m:e>
                                </m:d>
                                <m:r>
                                  <a:rPr lang="en-US" sz="1250" b="0" i="0" smtClean="0">
                                    <a:latin typeface="Cambria Math" panose="02040503050406030204" pitchFamily="18" charset="0"/>
                                  </a:rPr>
                                  <m:t> </m:t>
                                </m:r>
                                <m:r>
                                  <m:rPr>
                                    <m:sty m:val="p"/>
                                  </m:rPr>
                                  <a:rPr lang="en-US" sz="1250">
                                    <a:latin typeface="Cambria Math" panose="02040503050406030204" pitchFamily="18" charset="0"/>
                                  </a:rPr>
                                  <m:t>if</m:t>
                                </m:r>
                                <m:r>
                                  <a:rPr lang="en-US" sz="1250">
                                    <a:latin typeface="Cambria Math" panose="02040503050406030204" pitchFamily="18" charset="0"/>
                                  </a:rPr>
                                  <m:t> </m:t>
                                </m:r>
                                <m:r>
                                  <m:rPr>
                                    <m:sty m:val="p"/>
                                  </m:rPr>
                                  <a:rPr lang="en-US" sz="1250">
                                    <a:latin typeface="Cambria Math" panose="02040503050406030204" pitchFamily="18" charset="0"/>
                                  </a:rPr>
                                  <m:t>t</m:t>
                                </m:r>
                                <m:r>
                                  <a:rPr lang="en-US" sz="1250" b="0" i="1" smtClean="0">
                                    <a:latin typeface="Cambria Math" panose="02040503050406030204" pitchFamily="18" charset="0"/>
                                  </a:rPr>
                                  <m:t>&gt;</m:t>
                                </m:r>
                                <m:sSub>
                                  <m:sSubPr>
                                    <m:ctrlPr>
                                      <a:rPr lang="en-US" sz="1250" i="1">
                                        <a:latin typeface="Cambria Math" panose="02040503050406030204" pitchFamily="18" charset="0"/>
                                      </a:rPr>
                                    </m:ctrlPr>
                                  </m:sSubPr>
                                  <m:e>
                                    <m:r>
                                      <a:rPr lang="en-US" sz="1250" i="1">
                                        <a:latin typeface="Cambria Math" panose="02040503050406030204" pitchFamily="18" charset="0"/>
                                      </a:rPr>
                                      <m:t>𝑡</m:t>
                                    </m:r>
                                  </m:e>
                                  <m:sub>
                                    <m:r>
                                      <m:rPr>
                                        <m:sty m:val="p"/>
                                      </m:rPr>
                                      <a:rPr lang="en-US" sz="1250">
                                        <a:latin typeface="Cambria Math" panose="02040503050406030204" pitchFamily="18" charset="0"/>
                                      </a:rPr>
                                      <m:t>max</m:t>
                                    </m:r>
                                  </m:sub>
                                </m:sSub>
                              </m:e>
                            </m:mr>
                          </m:m>
                        </m:e>
                      </m:d>
                    </m:oMath>
                  </m:oMathPara>
                </a14:m>
                <a:endParaRPr lang="en-US" sz="1250" dirty="0"/>
              </a:p>
            </p:txBody>
          </p:sp>
        </mc:Choice>
        <mc:Fallback xmlns="">
          <p:sp>
            <p:nvSpPr>
              <p:cNvPr id="3" name="Tekstvak 2">
                <a:extLst>
                  <a:ext uri="{FF2B5EF4-FFF2-40B4-BE49-F238E27FC236}">
                    <a16:creationId xmlns:a16="http://schemas.microsoft.com/office/drawing/2014/main" id="{4D399727-7311-B115-2567-A860D482509A}"/>
                  </a:ext>
                </a:extLst>
              </p:cNvPr>
              <p:cNvSpPr txBox="1">
                <a:spLocks noRot="1" noChangeAspect="1" noMove="1" noResize="1" noEditPoints="1" noAdjustHandles="1" noChangeArrowheads="1" noChangeShapeType="1" noTextEdit="1"/>
              </p:cNvSpPr>
              <p:nvPr/>
            </p:nvSpPr>
            <p:spPr>
              <a:xfrm>
                <a:off x="4372258" y="1057749"/>
                <a:ext cx="4612096" cy="719877"/>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9307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Tijdelijke aanduiding voor inhoud 17">
            <a:extLst>
              <a:ext uri="{FF2B5EF4-FFF2-40B4-BE49-F238E27FC236}">
                <a16:creationId xmlns:a16="http://schemas.microsoft.com/office/drawing/2014/main" id="{68AF4F2E-505F-4FA4-5ADE-B66B592091E3}"/>
              </a:ext>
            </a:extLst>
          </p:cNvPr>
          <p:cNvPicPr>
            <a:picLocks noGrp="1" noChangeAspect="1"/>
          </p:cNvPicPr>
          <p:nvPr>
            <p:ph idx="1"/>
          </p:nvPr>
        </p:nvPicPr>
        <p:blipFill>
          <a:blip r:embed="rId2"/>
          <a:stretch>
            <a:fillRect/>
          </a:stretch>
        </p:blipFill>
        <p:spPr>
          <a:xfrm>
            <a:off x="1623593" y="1306513"/>
            <a:ext cx="5826964" cy="2922587"/>
          </a:xfrm>
        </p:spPr>
      </p:pic>
      <p:sp>
        <p:nvSpPr>
          <p:cNvPr id="2" name="Titel 1">
            <a:extLst>
              <a:ext uri="{FF2B5EF4-FFF2-40B4-BE49-F238E27FC236}">
                <a16:creationId xmlns:a16="http://schemas.microsoft.com/office/drawing/2014/main" id="{68BE8EDC-B31D-96BD-E216-A79A2F8BE7F3}"/>
              </a:ext>
            </a:extLst>
          </p:cNvPr>
          <p:cNvSpPr>
            <a:spLocks noGrp="1"/>
          </p:cNvSpPr>
          <p:nvPr>
            <p:ph type="title"/>
          </p:nvPr>
        </p:nvSpPr>
        <p:spPr/>
        <p:txBody>
          <a:bodyPr anchor="ctr"/>
          <a:lstStyle/>
          <a:p>
            <a:pPr algn="ctr"/>
            <a:r>
              <a:rPr lang="en-US" sz="2500" dirty="0"/>
              <a:t>Analysis of the hard X-ray emission (PMTX signals)</a:t>
            </a:r>
          </a:p>
        </p:txBody>
      </p:sp>
      <p:sp>
        <p:nvSpPr>
          <p:cNvPr id="4" name="Tijdelijke aanduiding voor voettekst 3">
            <a:extLst>
              <a:ext uri="{FF2B5EF4-FFF2-40B4-BE49-F238E27FC236}">
                <a16:creationId xmlns:a16="http://schemas.microsoft.com/office/drawing/2014/main" id="{9E235D78-2B7B-7BFB-5998-C0A431263333}"/>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2360DD27-81D1-FF8E-8D35-E7145730E064}"/>
              </a:ext>
            </a:extLst>
          </p:cNvPr>
          <p:cNvSpPr>
            <a:spLocks noGrp="1"/>
          </p:cNvSpPr>
          <p:nvPr>
            <p:ph type="sldNum" sz="quarter" idx="12"/>
          </p:nvPr>
        </p:nvSpPr>
        <p:spPr/>
        <p:txBody>
          <a:bodyPr/>
          <a:lstStyle/>
          <a:p>
            <a:fld id="{C194BDB0-F4EA-4DD6-8281-CCE2440D0CE0}" type="slidenum">
              <a:rPr lang="en-GB" smtClean="0"/>
              <a:t>13</a:t>
            </a:fld>
            <a:endParaRPr lang="en-GB" dirty="0"/>
          </a:p>
        </p:txBody>
      </p:sp>
      <p:sp>
        <p:nvSpPr>
          <p:cNvPr id="8" name="Tijdelijke aanduiding voor voettekst 4">
            <a:extLst>
              <a:ext uri="{FF2B5EF4-FFF2-40B4-BE49-F238E27FC236}">
                <a16:creationId xmlns:a16="http://schemas.microsoft.com/office/drawing/2014/main" id="{B2F68B4B-1D5E-04E3-A443-E3A4045B8D13}"/>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9]</a:t>
            </a:r>
            <a:endParaRPr lang="en-GB" sz="750" dirty="0"/>
          </a:p>
        </p:txBody>
      </p:sp>
      <p:pic>
        <p:nvPicPr>
          <p:cNvPr id="9" name="Picture 42">
            <a:extLst>
              <a:ext uri="{FF2B5EF4-FFF2-40B4-BE49-F238E27FC236}">
                <a16:creationId xmlns:a16="http://schemas.microsoft.com/office/drawing/2014/main" id="{C3344AD1-1634-9FF7-3BC7-84A43E8E7DBF}"/>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45CE5842-2E15-98DD-4ED3-E6CB66AD0A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1" name="Tekstvak 10">
                <a:extLst>
                  <a:ext uri="{FF2B5EF4-FFF2-40B4-BE49-F238E27FC236}">
                    <a16:creationId xmlns:a16="http://schemas.microsoft.com/office/drawing/2014/main" id="{71ACF135-DAE6-D1FD-58B1-50BB242B1170}"/>
                  </a:ext>
                </a:extLst>
              </p:cNvPr>
              <p:cNvSpPr txBox="1"/>
              <p:nvPr/>
            </p:nvSpPr>
            <p:spPr>
              <a:xfrm>
                <a:off x="5630293" y="2364001"/>
                <a:ext cx="24179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Ψ</m:t>
                          </m:r>
                        </m:e>
                        <m:sub>
                          <m:r>
                            <a:rPr lang="en-US" b="0" i="1" smtClean="0">
                              <a:latin typeface="Cambria Math" panose="02040503050406030204" pitchFamily="18" charset="0"/>
                            </a:rPr>
                            <m:t>0</m:t>
                          </m:r>
                        </m:sub>
                      </m:sSub>
                    </m:oMath>
                  </m:oMathPara>
                </a14:m>
                <a:endParaRPr lang="en-US" dirty="0"/>
              </a:p>
            </p:txBody>
          </p:sp>
        </mc:Choice>
        <mc:Fallback xmlns="">
          <p:sp>
            <p:nvSpPr>
              <p:cNvPr id="11" name="Tekstvak 10">
                <a:extLst>
                  <a:ext uri="{FF2B5EF4-FFF2-40B4-BE49-F238E27FC236}">
                    <a16:creationId xmlns:a16="http://schemas.microsoft.com/office/drawing/2014/main" id="{71ACF135-DAE6-D1FD-58B1-50BB242B1170}"/>
                  </a:ext>
                </a:extLst>
              </p:cNvPr>
              <p:cNvSpPr txBox="1">
                <a:spLocks noRot="1" noChangeAspect="1" noMove="1" noResize="1" noEditPoints="1" noAdjustHandles="1" noChangeArrowheads="1" noChangeShapeType="1" noTextEdit="1"/>
              </p:cNvSpPr>
              <p:nvPr/>
            </p:nvSpPr>
            <p:spPr>
              <a:xfrm>
                <a:off x="5630293" y="2364001"/>
                <a:ext cx="241797" cy="207749"/>
              </a:xfrm>
              <a:prstGeom prst="rect">
                <a:avLst/>
              </a:prstGeom>
              <a:blipFill>
                <a:blip r:embed="rId5"/>
                <a:stretch>
                  <a:fillRect l="-17949" r="-7692" b="-147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kstvak 11">
                <a:extLst>
                  <a:ext uri="{FF2B5EF4-FFF2-40B4-BE49-F238E27FC236}">
                    <a16:creationId xmlns:a16="http://schemas.microsoft.com/office/drawing/2014/main" id="{9999BC10-E8C5-CD73-2914-484F71221D97}"/>
                  </a:ext>
                </a:extLst>
              </p:cNvPr>
              <p:cNvSpPr txBox="1"/>
              <p:nvPr/>
            </p:nvSpPr>
            <p:spPr>
              <a:xfrm>
                <a:off x="5766182" y="1927996"/>
                <a:ext cx="23775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Ψ</m:t>
                          </m:r>
                        </m:e>
                        <m:sub>
                          <m:r>
                            <a:rPr lang="en-US" b="0" i="1" smtClean="0">
                              <a:latin typeface="Cambria Math" panose="02040503050406030204" pitchFamily="18" charset="0"/>
                            </a:rPr>
                            <m:t>1</m:t>
                          </m:r>
                        </m:sub>
                      </m:sSub>
                    </m:oMath>
                  </m:oMathPara>
                </a14:m>
                <a:endParaRPr lang="en-US" dirty="0"/>
              </a:p>
            </p:txBody>
          </p:sp>
        </mc:Choice>
        <mc:Fallback xmlns="">
          <p:sp>
            <p:nvSpPr>
              <p:cNvPr id="12" name="Tekstvak 11">
                <a:extLst>
                  <a:ext uri="{FF2B5EF4-FFF2-40B4-BE49-F238E27FC236}">
                    <a16:creationId xmlns:a16="http://schemas.microsoft.com/office/drawing/2014/main" id="{9999BC10-E8C5-CD73-2914-484F71221D97}"/>
                  </a:ext>
                </a:extLst>
              </p:cNvPr>
              <p:cNvSpPr txBox="1">
                <a:spLocks noRot="1" noChangeAspect="1" noMove="1" noResize="1" noEditPoints="1" noAdjustHandles="1" noChangeArrowheads="1" noChangeShapeType="1" noTextEdit="1"/>
              </p:cNvSpPr>
              <p:nvPr/>
            </p:nvSpPr>
            <p:spPr>
              <a:xfrm>
                <a:off x="5766182" y="1927996"/>
                <a:ext cx="237757" cy="207749"/>
              </a:xfrm>
              <a:prstGeom prst="rect">
                <a:avLst/>
              </a:prstGeom>
              <a:blipFill>
                <a:blip r:embed="rId6"/>
                <a:stretch>
                  <a:fillRect l="-17949" r="-5128" b="-147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kstvak 12">
                <a:extLst>
                  <a:ext uri="{FF2B5EF4-FFF2-40B4-BE49-F238E27FC236}">
                    <a16:creationId xmlns:a16="http://schemas.microsoft.com/office/drawing/2014/main" id="{FD070EF4-C54B-0B9E-89C2-BDB65B5D9875}"/>
                  </a:ext>
                </a:extLst>
              </p:cNvPr>
              <p:cNvSpPr txBox="1"/>
              <p:nvPr/>
            </p:nvSpPr>
            <p:spPr>
              <a:xfrm>
                <a:off x="6731540" y="2364000"/>
                <a:ext cx="24179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Ψ</m:t>
                          </m:r>
                        </m:e>
                        <m:sub>
                          <m:r>
                            <a:rPr lang="en-US" b="0" i="1" smtClean="0">
                              <a:latin typeface="Cambria Math" panose="02040503050406030204" pitchFamily="18" charset="0"/>
                            </a:rPr>
                            <m:t>2</m:t>
                          </m:r>
                        </m:sub>
                      </m:sSub>
                    </m:oMath>
                  </m:oMathPara>
                </a14:m>
                <a:endParaRPr lang="en-US" dirty="0"/>
              </a:p>
            </p:txBody>
          </p:sp>
        </mc:Choice>
        <mc:Fallback xmlns="">
          <p:sp>
            <p:nvSpPr>
              <p:cNvPr id="13" name="Tekstvak 12">
                <a:extLst>
                  <a:ext uri="{FF2B5EF4-FFF2-40B4-BE49-F238E27FC236}">
                    <a16:creationId xmlns:a16="http://schemas.microsoft.com/office/drawing/2014/main" id="{FD070EF4-C54B-0B9E-89C2-BDB65B5D9875}"/>
                  </a:ext>
                </a:extLst>
              </p:cNvPr>
              <p:cNvSpPr txBox="1">
                <a:spLocks noRot="1" noChangeAspect="1" noMove="1" noResize="1" noEditPoints="1" noAdjustHandles="1" noChangeArrowheads="1" noChangeShapeType="1" noTextEdit="1"/>
              </p:cNvSpPr>
              <p:nvPr/>
            </p:nvSpPr>
            <p:spPr>
              <a:xfrm>
                <a:off x="6731540" y="2364000"/>
                <a:ext cx="241797" cy="207749"/>
              </a:xfrm>
              <a:prstGeom prst="rect">
                <a:avLst/>
              </a:prstGeom>
              <a:blipFill>
                <a:blip r:embed="rId7"/>
                <a:stretch>
                  <a:fillRect l="-17500" r="-5000" b="-147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kstvak 2">
                <a:extLst>
                  <a:ext uri="{FF2B5EF4-FFF2-40B4-BE49-F238E27FC236}">
                    <a16:creationId xmlns:a16="http://schemas.microsoft.com/office/drawing/2014/main" id="{A99CBF39-B8F8-5AD4-16B4-F3289EC9A366}"/>
                  </a:ext>
                </a:extLst>
              </p:cNvPr>
              <p:cNvSpPr txBox="1"/>
              <p:nvPr/>
            </p:nvSpPr>
            <p:spPr>
              <a:xfrm>
                <a:off x="2961259" y="4294875"/>
                <a:ext cx="3348481"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#78817</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m:rPr>
                              <m:sty m:val="p"/>
                            </m:rPr>
                            <a:rPr lang="en-US" b="0" i="0" smtClean="0">
                              <a:latin typeface="Cambria Math" panose="02040503050406030204" pitchFamily="18" charset="0"/>
                            </a:rPr>
                            <m:t>ECRH</m:t>
                          </m:r>
                        </m:sub>
                      </m:sSub>
                      <m:r>
                        <a:rPr lang="en-US" i="1">
                          <a:latin typeface="Cambria Math" panose="02040503050406030204" pitchFamily="18" charset="0"/>
                        </a:rPr>
                        <m:t>=6</m:t>
                      </m:r>
                      <m:r>
                        <a:rPr lang="en-US" b="0" i="1" smtClean="0">
                          <a:latin typeface="Cambria Math" panose="02040503050406030204" pitchFamily="18" charset="0"/>
                        </a:rPr>
                        <m:t>00 </m:t>
                      </m:r>
                      <m:r>
                        <m:rPr>
                          <m:sty m:val="p"/>
                        </m:rPr>
                        <a:rPr lang="en-US" b="0" i="0" smtClean="0">
                          <a:latin typeface="Cambria Math" panose="02040503050406030204" pitchFamily="18" charset="0"/>
                        </a:rPr>
                        <m:t>kW</m:t>
                      </m:r>
                      <m:r>
                        <a:rPr lang="en-US" b="0" i="1" smtClean="0">
                          <a:latin typeface="Cambria Math" panose="02040503050406030204" pitchFamily="18" charset="0"/>
                        </a:rPr>
                        <m:t> </m:t>
                      </m:r>
                      <m:r>
                        <m:rPr>
                          <m:sty m:val="p"/>
                        </m:rPr>
                        <a:rPr lang="en-US" b="0" i="0" smtClean="0">
                          <a:latin typeface="Cambria Math" panose="02040503050406030204" pitchFamily="18" charset="0"/>
                        </a:rPr>
                        <m:t>and</m:t>
                      </m:r>
                      <m:r>
                        <a:rPr lang="en-US" b="0" i="0" smtClean="0">
                          <a:latin typeface="Cambria Math" panose="02040503050406030204" pitchFamily="18" charset="0"/>
                        </a:rPr>
                        <m:t> </m:t>
                      </m:r>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=0.70</m:t>
                      </m:r>
                    </m:oMath>
                  </m:oMathPara>
                </a14:m>
                <a:endParaRPr lang="en-US" dirty="0"/>
              </a:p>
            </p:txBody>
          </p:sp>
        </mc:Choice>
        <mc:Fallback xmlns="">
          <p:sp>
            <p:nvSpPr>
              <p:cNvPr id="3" name="Tekstvak 2">
                <a:extLst>
                  <a:ext uri="{FF2B5EF4-FFF2-40B4-BE49-F238E27FC236}">
                    <a16:creationId xmlns:a16="http://schemas.microsoft.com/office/drawing/2014/main" id="{A99CBF39-B8F8-5AD4-16B4-F3289EC9A366}"/>
                  </a:ext>
                </a:extLst>
              </p:cNvPr>
              <p:cNvSpPr txBox="1">
                <a:spLocks noRot="1" noChangeAspect="1" noMove="1" noResize="1" noEditPoints="1" noAdjustHandles="1" noChangeArrowheads="1" noChangeShapeType="1" noTextEdit="1"/>
              </p:cNvSpPr>
              <p:nvPr/>
            </p:nvSpPr>
            <p:spPr>
              <a:xfrm>
                <a:off x="2961259" y="4294875"/>
                <a:ext cx="3348481" cy="207749"/>
              </a:xfrm>
              <a:prstGeom prst="rect">
                <a:avLst/>
              </a:prstGeom>
              <a:blipFill>
                <a:blip r:embed="rId8"/>
                <a:stretch>
                  <a:fillRect l="-729" t="-2941" r="-911" b="-323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kstvak 16">
                <a:extLst>
                  <a:ext uri="{FF2B5EF4-FFF2-40B4-BE49-F238E27FC236}">
                    <a16:creationId xmlns:a16="http://schemas.microsoft.com/office/drawing/2014/main" id="{230FD619-D0EC-9C0D-9D46-96F768EB8C94}"/>
                  </a:ext>
                </a:extLst>
              </p:cNvPr>
              <p:cNvSpPr txBox="1"/>
              <p:nvPr/>
            </p:nvSpPr>
            <p:spPr>
              <a:xfrm>
                <a:off x="4372258" y="1057749"/>
                <a:ext cx="4612096" cy="7198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z="1250" b="0" i="0" smtClean="0">
                          <a:latin typeface="Cambria Math" panose="02040503050406030204" pitchFamily="18" charset="0"/>
                        </a:rPr>
                        <m:t>Ψ</m:t>
                      </m:r>
                      <m:r>
                        <a:rPr lang="en-US" sz="1250" b="0" i="0" smtClean="0">
                          <a:latin typeface="Cambria Math" panose="02040503050406030204" pitchFamily="18" charset="0"/>
                        </a:rPr>
                        <m:t>(</m:t>
                      </m:r>
                      <m:r>
                        <a:rPr lang="en-US" sz="1250" b="0" i="1" smtClean="0">
                          <a:latin typeface="Cambria Math" panose="02040503050406030204" pitchFamily="18" charset="0"/>
                        </a:rPr>
                        <m:t>𝑡</m:t>
                      </m:r>
                      <m:r>
                        <a:rPr lang="en-US" sz="1250" b="0" i="0" smtClean="0">
                          <a:latin typeface="Cambria Math" panose="02040503050406030204" pitchFamily="18" charset="0"/>
                        </a:rPr>
                        <m:t>)</m:t>
                      </m:r>
                      <m:r>
                        <a:rPr lang="en-US" sz="1250" b="0" i="1" smtClean="0">
                          <a:latin typeface="Cambria Math" panose="02040503050406030204" pitchFamily="18" charset="0"/>
                        </a:rPr>
                        <m:t>=</m:t>
                      </m:r>
                      <m:d>
                        <m:dPr>
                          <m:begChr m:val="{"/>
                          <m:endChr m:val=""/>
                          <m:ctrlPr>
                            <a:rPr lang="en-US" sz="1250" b="0" i="1" smtClean="0">
                              <a:latin typeface="Cambria Math" panose="02040503050406030204" pitchFamily="18" charset="0"/>
                            </a:rPr>
                          </m:ctrlPr>
                        </m:dPr>
                        <m:e>
                          <m:m>
                            <m:mPr>
                              <m:mcs>
                                <m:mc>
                                  <m:mcPr>
                                    <m:count m:val="1"/>
                                    <m:mcJc m:val="center"/>
                                  </m:mcPr>
                                </m:mc>
                              </m:mcs>
                              <m:ctrlPr>
                                <a:rPr lang="en-US" sz="1250" i="1">
                                  <a:latin typeface="Cambria Math" panose="02040503050406030204" pitchFamily="18" charset="0"/>
                                </a:rPr>
                              </m:ctrlPr>
                            </m:mPr>
                            <m:mr>
                              <m:e>
                                <m:sSub>
                                  <m:sSubPr>
                                    <m:ctrlPr>
                                      <a:rPr lang="en-US" sz="1250" b="0" i="1" smtClean="0">
                                        <a:latin typeface="Cambria Math" panose="02040503050406030204" pitchFamily="18" charset="0"/>
                                      </a:rPr>
                                    </m:ctrlPr>
                                  </m:sSubPr>
                                  <m:e>
                                    <m:r>
                                      <m:rPr>
                                        <m:sty m:val="p"/>
                                      </m:rPr>
                                      <a:rPr lang="en-US" sz="1250" b="0" i="0" smtClean="0">
                                        <a:latin typeface="Cambria Math" panose="02040503050406030204" pitchFamily="18" charset="0"/>
                                      </a:rPr>
                                      <m:t>Ψ</m:t>
                                    </m:r>
                                  </m:e>
                                  <m:sub>
                                    <m:r>
                                      <a:rPr lang="en-US" sz="1250" b="0" i="1" smtClean="0">
                                        <a:latin typeface="Cambria Math" panose="02040503050406030204" pitchFamily="18" charset="0"/>
                                      </a:rPr>
                                      <m:t>0</m:t>
                                    </m:r>
                                  </m:sub>
                                </m:sSub>
                                <m:r>
                                  <a:rPr lang="en-US" sz="1250" i="1" smtClean="0">
                                    <a:solidFill>
                                      <a:srgbClr val="EEE8E8"/>
                                    </a:solidFill>
                                    <a:latin typeface="Cambria Math" panose="02040503050406030204" pitchFamily="18" charset="0"/>
                                  </a:rPr>
                                  <m:t>+</m:t>
                                </m:r>
                                <m:d>
                                  <m:dPr>
                                    <m:ctrlPr>
                                      <a:rPr lang="en-US" sz="1250" i="1">
                                        <a:solidFill>
                                          <a:srgbClr val="EEE8E8"/>
                                        </a:solidFill>
                                        <a:latin typeface="Cambria Math" panose="02040503050406030204" pitchFamily="18" charset="0"/>
                                      </a:rPr>
                                    </m:ctrlPr>
                                  </m:dPr>
                                  <m:e>
                                    <m:sSub>
                                      <m:sSubPr>
                                        <m:ctrlPr>
                                          <a:rPr lang="en-US" sz="1250" i="1">
                                            <a:solidFill>
                                              <a:srgbClr val="EEE8E8"/>
                                            </a:solidFill>
                                            <a:latin typeface="Cambria Math" panose="02040503050406030204" pitchFamily="18" charset="0"/>
                                          </a:rPr>
                                        </m:ctrlPr>
                                      </m:sSubPr>
                                      <m:e>
                                        <m:r>
                                          <m:rPr>
                                            <m:sty m:val="p"/>
                                          </m:rPr>
                                          <a:rPr lang="en-US" sz="1250">
                                            <a:solidFill>
                                              <a:srgbClr val="EEE8E8"/>
                                            </a:solidFill>
                                            <a:latin typeface="Cambria Math" panose="02040503050406030204" pitchFamily="18" charset="0"/>
                                          </a:rPr>
                                          <m:t>Ψ</m:t>
                                        </m:r>
                                      </m:e>
                                      <m:sub>
                                        <m:r>
                                          <a:rPr lang="en-US" sz="1250" i="1">
                                            <a:solidFill>
                                              <a:srgbClr val="EEE8E8"/>
                                            </a:solidFill>
                                            <a:latin typeface="Cambria Math" panose="02040503050406030204" pitchFamily="18" charset="0"/>
                                          </a:rPr>
                                          <m:t>1</m:t>
                                        </m:r>
                                      </m:sub>
                                    </m:sSub>
                                    <m:r>
                                      <a:rPr lang="en-US" sz="1250" i="1">
                                        <a:solidFill>
                                          <a:srgbClr val="EEE8E8"/>
                                        </a:solidFill>
                                        <a:latin typeface="Cambria Math" panose="02040503050406030204" pitchFamily="18" charset="0"/>
                                      </a:rPr>
                                      <m:t>−</m:t>
                                    </m:r>
                                    <m:sSub>
                                      <m:sSubPr>
                                        <m:ctrlPr>
                                          <a:rPr lang="en-US" sz="1250" i="1">
                                            <a:solidFill>
                                              <a:srgbClr val="EEE8E8"/>
                                            </a:solidFill>
                                            <a:latin typeface="Cambria Math" panose="02040503050406030204" pitchFamily="18" charset="0"/>
                                          </a:rPr>
                                        </m:ctrlPr>
                                      </m:sSubPr>
                                      <m:e>
                                        <m:r>
                                          <m:rPr>
                                            <m:sty m:val="p"/>
                                          </m:rPr>
                                          <a:rPr lang="en-US" sz="1250">
                                            <a:solidFill>
                                              <a:srgbClr val="EEE8E8"/>
                                            </a:solidFill>
                                            <a:latin typeface="Cambria Math" panose="02040503050406030204" pitchFamily="18" charset="0"/>
                                          </a:rPr>
                                          <m:t>Ψ</m:t>
                                        </m:r>
                                      </m:e>
                                      <m:sub>
                                        <m:r>
                                          <a:rPr lang="en-US" sz="1250" i="1">
                                            <a:solidFill>
                                              <a:srgbClr val="EEE8E8"/>
                                            </a:solidFill>
                                            <a:latin typeface="Cambria Math" panose="02040503050406030204" pitchFamily="18" charset="0"/>
                                          </a:rPr>
                                          <m:t>2</m:t>
                                        </m:r>
                                      </m:sub>
                                    </m:sSub>
                                  </m:e>
                                </m:d>
                                <m:r>
                                  <a:rPr lang="en-US" sz="1250">
                                    <a:solidFill>
                                      <a:srgbClr val="EEE8E8"/>
                                    </a:solidFill>
                                    <a:latin typeface="Cambria Math" panose="02040503050406030204" pitchFamily="18" charset="0"/>
                                  </a:rPr>
                                  <m:t> </m:t>
                                </m:r>
                                <m:r>
                                  <m:rPr>
                                    <m:sty m:val="p"/>
                                  </m:rPr>
                                  <a:rPr lang="en-US" sz="1250" smtClean="0">
                                    <a:solidFill>
                                      <a:srgbClr val="EEE8E8"/>
                                    </a:solidFill>
                                    <a:latin typeface="Cambria Math" panose="02040503050406030204" pitchFamily="18" charset="0"/>
                                  </a:rPr>
                                  <m:t>exp</m:t>
                                </m:r>
                                <m:d>
                                  <m:dPr>
                                    <m:begChr m:val="["/>
                                    <m:endChr m:val="]"/>
                                    <m:ctrlPr>
                                      <a:rPr lang="en-US" sz="1250" i="1">
                                        <a:solidFill>
                                          <a:srgbClr val="EEE8E8"/>
                                        </a:solidFill>
                                        <a:latin typeface="Cambria Math" panose="02040503050406030204" pitchFamily="18" charset="0"/>
                                      </a:rPr>
                                    </m:ctrlPr>
                                  </m:dPr>
                                  <m:e>
                                    <m:r>
                                      <a:rPr lang="en-US" sz="1250" i="1">
                                        <a:solidFill>
                                          <a:srgbClr val="EEE8E8"/>
                                        </a:solidFill>
                                        <a:latin typeface="Cambria Math" panose="02040503050406030204" pitchFamily="18" charset="0"/>
                                      </a:rPr>
                                      <m:t>−</m:t>
                                    </m:r>
                                    <m:d>
                                      <m:dPr>
                                        <m:ctrlPr>
                                          <a:rPr lang="en-US" sz="1250" i="1">
                                            <a:solidFill>
                                              <a:srgbClr val="EEE8E8"/>
                                            </a:solidFill>
                                            <a:latin typeface="Cambria Math" panose="02040503050406030204" pitchFamily="18" charset="0"/>
                                          </a:rPr>
                                        </m:ctrlPr>
                                      </m:dPr>
                                      <m:e>
                                        <m:sSub>
                                          <m:sSubPr>
                                            <m:ctrlPr>
                                              <a:rPr lang="en-US" sz="1250" b="0" i="1" smtClean="0">
                                                <a:solidFill>
                                                  <a:srgbClr val="EEE8E8"/>
                                                </a:solidFill>
                                                <a:latin typeface="Cambria Math" panose="02040503050406030204" pitchFamily="18" charset="0"/>
                                              </a:rPr>
                                            </m:ctrlPr>
                                          </m:sSubPr>
                                          <m:e>
                                            <m:r>
                                              <a:rPr lang="en-US" sz="1250" i="1">
                                                <a:solidFill>
                                                  <a:srgbClr val="EEE8E8"/>
                                                </a:solidFill>
                                                <a:latin typeface="Cambria Math" panose="02040503050406030204" pitchFamily="18" charset="0"/>
                                              </a:rPr>
                                              <m:t>𝜈</m:t>
                                            </m:r>
                                          </m:e>
                                          <m:sub>
                                            <m:r>
                                              <a:rPr lang="en-US" sz="1250" b="0" i="1" smtClean="0">
                                                <a:solidFill>
                                                  <a:srgbClr val="EEE8E8"/>
                                                </a:solidFill>
                                                <a:latin typeface="Cambria Math" panose="02040503050406030204" pitchFamily="18" charset="0"/>
                                              </a:rPr>
                                              <m:t>1</m:t>
                                            </m:r>
                                          </m:sub>
                                        </m:sSub>
                                        <m:r>
                                          <a:rPr lang="en-US" sz="1250" i="1">
                                            <a:solidFill>
                                              <a:srgbClr val="EEE8E8"/>
                                            </a:solidFill>
                                            <a:latin typeface="Cambria Math" panose="02040503050406030204" pitchFamily="18" charset="0"/>
                                          </a:rPr>
                                          <m:t>−</m:t>
                                        </m:r>
                                        <m:sSub>
                                          <m:sSubPr>
                                            <m:ctrlPr>
                                              <a:rPr lang="en-US" sz="1250" i="1">
                                                <a:solidFill>
                                                  <a:srgbClr val="EEE8E8"/>
                                                </a:solidFill>
                                                <a:latin typeface="Cambria Math" panose="02040503050406030204" pitchFamily="18" charset="0"/>
                                              </a:rPr>
                                            </m:ctrlPr>
                                          </m:sSubPr>
                                          <m:e>
                                            <m:r>
                                              <a:rPr lang="en-US" sz="1250" i="1">
                                                <a:solidFill>
                                                  <a:srgbClr val="EEE8E8"/>
                                                </a:solidFill>
                                                <a:latin typeface="Cambria Math" panose="02040503050406030204" pitchFamily="18" charset="0"/>
                                              </a:rPr>
                                              <m:t>𝛾</m:t>
                                            </m:r>
                                          </m:e>
                                          <m:sub>
                                            <m:sSub>
                                              <m:sSubPr>
                                                <m:ctrlPr>
                                                  <a:rPr lang="en-US" sz="1250" i="1">
                                                    <a:solidFill>
                                                      <a:srgbClr val="EEE8E8"/>
                                                    </a:solidFill>
                                                    <a:latin typeface="Cambria Math" panose="02040503050406030204" pitchFamily="18" charset="0"/>
                                                  </a:rPr>
                                                </m:ctrlPr>
                                              </m:sSubPr>
                                              <m:e>
                                                <m:r>
                                                  <m:rPr>
                                                    <m:sty m:val="p"/>
                                                  </m:rPr>
                                                  <a:rPr lang="en-US" sz="1250">
                                                    <a:solidFill>
                                                      <a:srgbClr val="EEE8E8"/>
                                                    </a:solidFill>
                                                    <a:latin typeface="Cambria Math" panose="02040503050406030204" pitchFamily="18" charset="0"/>
                                                  </a:rPr>
                                                  <m:t>A</m:t>
                                                </m:r>
                                              </m:e>
                                              <m:sub>
                                                <m:r>
                                                  <a:rPr lang="en-US" sz="1250">
                                                    <a:solidFill>
                                                      <a:srgbClr val="EEE8E8"/>
                                                    </a:solidFill>
                                                    <a:latin typeface="Cambria Math" panose="02040503050406030204" pitchFamily="18" charset="0"/>
                                                  </a:rPr>
                                                  <m:t>1</m:t>
                                                </m:r>
                                              </m:sub>
                                            </m:sSub>
                                          </m:sub>
                                        </m:sSub>
                                      </m:e>
                                    </m:d>
                                    <m:r>
                                      <a:rPr lang="en-US" sz="1250" i="1">
                                        <a:solidFill>
                                          <a:srgbClr val="EEE8E8"/>
                                        </a:solidFill>
                                        <a:latin typeface="Cambria Math" panose="02040503050406030204" pitchFamily="18" charset="0"/>
                                      </a:rPr>
                                      <m:t>⋅</m:t>
                                    </m:r>
                                    <m:r>
                                      <a:rPr lang="en-US" sz="1250" b="0" i="1" smtClean="0">
                                        <a:solidFill>
                                          <a:srgbClr val="EEE8E8"/>
                                        </a:solidFill>
                                        <a:latin typeface="Cambria Math" panose="02040503050406030204" pitchFamily="18" charset="0"/>
                                      </a:rPr>
                                      <m:t>(</m:t>
                                    </m:r>
                                    <m:r>
                                      <a:rPr lang="en-US" sz="1250" i="1">
                                        <a:solidFill>
                                          <a:srgbClr val="EEE8E8"/>
                                        </a:solidFill>
                                        <a:latin typeface="Cambria Math" panose="02040503050406030204" pitchFamily="18" charset="0"/>
                                      </a:rPr>
                                      <m:t>𝑡</m:t>
                                    </m:r>
                                    <m:r>
                                      <a:rPr lang="en-US" sz="1250" b="0" i="1" smtClean="0">
                                        <a:solidFill>
                                          <a:srgbClr val="EEE8E8"/>
                                        </a:solidFill>
                                        <a:latin typeface="Cambria Math" panose="02040503050406030204" pitchFamily="18" charset="0"/>
                                      </a:rPr>
                                      <m:t>−</m:t>
                                    </m:r>
                                    <m:sSub>
                                      <m:sSubPr>
                                        <m:ctrlPr>
                                          <a:rPr lang="en-US" sz="1250" b="0" i="1" smtClean="0">
                                            <a:solidFill>
                                              <a:srgbClr val="EEE8E8"/>
                                            </a:solidFill>
                                            <a:latin typeface="Cambria Math" panose="02040503050406030204" pitchFamily="18" charset="0"/>
                                          </a:rPr>
                                        </m:ctrlPr>
                                      </m:sSubPr>
                                      <m:e>
                                        <m:r>
                                          <a:rPr lang="en-US" sz="1250" b="0" i="1" smtClean="0">
                                            <a:solidFill>
                                              <a:srgbClr val="EEE8E8"/>
                                            </a:solidFill>
                                            <a:latin typeface="Cambria Math" panose="02040503050406030204" pitchFamily="18" charset="0"/>
                                          </a:rPr>
                                          <m:t>𝑡</m:t>
                                        </m:r>
                                      </m:e>
                                      <m:sub>
                                        <m:r>
                                          <m:rPr>
                                            <m:sty m:val="p"/>
                                          </m:rPr>
                                          <a:rPr lang="en-US" sz="1250" b="0" i="0" smtClean="0">
                                            <a:solidFill>
                                              <a:srgbClr val="EEE8E8"/>
                                            </a:solidFill>
                                            <a:latin typeface="Cambria Math" panose="02040503050406030204" pitchFamily="18" charset="0"/>
                                          </a:rPr>
                                          <m:t>max</m:t>
                                        </m:r>
                                      </m:sub>
                                    </m:sSub>
                                    <m:r>
                                      <a:rPr lang="en-US" sz="1250" b="0" i="0" smtClean="0">
                                        <a:solidFill>
                                          <a:srgbClr val="EEE8E8"/>
                                        </a:solidFill>
                                        <a:latin typeface="Cambria Math" panose="02040503050406030204" pitchFamily="18" charset="0"/>
                                      </a:rPr>
                                      <m:t>)</m:t>
                                    </m:r>
                                  </m:e>
                                </m:d>
                                <m:r>
                                  <a:rPr lang="en-US" sz="1250" b="0" i="1" smtClean="0">
                                    <a:solidFill>
                                      <a:srgbClr val="EEE8E8"/>
                                    </a:solidFill>
                                    <a:latin typeface="Cambria Math" panose="02040503050406030204" pitchFamily="18" charset="0"/>
                                  </a:rPr>
                                  <m:t> </m:t>
                                </m:r>
                                <m:r>
                                  <m:rPr>
                                    <m:sty m:val="p"/>
                                  </m:rPr>
                                  <a:rPr lang="en-US" sz="1250" b="0" i="0" smtClean="0">
                                    <a:latin typeface="Cambria Math" panose="02040503050406030204" pitchFamily="18" charset="0"/>
                                  </a:rPr>
                                  <m:t>if</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t</m:t>
                                </m:r>
                                <m:r>
                                  <a:rPr lang="en-US" sz="1250" b="0" i="1" smtClean="0">
                                    <a:latin typeface="Cambria Math" panose="02040503050406030204" pitchFamily="18" charset="0"/>
                                  </a:rPr>
                                  <m:t>&lt;</m:t>
                                </m:r>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𝑡</m:t>
                                    </m:r>
                                  </m:e>
                                  <m:sub>
                                    <m:r>
                                      <m:rPr>
                                        <m:sty m:val="p"/>
                                      </m:rPr>
                                      <a:rPr lang="en-US" sz="1250" b="0" i="0" smtClean="0">
                                        <a:latin typeface="Cambria Math" panose="02040503050406030204" pitchFamily="18" charset="0"/>
                                      </a:rPr>
                                      <m:t>max</m:t>
                                    </m:r>
                                  </m:sub>
                                </m:sSub>
                              </m:e>
                            </m:mr>
                            <m:mr>
                              <m:e>
                                <m:sSub>
                                  <m:sSubPr>
                                    <m:ctrlPr>
                                      <a:rPr lang="en-US" sz="1250" b="0" i="1" smtClean="0">
                                        <a:latin typeface="Cambria Math" panose="02040503050406030204" pitchFamily="18" charset="0"/>
                                      </a:rPr>
                                    </m:ctrlPr>
                                  </m:sSubPr>
                                  <m:e>
                                    <m:r>
                                      <m:rPr>
                                        <m:sty m:val="p"/>
                                      </m:rPr>
                                      <a:rPr lang="en-US" sz="1250" b="0" i="0" smtClean="0">
                                        <a:latin typeface="Cambria Math" panose="02040503050406030204" pitchFamily="18" charset="0"/>
                                      </a:rPr>
                                      <m:t>Ψ</m:t>
                                    </m:r>
                                  </m:e>
                                  <m:sub>
                                    <m:r>
                                      <a:rPr lang="en-US" sz="1250" b="0" i="1" smtClean="0">
                                        <a:latin typeface="Cambria Math" panose="02040503050406030204" pitchFamily="18" charset="0"/>
                                      </a:rPr>
                                      <m:t>1</m:t>
                                    </m:r>
                                  </m:sub>
                                </m:sSub>
                                <m:r>
                                  <a:rPr lang="en-US" sz="1250" i="1" smtClean="0">
                                    <a:solidFill>
                                      <a:srgbClr val="EEE8E8"/>
                                    </a:solidFill>
                                    <a:latin typeface="Cambria Math" panose="02040503050406030204" pitchFamily="18" charset="0"/>
                                  </a:rPr>
                                  <m:t> </m:t>
                                </m:r>
                                <m:r>
                                  <a:rPr lang="en-US" sz="1250" b="0" i="1" smtClean="0">
                                    <a:solidFill>
                                      <a:srgbClr val="EEE8E8"/>
                                    </a:solidFill>
                                    <a:latin typeface="Cambria Math" panose="02040503050406030204" pitchFamily="18" charset="0"/>
                                  </a:rPr>
                                  <m:t>                                                                                   </m:t>
                                </m:r>
                                <m:r>
                                  <m:rPr>
                                    <m:sty m:val="p"/>
                                  </m:rPr>
                                  <a:rPr lang="en-US" sz="1250">
                                    <a:latin typeface="Cambria Math" panose="02040503050406030204" pitchFamily="18" charset="0"/>
                                  </a:rPr>
                                  <m:t>if</m:t>
                                </m:r>
                                <m:r>
                                  <a:rPr lang="en-US" sz="1250">
                                    <a:latin typeface="Cambria Math" panose="02040503050406030204" pitchFamily="18" charset="0"/>
                                  </a:rPr>
                                  <m:t> </m:t>
                                </m:r>
                                <m:r>
                                  <m:rPr>
                                    <m:sty m:val="p"/>
                                  </m:rPr>
                                  <a:rPr lang="en-US" sz="1250">
                                    <a:latin typeface="Cambria Math" panose="02040503050406030204" pitchFamily="18" charset="0"/>
                                  </a:rPr>
                                  <m:t>t</m:t>
                                </m:r>
                                <m:r>
                                  <a:rPr lang="en-US" sz="1250" b="0" i="1" smtClean="0">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𝑡</m:t>
                                    </m:r>
                                  </m:e>
                                  <m:sub>
                                    <m:r>
                                      <m:rPr>
                                        <m:sty m:val="p"/>
                                      </m:rPr>
                                      <a:rPr lang="en-US" sz="1250">
                                        <a:latin typeface="Cambria Math" panose="02040503050406030204" pitchFamily="18" charset="0"/>
                                      </a:rPr>
                                      <m:t>max</m:t>
                                    </m:r>
                                  </m:sub>
                                </m:sSub>
                              </m:e>
                            </m:mr>
                            <m:mr>
                              <m:e>
                                <m:sSub>
                                  <m:sSubPr>
                                    <m:ctrlPr>
                                      <a:rPr lang="en-US" sz="1250" b="0" i="1" smtClean="0">
                                        <a:latin typeface="Cambria Math" panose="02040503050406030204" pitchFamily="18" charset="0"/>
                                      </a:rPr>
                                    </m:ctrlPr>
                                  </m:sSubPr>
                                  <m:e>
                                    <m:r>
                                      <m:rPr>
                                        <m:sty m:val="p"/>
                                      </m:rPr>
                                      <a:rPr lang="en-US" sz="1250" b="0" i="0" smtClean="0">
                                        <a:latin typeface="Cambria Math" panose="02040503050406030204" pitchFamily="18" charset="0"/>
                                      </a:rPr>
                                      <m:t>Ψ</m:t>
                                    </m:r>
                                  </m:e>
                                  <m:sub>
                                    <m:r>
                                      <a:rPr lang="en-US" sz="1250" b="0" i="1" smtClean="0">
                                        <a:latin typeface="Cambria Math" panose="02040503050406030204" pitchFamily="18" charset="0"/>
                                      </a:rPr>
                                      <m:t>2</m:t>
                                    </m:r>
                                  </m:sub>
                                </m:sSub>
                                <m:r>
                                  <a:rPr lang="en-US" sz="1250" b="0" i="1" smtClean="0">
                                    <a:latin typeface="Cambria Math" panose="02040503050406030204" pitchFamily="18" charset="0"/>
                                  </a:rPr>
                                  <m:t>+</m:t>
                                </m:r>
                                <m:d>
                                  <m:dPr>
                                    <m:ctrlPr>
                                      <a:rPr lang="en-US" sz="1250" b="0" i="1" smtClean="0">
                                        <a:latin typeface="Cambria Math" panose="02040503050406030204" pitchFamily="18" charset="0"/>
                                      </a:rPr>
                                    </m:ctrlPr>
                                  </m:dPr>
                                  <m:e>
                                    <m:sSub>
                                      <m:sSubPr>
                                        <m:ctrlPr>
                                          <a:rPr lang="en-US" sz="1250" b="0" i="1" smtClean="0">
                                            <a:latin typeface="Cambria Math" panose="02040503050406030204" pitchFamily="18" charset="0"/>
                                          </a:rPr>
                                        </m:ctrlPr>
                                      </m:sSubPr>
                                      <m:e>
                                        <m:r>
                                          <m:rPr>
                                            <m:sty m:val="p"/>
                                          </m:rPr>
                                          <a:rPr lang="en-US" sz="1250" b="0" i="0" smtClean="0">
                                            <a:latin typeface="Cambria Math" panose="02040503050406030204" pitchFamily="18" charset="0"/>
                                          </a:rPr>
                                          <m:t>Ψ</m:t>
                                        </m:r>
                                      </m:e>
                                      <m:sub>
                                        <m:r>
                                          <a:rPr lang="en-US" sz="1250" b="0" i="1" smtClean="0">
                                            <a:latin typeface="Cambria Math" panose="02040503050406030204" pitchFamily="18" charset="0"/>
                                          </a:rPr>
                                          <m:t>1</m:t>
                                        </m:r>
                                      </m:sub>
                                    </m:sSub>
                                    <m:r>
                                      <a:rPr lang="en-US" sz="1250" b="0" i="1" smtClean="0">
                                        <a:latin typeface="Cambria Math" panose="02040503050406030204" pitchFamily="18" charset="0"/>
                                      </a:rPr>
                                      <m:t>−</m:t>
                                    </m:r>
                                    <m:sSub>
                                      <m:sSubPr>
                                        <m:ctrlPr>
                                          <a:rPr lang="en-US" sz="1250" b="0" i="1" smtClean="0">
                                            <a:latin typeface="Cambria Math" panose="02040503050406030204" pitchFamily="18" charset="0"/>
                                          </a:rPr>
                                        </m:ctrlPr>
                                      </m:sSubPr>
                                      <m:e>
                                        <m:r>
                                          <m:rPr>
                                            <m:sty m:val="p"/>
                                          </m:rPr>
                                          <a:rPr lang="en-US" sz="1250" b="0" i="0" smtClean="0">
                                            <a:latin typeface="Cambria Math" panose="02040503050406030204" pitchFamily="18" charset="0"/>
                                          </a:rPr>
                                          <m:t>Ψ</m:t>
                                        </m:r>
                                      </m:e>
                                      <m:sub>
                                        <m:r>
                                          <a:rPr lang="en-US" sz="1250" b="0" i="1" smtClean="0">
                                            <a:latin typeface="Cambria Math" panose="02040503050406030204" pitchFamily="18" charset="0"/>
                                          </a:rPr>
                                          <m:t>2</m:t>
                                        </m:r>
                                      </m:sub>
                                    </m:sSub>
                                  </m:e>
                                </m:d>
                                <m:r>
                                  <a:rPr lang="en-US" sz="1250" b="0" i="0" smtClean="0">
                                    <a:latin typeface="Cambria Math" panose="02040503050406030204" pitchFamily="18" charset="0"/>
                                  </a:rPr>
                                  <m:t> </m:t>
                                </m:r>
                                <m:r>
                                  <m:rPr>
                                    <m:sty m:val="p"/>
                                  </m:rPr>
                                  <a:rPr lang="en-US" sz="1250" b="0" i="0" smtClean="0">
                                    <a:latin typeface="Cambria Math" panose="02040503050406030204" pitchFamily="18" charset="0"/>
                                  </a:rPr>
                                  <m:t>exp</m:t>
                                </m:r>
                                <m:d>
                                  <m:dPr>
                                    <m:begChr m:val="["/>
                                    <m:endChr m:val="]"/>
                                    <m:ctrlPr>
                                      <a:rPr lang="en-US" sz="1250" i="1">
                                        <a:latin typeface="Cambria Math" panose="02040503050406030204" pitchFamily="18" charset="0"/>
                                      </a:rPr>
                                    </m:ctrlPr>
                                  </m:dPr>
                                  <m:e>
                                    <m:r>
                                      <a:rPr lang="en-US" sz="1250" i="1">
                                        <a:latin typeface="Cambria Math" panose="02040503050406030204" pitchFamily="18" charset="0"/>
                                      </a:rPr>
                                      <m:t>−</m:t>
                                    </m:r>
                                    <m:d>
                                      <m:dPr>
                                        <m:ctrlPr>
                                          <a:rPr lang="en-US" sz="1250" i="1">
                                            <a:latin typeface="Cambria Math" panose="02040503050406030204" pitchFamily="18" charset="0"/>
                                          </a:rPr>
                                        </m:ctrlPr>
                                      </m:dPr>
                                      <m:e>
                                        <m:sSub>
                                          <m:sSubPr>
                                            <m:ctrlPr>
                                              <a:rPr lang="en-US" sz="1250" b="0" i="1" smtClean="0">
                                                <a:latin typeface="Cambria Math" panose="02040503050406030204" pitchFamily="18" charset="0"/>
                                              </a:rPr>
                                            </m:ctrlPr>
                                          </m:sSubPr>
                                          <m:e>
                                            <m:r>
                                              <a:rPr lang="en-US" sz="1250" i="1">
                                                <a:latin typeface="Cambria Math" panose="02040503050406030204" pitchFamily="18" charset="0"/>
                                              </a:rPr>
                                              <m:t>𝜈</m:t>
                                            </m:r>
                                          </m:e>
                                          <m:sub>
                                            <m:r>
                                              <a:rPr lang="en-US" sz="1250" b="0" i="1" smtClean="0">
                                                <a:latin typeface="Cambria Math" panose="02040503050406030204" pitchFamily="18" charset="0"/>
                                              </a:rPr>
                                              <m:t>1</m:t>
                                            </m:r>
                                          </m:sub>
                                        </m:sSub>
                                        <m:r>
                                          <a:rPr lang="en-US" sz="1250" i="1">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𝛾</m:t>
                                            </m:r>
                                          </m:e>
                                          <m:sub>
                                            <m:sSub>
                                              <m:sSubPr>
                                                <m:ctrlPr>
                                                  <a:rPr lang="en-US" sz="1250" i="1">
                                                    <a:latin typeface="Cambria Math" panose="02040503050406030204" pitchFamily="18" charset="0"/>
                                                  </a:rPr>
                                                </m:ctrlPr>
                                              </m:sSubPr>
                                              <m:e>
                                                <m:r>
                                                  <m:rPr>
                                                    <m:sty m:val="p"/>
                                                  </m:rPr>
                                                  <a:rPr lang="en-US" sz="1250">
                                                    <a:latin typeface="Cambria Math" panose="02040503050406030204" pitchFamily="18" charset="0"/>
                                                  </a:rPr>
                                                  <m:t>A</m:t>
                                                </m:r>
                                              </m:e>
                                              <m:sub>
                                                <m:r>
                                                  <a:rPr lang="en-US" sz="1250">
                                                    <a:latin typeface="Cambria Math" panose="02040503050406030204" pitchFamily="18" charset="0"/>
                                                  </a:rPr>
                                                  <m:t>1</m:t>
                                                </m:r>
                                              </m:sub>
                                            </m:sSub>
                                          </m:sub>
                                        </m:sSub>
                                      </m:e>
                                    </m:d>
                                    <m:r>
                                      <a:rPr lang="en-US" sz="1250" i="1">
                                        <a:latin typeface="Cambria Math" panose="02040503050406030204" pitchFamily="18" charset="0"/>
                                      </a:rPr>
                                      <m:t>⋅(</m:t>
                                    </m:r>
                                    <m:r>
                                      <a:rPr lang="en-US" sz="1250" i="1">
                                        <a:latin typeface="Cambria Math" panose="02040503050406030204" pitchFamily="18" charset="0"/>
                                      </a:rPr>
                                      <m:t>𝑡</m:t>
                                    </m:r>
                                    <m:r>
                                      <a:rPr lang="en-US" sz="1250" i="1">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𝑡</m:t>
                                        </m:r>
                                      </m:e>
                                      <m:sub>
                                        <m:r>
                                          <m:rPr>
                                            <m:sty m:val="p"/>
                                          </m:rPr>
                                          <a:rPr lang="en-US" sz="1250">
                                            <a:latin typeface="Cambria Math" panose="02040503050406030204" pitchFamily="18" charset="0"/>
                                          </a:rPr>
                                          <m:t>max</m:t>
                                        </m:r>
                                      </m:sub>
                                    </m:sSub>
                                    <m:r>
                                      <a:rPr lang="en-US" sz="1250">
                                        <a:latin typeface="Cambria Math" panose="02040503050406030204" pitchFamily="18" charset="0"/>
                                      </a:rPr>
                                      <m:t>)</m:t>
                                    </m:r>
                                  </m:e>
                                </m:d>
                                <m:r>
                                  <a:rPr lang="en-US" sz="1250" b="0" i="0" smtClean="0">
                                    <a:latin typeface="Cambria Math" panose="02040503050406030204" pitchFamily="18" charset="0"/>
                                  </a:rPr>
                                  <m:t> </m:t>
                                </m:r>
                                <m:r>
                                  <m:rPr>
                                    <m:sty m:val="p"/>
                                  </m:rPr>
                                  <a:rPr lang="en-US" sz="1250">
                                    <a:latin typeface="Cambria Math" panose="02040503050406030204" pitchFamily="18" charset="0"/>
                                  </a:rPr>
                                  <m:t>if</m:t>
                                </m:r>
                                <m:r>
                                  <a:rPr lang="en-US" sz="1250">
                                    <a:latin typeface="Cambria Math" panose="02040503050406030204" pitchFamily="18" charset="0"/>
                                  </a:rPr>
                                  <m:t> </m:t>
                                </m:r>
                                <m:r>
                                  <m:rPr>
                                    <m:sty m:val="p"/>
                                  </m:rPr>
                                  <a:rPr lang="en-US" sz="1250">
                                    <a:latin typeface="Cambria Math" panose="02040503050406030204" pitchFamily="18" charset="0"/>
                                  </a:rPr>
                                  <m:t>t</m:t>
                                </m:r>
                                <m:r>
                                  <a:rPr lang="en-US" sz="1250" b="0" i="1" smtClean="0">
                                    <a:latin typeface="Cambria Math" panose="02040503050406030204" pitchFamily="18" charset="0"/>
                                  </a:rPr>
                                  <m:t>&gt;</m:t>
                                </m:r>
                                <m:sSub>
                                  <m:sSubPr>
                                    <m:ctrlPr>
                                      <a:rPr lang="en-US" sz="1250" i="1">
                                        <a:latin typeface="Cambria Math" panose="02040503050406030204" pitchFamily="18" charset="0"/>
                                      </a:rPr>
                                    </m:ctrlPr>
                                  </m:sSubPr>
                                  <m:e>
                                    <m:r>
                                      <a:rPr lang="en-US" sz="1250" i="1">
                                        <a:latin typeface="Cambria Math" panose="02040503050406030204" pitchFamily="18" charset="0"/>
                                      </a:rPr>
                                      <m:t>𝑡</m:t>
                                    </m:r>
                                  </m:e>
                                  <m:sub>
                                    <m:r>
                                      <m:rPr>
                                        <m:sty m:val="p"/>
                                      </m:rPr>
                                      <a:rPr lang="en-US" sz="1250">
                                        <a:latin typeface="Cambria Math" panose="02040503050406030204" pitchFamily="18" charset="0"/>
                                      </a:rPr>
                                      <m:t>max</m:t>
                                    </m:r>
                                  </m:sub>
                                </m:sSub>
                              </m:e>
                            </m:mr>
                          </m:m>
                        </m:e>
                      </m:d>
                    </m:oMath>
                  </m:oMathPara>
                </a14:m>
                <a:endParaRPr lang="en-US" sz="1250" dirty="0"/>
              </a:p>
            </p:txBody>
          </p:sp>
        </mc:Choice>
        <mc:Fallback xmlns="">
          <p:sp>
            <p:nvSpPr>
              <p:cNvPr id="17" name="Tekstvak 16">
                <a:extLst>
                  <a:ext uri="{FF2B5EF4-FFF2-40B4-BE49-F238E27FC236}">
                    <a16:creationId xmlns:a16="http://schemas.microsoft.com/office/drawing/2014/main" id="{230FD619-D0EC-9C0D-9D46-96F768EB8C94}"/>
                  </a:ext>
                </a:extLst>
              </p:cNvPr>
              <p:cNvSpPr txBox="1">
                <a:spLocks noRot="1" noChangeAspect="1" noMove="1" noResize="1" noEditPoints="1" noAdjustHandles="1" noChangeArrowheads="1" noChangeShapeType="1" noTextEdit="1"/>
              </p:cNvSpPr>
              <p:nvPr/>
            </p:nvSpPr>
            <p:spPr>
              <a:xfrm>
                <a:off x="4372258" y="1057749"/>
                <a:ext cx="4612096" cy="719877"/>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522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E147F6-85B9-D3A5-43B6-4A05F7990BE9}"/>
              </a:ext>
            </a:extLst>
          </p:cNvPr>
          <p:cNvSpPr>
            <a:spLocks noGrp="1"/>
          </p:cNvSpPr>
          <p:nvPr>
            <p:ph type="title"/>
          </p:nvPr>
        </p:nvSpPr>
        <p:spPr/>
        <p:txBody>
          <a:bodyPr anchor="ctr"/>
          <a:lstStyle/>
          <a:p>
            <a:pPr algn="ctr"/>
            <a:r>
              <a:rPr lang="en-US" sz="2500" dirty="0"/>
              <a:t>Analysis of the hard X-ray emission (PMTX signals)</a:t>
            </a:r>
          </a:p>
        </p:txBody>
      </p:sp>
      <mc:AlternateContent xmlns:mc="http://schemas.openxmlformats.org/markup-compatibility/2006" xmlns:a14="http://schemas.microsoft.com/office/drawing/2010/main">
        <mc:Choice Requires="a14">
          <p:graphicFrame>
            <p:nvGraphicFramePr>
              <p:cNvPr id="6" name="Tijdelijke aanduiding voor inhoud 5">
                <a:extLst>
                  <a:ext uri="{FF2B5EF4-FFF2-40B4-BE49-F238E27FC236}">
                    <a16:creationId xmlns:a16="http://schemas.microsoft.com/office/drawing/2014/main" id="{4CE653DB-C099-4EB4-532C-EAD31982D966}"/>
                  </a:ext>
                </a:extLst>
              </p:cNvPr>
              <p:cNvGraphicFramePr>
                <a:graphicFrameLocks noGrp="1"/>
              </p:cNvGraphicFramePr>
              <p:nvPr>
                <p:ph idx="1"/>
                <p:extLst>
                  <p:ext uri="{D42A27DB-BD31-4B8C-83A1-F6EECF244321}">
                    <p14:modId xmlns:p14="http://schemas.microsoft.com/office/powerpoint/2010/main" val="1873874437"/>
                  </p:ext>
                </p:extLst>
              </p:nvPr>
            </p:nvGraphicFramePr>
            <p:xfrm>
              <a:off x="1388535" y="1830070"/>
              <a:ext cx="6297080" cy="148336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3928593670"/>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𝐒𝐡𝐨𝐭</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𝐧𝐮𝐦𝐛𝐞𝐫</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𝐄𝐂𝐑𝐇</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𝐥𝐨𝐜𝐚𝐭𝐢𝐨𝐧</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𝟏</m:t>
                                    </m:r>
                                    <m:r>
                                      <a:rPr lang="en-US" sz="1250" b="1" i="1" smtClean="0">
                                        <a:latin typeface="Cambria Math" panose="02040503050406030204" pitchFamily="18" charset="0"/>
                                        <a:ea typeface="Cambria Math" panose="02040503050406030204" pitchFamily="18" charset="0"/>
                                      </a:rPr>
                                      <m:t> </m:t>
                                    </m:r>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 </m:t>
                                    </m:r>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𝟎</m:t>
                                    </m:r>
                                  </m:sub>
                                </m:sSub>
                                <m:r>
                                  <a:rPr lang="en-US" sz="1250" b="1" i="1" smtClean="0">
                                    <a:latin typeface="Cambria Math" panose="02040503050406030204" pitchFamily="18" charset="0"/>
                                    <a:ea typeface="Cambria Math" panose="02040503050406030204" pitchFamily="18" charset="0"/>
                                  </a:rPr>
                                  <m:t> [−]</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r>
                                      <a:rPr lang="en-US" sz="1250" b="1" i="0" smtClean="0">
                                        <a:latin typeface="Cambria Math" panose="02040503050406030204" pitchFamily="18" charset="0"/>
                                        <a:ea typeface="Cambria Math" panose="02040503050406030204" pitchFamily="18" charset="0"/>
                                      </a:rPr>
                                      <m:t>𝐑</m:t>
                                    </m:r>
                                    <m:sSub>
                                      <m:sSubPr>
                                        <m:ctrlPr>
                                          <a:rPr lang="en-US" sz="1250" b="1" i="1" smtClean="0">
                                            <a:latin typeface="Cambria Math" panose="02040503050406030204" pitchFamily="18" charset="0"/>
                                            <a:ea typeface="Cambria Math" panose="02040503050406030204" pitchFamily="18" charset="0"/>
                                          </a:rPr>
                                        </m:ctrlPr>
                                      </m:sSubPr>
                                      <m:e>
                                        <m:r>
                                          <a:rPr lang="en-US" sz="1250" b="1" i="0" smtClean="0">
                                            <a:latin typeface="Cambria Math" panose="02040503050406030204" pitchFamily="18" charset="0"/>
                                            <a:ea typeface="Cambria Math" panose="02040503050406030204" pitchFamily="18" charset="0"/>
                                          </a:rPr>
                                          <m:t>𝐄</m:t>
                                        </m:r>
                                      </m:e>
                                      <m:sub>
                                        <m:r>
                                          <a:rPr lang="en-US" sz="1250" b="1" i="0" smtClean="0">
                                            <a:latin typeface="Cambria Math" panose="02040503050406030204" pitchFamily="18" charset="0"/>
                                            <a:ea typeface="Cambria Math" panose="02040503050406030204" pitchFamily="18" charset="0"/>
                                          </a:rPr>
                                          <m:t>𝟐</m:t>
                                        </m:r>
                                        <m:r>
                                          <a:rPr lang="en-US" sz="1250" b="1" i="0" smtClean="0">
                                            <a:latin typeface="Cambria Math" panose="02040503050406030204" pitchFamily="18" charset="0"/>
                                            <a:ea typeface="Cambria Math" panose="02040503050406030204" pitchFamily="18" charset="0"/>
                                          </a:rPr>
                                          <m:t> </m:t>
                                        </m:r>
                                      </m:sub>
                                    </m:sSub>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 </m:t>
                                    </m:r>
                                    <m:r>
                                      <a:rPr lang="en-US" sz="1250" b="1" i="1" smtClean="0">
                                        <a:latin typeface="Cambria Math" panose="02040503050406030204" pitchFamily="18" charset="0"/>
                                        <a:ea typeface="Cambria Math" panose="02040503050406030204" pitchFamily="18" charset="0"/>
                                      </a:rPr>
                                      <m:t>𝒏</m:t>
                                    </m:r>
                                  </m:e>
                                  <m:sub>
                                    <m:r>
                                      <a:rPr lang="en-US" sz="1250" b="1" i="0" smtClean="0">
                                        <a:latin typeface="Cambria Math" panose="02040503050406030204" pitchFamily="18" charset="0"/>
                                        <a:ea typeface="Cambria Math" panose="02040503050406030204" pitchFamily="18" charset="0"/>
                                      </a:rPr>
                                      <m:t>𝐑</m:t>
                                    </m:r>
                                    <m:sSub>
                                      <m:sSubPr>
                                        <m:ctrlPr>
                                          <a:rPr lang="en-US" sz="1250" b="1" i="1" smtClean="0">
                                            <a:latin typeface="Cambria Math" panose="02040503050406030204" pitchFamily="18" charset="0"/>
                                            <a:ea typeface="Cambria Math" panose="02040503050406030204" pitchFamily="18" charset="0"/>
                                          </a:rPr>
                                        </m:ctrlPr>
                                      </m:sSubPr>
                                      <m:e>
                                        <m:r>
                                          <a:rPr lang="en-US" sz="1250" b="1" i="0" smtClean="0">
                                            <a:latin typeface="Cambria Math" panose="02040503050406030204" pitchFamily="18" charset="0"/>
                                            <a:ea typeface="Cambria Math" panose="02040503050406030204" pitchFamily="18" charset="0"/>
                                          </a:rPr>
                                          <m:t>𝐄</m:t>
                                        </m:r>
                                      </m:e>
                                      <m:sub>
                                        <m:r>
                                          <a:rPr lang="en-US" sz="1250" b="1" i="0" smtClean="0">
                                            <a:latin typeface="Cambria Math" panose="02040503050406030204" pitchFamily="18" charset="0"/>
                                            <a:ea typeface="Cambria Math" panose="02040503050406030204" pitchFamily="18" charset="0"/>
                                          </a:rPr>
                                          <m:t>𝟎</m:t>
                                        </m:r>
                                      </m:sub>
                                    </m:sSub>
                                  </m:sub>
                                </m:sSub>
                                <m:r>
                                  <a:rPr lang="en-US" sz="1250" b="1" i="1" smtClean="0">
                                    <a:latin typeface="Cambria Math" panose="02040503050406030204" pitchFamily="18" charset="0"/>
                                    <a:ea typeface="Cambria Math" panose="02040503050406030204" pitchFamily="18" charset="0"/>
                                  </a:rPr>
                                  <m:t> [−]</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𝟏</m:t>
                                    </m:r>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𝜸</m:t>
                                    </m:r>
                                  </m:e>
                                  <m:sub>
                                    <m:sSub>
                                      <m:sSubPr>
                                        <m:ctrlPr>
                                          <a:rPr lang="en-US" sz="1250" b="1" i="1" smtClean="0">
                                            <a:latin typeface="Cambria Math" panose="02040503050406030204" pitchFamily="18" charset="0"/>
                                            <a:ea typeface="Cambria Math" panose="02040503050406030204" pitchFamily="18" charset="0"/>
                                          </a:rPr>
                                        </m:ctrlPr>
                                      </m:sSubPr>
                                      <m:e>
                                        <m:r>
                                          <a:rPr lang="en-US" sz="1250" b="1" i="0" smtClean="0">
                                            <a:latin typeface="Cambria Math" panose="02040503050406030204" pitchFamily="18" charset="0"/>
                                            <a:ea typeface="Cambria Math" panose="02040503050406030204" pitchFamily="18" charset="0"/>
                                          </a:rPr>
                                          <m:t>𝐀</m:t>
                                        </m:r>
                                      </m:e>
                                      <m:sub>
                                        <m:r>
                                          <a:rPr lang="en-US" sz="1250" b="1" i="0" smtClean="0">
                                            <a:latin typeface="Cambria Math" panose="02040503050406030204" pitchFamily="18" charset="0"/>
                                            <a:ea typeface="Cambria Math" panose="02040503050406030204" pitchFamily="18" charset="0"/>
                                          </a:rPr>
                                          <m:t>𝟏</m:t>
                                        </m:r>
                                      </m:sub>
                                    </m:sSub>
                                  </m:sub>
                                </m:sSub>
                                <m:r>
                                  <a:rPr lang="en-US" sz="1250" b="1" i="1" smtClean="0">
                                    <a:latin typeface="Cambria Math" panose="02040503050406030204" pitchFamily="18" charset="0"/>
                                    <a:ea typeface="Cambria Math" panose="02040503050406030204" pitchFamily="18" charset="0"/>
                                  </a:rPr>
                                  <m:t> [</m:t>
                                </m:r>
                                <m:sSup>
                                  <m:sSupPr>
                                    <m:ctrlPr>
                                      <a:rPr lang="en-US" sz="1250" b="1" i="1" smtClean="0">
                                        <a:latin typeface="Cambria Math" panose="02040503050406030204" pitchFamily="18" charset="0"/>
                                        <a:ea typeface="Cambria Math" panose="02040503050406030204" pitchFamily="18" charset="0"/>
                                      </a:rPr>
                                    </m:ctrlPr>
                                  </m:sSupPr>
                                  <m:e>
                                    <m:r>
                                      <a:rPr lang="en-US" sz="1250" b="1" i="0" smtClean="0">
                                        <a:latin typeface="Cambria Math" panose="02040503050406030204" pitchFamily="18" charset="0"/>
                                        <a:ea typeface="Cambria Math" panose="02040503050406030204" pitchFamily="18" charset="0"/>
                                      </a:rPr>
                                      <m:t>𝐬</m:t>
                                    </m:r>
                                  </m:e>
                                  <m:sup>
                                    <m:r>
                                      <a:rPr lang="en-US" sz="1250" b="1" i="1" smtClean="0">
                                        <a:latin typeface="Cambria Math" panose="02040503050406030204" pitchFamily="18" charset="0"/>
                                        <a:ea typeface="Cambria Math" panose="02040503050406030204" pitchFamily="18" charset="0"/>
                                      </a:rPr>
                                      <m:t>−</m:t>
                                    </m:r>
                                    <m:r>
                                      <a:rPr lang="en-US" sz="1250" b="1" i="1" smtClean="0">
                                        <a:latin typeface="Cambria Math" panose="02040503050406030204" pitchFamily="18" charset="0"/>
                                        <a:ea typeface="Cambria Math" panose="02040503050406030204" pitchFamily="18" charset="0"/>
                                      </a:rPr>
                                      <m:t>𝟏</m:t>
                                    </m:r>
                                  </m:sup>
                                </m:sSup>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737800574"/>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𝟕𝟖𝟖𝟏𝟒</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0.15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1.1415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0.10</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0.03</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6.253</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0.0</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08</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1547351636"/>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𝟕𝟖𝟖𝟏𝟔</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0.5</m:t>
                                </m:r>
                                <m:r>
                                  <a:rPr lang="en-US" sz="1250" b="0" i="1" dirty="0" smtClean="0">
                                    <a:latin typeface="Cambria Math" panose="02040503050406030204" pitchFamily="18" charset="0"/>
                                    <a:ea typeface="Cambria Math" panose="02040503050406030204" pitchFamily="18" charset="0"/>
                                  </a:rPr>
                                  <m:t>0</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1.1267</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0.17</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±0.03</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5</m:t>
                                </m:r>
                                <m:r>
                                  <a:rPr lang="en-US" sz="1250" b="0" i="1" kern="1200" dirty="0" smtClean="0">
                                    <a:solidFill>
                                      <a:schemeClr val="dk1"/>
                                    </a:solidFill>
                                    <a:effectLst/>
                                    <a:latin typeface="Cambria Math" panose="02040503050406030204" pitchFamily="18" charset="0"/>
                                    <a:ea typeface="Cambria Math" panose="02040503050406030204" pitchFamily="18" charset="0"/>
                                    <a:cs typeface="+mn-cs"/>
                                  </a:rPr>
                                  <m:t>.012</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±0.009</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442566979"/>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𝟕𝟖𝟖𝟏𝟕</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0.70</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1.1085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0.68</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±0.01</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3.7</m:t>
                                </m:r>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5</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±0.01</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536344823"/>
                      </a:ext>
                    </a:extLst>
                  </a:tr>
                </a:tbl>
              </a:graphicData>
            </a:graphic>
          </p:graphicFrame>
        </mc:Choice>
        <mc:Fallback xmlns="">
          <p:graphicFrame>
            <p:nvGraphicFramePr>
              <p:cNvPr id="6" name="Tijdelijke aanduiding voor inhoud 5">
                <a:extLst>
                  <a:ext uri="{FF2B5EF4-FFF2-40B4-BE49-F238E27FC236}">
                    <a16:creationId xmlns:a16="http://schemas.microsoft.com/office/drawing/2014/main" id="{4CE653DB-C099-4EB4-532C-EAD31982D966}"/>
                  </a:ext>
                </a:extLst>
              </p:cNvPr>
              <p:cNvGraphicFramePr>
                <a:graphicFrameLocks noGrp="1"/>
              </p:cNvGraphicFramePr>
              <p:nvPr>
                <p:ph idx="1"/>
                <p:extLst>
                  <p:ext uri="{D42A27DB-BD31-4B8C-83A1-F6EECF244321}">
                    <p14:modId xmlns:p14="http://schemas.microsoft.com/office/powerpoint/2010/main" val="1873874437"/>
                  </p:ext>
                </p:extLst>
              </p:nvPr>
            </p:nvGraphicFramePr>
            <p:xfrm>
              <a:off x="1388535" y="1830070"/>
              <a:ext cx="6297080" cy="148336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3928593670"/>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endParaRPr lang="en-NL"/>
                        </a:p>
                      </a:txBody>
                      <a:tcPr anchor="ctr">
                        <a:blipFill>
                          <a:blip r:embed="rId2"/>
                          <a:stretch>
                            <a:fillRect l="-483" t="-1639" r="-401449" b="-303279"/>
                          </a:stretch>
                        </a:blipFill>
                      </a:tcPr>
                    </a:tc>
                    <a:tc>
                      <a:txBody>
                        <a:bodyPr/>
                        <a:lstStyle/>
                        <a:p>
                          <a:endParaRPr lang="en-NL"/>
                        </a:p>
                      </a:txBody>
                      <a:tcPr anchor="ctr">
                        <a:blipFill>
                          <a:blip r:embed="rId2"/>
                          <a:stretch>
                            <a:fillRect l="-100483" t="-1639" r="-301449" b="-303279"/>
                          </a:stretch>
                        </a:blipFill>
                      </a:tcPr>
                    </a:tc>
                    <a:tc>
                      <a:txBody>
                        <a:bodyPr/>
                        <a:lstStyle/>
                        <a:p>
                          <a:endParaRPr lang="en-NL"/>
                        </a:p>
                      </a:txBody>
                      <a:tcPr anchor="ctr">
                        <a:blipFill>
                          <a:blip r:embed="rId2"/>
                          <a:stretch>
                            <a:fillRect l="-201456" t="-1639" r="-202913" b="-303279"/>
                          </a:stretch>
                        </a:blipFill>
                      </a:tcPr>
                    </a:tc>
                    <a:tc>
                      <a:txBody>
                        <a:bodyPr/>
                        <a:lstStyle/>
                        <a:p>
                          <a:endParaRPr lang="en-NL"/>
                        </a:p>
                      </a:txBody>
                      <a:tcPr anchor="ctr">
                        <a:blipFill>
                          <a:blip r:embed="rId2"/>
                          <a:stretch>
                            <a:fillRect l="-300000" t="-1639" r="-101932" b="-303279"/>
                          </a:stretch>
                        </a:blipFill>
                      </a:tcPr>
                    </a:tc>
                    <a:tc>
                      <a:txBody>
                        <a:bodyPr/>
                        <a:lstStyle/>
                        <a:p>
                          <a:endParaRPr lang="en-NL"/>
                        </a:p>
                      </a:txBody>
                      <a:tcPr anchor="ctr">
                        <a:blipFill>
                          <a:blip r:embed="rId2"/>
                          <a:stretch>
                            <a:fillRect l="-400000" t="-1639" r="-1932" b="-303279"/>
                          </a:stretch>
                        </a:blipFill>
                      </a:tcPr>
                    </a:tc>
                    <a:extLst>
                      <a:ext uri="{0D108BD9-81ED-4DB2-BD59-A6C34878D82A}">
                        <a16:rowId xmlns:a16="http://schemas.microsoft.com/office/drawing/2014/main" val="2737800574"/>
                      </a:ext>
                    </a:extLst>
                  </a:tr>
                  <a:tr h="370840">
                    <a:tc>
                      <a:txBody>
                        <a:bodyPr/>
                        <a:lstStyle/>
                        <a:p>
                          <a:endParaRPr lang="en-NL"/>
                        </a:p>
                      </a:txBody>
                      <a:tcPr anchor="ctr">
                        <a:blipFill>
                          <a:blip r:embed="rId2"/>
                          <a:stretch>
                            <a:fillRect l="-483" t="-101639" r="-401449" b="-203279"/>
                          </a:stretch>
                        </a:blipFill>
                      </a:tcPr>
                    </a:tc>
                    <a:tc>
                      <a:txBody>
                        <a:bodyPr/>
                        <a:lstStyle/>
                        <a:p>
                          <a:endParaRPr lang="en-NL"/>
                        </a:p>
                      </a:txBody>
                      <a:tcPr anchor="ctr">
                        <a:blipFill>
                          <a:blip r:embed="rId2"/>
                          <a:stretch>
                            <a:fillRect l="-100483" t="-101639" r="-301449" b="-203279"/>
                          </a:stretch>
                        </a:blipFill>
                      </a:tcPr>
                    </a:tc>
                    <a:tc>
                      <a:txBody>
                        <a:bodyPr/>
                        <a:lstStyle/>
                        <a:p>
                          <a:endParaRPr lang="en-NL"/>
                        </a:p>
                      </a:txBody>
                      <a:tcPr anchor="ctr">
                        <a:blipFill>
                          <a:blip r:embed="rId2"/>
                          <a:stretch>
                            <a:fillRect l="-201456" t="-101639" r="-202913" b="-203279"/>
                          </a:stretch>
                        </a:blipFill>
                      </a:tcPr>
                    </a:tc>
                    <a:tc>
                      <a:txBody>
                        <a:bodyPr/>
                        <a:lstStyle/>
                        <a:p>
                          <a:endParaRPr lang="en-NL"/>
                        </a:p>
                      </a:txBody>
                      <a:tcPr anchor="ctr">
                        <a:blipFill>
                          <a:blip r:embed="rId2"/>
                          <a:stretch>
                            <a:fillRect l="-300000" t="-101639" r="-101932" b="-203279"/>
                          </a:stretch>
                        </a:blipFill>
                      </a:tcPr>
                    </a:tc>
                    <a:tc>
                      <a:txBody>
                        <a:bodyPr/>
                        <a:lstStyle/>
                        <a:p>
                          <a:endParaRPr lang="en-NL"/>
                        </a:p>
                      </a:txBody>
                      <a:tcPr anchor="ctr">
                        <a:blipFill>
                          <a:blip r:embed="rId2"/>
                          <a:stretch>
                            <a:fillRect l="-400000" t="-101639" r="-1932" b="-203279"/>
                          </a:stretch>
                        </a:blipFill>
                      </a:tcPr>
                    </a:tc>
                    <a:extLst>
                      <a:ext uri="{0D108BD9-81ED-4DB2-BD59-A6C34878D82A}">
                        <a16:rowId xmlns:a16="http://schemas.microsoft.com/office/drawing/2014/main" val="1547351636"/>
                      </a:ext>
                    </a:extLst>
                  </a:tr>
                  <a:tr h="370840">
                    <a:tc>
                      <a:txBody>
                        <a:bodyPr/>
                        <a:lstStyle/>
                        <a:p>
                          <a:endParaRPr lang="en-NL"/>
                        </a:p>
                      </a:txBody>
                      <a:tcPr anchor="ctr">
                        <a:blipFill>
                          <a:blip r:embed="rId2"/>
                          <a:stretch>
                            <a:fillRect l="-483" t="-201639" r="-401449" b="-103279"/>
                          </a:stretch>
                        </a:blipFill>
                      </a:tcPr>
                    </a:tc>
                    <a:tc>
                      <a:txBody>
                        <a:bodyPr/>
                        <a:lstStyle/>
                        <a:p>
                          <a:endParaRPr lang="en-NL"/>
                        </a:p>
                      </a:txBody>
                      <a:tcPr anchor="ctr">
                        <a:blipFill>
                          <a:blip r:embed="rId2"/>
                          <a:stretch>
                            <a:fillRect l="-100483" t="-201639" r="-301449" b="-103279"/>
                          </a:stretch>
                        </a:blipFill>
                      </a:tcPr>
                    </a:tc>
                    <a:tc>
                      <a:txBody>
                        <a:bodyPr/>
                        <a:lstStyle/>
                        <a:p>
                          <a:endParaRPr lang="en-NL"/>
                        </a:p>
                      </a:txBody>
                      <a:tcPr anchor="ctr">
                        <a:blipFill>
                          <a:blip r:embed="rId2"/>
                          <a:stretch>
                            <a:fillRect l="-201456" t="-201639" r="-202913" b="-103279"/>
                          </a:stretch>
                        </a:blipFill>
                      </a:tcPr>
                    </a:tc>
                    <a:tc>
                      <a:txBody>
                        <a:bodyPr/>
                        <a:lstStyle/>
                        <a:p>
                          <a:endParaRPr lang="en-NL"/>
                        </a:p>
                      </a:txBody>
                      <a:tcPr anchor="ctr">
                        <a:blipFill>
                          <a:blip r:embed="rId2"/>
                          <a:stretch>
                            <a:fillRect l="-300000" t="-201639" r="-101932" b="-103279"/>
                          </a:stretch>
                        </a:blipFill>
                      </a:tcPr>
                    </a:tc>
                    <a:tc>
                      <a:txBody>
                        <a:bodyPr/>
                        <a:lstStyle/>
                        <a:p>
                          <a:endParaRPr lang="en-NL"/>
                        </a:p>
                      </a:txBody>
                      <a:tcPr anchor="ctr">
                        <a:blipFill>
                          <a:blip r:embed="rId2"/>
                          <a:stretch>
                            <a:fillRect l="-400000" t="-201639" r="-1932" b="-103279"/>
                          </a:stretch>
                        </a:blipFill>
                      </a:tcPr>
                    </a:tc>
                    <a:extLst>
                      <a:ext uri="{0D108BD9-81ED-4DB2-BD59-A6C34878D82A}">
                        <a16:rowId xmlns:a16="http://schemas.microsoft.com/office/drawing/2014/main" val="2442566979"/>
                      </a:ext>
                    </a:extLst>
                  </a:tr>
                  <a:tr h="370840">
                    <a:tc>
                      <a:txBody>
                        <a:bodyPr/>
                        <a:lstStyle/>
                        <a:p>
                          <a:endParaRPr lang="en-NL"/>
                        </a:p>
                      </a:txBody>
                      <a:tcPr anchor="ctr">
                        <a:blipFill>
                          <a:blip r:embed="rId2"/>
                          <a:stretch>
                            <a:fillRect l="-483" t="-301639" r="-401449" b="-3279"/>
                          </a:stretch>
                        </a:blipFill>
                      </a:tcPr>
                    </a:tc>
                    <a:tc>
                      <a:txBody>
                        <a:bodyPr/>
                        <a:lstStyle/>
                        <a:p>
                          <a:endParaRPr lang="en-NL"/>
                        </a:p>
                      </a:txBody>
                      <a:tcPr anchor="ctr">
                        <a:blipFill>
                          <a:blip r:embed="rId2"/>
                          <a:stretch>
                            <a:fillRect l="-100483" t="-301639" r="-301449" b="-3279"/>
                          </a:stretch>
                        </a:blipFill>
                      </a:tcPr>
                    </a:tc>
                    <a:tc>
                      <a:txBody>
                        <a:bodyPr/>
                        <a:lstStyle/>
                        <a:p>
                          <a:endParaRPr lang="en-NL"/>
                        </a:p>
                      </a:txBody>
                      <a:tcPr anchor="ctr">
                        <a:blipFill>
                          <a:blip r:embed="rId2"/>
                          <a:stretch>
                            <a:fillRect l="-201456" t="-301639" r="-202913" b="-3279"/>
                          </a:stretch>
                        </a:blipFill>
                      </a:tcPr>
                    </a:tc>
                    <a:tc>
                      <a:txBody>
                        <a:bodyPr/>
                        <a:lstStyle/>
                        <a:p>
                          <a:endParaRPr lang="en-NL"/>
                        </a:p>
                      </a:txBody>
                      <a:tcPr anchor="ctr">
                        <a:blipFill>
                          <a:blip r:embed="rId2"/>
                          <a:stretch>
                            <a:fillRect l="-300000" t="-301639" r="-101932" b="-3279"/>
                          </a:stretch>
                        </a:blipFill>
                      </a:tcPr>
                    </a:tc>
                    <a:tc>
                      <a:txBody>
                        <a:bodyPr/>
                        <a:lstStyle/>
                        <a:p>
                          <a:endParaRPr lang="en-NL"/>
                        </a:p>
                      </a:txBody>
                      <a:tcPr anchor="ctr">
                        <a:blipFill>
                          <a:blip r:embed="rId2"/>
                          <a:stretch>
                            <a:fillRect l="-400000" t="-301639" r="-1932" b="-3279"/>
                          </a:stretch>
                        </a:blipFill>
                      </a:tcPr>
                    </a:tc>
                    <a:extLst>
                      <a:ext uri="{0D108BD9-81ED-4DB2-BD59-A6C34878D82A}">
                        <a16:rowId xmlns:a16="http://schemas.microsoft.com/office/drawing/2014/main" val="2536344823"/>
                      </a:ext>
                    </a:extLst>
                  </a:tr>
                </a:tbl>
              </a:graphicData>
            </a:graphic>
          </p:graphicFrame>
        </mc:Fallback>
      </mc:AlternateContent>
      <p:sp>
        <p:nvSpPr>
          <p:cNvPr id="4" name="Tijdelijke aanduiding voor voettekst 3">
            <a:extLst>
              <a:ext uri="{FF2B5EF4-FFF2-40B4-BE49-F238E27FC236}">
                <a16:creationId xmlns:a16="http://schemas.microsoft.com/office/drawing/2014/main" id="{1D75AA49-B08F-CCA3-3A92-E473A5DEB02C}"/>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E63722FC-5DD7-0071-383C-A6C4EC6F4E10}"/>
              </a:ext>
            </a:extLst>
          </p:cNvPr>
          <p:cNvSpPr>
            <a:spLocks noGrp="1"/>
          </p:cNvSpPr>
          <p:nvPr>
            <p:ph type="sldNum" sz="quarter" idx="12"/>
          </p:nvPr>
        </p:nvSpPr>
        <p:spPr/>
        <p:txBody>
          <a:bodyPr/>
          <a:lstStyle/>
          <a:p>
            <a:fld id="{C194BDB0-F4EA-4DD6-8281-CCE2440D0CE0}" type="slidenum">
              <a:rPr lang="en-GB" smtClean="0"/>
              <a:t>14</a:t>
            </a:fld>
            <a:endParaRPr lang="en-GB" dirty="0"/>
          </a:p>
        </p:txBody>
      </p:sp>
      <p:sp>
        <p:nvSpPr>
          <p:cNvPr id="8" name="Tijdelijke aanduiding voor voettekst 4">
            <a:extLst>
              <a:ext uri="{FF2B5EF4-FFF2-40B4-BE49-F238E27FC236}">
                <a16:creationId xmlns:a16="http://schemas.microsoft.com/office/drawing/2014/main" id="{19E408DE-5A5F-863B-D3D3-EE418A86CC97}"/>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10a]</a:t>
            </a:r>
            <a:endParaRPr lang="en-GB" sz="750" dirty="0"/>
          </a:p>
        </p:txBody>
      </p:sp>
      <p:pic>
        <p:nvPicPr>
          <p:cNvPr id="9" name="Picture 42">
            <a:extLst>
              <a:ext uri="{FF2B5EF4-FFF2-40B4-BE49-F238E27FC236}">
                <a16:creationId xmlns:a16="http://schemas.microsoft.com/office/drawing/2014/main" id="{006F7EC2-BE50-DE80-543B-151670A5E27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4824EB0A-EA14-F64A-DB22-BFD46141B0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kstvak 2">
                <a:extLst>
                  <a:ext uri="{FF2B5EF4-FFF2-40B4-BE49-F238E27FC236}">
                    <a16:creationId xmlns:a16="http://schemas.microsoft.com/office/drawing/2014/main" id="{0506E731-D47A-6D3A-5D1E-A35283E03F5E}"/>
                  </a:ext>
                </a:extLst>
              </p:cNvPr>
              <p:cNvSpPr txBox="1"/>
              <p:nvPr/>
            </p:nvSpPr>
            <p:spPr>
              <a:xfrm>
                <a:off x="3931236" y="1340035"/>
                <a:ext cx="1211678" cy="207749"/>
              </a:xfrm>
              <a:prstGeom prst="rect">
                <a:avLst/>
              </a:prstGeom>
              <a:noFill/>
            </p:spPr>
            <p:txBody>
              <a:bodyPr wrap="none" lIns="0" tIns="0" rIns="0" bIns="0"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m:rPr>
                            <m:sty m:val="p"/>
                          </m:rPr>
                          <a:rPr lang="en-US" b="0" i="0" smtClean="0">
                            <a:latin typeface="Cambria Math" panose="02040503050406030204" pitchFamily="18" charset="0"/>
                          </a:rPr>
                          <m:t>ECRH</m:t>
                        </m:r>
                      </m:sub>
                    </m:sSub>
                    <m:r>
                      <a:rPr lang="en-US" b="0" i="0" smtClean="0">
                        <a:latin typeface="Cambria Math" panose="02040503050406030204" pitchFamily="18" charset="0"/>
                      </a:rPr>
                      <m:t>=</m:t>
                    </m:r>
                    <m:r>
                      <m:rPr>
                        <m:nor/>
                      </m:rPr>
                      <a:rPr lang="en-NL" sz="1400">
                        <a:solidFill>
                          <a:schemeClr val="dk1"/>
                        </a:solidFill>
                        <a:latin typeface="Cambria Math" panose="02040503050406030204" pitchFamily="18" charset="0"/>
                        <a:ea typeface="Cambria Math" panose="02040503050406030204" pitchFamily="18" charset="0"/>
                      </a:rPr>
                      <m:t>6</m:t>
                    </m:r>
                  </m:oMath>
                </a14:m>
                <a:r>
                  <a:rPr lang="en-US" dirty="0"/>
                  <a:t>00 kW</a:t>
                </a:r>
              </a:p>
            </p:txBody>
          </p:sp>
        </mc:Choice>
        <mc:Fallback xmlns="">
          <p:sp>
            <p:nvSpPr>
              <p:cNvPr id="3" name="Tekstvak 2">
                <a:extLst>
                  <a:ext uri="{FF2B5EF4-FFF2-40B4-BE49-F238E27FC236}">
                    <a16:creationId xmlns:a16="http://schemas.microsoft.com/office/drawing/2014/main" id="{0506E731-D47A-6D3A-5D1E-A35283E03F5E}"/>
                  </a:ext>
                </a:extLst>
              </p:cNvPr>
              <p:cNvSpPr txBox="1">
                <a:spLocks noRot="1" noChangeAspect="1" noMove="1" noResize="1" noEditPoints="1" noAdjustHandles="1" noChangeArrowheads="1" noChangeShapeType="1" noTextEdit="1"/>
              </p:cNvSpPr>
              <p:nvPr/>
            </p:nvSpPr>
            <p:spPr>
              <a:xfrm>
                <a:off x="3931236" y="1340035"/>
                <a:ext cx="1211678" cy="207749"/>
              </a:xfrm>
              <a:prstGeom prst="rect">
                <a:avLst/>
              </a:prstGeom>
              <a:blipFill>
                <a:blip r:embed="rId5"/>
                <a:stretch>
                  <a:fillRect l="-5025" t="-26471" r="-7538" b="-50000"/>
                </a:stretch>
              </a:blipFill>
            </p:spPr>
            <p:txBody>
              <a:bodyPr/>
              <a:lstStyle/>
              <a:p>
                <a:r>
                  <a:rPr lang="en-US">
                    <a:noFill/>
                  </a:rPr>
                  <a:t> </a:t>
                </a:r>
              </a:p>
            </p:txBody>
          </p:sp>
        </mc:Fallback>
      </mc:AlternateContent>
    </p:spTree>
    <p:extLst>
      <p:ext uri="{BB962C8B-B14F-4D97-AF65-F5344CB8AC3E}">
        <p14:creationId xmlns:p14="http://schemas.microsoft.com/office/powerpoint/2010/main" val="241157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E147F6-85B9-D3A5-43B6-4A05F7990BE9}"/>
              </a:ext>
            </a:extLst>
          </p:cNvPr>
          <p:cNvSpPr>
            <a:spLocks noGrp="1"/>
          </p:cNvSpPr>
          <p:nvPr>
            <p:ph type="title"/>
          </p:nvPr>
        </p:nvSpPr>
        <p:spPr/>
        <p:txBody>
          <a:bodyPr anchor="ctr"/>
          <a:lstStyle/>
          <a:p>
            <a:pPr algn="ctr"/>
            <a:r>
              <a:rPr lang="en-US" sz="2500" dirty="0"/>
              <a:t>Analysis of the hard X-ray emission (PMTX signals)</a:t>
            </a:r>
          </a:p>
        </p:txBody>
      </p:sp>
      <mc:AlternateContent xmlns:mc="http://schemas.openxmlformats.org/markup-compatibility/2006" xmlns:a14="http://schemas.microsoft.com/office/drawing/2010/main">
        <mc:Choice Requires="a14">
          <p:graphicFrame>
            <p:nvGraphicFramePr>
              <p:cNvPr id="6" name="Tijdelijke aanduiding voor inhoud 5">
                <a:extLst>
                  <a:ext uri="{FF2B5EF4-FFF2-40B4-BE49-F238E27FC236}">
                    <a16:creationId xmlns:a16="http://schemas.microsoft.com/office/drawing/2014/main" id="{4CE653DB-C099-4EB4-532C-EAD31982D966}"/>
                  </a:ext>
                </a:extLst>
              </p:cNvPr>
              <p:cNvGraphicFramePr>
                <a:graphicFrameLocks noGrp="1"/>
              </p:cNvGraphicFramePr>
              <p:nvPr>
                <p:ph idx="1"/>
                <p:extLst>
                  <p:ext uri="{D42A27DB-BD31-4B8C-83A1-F6EECF244321}">
                    <p14:modId xmlns:p14="http://schemas.microsoft.com/office/powerpoint/2010/main" val="3405625992"/>
                  </p:ext>
                </p:extLst>
              </p:nvPr>
            </p:nvGraphicFramePr>
            <p:xfrm>
              <a:off x="758825" y="1306513"/>
              <a:ext cx="7556496" cy="148336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3928593670"/>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gridCol w="1259416">
                      <a:extLst>
                        <a:ext uri="{9D8B030D-6E8A-4147-A177-3AD203B41FA5}">
                          <a16:colId xmlns:a16="http://schemas.microsoft.com/office/drawing/2014/main" val="1107261827"/>
                        </a:ext>
                      </a:extLst>
                    </a:gridCol>
                  </a:tblGrid>
                  <a:tr h="370840">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𝐒𝐡𝐨𝐭</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𝐧𝐮𝐦𝐛𝐞𝐫</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𝐄𝐂𝐑𝐇</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𝐥𝐨𝐜𝐚𝐭𝐢𝐨𝐧</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𝟏</m:t>
                                    </m:r>
                                    <m:r>
                                      <a:rPr lang="en-US" sz="1250" b="1" i="1" smtClean="0">
                                        <a:latin typeface="Cambria Math" panose="02040503050406030204" pitchFamily="18" charset="0"/>
                                        <a:ea typeface="Cambria Math" panose="02040503050406030204" pitchFamily="18" charset="0"/>
                                      </a:rPr>
                                      <m:t> </m:t>
                                    </m:r>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 </m:t>
                                    </m:r>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𝟎</m:t>
                                    </m:r>
                                  </m:sub>
                                </m:sSub>
                                <m:r>
                                  <a:rPr lang="en-US" sz="1250" b="1" i="1" smtClean="0">
                                    <a:latin typeface="Cambria Math" panose="02040503050406030204" pitchFamily="18" charset="0"/>
                                    <a:ea typeface="Cambria Math" panose="02040503050406030204" pitchFamily="18" charset="0"/>
                                  </a:rPr>
                                  <m:t> [−]</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r>
                                      <a:rPr lang="en-US" sz="1250" b="1" i="0" smtClean="0">
                                        <a:latin typeface="Cambria Math" panose="02040503050406030204" pitchFamily="18" charset="0"/>
                                        <a:ea typeface="Cambria Math" panose="02040503050406030204" pitchFamily="18" charset="0"/>
                                      </a:rPr>
                                      <m:t>𝐑</m:t>
                                    </m:r>
                                    <m:sSub>
                                      <m:sSubPr>
                                        <m:ctrlPr>
                                          <a:rPr lang="en-US" sz="1250" b="1" i="1" smtClean="0">
                                            <a:latin typeface="Cambria Math" panose="02040503050406030204" pitchFamily="18" charset="0"/>
                                            <a:ea typeface="Cambria Math" panose="02040503050406030204" pitchFamily="18" charset="0"/>
                                          </a:rPr>
                                        </m:ctrlPr>
                                      </m:sSubPr>
                                      <m:e>
                                        <m:r>
                                          <a:rPr lang="en-US" sz="1250" b="1" i="0" smtClean="0">
                                            <a:latin typeface="Cambria Math" panose="02040503050406030204" pitchFamily="18" charset="0"/>
                                            <a:ea typeface="Cambria Math" panose="02040503050406030204" pitchFamily="18" charset="0"/>
                                          </a:rPr>
                                          <m:t>𝐄</m:t>
                                        </m:r>
                                      </m:e>
                                      <m:sub>
                                        <m:r>
                                          <a:rPr lang="en-US" sz="1250" b="1" i="0" smtClean="0">
                                            <a:latin typeface="Cambria Math" panose="02040503050406030204" pitchFamily="18" charset="0"/>
                                            <a:ea typeface="Cambria Math" panose="02040503050406030204" pitchFamily="18" charset="0"/>
                                          </a:rPr>
                                          <m:t>𝟐</m:t>
                                        </m:r>
                                        <m:r>
                                          <a:rPr lang="en-US" sz="1250" b="1" i="0" smtClean="0">
                                            <a:latin typeface="Cambria Math" panose="02040503050406030204" pitchFamily="18" charset="0"/>
                                            <a:ea typeface="Cambria Math" panose="02040503050406030204" pitchFamily="18" charset="0"/>
                                          </a:rPr>
                                          <m:t> </m:t>
                                        </m:r>
                                      </m:sub>
                                    </m:sSub>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 </m:t>
                                    </m:r>
                                    <m:r>
                                      <a:rPr lang="en-US" sz="1250" b="1" i="1" smtClean="0">
                                        <a:latin typeface="Cambria Math" panose="02040503050406030204" pitchFamily="18" charset="0"/>
                                        <a:ea typeface="Cambria Math" panose="02040503050406030204" pitchFamily="18" charset="0"/>
                                      </a:rPr>
                                      <m:t>𝒏</m:t>
                                    </m:r>
                                  </m:e>
                                  <m:sub>
                                    <m:r>
                                      <a:rPr lang="en-US" sz="1250" b="1" i="0" smtClean="0">
                                        <a:latin typeface="Cambria Math" panose="02040503050406030204" pitchFamily="18" charset="0"/>
                                        <a:ea typeface="Cambria Math" panose="02040503050406030204" pitchFamily="18" charset="0"/>
                                      </a:rPr>
                                      <m:t>𝐑</m:t>
                                    </m:r>
                                    <m:sSub>
                                      <m:sSubPr>
                                        <m:ctrlPr>
                                          <a:rPr lang="en-US" sz="1250" b="1" i="1" smtClean="0">
                                            <a:latin typeface="Cambria Math" panose="02040503050406030204" pitchFamily="18" charset="0"/>
                                            <a:ea typeface="Cambria Math" panose="02040503050406030204" pitchFamily="18" charset="0"/>
                                          </a:rPr>
                                        </m:ctrlPr>
                                      </m:sSubPr>
                                      <m:e>
                                        <m:r>
                                          <a:rPr lang="en-US" sz="1250" b="1" i="0" smtClean="0">
                                            <a:latin typeface="Cambria Math" panose="02040503050406030204" pitchFamily="18" charset="0"/>
                                            <a:ea typeface="Cambria Math" panose="02040503050406030204" pitchFamily="18" charset="0"/>
                                          </a:rPr>
                                          <m:t>𝐄</m:t>
                                        </m:r>
                                      </m:e>
                                      <m:sub>
                                        <m:r>
                                          <a:rPr lang="en-US" sz="1250" b="1" i="0" smtClean="0">
                                            <a:latin typeface="Cambria Math" panose="02040503050406030204" pitchFamily="18" charset="0"/>
                                            <a:ea typeface="Cambria Math" panose="02040503050406030204" pitchFamily="18" charset="0"/>
                                          </a:rPr>
                                          <m:t>𝟎</m:t>
                                        </m:r>
                                      </m:sub>
                                    </m:sSub>
                                  </m:sub>
                                </m:sSub>
                                <m:r>
                                  <a:rPr lang="en-US" sz="1250" b="1" i="1" smtClean="0">
                                    <a:latin typeface="Cambria Math" panose="02040503050406030204" pitchFamily="18" charset="0"/>
                                    <a:ea typeface="Cambria Math" panose="02040503050406030204" pitchFamily="18" charset="0"/>
                                  </a:rPr>
                                  <m:t> [−]</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𝟏</m:t>
                                    </m:r>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𝜸</m:t>
                                    </m:r>
                                  </m:e>
                                  <m:sub>
                                    <m:sSub>
                                      <m:sSubPr>
                                        <m:ctrlPr>
                                          <a:rPr lang="en-US" sz="1250" b="1" i="1" smtClean="0">
                                            <a:latin typeface="Cambria Math" panose="02040503050406030204" pitchFamily="18" charset="0"/>
                                            <a:ea typeface="Cambria Math" panose="02040503050406030204" pitchFamily="18" charset="0"/>
                                          </a:rPr>
                                        </m:ctrlPr>
                                      </m:sSubPr>
                                      <m:e>
                                        <m:r>
                                          <a:rPr lang="en-US" sz="1250" b="1" i="0" smtClean="0">
                                            <a:latin typeface="Cambria Math" panose="02040503050406030204" pitchFamily="18" charset="0"/>
                                            <a:ea typeface="Cambria Math" panose="02040503050406030204" pitchFamily="18" charset="0"/>
                                          </a:rPr>
                                          <m:t>𝐀</m:t>
                                        </m:r>
                                      </m:e>
                                      <m:sub>
                                        <m:r>
                                          <a:rPr lang="en-US" sz="1250" b="1" i="0" smtClean="0">
                                            <a:latin typeface="Cambria Math" panose="02040503050406030204" pitchFamily="18" charset="0"/>
                                            <a:ea typeface="Cambria Math" panose="02040503050406030204" pitchFamily="18" charset="0"/>
                                          </a:rPr>
                                          <m:t>𝟏</m:t>
                                        </m:r>
                                      </m:sub>
                                    </m:sSub>
                                  </m:sub>
                                </m:sSub>
                                <m:r>
                                  <a:rPr lang="en-US" sz="1250" b="1" i="1" smtClean="0">
                                    <a:latin typeface="Cambria Math" panose="02040503050406030204" pitchFamily="18" charset="0"/>
                                    <a:ea typeface="Cambria Math" panose="02040503050406030204" pitchFamily="18" charset="0"/>
                                  </a:rPr>
                                  <m:t> [</m:t>
                                </m:r>
                                <m:sSup>
                                  <m:sSupPr>
                                    <m:ctrlPr>
                                      <a:rPr lang="en-US" sz="1250" b="1" i="1" smtClean="0">
                                        <a:latin typeface="Cambria Math" panose="02040503050406030204" pitchFamily="18" charset="0"/>
                                        <a:ea typeface="Cambria Math" panose="02040503050406030204" pitchFamily="18" charset="0"/>
                                      </a:rPr>
                                    </m:ctrlPr>
                                  </m:sSupPr>
                                  <m:e>
                                    <m:r>
                                      <a:rPr lang="en-US" sz="1250" b="1" i="0" smtClean="0">
                                        <a:latin typeface="Cambria Math" panose="02040503050406030204" pitchFamily="18" charset="0"/>
                                        <a:ea typeface="Cambria Math" panose="02040503050406030204" pitchFamily="18" charset="0"/>
                                      </a:rPr>
                                      <m:t>𝐬</m:t>
                                    </m:r>
                                  </m:e>
                                  <m:sup>
                                    <m:r>
                                      <a:rPr lang="en-US" sz="1250" b="1" i="1" smtClean="0">
                                        <a:latin typeface="Cambria Math" panose="02040503050406030204" pitchFamily="18" charset="0"/>
                                        <a:ea typeface="Cambria Math" panose="02040503050406030204" pitchFamily="18" charset="0"/>
                                      </a:rPr>
                                      <m:t>−</m:t>
                                    </m:r>
                                    <m:r>
                                      <a:rPr lang="en-US" sz="1250" b="1" i="1" smtClean="0">
                                        <a:latin typeface="Cambria Math" panose="02040503050406030204" pitchFamily="18" charset="0"/>
                                        <a:ea typeface="Cambria Math" panose="02040503050406030204" pitchFamily="18" charset="0"/>
                                      </a:rPr>
                                      <m:t>𝟏</m:t>
                                    </m:r>
                                  </m:sup>
                                </m:sSup>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𝒕</m:t>
                                    </m:r>
                                  </m:e>
                                  <m:sub>
                                    <m:r>
                                      <a:rPr lang="en-US" sz="1250" b="1" i="0" smtClean="0">
                                        <a:latin typeface="Cambria Math" panose="02040503050406030204" pitchFamily="18" charset="0"/>
                                        <a:ea typeface="Cambria Math" panose="02040503050406030204" pitchFamily="18" charset="0"/>
                                      </a:rPr>
                                      <m:t>𝐦𝐚𝐱</m:t>
                                    </m:r>
                                  </m:sub>
                                </m:sSub>
                                <m:r>
                                  <a:rPr lang="en-US" sz="1250" b="1" i="0" smtClean="0">
                                    <a:latin typeface="Cambria Math" panose="02040503050406030204" pitchFamily="18" charset="0"/>
                                    <a:ea typeface="Cambria Math" panose="02040503050406030204" pitchFamily="18" charset="0"/>
                                  </a:rPr>
                                  <m:t> [</m:t>
                                </m:r>
                                <m:r>
                                  <a:rPr lang="en-US" sz="1250" b="1" i="0" smtClean="0">
                                    <a:latin typeface="Cambria Math" panose="02040503050406030204" pitchFamily="18" charset="0"/>
                                    <a:ea typeface="Cambria Math" panose="02040503050406030204" pitchFamily="18" charset="0"/>
                                  </a:rPr>
                                  <m:t>𝐦𝐬</m:t>
                                </m:r>
                                <m:r>
                                  <a:rPr lang="en-US" sz="1250" b="1" i="0" smtClean="0">
                                    <a:latin typeface="Cambria Math" panose="02040503050406030204" pitchFamily="18" charset="0"/>
                                    <a:ea typeface="Cambria Math" panose="02040503050406030204" pitchFamily="18" charset="0"/>
                                  </a:rPr>
                                  <m:t>]</m:t>
                                </m:r>
                              </m:oMath>
                            </m:oMathPara>
                          </a14:m>
                          <a:endParaRPr lang="en-US" sz="1250" i="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737800574"/>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𝟕𝟖𝟖𝟏𝟒</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0.15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1.1415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0.10</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0.03</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6.253</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0.0</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08</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1421.30</a:t>
                          </a:r>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1547351636"/>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𝟕𝟖𝟖𝟏𝟔</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0.5</m:t>
                                </m:r>
                                <m:r>
                                  <a:rPr lang="en-US" sz="1250" b="0" i="1" dirty="0" smtClean="0">
                                    <a:latin typeface="Cambria Math" panose="02040503050406030204" pitchFamily="18" charset="0"/>
                                    <a:ea typeface="Cambria Math" panose="02040503050406030204" pitchFamily="18" charset="0"/>
                                  </a:rPr>
                                  <m:t>0</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1.1267</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0.17</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±0.03</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5</m:t>
                                </m:r>
                                <m:r>
                                  <a:rPr lang="en-US" sz="1250" b="0" i="1" kern="1200" dirty="0" smtClean="0">
                                    <a:solidFill>
                                      <a:schemeClr val="dk1"/>
                                    </a:solidFill>
                                    <a:effectLst/>
                                    <a:latin typeface="Cambria Math" panose="02040503050406030204" pitchFamily="18" charset="0"/>
                                    <a:ea typeface="Cambria Math" panose="02040503050406030204" pitchFamily="18" charset="0"/>
                                    <a:cs typeface="+mn-cs"/>
                                  </a:rPr>
                                  <m:t>.012</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±0.009</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1417.33</a:t>
                          </a:r>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442566979"/>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𝟕𝟖𝟖𝟏𝟕</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0.70</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1.1085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0.68</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±0.01</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3.7</m:t>
                                </m:r>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5</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±0.01</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1416.46</a:t>
                          </a:r>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536344823"/>
                      </a:ext>
                    </a:extLst>
                  </a:tr>
                </a:tbl>
              </a:graphicData>
            </a:graphic>
          </p:graphicFrame>
        </mc:Choice>
        <mc:Fallback xmlns="">
          <p:graphicFrame>
            <p:nvGraphicFramePr>
              <p:cNvPr id="6" name="Tijdelijke aanduiding voor inhoud 5">
                <a:extLst>
                  <a:ext uri="{FF2B5EF4-FFF2-40B4-BE49-F238E27FC236}">
                    <a16:creationId xmlns:a16="http://schemas.microsoft.com/office/drawing/2014/main" id="{4CE653DB-C099-4EB4-532C-EAD31982D966}"/>
                  </a:ext>
                </a:extLst>
              </p:cNvPr>
              <p:cNvGraphicFramePr>
                <a:graphicFrameLocks noGrp="1"/>
              </p:cNvGraphicFramePr>
              <p:nvPr>
                <p:ph idx="1"/>
                <p:extLst>
                  <p:ext uri="{D42A27DB-BD31-4B8C-83A1-F6EECF244321}">
                    <p14:modId xmlns:p14="http://schemas.microsoft.com/office/powerpoint/2010/main" val="3405625992"/>
                  </p:ext>
                </p:extLst>
              </p:nvPr>
            </p:nvGraphicFramePr>
            <p:xfrm>
              <a:off x="758825" y="1306513"/>
              <a:ext cx="7556496" cy="148336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3928593670"/>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gridCol w="1259416">
                      <a:extLst>
                        <a:ext uri="{9D8B030D-6E8A-4147-A177-3AD203B41FA5}">
                          <a16:colId xmlns:a16="http://schemas.microsoft.com/office/drawing/2014/main" val="1107261827"/>
                        </a:ext>
                      </a:extLst>
                    </a:gridCol>
                  </a:tblGrid>
                  <a:tr h="370840">
                    <a:tc>
                      <a:txBody>
                        <a:bodyPr/>
                        <a:lstStyle/>
                        <a:p>
                          <a:endParaRPr lang="en-NL"/>
                        </a:p>
                      </a:txBody>
                      <a:tcPr anchor="ctr">
                        <a:blipFill>
                          <a:blip r:embed="rId2"/>
                          <a:stretch>
                            <a:fillRect l="-483" t="-1639" r="-501449" b="-303279"/>
                          </a:stretch>
                        </a:blipFill>
                      </a:tcPr>
                    </a:tc>
                    <a:tc>
                      <a:txBody>
                        <a:bodyPr/>
                        <a:lstStyle/>
                        <a:p>
                          <a:endParaRPr lang="en-NL"/>
                        </a:p>
                      </a:txBody>
                      <a:tcPr anchor="ctr">
                        <a:blipFill>
                          <a:blip r:embed="rId2"/>
                          <a:stretch>
                            <a:fillRect l="-100483" t="-1639" r="-401449" b="-303279"/>
                          </a:stretch>
                        </a:blipFill>
                      </a:tcPr>
                    </a:tc>
                    <a:tc>
                      <a:txBody>
                        <a:bodyPr/>
                        <a:lstStyle/>
                        <a:p>
                          <a:endParaRPr lang="en-NL"/>
                        </a:p>
                      </a:txBody>
                      <a:tcPr anchor="ctr">
                        <a:blipFill>
                          <a:blip r:embed="rId2"/>
                          <a:stretch>
                            <a:fillRect l="-200483" t="-1639" r="-301449" b="-303279"/>
                          </a:stretch>
                        </a:blipFill>
                      </a:tcPr>
                    </a:tc>
                    <a:tc>
                      <a:txBody>
                        <a:bodyPr/>
                        <a:lstStyle/>
                        <a:p>
                          <a:endParaRPr lang="en-NL"/>
                        </a:p>
                      </a:txBody>
                      <a:tcPr anchor="ctr">
                        <a:blipFill>
                          <a:blip r:embed="rId2"/>
                          <a:stretch>
                            <a:fillRect l="-301942" t="-1639" r="-202913" b="-303279"/>
                          </a:stretch>
                        </a:blipFill>
                      </a:tcPr>
                    </a:tc>
                    <a:tc>
                      <a:txBody>
                        <a:bodyPr/>
                        <a:lstStyle/>
                        <a:p>
                          <a:endParaRPr lang="en-NL"/>
                        </a:p>
                      </a:txBody>
                      <a:tcPr anchor="ctr">
                        <a:blipFill>
                          <a:blip r:embed="rId2"/>
                          <a:stretch>
                            <a:fillRect l="-400000" t="-1639" r="-101932" b="-303279"/>
                          </a:stretch>
                        </a:blipFill>
                      </a:tcPr>
                    </a:tc>
                    <a:tc>
                      <a:txBody>
                        <a:bodyPr/>
                        <a:lstStyle/>
                        <a:p>
                          <a:endParaRPr lang="en-NL"/>
                        </a:p>
                      </a:txBody>
                      <a:tcPr anchor="ctr">
                        <a:blipFill>
                          <a:blip r:embed="rId2"/>
                          <a:stretch>
                            <a:fillRect l="-500000" t="-1639" r="-1932" b="-303279"/>
                          </a:stretch>
                        </a:blipFill>
                      </a:tcPr>
                    </a:tc>
                    <a:extLst>
                      <a:ext uri="{0D108BD9-81ED-4DB2-BD59-A6C34878D82A}">
                        <a16:rowId xmlns:a16="http://schemas.microsoft.com/office/drawing/2014/main" val="2737800574"/>
                      </a:ext>
                    </a:extLst>
                  </a:tr>
                  <a:tr h="370840">
                    <a:tc>
                      <a:txBody>
                        <a:bodyPr/>
                        <a:lstStyle/>
                        <a:p>
                          <a:endParaRPr lang="en-NL"/>
                        </a:p>
                      </a:txBody>
                      <a:tcPr anchor="ctr">
                        <a:blipFill>
                          <a:blip r:embed="rId2"/>
                          <a:stretch>
                            <a:fillRect l="-483" t="-101639" r="-501449" b="-203279"/>
                          </a:stretch>
                        </a:blipFill>
                      </a:tcPr>
                    </a:tc>
                    <a:tc>
                      <a:txBody>
                        <a:bodyPr/>
                        <a:lstStyle/>
                        <a:p>
                          <a:endParaRPr lang="en-NL"/>
                        </a:p>
                      </a:txBody>
                      <a:tcPr anchor="ctr">
                        <a:blipFill>
                          <a:blip r:embed="rId2"/>
                          <a:stretch>
                            <a:fillRect l="-100483" t="-101639" r="-401449" b="-203279"/>
                          </a:stretch>
                        </a:blipFill>
                      </a:tcPr>
                    </a:tc>
                    <a:tc>
                      <a:txBody>
                        <a:bodyPr/>
                        <a:lstStyle/>
                        <a:p>
                          <a:endParaRPr lang="en-NL"/>
                        </a:p>
                      </a:txBody>
                      <a:tcPr anchor="ctr">
                        <a:blipFill>
                          <a:blip r:embed="rId2"/>
                          <a:stretch>
                            <a:fillRect l="-200483" t="-101639" r="-301449" b="-203279"/>
                          </a:stretch>
                        </a:blipFill>
                      </a:tcPr>
                    </a:tc>
                    <a:tc>
                      <a:txBody>
                        <a:bodyPr/>
                        <a:lstStyle/>
                        <a:p>
                          <a:endParaRPr lang="en-NL"/>
                        </a:p>
                      </a:txBody>
                      <a:tcPr anchor="ctr">
                        <a:blipFill>
                          <a:blip r:embed="rId2"/>
                          <a:stretch>
                            <a:fillRect l="-301942" t="-101639" r="-202913" b="-203279"/>
                          </a:stretch>
                        </a:blipFill>
                      </a:tcPr>
                    </a:tc>
                    <a:tc>
                      <a:txBody>
                        <a:bodyPr/>
                        <a:lstStyle/>
                        <a:p>
                          <a:endParaRPr lang="en-NL"/>
                        </a:p>
                      </a:txBody>
                      <a:tcPr anchor="ctr">
                        <a:blipFill>
                          <a:blip r:embed="rId2"/>
                          <a:stretch>
                            <a:fillRect l="-400000" t="-101639" r="-101932" b="-203279"/>
                          </a:stretch>
                        </a:blipFill>
                      </a:tcP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1421.30</a:t>
                          </a:r>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1547351636"/>
                      </a:ext>
                    </a:extLst>
                  </a:tr>
                  <a:tr h="370840">
                    <a:tc>
                      <a:txBody>
                        <a:bodyPr/>
                        <a:lstStyle/>
                        <a:p>
                          <a:endParaRPr lang="en-NL"/>
                        </a:p>
                      </a:txBody>
                      <a:tcPr anchor="ctr">
                        <a:blipFill>
                          <a:blip r:embed="rId2"/>
                          <a:stretch>
                            <a:fillRect l="-483" t="-201639" r="-501449" b="-103279"/>
                          </a:stretch>
                        </a:blipFill>
                      </a:tcPr>
                    </a:tc>
                    <a:tc>
                      <a:txBody>
                        <a:bodyPr/>
                        <a:lstStyle/>
                        <a:p>
                          <a:endParaRPr lang="en-NL"/>
                        </a:p>
                      </a:txBody>
                      <a:tcPr anchor="ctr">
                        <a:blipFill>
                          <a:blip r:embed="rId2"/>
                          <a:stretch>
                            <a:fillRect l="-100483" t="-201639" r="-401449" b="-103279"/>
                          </a:stretch>
                        </a:blipFill>
                      </a:tcPr>
                    </a:tc>
                    <a:tc>
                      <a:txBody>
                        <a:bodyPr/>
                        <a:lstStyle/>
                        <a:p>
                          <a:endParaRPr lang="en-NL"/>
                        </a:p>
                      </a:txBody>
                      <a:tcPr anchor="ctr">
                        <a:blipFill>
                          <a:blip r:embed="rId2"/>
                          <a:stretch>
                            <a:fillRect l="-200483" t="-201639" r="-301449" b="-103279"/>
                          </a:stretch>
                        </a:blipFill>
                      </a:tcPr>
                    </a:tc>
                    <a:tc>
                      <a:txBody>
                        <a:bodyPr/>
                        <a:lstStyle/>
                        <a:p>
                          <a:endParaRPr lang="en-NL"/>
                        </a:p>
                      </a:txBody>
                      <a:tcPr anchor="ctr">
                        <a:blipFill>
                          <a:blip r:embed="rId2"/>
                          <a:stretch>
                            <a:fillRect l="-301942" t="-201639" r="-202913" b="-103279"/>
                          </a:stretch>
                        </a:blipFill>
                      </a:tcPr>
                    </a:tc>
                    <a:tc>
                      <a:txBody>
                        <a:bodyPr/>
                        <a:lstStyle/>
                        <a:p>
                          <a:endParaRPr lang="en-NL"/>
                        </a:p>
                      </a:txBody>
                      <a:tcPr anchor="ctr">
                        <a:blipFill>
                          <a:blip r:embed="rId2"/>
                          <a:stretch>
                            <a:fillRect l="-400000" t="-201639" r="-101932" b="-103279"/>
                          </a:stretch>
                        </a:blipFill>
                      </a:tcP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1417.33</a:t>
                          </a:r>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442566979"/>
                      </a:ext>
                    </a:extLst>
                  </a:tr>
                  <a:tr h="370840">
                    <a:tc>
                      <a:txBody>
                        <a:bodyPr/>
                        <a:lstStyle/>
                        <a:p>
                          <a:endParaRPr lang="en-NL"/>
                        </a:p>
                      </a:txBody>
                      <a:tcPr anchor="ctr">
                        <a:blipFill>
                          <a:blip r:embed="rId2"/>
                          <a:stretch>
                            <a:fillRect l="-483" t="-301639" r="-501449" b="-3279"/>
                          </a:stretch>
                        </a:blipFill>
                      </a:tcPr>
                    </a:tc>
                    <a:tc>
                      <a:txBody>
                        <a:bodyPr/>
                        <a:lstStyle/>
                        <a:p>
                          <a:endParaRPr lang="en-NL"/>
                        </a:p>
                      </a:txBody>
                      <a:tcPr anchor="ctr">
                        <a:blipFill>
                          <a:blip r:embed="rId2"/>
                          <a:stretch>
                            <a:fillRect l="-100483" t="-301639" r="-401449" b="-3279"/>
                          </a:stretch>
                        </a:blipFill>
                      </a:tcPr>
                    </a:tc>
                    <a:tc>
                      <a:txBody>
                        <a:bodyPr/>
                        <a:lstStyle/>
                        <a:p>
                          <a:endParaRPr lang="en-NL"/>
                        </a:p>
                      </a:txBody>
                      <a:tcPr anchor="ctr">
                        <a:blipFill>
                          <a:blip r:embed="rId2"/>
                          <a:stretch>
                            <a:fillRect l="-200483" t="-301639" r="-301449" b="-3279"/>
                          </a:stretch>
                        </a:blipFill>
                      </a:tcPr>
                    </a:tc>
                    <a:tc>
                      <a:txBody>
                        <a:bodyPr/>
                        <a:lstStyle/>
                        <a:p>
                          <a:endParaRPr lang="en-NL"/>
                        </a:p>
                      </a:txBody>
                      <a:tcPr anchor="ctr">
                        <a:blipFill>
                          <a:blip r:embed="rId2"/>
                          <a:stretch>
                            <a:fillRect l="-301942" t="-301639" r="-202913" b="-3279"/>
                          </a:stretch>
                        </a:blipFill>
                      </a:tcPr>
                    </a:tc>
                    <a:tc>
                      <a:txBody>
                        <a:bodyPr/>
                        <a:lstStyle/>
                        <a:p>
                          <a:endParaRPr lang="en-NL"/>
                        </a:p>
                      </a:txBody>
                      <a:tcPr anchor="ctr">
                        <a:blipFill>
                          <a:blip r:embed="rId2"/>
                          <a:stretch>
                            <a:fillRect l="-400000" t="-301639" r="-101932" b="-3279"/>
                          </a:stretch>
                        </a:blipFill>
                      </a:tcP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1416.46</a:t>
                          </a:r>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536344823"/>
                      </a:ext>
                    </a:extLst>
                  </a:tr>
                </a:tbl>
              </a:graphicData>
            </a:graphic>
          </p:graphicFrame>
        </mc:Fallback>
      </mc:AlternateContent>
      <p:sp>
        <p:nvSpPr>
          <p:cNvPr id="4" name="Tijdelijke aanduiding voor voettekst 3">
            <a:extLst>
              <a:ext uri="{FF2B5EF4-FFF2-40B4-BE49-F238E27FC236}">
                <a16:creationId xmlns:a16="http://schemas.microsoft.com/office/drawing/2014/main" id="{1D75AA49-B08F-CCA3-3A92-E473A5DEB02C}"/>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E63722FC-5DD7-0071-383C-A6C4EC6F4E10}"/>
              </a:ext>
            </a:extLst>
          </p:cNvPr>
          <p:cNvSpPr>
            <a:spLocks noGrp="1"/>
          </p:cNvSpPr>
          <p:nvPr>
            <p:ph type="sldNum" sz="quarter" idx="12"/>
          </p:nvPr>
        </p:nvSpPr>
        <p:spPr/>
        <p:txBody>
          <a:bodyPr/>
          <a:lstStyle/>
          <a:p>
            <a:fld id="{C194BDB0-F4EA-4DD6-8281-CCE2440D0CE0}" type="slidenum">
              <a:rPr lang="en-GB" smtClean="0"/>
              <a:t>15</a:t>
            </a:fld>
            <a:endParaRPr lang="en-GB" dirty="0"/>
          </a:p>
        </p:txBody>
      </p:sp>
      <mc:AlternateContent xmlns:mc="http://schemas.openxmlformats.org/markup-compatibility/2006" xmlns:a14="http://schemas.microsoft.com/office/drawing/2010/main">
        <mc:Choice Requires="a14">
          <p:graphicFrame>
            <p:nvGraphicFramePr>
              <p:cNvPr id="7" name="Tijdelijke aanduiding voor inhoud 5">
                <a:extLst>
                  <a:ext uri="{FF2B5EF4-FFF2-40B4-BE49-F238E27FC236}">
                    <a16:creationId xmlns:a16="http://schemas.microsoft.com/office/drawing/2014/main" id="{1107C10E-F9CC-6577-9D2D-7CB1C2554A62}"/>
                  </a:ext>
                </a:extLst>
              </p:cNvPr>
              <p:cNvGraphicFramePr>
                <a:graphicFrameLocks/>
              </p:cNvGraphicFramePr>
              <p:nvPr/>
            </p:nvGraphicFramePr>
            <p:xfrm>
              <a:off x="1388533" y="2937456"/>
              <a:ext cx="6297080" cy="148336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3928593670"/>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𝐒𝐡𝐨𝐭</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𝐧𝐮𝐦𝐛𝐞𝐫</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000" b="1" i="0" dirty="0" smtClean="0">
                                    <a:latin typeface="Cambria Math" panose="02040503050406030204" pitchFamily="18" charset="0"/>
                                    <a:ea typeface="Cambria Math" panose="02040503050406030204" pitchFamily="18" charset="0"/>
                                  </a:rPr>
                                  <m:t>𝐄𝐂𝐑𝐇</m:t>
                                </m:r>
                                <m:r>
                                  <a:rPr lang="en-US" sz="1000" b="1" i="0" dirty="0" smtClean="0">
                                    <a:latin typeface="Cambria Math" panose="02040503050406030204" pitchFamily="18" charset="0"/>
                                    <a:ea typeface="Cambria Math" panose="02040503050406030204" pitchFamily="18" charset="0"/>
                                  </a:rPr>
                                  <m:t> </m:t>
                                </m:r>
                                <m:r>
                                  <a:rPr lang="en-US" sz="1000" b="1" i="0" dirty="0" smtClean="0">
                                    <a:latin typeface="Cambria Math" panose="02040503050406030204" pitchFamily="18" charset="0"/>
                                    <a:ea typeface="Cambria Math" panose="02040503050406030204" pitchFamily="18" charset="0"/>
                                  </a:rPr>
                                  <m:t>𝐩𝐨𝐰𝐞𝐫</m:t>
                                </m:r>
                                <m:r>
                                  <a:rPr lang="en-US" sz="1000" b="1" i="0" dirty="0" smtClean="0">
                                    <a:latin typeface="Cambria Math" panose="02040503050406030204" pitchFamily="18" charset="0"/>
                                    <a:ea typeface="Cambria Math" panose="02040503050406030204" pitchFamily="18" charset="0"/>
                                  </a:rPr>
                                  <m:t> [</m:t>
                                </m:r>
                                <m:r>
                                  <a:rPr lang="en-US" sz="1000" b="1" i="0" dirty="0" smtClean="0">
                                    <a:latin typeface="Cambria Math" panose="02040503050406030204" pitchFamily="18" charset="0"/>
                                    <a:ea typeface="Cambria Math" panose="02040503050406030204" pitchFamily="18" charset="0"/>
                                  </a:rPr>
                                  <m:t>𝐤𝐖</m:t>
                                </m:r>
                                <m:r>
                                  <a:rPr lang="en-US" sz="1000" b="1" i="0" dirty="0" smtClean="0">
                                    <a:latin typeface="Cambria Math" panose="02040503050406030204" pitchFamily="18" charset="0"/>
                                    <a:ea typeface="Cambria Math" panose="02040503050406030204" pitchFamily="18" charset="0"/>
                                  </a:rPr>
                                  <m:t>]</m:t>
                                </m:r>
                              </m:oMath>
                            </m:oMathPara>
                          </a14:m>
                          <a:endParaRPr lang="en-US" sz="100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𝑽</m:t>
                                    </m:r>
                                  </m:e>
                                  <m:sub>
                                    <m:r>
                                      <a:rPr lang="en-US" sz="1250" b="1" i="0" smtClean="0">
                                        <a:latin typeface="Cambria Math" panose="02040503050406030204" pitchFamily="18" charset="0"/>
                                        <a:ea typeface="Cambria Math" panose="02040503050406030204" pitchFamily="18" charset="0"/>
                                      </a:rPr>
                                      <m:t>𝐥𝐨𝐨𝐩</m:t>
                                    </m:r>
                                  </m:sub>
                                </m:sSub>
                                <m:r>
                                  <a:rPr lang="en-US" sz="1250" b="1" i="1" smtClean="0">
                                    <a:latin typeface="Cambria Math" panose="02040503050406030204" pitchFamily="18" charset="0"/>
                                    <a:ea typeface="Cambria Math" panose="02040503050406030204" pitchFamily="18" charset="0"/>
                                  </a:rPr>
                                  <m:t> [</m:t>
                                </m:r>
                                <m:r>
                                  <a:rPr lang="en-US" sz="1250" b="1" i="0" smtClean="0">
                                    <a:latin typeface="Cambria Math" panose="02040503050406030204" pitchFamily="18" charset="0"/>
                                    <a:ea typeface="Cambria Math" panose="02040503050406030204" pitchFamily="18" charset="0"/>
                                  </a:rPr>
                                  <m:t>𝐦𝐕</m:t>
                                </m:r>
                                <m:r>
                                  <a:rPr lang="en-US" sz="1250" b="1" i="0"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r>
                                      <a:rPr lang="en-US" sz="1250" b="1" i="1" smtClean="0">
                                        <a:latin typeface="Cambria Math" panose="02040503050406030204" pitchFamily="18" charset="0"/>
                                        <a:ea typeface="Cambria Math" panose="02040503050406030204" pitchFamily="18" charset="0"/>
                                      </a:rPr>
                                      <m:t>𝒆</m:t>
                                    </m:r>
                                  </m:sub>
                                </m:sSub>
                                <m:r>
                                  <a:rPr lang="en-US" sz="1250" b="1" i="1" smtClean="0">
                                    <a:latin typeface="Cambria Math" panose="02040503050406030204" pitchFamily="18" charset="0"/>
                                    <a:ea typeface="Cambria Math" panose="02040503050406030204" pitchFamily="18" charset="0"/>
                                  </a:rPr>
                                  <m:t> [</m:t>
                                </m:r>
                                <m:sSup>
                                  <m:sSupPr>
                                    <m:ctrlPr>
                                      <a:rPr lang="en-US" sz="1250" b="1" i="1" smtClean="0">
                                        <a:latin typeface="Cambria Math" panose="02040503050406030204" pitchFamily="18" charset="0"/>
                                        <a:ea typeface="Cambria Math" panose="02040503050406030204" pitchFamily="18" charset="0"/>
                                      </a:rPr>
                                    </m:ctrlPr>
                                  </m:sSupPr>
                                  <m:e>
                                    <m:r>
                                      <a:rPr lang="en-US" sz="1250" b="1" i="1" smtClean="0">
                                        <a:latin typeface="Cambria Math" panose="02040503050406030204" pitchFamily="18" charset="0"/>
                                        <a:ea typeface="Cambria Math" panose="02040503050406030204" pitchFamily="18" charset="0"/>
                                      </a:rPr>
                                      <m:t>𝟏𝟎</m:t>
                                    </m:r>
                                  </m:e>
                                  <m:sup>
                                    <m:r>
                                      <a:rPr lang="en-US" sz="1250" b="1" i="1" smtClean="0">
                                        <a:latin typeface="Cambria Math" panose="02040503050406030204" pitchFamily="18" charset="0"/>
                                        <a:ea typeface="Cambria Math" panose="02040503050406030204" pitchFamily="18" charset="0"/>
                                      </a:rPr>
                                      <m:t>𝟏𝟗</m:t>
                                    </m:r>
                                  </m:sup>
                                </m:sSup>
                                <m:r>
                                  <a:rPr lang="en-US" sz="1250" b="1" i="1" smtClean="0">
                                    <a:latin typeface="Cambria Math" panose="02040503050406030204" pitchFamily="18" charset="0"/>
                                    <a:ea typeface="Cambria Math" panose="02040503050406030204" pitchFamily="18" charset="0"/>
                                  </a:rPr>
                                  <m:t> </m:t>
                                </m:r>
                                <m:sSup>
                                  <m:sSupPr>
                                    <m:ctrlPr>
                                      <a:rPr lang="en-US" sz="1250" b="1" i="1" smtClean="0">
                                        <a:latin typeface="Cambria Math" panose="02040503050406030204" pitchFamily="18" charset="0"/>
                                        <a:ea typeface="Cambria Math" panose="02040503050406030204" pitchFamily="18" charset="0"/>
                                      </a:rPr>
                                    </m:ctrlPr>
                                  </m:sSupPr>
                                  <m:e>
                                    <m:r>
                                      <a:rPr lang="en-US" sz="1250" b="1" i="0" smtClean="0">
                                        <a:latin typeface="Cambria Math" panose="02040503050406030204" pitchFamily="18" charset="0"/>
                                        <a:ea typeface="Cambria Math" panose="02040503050406030204" pitchFamily="18" charset="0"/>
                                      </a:rPr>
                                      <m:t>𝐦</m:t>
                                    </m:r>
                                  </m:e>
                                  <m:sup>
                                    <m:r>
                                      <a:rPr lang="en-US" sz="1250" b="1" i="1" smtClean="0">
                                        <a:latin typeface="Cambria Math" panose="02040503050406030204" pitchFamily="18" charset="0"/>
                                        <a:ea typeface="Cambria Math" panose="02040503050406030204" pitchFamily="18" charset="0"/>
                                      </a:rPr>
                                      <m:t>−</m:t>
                                    </m:r>
                                    <m:r>
                                      <a:rPr lang="en-US" sz="1250" b="1" i="1" smtClean="0">
                                        <a:latin typeface="Cambria Math" panose="02040503050406030204" pitchFamily="18" charset="0"/>
                                        <a:ea typeface="Cambria Math" panose="02040503050406030204" pitchFamily="18" charset="0"/>
                                      </a:rPr>
                                      <m:t>𝟑</m:t>
                                    </m:r>
                                  </m:sup>
                                </m:sSup>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1" smtClean="0">
                                    <a:latin typeface="Cambria Math" panose="02040503050406030204" pitchFamily="18" charset="0"/>
                                    <a:ea typeface="Cambria Math" panose="02040503050406030204" pitchFamily="18" charset="0"/>
                                  </a:rPr>
                                  <m:t>𝑬</m:t>
                                </m:r>
                                <m:r>
                                  <a:rPr lang="en-US" sz="1250" b="1" i="1" smtClean="0">
                                    <a:latin typeface="Cambria Math" panose="02040503050406030204" pitchFamily="18" charset="0"/>
                                    <a:ea typeface="Cambria Math" panose="02040503050406030204" pitchFamily="18" charset="0"/>
                                  </a:rPr>
                                  <m:t> /</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 </m:t>
                                    </m:r>
                                    <m:r>
                                      <a:rPr lang="en-US" sz="1250" b="1" i="0" smtClean="0">
                                        <a:latin typeface="Cambria Math" panose="02040503050406030204" pitchFamily="18" charset="0"/>
                                        <a:ea typeface="Cambria Math" panose="02040503050406030204" pitchFamily="18" charset="0"/>
                                      </a:rPr>
                                      <m:t>𝐄</m:t>
                                    </m:r>
                                  </m:e>
                                  <m:sub>
                                    <m:r>
                                      <a:rPr lang="en-US" sz="1250" b="1" i="0" smtClean="0">
                                        <a:latin typeface="Cambria Math" panose="02040503050406030204" pitchFamily="18" charset="0"/>
                                        <a:ea typeface="Cambria Math" panose="02040503050406030204" pitchFamily="18" charset="0"/>
                                      </a:rPr>
                                      <m:t>𝐂𝐇</m:t>
                                    </m:r>
                                  </m:sub>
                                </m:sSub>
                                <m:r>
                                  <a:rPr lang="en-US" sz="1250" b="1" i="1" smtClean="0">
                                    <a:latin typeface="Cambria Math" panose="02040503050406030204" pitchFamily="18" charset="0"/>
                                    <a:ea typeface="Cambria Math" panose="02040503050406030204" pitchFamily="18" charset="0"/>
                                  </a:rPr>
                                  <m:t> [−]</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737800574"/>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𝟕𝟖𝟖𝟏𝟒</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m:t>
                              </m:r>
                            </m:oMath>
                          </a14:m>
                          <a:r>
                            <a:rPr lang="en-US" sz="1250" dirty="0">
                              <a:latin typeface="Cambria Math" panose="02040503050406030204" pitchFamily="18" charset="0"/>
                              <a:ea typeface="Cambria Math" panose="02040503050406030204" pitchFamily="18" charset="0"/>
                            </a:rPr>
                            <a:t>00</a:t>
                          </a: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325</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1.65</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US" sz="1250" dirty="0">
                              <a:latin typeface="Cambria Math" panose="02040503050406030204" pitchFamily="18" charset="0"/>
                              <a:ea typeface="Cambria Math" panose="02040503050406030204" pitchFamily="18" charset="0"/>
                            </a:rPr>
                            <a:t>4</a:t>
                          </a:r>
                        </a:p>
                      </a:txBody>
                      <a:tcPr anchor="ctr"/>
                    </a:tc>
                    <a:extLst>
                      <a:ext uri="{0D108BD9-81ED-4DB2-BD59-A6C34878D82A}">
                        <a16:rowId xmlns:a16="http://schemas.microsoft.com/office/drawing/2014/main" val="1547351636"/>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𝟕𝟖𝟖𝟏𝟔</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m:t>
                              </m:r>
                            </m:oMath>
                          </a14:m>
                          <a:r>
                            <a:rPr lang="en-US" sz="1250" dirty="0">
                              <a:latin typeface="Cambria Math" panose="02040503050406030204" pitchFamily="18" charset="0"/>
                              <a:ea typeface="Cambria Math" panose="02040503050406030204" pitchFamily="18" charset="0"/>
                            </a:rPr>
                            <a:t>00</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NL" sz="1250" b="0" i="0" kern="1200" dirty="0">
                              <a:solidFill>
                                <a:schemeClr val="dk1"/>
                              </a:solidFill>
                              <a:effectLst/>
                              <a:latin typeface="Cambria Math" panose="02040503050406030204" pitchFamily="18" charset="0"/>
                              <a:ea typeface="Cambria Math" panose="02040503050406030204" pitchFamily="18" charset="0"/>
                              <a:cs typeface="+mn-cs"/>
                            </a:rPr>
                            <a:t>325</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US" sz="1250" dirty="0">
                              <a:latin typeface="Cambria Math" panose="02040503050406030204" pitchFamily="18" charset="0"/>
                              <a:ea typeface="Cambria Math" panose="02040503050406030204" pitchFamily="18" charset="0"/>
                            </a:rPr>
                            <a:t>1.70</a:t>
                          </a:r>
                        </a:p>
                      </a:txBody>
                      <a:tcPr anchor="ctr"/>
                    </a:tc>
                    <a:tc>
                      <a:txBody>
                        <a:bodyPr/>
                        <a:lstStyle/>
                        <a:p>
                          <a:pPr algn="ctr"/>
                          <a:r>
                            <a:rPr lang="en-US" sz="1250" dirty="0">
                              <a:latin typeface="Cambria Math" panose="02040503050406030204" pitchFamily="18" charset="0"/>
                              <a:ea typeface="Cambria Math" panose="02040503050406030204" pitchFamily="18" charset="0"/>
                            </a:rPr>
                            <a:t>4</a:t>
                          </a:r>
                        </a:p>
                      </a:txBody>
                      <a:tcPr anchor="ctr"/>
                    </a:tc>
                    <a:extLst>
                      <a:ext uri="{0D108BD9-81ED-4DB2-BD59-A6C34878D82A}">
                        <a16:rowId xmlns:a16="http://schemas.microsoft.com/office/drawing/2014/main" val="2442566979"/>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𝟕𝟖𝟖𝟏𝟕</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m:t>
                              </m:r>
                            </m:oMath>
                          </a14:m>
                          <a:r>
                            <a:rPr lang="en-US" sz="1250" dirty="0">
                              <a:latin typeface="Cambria Math" panose="02040503050406030204" pitchFamily="18" charset="0"/>
                              <a:ea typeface="Cambria Math" panose="02040503050406030204" pitchFamily="18" charset="0"/>
                            </a:rPr>
                            <a:t>00</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NL" sz="1250" b="0" i="0" kern="1200" dirty="0">
                              <a:solidFill>
                                <a:schemeClr val="dk1"/>
                              </a:solidFill>
                              <a:effectLst/>
                              <a:latin typeface="Cambria Math" panose="02040503050406030204" pitchFamily="18" charset="0"/>
                              <a:ea typeface="Cambria Math" panose="02040503050406030204" pitchFamily="18" charset="0"/>
                              <a:cs typeface="+mn-cs"/>
                            </a:rPr>
                            <a:t>5</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00</a:t>
                          </a:r>
                          <a:endParaRPr lang="en-US" sz="1250"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NL" sz="1250" b="0" i="0" kern="1200" dirty="0">
                              <a:solidFill>
                                <a:schemeClr val="dk1"/>
                              </a:solidFill>
                              <a:effectLst/>
                              <a:latin typeface="Cambria Math" panose="02040503050406030204" pitchFamily="18" charset="0"/>
                              <a:ea typeface="Cambria Math" panose="02040503050406030204" pitchFamily="18" charset="0"/>
                              <a:cs typeface="+mn-cs"/>
                            </a:rPr>
                            <a:t>1.6</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0</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US" sz="1250" dirty="0">
                              <a:latin typeface="Cambria Math" panose="02040503050406030204" pitchFamily="18" charset="0"/>
                              <a:ea typeface="Cambria Math" panose="02040503050406030204" pitchFamily="18" charset="0"/>
                            </a:rPr>
                            <a:t>7</a:t>
                          </a:r>
                        </a:p>
                      </a:txBody>
                      <a:tcPr anchor="ctr"/>
                    </a:tc>
                    <a:extLst>
                      <a:ext uri="{0D108BD9-81ED-4DB2-BD59-A6C34878D82A}">
                        <a16:rowId xmlns:a16="http://schemas.microsoft.com/office/drawing/2014/main" val="2536344823"/>
                      </a:ext>
                    </a:extLst>
                  </a:tr>
                </a:tbl>
              </a:graphicData>
            </a:graphic>
          </p:graphicFrame>
        </mc:Choice>
        <mc:Fallback xmlns="">
          <p:graphicFrame>
            <p:nvGraphicFramePr>
              <p:cNvPr id="7" name="Tijdelijke aanduiding voor inhoud 5">
                <a:extLst>
                  <a:ext uri="{FF2B5EF4-FFF2-40B4-BE49-F238E27FC236}">
                    <a16:creationId xmlns:a16="http://schemas.microsoft.com/office/drawing/2014/main" id="{1107C10E-F9CC-6577-9D2D-7CB1C2554A62}"/>
                  </a:ext>
                </a:extLst>
              </p:cNvPr>
              <p:cNvGraphicFramePr>
                <a:graphicFrameLocks/>
              </p:cNvGraphicFramePr>
              <p:nvPr>
                <p:extLst>
                  <p:ext uri="{D42A27DB-BD31-4B8C-83A1-F6EECF244321}">
                    <p14:modId xmlns:p14="http://schemas.microsoft.com/office/powerpoint/2010/main" val="262264453"/>
                  </p:ext>
                </p:extLst>
              </p:nvPr>
            </p:nvGraphicFramePr>
            <p:xfrm>
              <a:off x="1388533" y="2937456"/>
              <a:ext cx="6297080" cy="148336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3928593670"/>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endParaRPr lang="en-NL"/>
                        </a:p>
                      </a:txBody>
                      <a:tcPr anchor="ctr">
                        <a:blipFill>
                          <a:blip r:embed="rId3"/>
                          <a:stretch>
                            <a:fillRect l="-483" t="-1639" r="-401449" b="-304918"/>
                          </a:stretch>
                        </a:blipFill>
                      </a:tcPr>
                    </a:tc>
                    <a:tc>
                      <a:txBody>
                        <a:bodyPr/>
                        <a:lstStyle/>
                        <a:p>
                          <a:endParaRPr lang="en-NL"/>
                        </a:p>
                      </a:txBody>
                      <a:tcPr anchor="ctr">
                        <a:blipFill>
                          <a:blip r:embed="rId3"/>
                          <a:stretch>
                            <a:fillRect l="-100483" t="-1639" r="-301449" b="-304918"/>
                          </a:stretch>
                        </a:blipFill>
                      </a:tcPr>
                    </a:tc>
                    <a:tc>
                      <a:txBody>
                        <a:bodyPr/>
                        <a:lstStyle/>
                        <a:p>
                          <a:endParaRPr lang="en-NL"/>
                        </a:p>
                      </a:txBody>
                      <a:tcPr anchor="ctr">
                        <a:blipFill>
                          <a:blip r:embed="rId3"/>
                          <a:stretch>
                            <a:fillRect l="-201456" t="-1639" r="-202913" b="-304918"/>
                          </a:stretch>
                        </a:blipFill>
                      </a:tcPr>
                    </a:tc>
                    <a:tc>
                      <a:txBody>
                        <a:bodyPr/>
                        <a:lstStyle/>
                        <a:p>
                          <a:endParaRPr lang="en-NL"/>
                        </a:p>
                      </a:txBody>
                      <a:tcPr anchor="ctr">
                        <a:blipFill>
                          <a:blip r:embed="rId3"/>
                          <a:stretch>
                            <a:fillRect l="-300000" t="-1639" r="-101932" b="-304918"/>
                          </a:stretch>
                        </a:blipFill>
                      </a:tcPr>
                    </a:tc>
                    <a:tc>
                      <a:txBody>
                        <a:bodyPr/>
                        <a:lstStyle/>
                        <a:p>
                          <a:endParaRPr lang="en-NL"/>
                        </a:p>
                      </a:txBody>
                      <a:tcPr anchor="ctr">
                        <a:blipFill>
                          <a:blip r:embed="rId3"/>
                          <a:stretch>
                            <a:fillRect l="-400000" t="-1639" r="-1932" b="-304918"/>
                          </a:stretch>
                        </a:blipFill>
                      </a:tcPr>
                    </a:tc>
                    <a:extLst>
                      <a:ext uri="{0D108BD9-81ED-4DB2-BD59-A6C34878D82A}">
                        <a16:rowId xmlns:a16="http://schemas.microsoft.com/office/drawing/2014/main" val="2737800574"/>
                      </a:ext>
                    </a:extLst>
                  </a:tr>
                  <a:tr h="370840">
                    <a:tc>
                      <a:txBody>
                        <a:bodyPr/>
                        <a:lstStyle/>
                        <a:p>
                          <a:endParaRPr lang="en-NL"/>
                        </a:p>
                      </a:txBody>
                      <a:tcPr anchor="ctr">
                        <a:blipFill>
                          <a:blip r:embed="rId3"/>
                          <a:stretch>
                            <a:fillRect l="-483" t="-100000" r="-401449" b="-200000"/>
                          </a:stretch>
                        </a:blipFill>
                      </a:tcPr>
                    </a:tc>
                    <a:tc>
                      <a:txBody>
                        <a:bodyPr/>
                        <a:lstStyle/>
                        <a:p>
                          <a:endParaRPr lang="en-NL"/>
                        </a:p>
                      </a:txBody>
                      <a:tcPr anchor="ctr">
                        <a:blipFill>
                          <a:blip r:embed="rId3"/>
                          <a:stretch>
                            <a:fillRect l="-100483" t="-100000" r="-301449" b="-200000"/>
                          </a:stretch>
                        </a:blipFill>
                      </a:tcP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325</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1.65</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US" sz="1250" dirty="0">
                              <a:latin typeface="Cambria Math" panose="02040503050406030204" pitchFamily="18" charset="0"/>
                              <a:ea typeface="Cambria Math" panose="02040503050406030204" pitchFamily="18" charset="0"/>
                            </a:rPr>
                            <a:t>4</a:t>
                          </a:r>
                        </a:p>
                      </a:txBody>
                      <a:tcPr anchor="ctr"/>
                    </a:tc>
                    <a:extLst>
                      <a:ext uri="{0D108BD9-81ED-4DB2-BD59-A6C34878D82A}">
                        <a16:rowId xmlns:a16="http://schemas.microsoft.com/office/drawing/2014/main" val="1547351636"/>
                      </a:ext>
                    </a:extLst>
                  </a:tr>
                  <a:tr h="370840">
                    <a:tc>
                      <a:txBody>
                        <a:bodyPr/>
                        <a:lstStyle/>
                        <a:p>
                          <a:endParaRPr lang="en-NL"/>
                        </a:p>
                      </a:txBody>
                      <a:tcPr anchor="ctr">
                        <a:blipFill>
                          <a:blip r:embed="rId3"/>
                          <a:stretch>
                            <a:fillRect l="-483" t="-203279" r="-401449" b="-103279"/>
                          </a:stretch>
                        </a:blipFill>
                      </a:tcPr>
                    </a:tc>
                    <a:tc>
                      <a:txBody>
                        <a:bodyPr/>
                        <a:lstStyle/>
                        <a:p>
                          <a:endParaRPr lang="en-NL"/>
                        </a:p>
                      </a:txBody>
                      <a:tcPr anchor="ctr">
                        <a:blipFill>
                          <a:blip r:embed="rId3"/>
                          <a:stretch>
                            <a:fillRect l="-100483" t="-203279" r="-301449" b="-103279"/>
                          </a:stretch>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NL" sz="1250" b="0" i="0" kern="1200" dirty="0">
                              <a:solidFill>
                                <a:schemeClr val="dk1"/>
                              </a:solidFill>
                              <a:effectLst/>
                              <a:latin typeface="Cambria Math" panose="02040503050406030204" pitchFamily="18" charset="0"/>
                              <a:ea typeface="Cambria Math" panose="02040503050406030204" pitchFamily="18" charset="0"/>
                              <a:cs typeface="+mn-cs"/>
                            </a:rPr>
                            <a:t>325</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US" sz="1250" dirty="0">
                              <a:latin typeface="Cambria Math" panose="02040503050406030204" pitchFamily="18" charset="0"/>
                              <a:ea typeface="Cambria Math" panose="02040503050406030204" pitchFamily="18" charset="0"/>
                            </a:rPr>
                            <a:t>1.70</a:t>
                          </a:r>
                        </a:p>
                      </a:txBody>
                      <a:tcPr anchor="ctr"/>
                    </a:tc>
                    <a:tc>
                      <a:txBody>
                        <a:bodyPr/>
                        <a:lstStyle/>
                        <a:p>
                          <a:pPr algn="ctr"/>
                          <a:r>
                            <a:rPr lang="en-US" sz="1250" dirty="0">
                              <a:latin typeface="Cambria Math" panose="02040503050406030204" pitchFamily="18" charset="0"/>
                              <a:ea typeface="Cambria Math" panose="02040503050406030204" pitchFamily="18" charset="0"/>
                            </a:rPr>
                            <a:t>4</a:t>
                          </a:r>
                        </a:p>
                      </a:txBody>
                      <a:tcPr anchor="ctr"/>
                    </a:tc>
                    <a:extLst>
                      <a:ext uri="{0D108BD9-81ED-4DB2-BD59-A6C34878D82A}">
                        <a16:rowId xmlns:a16="http://schemas.microsoft.com/office/drawing/2014/main" val="2442566979"/>
                      </a:ext>
                    </a:extLst>
                  </a:tr>
                  <a:tr h="370840">
                    <a:tc>
                      <a:txBody>
                        <a:bodyPr/>
                        <a:lstStyle/>
                        <a:p>
                          <a:endParaRPr lang="en-NL"/>
                        </a:p>
                      </a:txBody>
                      <a:tcPr anchor="ctr">
                        <a:blipFill>
                          <a:blip r:embed="rId3"/>
                          <a:stretch>
                            <a:fillRect l="-483" t="-303279" r="-401449" b="-3279"/>
                          </a:stretch>
                        </a:blipFill>
                      </a:tcPr>
                    </a:tc>
                    <a:tc>
                      <a:txBody>
                        <a:bodyPr/>
                        <a:lstStyle/>
                        <a:p>
                          <a:endParaRPr lang="en-NL"/>
                        </a:p>
                      </a:txBody>
                      <a:tcPr anchor="ctr">
                        <a:blipFill>
                          <a:blip r:embed="rId3"/>
                          <a:stretch>
                            <a:fillRect l="-100483" t="-303279" r="-301449" b="-3279"/>
                          </a:stretch>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NL" sz="1250" b="0" i="0" kern="1200" dirty="0">
                              <a:solidFill>
                                <a:schemeClr val="dk1"/>
                              </a:solidFill>
                              <a:effectLst/>
                              <a:latin typeface="Cambria Math" panose="02040503050406030204" pitchFamily="18" charset="0"/>
                              <a:ea typeface="Cambria Math" panose="02040503050406030204" pitchFamily="18" charset="0"/>
                              <a:cs typeface="+mn-cs"/>
                            </a:rPr>
                            <a:t>5</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00</a:t>
                          </a:r>
                          <a:endParaRPr lang="en-US" sz="1250"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NL" sz="1250" b="0" i="0" kern="1200" dirty="0">
                              <a:solidFill>
                                <a:schemeClr val="dk1"/>
                              </a:solidFill>
                              <a:effectLst/>
                              <a:latin typeface="Cambria Math" panose="02040503050406030204" pitchFamily="18" charset="0"/>
                              <a:ea typeface="Cambria Math" panose="02040503050406030204" pitchFamily="18" charset="0"/>
                              <a:cs typeface="+mn-cs"/>
                            </a:rPr>
                            <a:t>1.6</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0</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US" sz="1250" dirty="0">
                              <a:latin typeface="Cambria Math" panose="02040503050406030204" pitchFamily="18" charset="0"/>
                              <a:ea typeface="Cambria Math" panose="02040503050406030204" pitchFamily="18" charset="0"/>
                            </a:rPr>
                            <a:t>7</a:t>
                          </a:r>
                        </a:p>
                      </a:txBody>
                      <a:tcPr anchor="ctr"/>
                    </a:tc>
                    <a:extLst>
                      <a:ext uri="{0D108BD9-81ED-4DB2-BD59-A6C34878D82A}">
                        <a16:rowId xmlns:a16="http://schemas.microsoft.com/office/drawing/2014/main" val="2536344823"/>
                      </a:ext>
                    </a:extLst>
                  </a:tr>
                </a:tbl>
              </a:graphicData>
            </a:graphic>
          </p:graphicFrame>
        </mc:Fallback>
      </mc:AlternateContent>
      <p:sp>
        <p:nvSpPr>
          <p:cNvPr id="8" name="Tijdelijke aanduiding voor voettekst 4">
            <a:extLst>
              <a:ext uri="{FF2B5EF4-FFF2-40B4-BE49-F238E27FC236}">
                <a16:creationId xmlns:a16="http://schemas.microsoft.com/office/drawing/2014/main" id="{19E408DE-5A5F-863B-D3D3-EE418A86CC97}"/>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10b - Hidden]</a:t>
            </a:r>
            <a:endParaRPr lang="en-GB" sz="750" dirty="0"/>
          </a:p>
        </p:txBody>
      </p:sp>
      <p:pic>
        <p:nvPicPr>
          <p:cNvPr id="9" name="Picture 42">
            <a:extLst>
              <a:ext uri="{FF2B5EF4-FFF2-40B4-BE49-F238E27FC236}">
                <a16:creationId xmlns:a16="http://schemas.microsoft.com/office/drawing/2014/main" id="{006F7EC2-BE50-DE80-543B-151670A5E273}"/>
              </a:ext>
            </a:extLst>
          </p:cNvPr>
          <p:cNvPicPr>
            <a:picLocks noChangeAspect="1"/>
          </p:cNvPicPr>
          <p:nvPr/>
        </p:nvPicPr>
        <p:blipFill>
          <a:blip r:embed="rId4"/>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4824EB0A-EA14-F64A-DB22-BFD46141B0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9324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E147F6-85B9-D3A5-43B6-4A05F7990BE9}"/>
              </a:ext>
            </a:extLst>
          </p:cNvPr>
          <p:cNvSpPr>
            <a:spLocks noGrp="1"/>
          </p:cNvSpPr>
          <p:nvPr>
            <p:ph type="title"/>
          </p:nvPr>
        </p:nvSpPr>
        <p:spPr/>
        <p:txBody>
          <a:bodyPr anchor="ctr"/>
          <a:lstStyle/>
          <a:p>
            <a:pPr algn="ctr"/>
            <a:r>
              <a:rPr lang="en-US" sz="2500" dirty="0"/>
              <a:t>Analysis of the hard X-ray emission (PMTX signals)</a:t>
            </a:r>
          </a:p>
        </p:txBody>
      </p:sp>
      <mc:AlternateContent xmlns:mc="http://schemas.openxmlformats.org/markup-compatibility/2006" xmlns:a14="http://schemas.microsoft.com/office/drawing/2010/main">
        <mc:Choice Requires="a14">
          <p:graphicFrame>
            <p:nvGraphicFramePr>
              <p:cNvPr id="6" name="Tijdelijke aanduiding voor inhoud 5">
                <a:extLst>
                  <a:ext uri="{FF2B5EF4-FFF2-40B4-BE49-F238E27FC236}">
                    <a16:creationId xmlns:a16="http://schemas.microsoft.com/office/drawing/2014/main" id="{4CE653DB-C099-4EB4-532C-EAD31982D966}"/>
                  </a:ext>
                </a:extLst>
              </p:cNvPr>
              <p:cNvGraphicFramePr>
                <a:graphicFrameLocks noGrp="1"/>
              </p:cNvGraphicFramePr>
              <p:nvPr>
                <p:ph idx="1"/>
                <p:extLst>
                  <p:ext uri="{D42A27DB-BD31-4B8C-83A1-F6EECF244321}">
                    <p14:modId xmlns:p14="http://schemas.microsoft.com/office/powerpoint/2010/main" val="1259857069"/>
                  </p:ext>
                </p:extLst>
              </p:nvPr>
            </p:nvGraphicFramePr>
            <p:xfrm>
              <a:off x="1388535" y="2015490"/>
              <a:ext cx="6297080" cy="111252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3928593670"/>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𝐒𝐡𝐨𝐭</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𝐧𝐮𝐦𝐛𝐞𝐫</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𝐄𝐂𝐑𝐇</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𝐥𝐨𝐜𝐚𝐭𝐢𝐨𝐧</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𝟏</m:t>
                                    </m:r>
                                    <m:r>
                                      <a:rPr lang="en-US" sz="1250" b="1" i="1" smtClean="0">
                                        <a:latin typeface="Cambria Math" panose="02040503050406030204" pitchFamily="18" charset="0"/>
                                        <a:ea typeface="Cambria Math" panose="02040503050406030204" pitchFamily="18" charset="0"/>
                                      </a:rPr>
                                      <m:t> </m:t>
                                    </m:r>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 </m:t>
                                    </m:r>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𝟎</m:t>
                                    </m:r>
                                  </m:sub>
                                </m:sSub>
                                <m:r>
                                  <a:rPr lang="en-US" sz="1250" b="1" i="1" smtClean="0">
                                    <a:latin typeface="Cambria Math" panose="02040503050406030204" pitchFamily="18" charset="0"/>
                                    <a:ea typeface="Cambria Math" panose="02040503050406030204" pitchFamily="18" charset="0"/>
                                  </a:rPr>
                                  <m:t> [−]</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r>
                                      <a:rPr lang="en-US" sz="1250" b="1" i="0" smtClean="0">
                                        <a:latin typeface="Cambria Math" panose="02040503050406030204" pitchFamily="18" charset="0"/>
                                        <a:ea typeface="Cambria Math" panose="02040503050406030204" pitchFamily="18" charset="0"/>
                                      </a:rPr>
                                      <m:t>𝐑</m:t>
                                    </m:r>
                                    <m:sSub>
                                      <m:sSubPr>
                                        <m:ctrlPr>
                                          <a:rPr lang="en-US" sz="1250" b="1" i="1" smtClean="0">
                                            <a:latin typeface="Cambria Math" panose="02040503050406030204" pitchFamily="18" charset="0"/>
                                            <a:ea typeface="Cambria Math" panose="02040503050406030204" pitchFamily="18" charset="0"/>
                                          </a:rPr>
                                        </m:ctrlPr>
                                      </m:sSubPr>
                                      <m:e>
                                        <m:r>
                                          <a:rPr lang="en-US" sz="1250" b="1" i="0" smtClean="0">
                                            <a:latin typeface="Cambria Math" panose="02040503050406030204" pitchFamily="18" charset="0"/>
                                            <a:ea typeface="Cambria Math" panose="02040503050406030204" pitchFamily="18" charset="0"/>
                                          </a:rPr>
                                          <m:t>𝐄</m:t>
                                        </m:r>
                                      </m:e>
                                      <m:sub>
                                        <m:r>
                                          <a:rPr lang="en-US" sz="1250" b="1" i="0" smtClean="0">
                                            <a:latin typeface="Cambria Math" panose="02040503050406030204" pitchFamily="18" charset="0"/>
                                            <a:ea typeface="Cambria Math" panose="02040503050406030204" pitchFamily="18" charset="0"/>
                                          </a:rPr>
                                          <m:t>𝟐</m:t>
                                        </m:r>
                                        <m:r>
                                          <a:rPr lang="en-US" sz="1250" b="1" i="0" smtClean="0">
                                            <a:latin typeface="Cambria Math" panose="02040503050406030204" pitchFamily="18" charset="0"/>
                                            <a:ea typeface="Cambria Math" panose="02040503050406030204" pitchFamily="18" charset="0"/>
                                          </a:rPr>
                                          <m:t> </m:t>
                                        </m:r>
                                      </m:sub>
                                    </m:sSub>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 </m:t>
                                    </m:r>
                                    <m:r>
                                      <a:rPr lang="en-US" sz="1250" b="1" i="1" smtClean="0">
                                        <a:latin typeface="Cambria Math" panose="02040503050406030204" pitchFamily="18" charset="0"/>
                                        <a:ea typeface="Cambria Math" panose="02040503050406030204" pitchFamily="18" charset="0"/>
                                      </a:rPr>
                                      <m:t>𝒏</m:t>
                                    </m:r>
                                  </m:e>
                                  <m:sub>
                                    <m:r>
                                      <a:rPr lang="en-US" sz="1250" b="1" i="0" smtClean="0">
                                        <a:latin typeface="Cambria Math" panose="02040503050406030204" pitchFamily="18" charset="0"/>
                                        <a:ea typeface="Cambria Math" panose="02040503050406030204" pitchFamily="18" charset="0"/>
                                      </a:rPr>
                                      <m:t>𝐑</m:t>
                                    </m:r>
                                    <m:sSub>
                                      <m:sSubPr>
                                        <m:ctrlPr>
                                          <a:rPr lang="en-US" sz="1250" b="1" i="1" smtClean="0">
                                            <a:latin typeface="Cambria Math" panose="02040503050406030204" pitchFamily="18" charset="0"/>
                                            <a:ea typeface="Cambria Math" panose="02040503050406030204" pitchFamily="18" charset="0"/>
                                          </a:rPr>
                                        </m:ctrlPr>
                                      </m:sSubPr>
                                      <m:e>
                                        <m:r>
                                          <a:rPr lang="en-US" sz="1250" b="1" i="0" smtClean="0">
                                            <a:latin typeface="Cambria Math" panose="02040503050406030204" pitchFamily="18" charset="0"/>
                                            <a:ea typeface="Cambria Math" panose="02040503050406030204" pitchFamily="18" charset="0"/>
                                          </a:rPr>
                                          <m:t>𝐄</m:t>
                                        </m:r>
                                      </m:e>
                                      <m:sub>
                                        <m:r>
                                          <a:rPr lang="en-US" sz="1250" b="1" i="0" smtClean="0">
                                            <a:latin typeface="Cambria Math" panose="02040503050406030204" pitchFamily="18" charset="0"/>
                                            <a:ea typeface="Cambria Math" panose="02040503050406030204" pitchFamily="18" charset="0"/>
                                          </a:rPr>
                                          <m:t>𝟎</m:t>
                                        </m:r>
                                      </m:sub>
                                    </m:sSub>
                                  </m:sub>
                                </m:sSub>
                                <m:r>
                                  <a:rPr lang="en-US" sz="1250" b="1" i="1" smtClean="0">
                                    <a:latin typeface="Cambria Math" panose="02040503050406030204" pitchFamily="18" charset="0"/>
                                    <a:ea typeface="Cambria Math" panose="02040503050406030204" pitchFamily="18" charset="0"/>
                                  </a:rPr>
                                  <m:t> [−]</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𝟏</m:t>
                                    </m:r>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𝜸</m:t>
                                    </m:r>
                                  </m:e>
                                  <m:sub>
                                    <m:sSub>
                                      <m:sSubPr>
                                        <m:ctrlPr>
                                          <a:rPr lang="en-US" sz="1250" b="1" i="1" smtClean="0">
                                            <a:latin typeface="Cambria Math" panose="02040503050406030204" pitchFamily="18" charset="0"/>
                                            <a:ea typeface="Cambria Math" panose="02040503050406030204" pitchFamily="18" charset="0"/>
                                          </a:rPr>
                                        </m:ctrlPr>
                                      </m:sSubPr>
                                      <m:e>
                                        <m:r>
                                          <a:rPr lang="en-US" sz="1250" b="1" i="0" smtClean="0">
                                            <a:latin typeface="Cambria Math" panose="02040503050406030204" pitchFamily="18" charset="0"/>
                                            <a:ea typeface="Cambria Math" panose="02040503050406030204" pitchFamily="18" charset="0"/>
                                          </a:rPr>
                                          <m:t>𝐀</m:t>
                                        </m:r>
                                      </m:e>
                                      <m:sub>
                                        <m:r>
                                          <a:rPr lang="en-US" sz="1250" b="1" i="0" smtClean="0">
                                            <a:latin typeface="Cambria Math" panose="02040503050406030204" pitchFamily="18" charset="0"/>
                                            <a:ea typeface="Cambria Math" panose="02040503050406030204" pitchFamily="18" charset="0"/>
                                          </a:rPr>
                                          <m:t>𝟏</m:t>
                                        </m:r>
                                      </m:sub>
                                    </m:sSub>
                                  </m:sub>
                                </m:sSub>
                                <m:r>
                                  <a:rPr lang="en-US" sz="1250" b="1" i="1" smtClean="0">
                                    <a:latin typeface="Cambria Math" panose="02040503050406030204" pitchFamily="18" charset="0"/>
                                    <a:ea typeface="Cambria Math" panose="02040503050406030204" pitchFamily="18" charset="0"/>
                                  </a:rPr>
                                  <m:t> [</m:t>
                                </m:r>
                                <m:sSup>
                                  <m:sSupPr>
                                    <m:ctrlPr>
                                      <a:rPr lang="en-US" sz="1250" b="1" i="1" smtClean="0">
                                        <a:latin typeface="Cambria Math" panose="02040503050406030204" pitchFamily="18" charset="0"/>
                                        <a:ea typeface="Cambria Math" panose="02040503050406030204" pitchFamily="18" charset="0"/>
                                      </a:rPr>
                                    </m:ctrlPr>
                                  </m:sSupPr>
                                  <m:e>
                                    <m:r>
                                      <a:rPr lang="en-US" sz="1250" b="1" i="0" smtClean="0">
                                        <a:latin typeface="Cambria Math" panose="02040503050406030204" pitchFamily="18" charset="0"/>
                                        <a:ea typeface="Cambria Math" panose="02040503050406030204" pitchFamily="18" charset="0"/>
                                      </a:rPr>
                                      <m:t>𝐬</m:t>
                                    </m:r>
                                  </m:e>
                                  <m:sup>
                                    <m:r>
                                      <a:rPr lang="en-US" sz="1250" b="1" i="1" smtClean="0">
                                        <a:latin typeface="Cambria Math" panose="02040503050406030204" pitchFamily="18" charset="0"/>
                                        <a:ea typeface="Cambria Math" panose="02040503050406030204" pitchFamily="18" charset="0"/>
                                      </a:rPr>
                                      <m:t>−</m:t>
                                    </m:r>
                                    <m:r>
                                      <a:rPr lang="en-US" sz="1250" b="1" i="1" smtClean="0">
                                        <a:latin typeface="Cambria Math" panose="02040503050406030204" pitchFamily="18" charset="0"/>
                                        <a:ea typeface="Cambria Math" panose="02040503050406030204" pitchFamily="18" charset="0"/>
                                      </a:rPr>
                                      <m:t>𝟏</m:t>
                                    </m:r>
                                  </m:sup>
                                </m:sSup>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737800574"/>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m:t>
                                </m:r>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5</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0.15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1.</m:t>
                                </m:r>
                                <m:r>
                                  <a:rPr lang="en-US" sz="1250" b="0" i="1" kern="1200" dirty="0" smtClean="0">
                                    <a:solidFill>
                                      <a:schemeClr val="dk1"/>
                                    </a:solidFill>
                                    <a:effectLst/>
                                    <a:latin typeface="Cambria Math" panose="02040503050406030204" pitchFamily="18" charset="0"/>
                                    <a:ea typeface="Cambria Math" panose="02040503050406030204" pitchFamily="18" charset="0"/>
                                    <a:cs typeface="+mn-cs"/>
                                  </a:rPr>
                                  <m:t>3309</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02±</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0.0</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4</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14.</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65</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0.0</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2</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1547351636"/>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𝟕𝟖𝟖𝟕𝟖</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m:t>
                                </m:r>
                                <m:r>
                                  <a:rPr lang="en-US" sz="1250" b="0" i="1" dirty="0" smtClean="0">
                                    <a:latin typeface="Cambria Math" panose="02040503050406030204" pitchFamily="18" charset="0"/>
                                    <a:ea typeface="Cambria Math" panose="02040503050406030204" pitchFamily="18" charset="0"/>
                                  </a:rPr>
                                  <m:t>70</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1.</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299</m:t>
                                </m:r>
                                <m:r>
                                  <m:rPr>
                                    <m:nor/>
                                  </m:rPr>
                                  <a:rPr lang="en-NL" sz="1250" b="0" i="0" kern="1200" dirty="0" smtClean="0">
                                    <a:solidFill>
                                      <a:schemeClr val="dk1"/>
                                    </a:solidFill>
                                    <a:effectLst/>
                                    <a:latin typeface="Cambria Math" panose="02040503050406030204" pitchFamily="18" charset="0"/>
                                    <a:ea typeface="Cambria Math" panose="02040503050406030204" pitchFamily="18" charset="0"/>
                                    <a:cs typeface="+mn-cs"/>
                                  </a:rPr>
                                  <m:t>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0.6</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3±0.02</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a:rPr lang="en-US" sz="1250" b="0" i="1" kern="1200" dirty="0" smtClean="0">
                                    <a:solidFill>
                                      <a:schemeClr val="dk1"/>
                                    </a:solidFill>
                                    <a:effectLst/>
                                    <a:latin typeface="Cambria Math" panose="02040503050406030204" pitchFamily="18" charset="0"/>
                                    <a:ea typeface="Cambria Math" panose="02040503050406030204" pitchFamily="18" charset="0"/>
                                    <a:cs typeface="+mn-cs"/>
                                  </a:rPr>
                                  <m:t>12.94</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±0.03</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442566979"/>
                      </a:ext>
                    </a:extLst>
                  </a:tr>
                </a:tbl>
              </a:graphicData>
            </a:graphic>
          </p:graphicFrame>
        </mc:Choice>
        <mc:Fallback xmlns="">
          <p:graphicFrame>
            <p:nvGraphicFramePr>
              <p:cNvPr id="6" name="Tijdelijke aanduiding voor inhoud 5">
                <a:extLst>
                  <a:ext uri="{FF2B5EF4-FFF2-40B4-BE49-F238E27FC236}">
                    <a16:creationId xmlns:a16="http://schemas.microsoft.com/office/drawing/2014/main" id="{4CE653DB-C099-4EB4-532C-EAD31982D966}"/>
                  </a:ext>
                </a:extLst>
              </p:cNvPr>
              <p:cNvGraphicFramePr>
                <a:graphicFrameLocks noGrp="1"/>
              </p:cNvGraphicFramePr>
              <p:nvPr>
                <p:ph idx="1"/>
                <p:extLst>
                  <p:ext uri="{D42A27DB-BD31-4B8C-83A1-F6EECF244321}">
                    <p14:modId xmlns:p14="http://schemas.microsoft.com/office/powerpoint/2010/main" val="1259857069"/>
                  </p:ext>
                </p:extLst>
              </p:nvPr>
            </p:nvGraphicFramePr>
            <p:xfrm>
              <a:off x="1388535" y="2015490"/>
              <a:ext cx="6297080" cy="111252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3928593670"/>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endParaRPr lang="en-NL"/>
                        </a:p>
                      </a:txBody>
                      <a:tcPr anchor="ctr">
                        <a:blipFill>
                          <a:blip r:embed="rId2"/>
                          <a:stretch>
                            <a:fillRect l="-483" t="-1639" r="-401449" b="-204918"/>
                          </a:stretch>
                        </a:blipFill>
                      </a:tcPr>
                    </a:tc>
                    <a:tc>
                      <a:txBody>
                        <a:bodyPr/>
                        <a:lstStyle/>
                        <a:p>
                          <a:endParaRPr lang="en-NL"/>
                        </a:p>
                      </a:txBody>
                      <a:tcPr anchor="ctr">
                        <a:blipFill>
                          <a:blip r:embed="rId2"/>
                          <a:stretch>
                            <a:fillRect l="-100483" t="-1639" r="-301449" b="-204918"/>
                          </a:stretch>
                        </a:blipFill>
                      </a:tcPr>
                    </a:tc>
                    <a:tc>
                      <a:txBody>
                        <a:bodyPr/>
                        <a:lstStyle/>
                        <a:p>
                          <a:endParaRPr lang="en-NL"/>
                        </a:p>
                      </a:txBody>
                      <a:tcPr anchor="ctr">
                        <a:blipFill>
                          <a:blip r:embed="rId2"/>
                          <a:stretch>
                            <a:fillRect l="-201456" t="-1639" r="-202913" b="-204918"/>
                          </a:stretch>
                        </a:blipFill>
                      </a:tcPr>
                    </a:tc>
                    <a:tc>
                      <a:txBody>
                        <a:bodyPr/>
                        <a:lstStyle/>
                        <a:p>
                          <a:endParaRPr lang="en-NL"/>
                        </a:p>
                      </a:txBody>
                      <a:tcPr anchor="ctr">
                        <a:blipFill>
                          <a:blip r:embed="rId2"/>
                          <a:stretch>
                            <a:fillRect l="-300000" t="-1639" r="-101932" b="-204918"/>
                          </a:stretch>
                        </a:blipFill>
                      </a:tcPr>
                    </a:tc>
                    <a:tc>
                      <a:txBody>
                        <a:bodyPr/>
                        <a:lstStyle/>
                        <a:p>
                          <a:endParaRPr lang="en-NL"/>
                        </a:p>
                      </a:txBody>
                      <a:tcPr anchor="ctr">
                        <a:blipFill>
                          <a:blip r:embed="rId2"/>
                          <a:stretch>
                            <a:fillRect l="-400000" t="-1639" r="-1932" b="-204918"/>
                          </a:stretch>
                        </a:blipFill>
                      </a:tcPr>
                    </a:tc>
                    <a:extLst>
                      <a:ext uri="{0D108BD9-81ED-4DB2-BD59-A6C34878D82A}">
                        <a16:rowId xmlns:a16="http://schemas.microsoft.com/office/drawing/2014/main" val="2737800574"/>
                      </a:ext>
                    </a:extLst>
                  </a:tr>
                  <a:tr h="370840">
                    <a:tc>
                      <a:txBody>
                        <a:bodyPr/>
                        <a:lstStyle/>
                        <a:p>
                          <a:endParaRPr lang="en-NL"/>
                        </a:p>
                      </a:txBody>
                      <a:tcPr anchor="ctr">
                        <a:blipFill>
                          <a:blip r:embed="rId2"/>
                          <a:stretch>
                            <a:fillRect l="-483" t="-100000" r="-401449" b="-101613"/>
                          </a:stretch>
                        </a:blipFill>
                      </a:tcPr>
                    </a:tc>
                    <a:tc>
                      <a:txBody>
                        <a:bodyPr/>
                        <a:lstStyle/>
                        <a:p>
                          <a:endParaRPr lang="en-NL"/>
                        </a:p>
                      </a:txBody>
                      <a:tcPr anchor="ctr">
                        <a:blipFill>
                          <a:blip r:embed="rId2"/>
                          <a:stretch>
                            <a:fillRect l="-100483" t="-100000" r="-301449" b="-101613"/>
                          </a:stretch>
                        </a:blipFill>
                      </a:tcPr>
                    </a:tc>
                    <a:tc>
                      <a:txBody>
                        <a:bodyPr/>
                        <a:lstStyle/>
                        <a:p>
                          <a:endParaRPr lang="en-NL"/>
                        </a:p>
                      </a:txBody>
                      <a:tcPr anchor="ctr">
                        <a:blipFill>
                          <a:blip r:embed="rId2"/>
                          <a:stretch>
                            <a:fillRect l="-201456" t="-100000" r="-202913" b="-101613"/>
                          </a:stretch>
                        </a:blipFill>
                      </a:tcPr>
                    </a:tc>
                    <a:tc>
                      <a:txBody>
                        <a:bodyPr/>
                        <a:lstStyle/>
                        <a:p>
                          <a:endParaRPr lang="en-NL"/>
                        </a:p>
                      </a:txBody>
                      <a:tcPr anchor="ctr">
                        <a:blipFill>
                          <a:blip r:embed="rId2"/>
                          <a:stretch>
                            <a:fillRect l="-300000" t="-100000" r="-101932" b="-101613"/>
                          </a:stretch>
                        </a:blipFill>
                      </a:tcPr>
                    </a:tc>
                    <a:tc>
                      <a:txBody>
                        <a:bodyPr/>
                        <a:lstStyle/>
                        <a:p>
                          <a:endParaRPr lang="en-NL"/>
                        </a:p>
                      </a:txBody>
                      <a:tcPr anchor="ctr">
                        <a:blipFill>
                          <a:blip r:embed="rId2"/>
                          <a:stretch>
                            <a:fillRect l="-400000" t="-100000" r="-1932" b="-101613"/>
                          </a:stretch>
                        </a:blipFill>
                      </a:tcPr>
                    </a:tc>
                    <a:extLst>
                      <a:ext uri="{0D108BD9-81ED-4DB2-BD59-A6C34878D82A}">
                        <a16:rowId xmlns:a16="http://schemas.microsoft.com/office/drawing/2014/main" val="1547351636"/>
                      </a:ext>
                    </a:extLst>
                  </a:tr>
                  <a:tr h="370840">
                    <a:tc>
                      <a:txBody>
                        <a:bodyPr/>
                        <a:lstStyle/>
                        <a:p>
                          <a:endParaRPr lang="en-NL"/>
                        </a:p>
                      </a:txBody>
                      <a:tcPr anchor="ctr">
                        <a:blipFill>
                          <a:blip r:embed="rId2"/>
                          <a:stretch>
                            <a:fillRect l="-483" t="-203279" r="-401449" b="-3279"/>
                          </a:stretch>
                        </a:blipFill>
                      </a:tcPr>
                    </a:tc>
                    <a:tc>
                      <a:txBody>
                        <a:bodyPr/>
                        <a:lstStyle/>
                        <a:p>
                          <a:endParaRPr lang="en-NL"/>
                        </a:p>
                      </a:txBody>
                      <a:tcPr anchor="ctr">
                        <a:blipFill>
                          <a:blip r:embed="rId2"/>
                          <a:stretch>
                            <a:fillRect l="-100483" t="-203279" r="-301449" b="-3279"/>
                          </a:stretch>
                        </a:blipFill>
                      </a:tcPr>
                    </a:tc>
                    <a:tc>
                      <a:txBody>
                        <a:bodyPr/>
                        <a:lstStyle/>
                        <a:p>
                          <a:endParaRPr lang="en-NL"/>
                        </a:p>
                      </a:txBody>
                      <a:tcPr anchor="ctr">
                        <a:blipFill>
                          <a:blip r:embed="rId2"/>
                          <a:stretch>
                            <a:fillRect l="-201456" t="-203279" r="-202913" b="-3279"/>
                          </a:stretch>
                        </a:blipFill>
                      </a:tcPr>
                    </a:tc>
                    <a:tc>
                      <a:txBody>
                        <a:bodyPr/>
                        <a:lstStyle/>
                        <a:p>
                          <a:endParaRPr lang="en-NL"/>
                        </a:p>
                      </a:txBody>
                      <a:tcPr anchor="ctr">
                        <a:blipFill>
                          <a:blip r:embed="rId2"/>
                          <a:stretch>
                            <a:fillRect l="-300000" t="-203279" r="-101932" b="-3279"/>
                          </a:stretch>
                        </a:blipFill>
                      </a:tcPr>
                    </a:tc>
                    <a:tc>
                      <a:txBody>
                        <a:bodyPr/>
                        <a:lstStyle/>
                        <a:p>
                          <a:endParaRPr lang="en-NL"/>
                        </a:p>
                      </a:txBody>
                      <a:tcPr anchor="ctr">
                        <a:blipFill>
                          <a:blip r:embed="rId2"/>
                          <a:stretch>
                            <a:fillRect l="-400000" t="-203279" r="-1932" b="-3279"/>
                          </a:stretch>
                        </a:blipFill>
                      </a:tcPr>
                    </a:tc>
                    <a:extLst>
                      <a:ext uri="{0D108BD9-81ED-4DB2-BD59-A6C34878D82A}">
                        <a16:rowId xmlns:a16="http://schemas.microsoft.com/office/drawing/2014/main" val="2442566979"/>
                      </a:ext>
                    </a:extLst>
                  </a:tr>
                </a:tbl>
              </a:graphicData>
            </a:graphic>
          </p:graphicFrame>
        </mc:Fallback>
      </mc:AlternateContent>
      <p:sp>
        <p:nvSpPr>
          <p:cNvPr id="4" name="Tijdelijke aanduiding voor voettekst 3">
            <a:extLst>
              <a:ext uri="{FF2B5EF4-FFF2-40B4-BE49-F238E27FC236}">
                <a16:creationId xmlns:a16="http://schemas.microsoft.com/office/drawing/2014/main" id="{1D75AA49-B08F-CCA3-3A92-E473A5DEB02C}"/>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E63722FC-5DD7-0071-383C-A6C4EC6F4E10}"/>
              </a:ext>
            </a:extLst>
          </p:cNvPr>
          <p:cNvSpPr>
            <a:spLocks noGrp="1"/>
          </p:cNvSpPr>
          <p:nvPr>
            <p:ph type="sldNum" sz="quarter" idx="12"/>
          </p:nvPr>
        </p:nvSpPr>
        <p:spPr/>
        <p:txBody>
          <a:bodyPr/>
          <a:lstStyle/>
          <a:p>
            <a:fld id="{C194BDB0-F4EA-4DD6-8281-CCE2440D0CE0}" type="slidenum">
              <a:rPr lang="en-GB" smtClean="0"/>
              <a:t>16</a:t>
            </a:fld>
            <a:endParaRPr lang="en-GB" dirty="0"/>
          </a:p>
        </p:txBody>
      </p:sp>
      <p:sp>
        <p:nvSpPr>
          <p:cNvPr id="3" name="Tijdelijke aanduiding voor voettekst 4">
            <a:extLst>
              <a:ext uri="{FF2B5EF4-FFF2-40B4-BE49-F238E27FC236}">
                <a16:creationId xmlns:a16="http://schemas.microsoft.com/office/drawing/2014/main" id="{3CC78F68-3B1A-37E1-72B9-F10FD3D93023}"/>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11a]</a:t>
            </a:r>
            <a:endParaRPr lang="en-GB" sz="750" dirty="0"/>
          </a:p>
        </p:txBody>
      </p:sp>
      <p:pic>
        <p:nvPicPr>
          <p:cNvPr id="8" name="Picture 42">
            <a:extLst>
              <a:ext uri="{FF2B5EF4-FFF2-40B4-BE49-F238E27FC236}">
                <a16:creationId xmlns:a16="http://schemas.microsoft.com/office/drawing/2014/main" id="{12525C21-EC4F-8859-CD20-0AB27AF4693F}"/>
              </a:ext>
            </a:extLst>
          </p:cNvPr>
          <p:cNvPicPr>
            <a:picLocks noChangeAspect="1"/>
          </p:cNvPicPr>
          <p:nvPr/>
        </p:nvPicPr>
        <p:blipFill>
          <a:blip r:embed="rId3"/>
          <a:stretch>
            <a:fillRect/>
          </a:stretch>
        </p:blipFill>
        <p:spPr>
          <a:xfrm>
            <a:off x="0" y="4659979"/>
            <a:ext cx="1440000" cy="392839"/>
          </a:xfrm>
          <a:prstGeom prst="rect">
            <a:avLst/>
          </a:prstGeom>
        </p:spPr>
      </p:pic>
      <p:pic>
        <p:nvPicPr>
          <p:cNvPr id="9" name="Picture 8">
            <a:extLst>
              <a:ext uri="{FF2B5EF4-FFF2-40B4-BE49-F238E27FC236}">
                <a16:creationId xmlns:a16="http://schemas.microsoft.com/office/drawing/2014/main" id="{47C1D588-F19A-7A74-AD90-FFF5ABF576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7" name="Tekstvak 6">
                <a:extLst>
                  <a:ext uri="{FF2B5EF4-FFF2-40B4-BE49-F238E27FC236}">
                    <a16:creationId xmlns:a16="http://schemas.microsoft.com/office/drawing/2014/main" id="{8A85222F-09EE-66AE-F780-1D7812B13C31}"/>
                  </a:ext>
                </a:extLst>
              </p:cNvPr>
              <p:cNvSpPr txBox="1"/>
              <p:nvPr/>
            </p:nvSpPr>
            <p:spPr>
              <a:xfrm>
                <a:off x="3919673" y="1432745"/>
                <a:ext cx="1304653" cy="207749"/>
              </a:xfrm>
              <a:prstGeom prst="rect">
                <a:avLst/>
              </a:prstGeom>
              <a:noFill/>
            </p:spPr>
            <p:txBody>
              <a:bodyPr wrap="none" lIns="0" tIns="0" rIns="0" bIns="0"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m:rPr>
                            <m:sty m:val="p"/>
                          </m:rPr>
                          <a:rPr lang="en-US" b="0" i="0" smtClean="0">
                            <a:latin typeface="Cambria Math" panose="02040503050406030204" pitchFamily="18" charset="0"/>
                          </a:rPr>
                          <m:t>ECRH</m:t>
                        </m:r>
                      </m:sub>
                    </m:sSub>
                    <m:r>
                      <a:rPr lang="en-US" b="0" i="0" smtClean="0">
                        <a:latin typeface="Cambria Math" panose="02040503050406030204" pitchFamily="18" charset="0"/>
                      </a:rPr>
                      <m:t>=</m:t>
                    </m:r>
                    <m:r>
                      <m:rPr>
                        <m:nor/>
                      </m:rPr>
                      <a:rPr lang="en-US" b="0" i="0" smtClean="0">
                        <a:latin typeface="Cambria Math" panose="02040503050406030204" pitchFamily="18" charset="0"/>
                      </a:rPr>
                      <m:t>12</m:t>
                    </m:r>
                  </m:oMath>
                </a14:m>
                <a:r>
                  <a:rPr lang="en-US" dirty="0"/>
                  <a:t>00 kW</a:t>
                </a:r>
              </a:p>
            </p:txBody>
          </p:sp>
        </mc:Choice>
        <mc:Fallback xmlns="">
          <p:sp>
            <p:nvSpPr>
              <p:cNvPr id="7" name="Tekstvak 6">
                <a:extLst>
                  <a:ext uri="{FF2B5EF4-FFF2-40B4-BE49-F238E27FC236}">
                    <a16:creationId xmlns:a16="http://schemas.microsoft.com/office/drawing/2014/main" id="{8A85222F-09EE-66AE-F780-1D7812B13C31}"/>
                  </a:ext>
                </a:extLst>
              </p:cNvPr>
              <p:cNvSpPr txBox="1">
                <a:spLocks noRot="1" noChangeAspect="1" noMove="1" noResize="1" noEditPoints="1" noAdjustHandles="1" noChangeArrowheads="1" noChangeShapeType="1" noTextEdit="1"/>
              </p:cNvSpPr>
              <p:nvPr/>
            </p:nvSpPr>
            <p:spPr>
              <a:xfrm>
                <a:off x="3919673" y="1432745"/>
                <a:ext cx="1304653" cy="207749"/>
              </a:xfrm>
              <a:prstGeom prst="rect">
                <a:avLst/>
              </a:prstGeom>
              <a:blipFill>
                <a:blip r:embed="rId5"/>
                <a:stretch>
                  <a:fillRect l="-4673" t="-26471" r="-7009" b="-52941"/>
                </a:stretch>
              </a:blipFill>
            </p:spPr>
            <p:txBody>
              <a:bodyPr/>
              <a:lstStyle/>
              <a:p>
                <a:r>
                  <a:rPr lang="en-US">
                    <a:noFill/>
                  </a:rPr>
                  <a:t> </a:t>
                </a:r>
              </a:p>
            </p:txBody>
          </p:sp>
        </mc:Fallback>
      </mc:AlternateContent>
    </p:spTree>
    <p:extLst>
      <p:ext uri="{BB962C8B-B14F-4D97-AF65-F5344CB8AC3E}">
        <p14:creationId xmlns:p14="http://schemas.microsoft.com/office/powerpoint/2010/main" val="2155557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E147F6-85B9-D3A5-43B6-4A05F7990BE9}"/>
              </a:ext>
            </a:extLst>
          </p:cNvPr>
          <p:cNvSpPr>
            <a:spLocks noGrp="1"/>
          </p:cNvSpPr>
          <p:nvPr>
            <p:ph type="title"/>
          </p:nvPr>
        </p:nvSpPr>
        <p:spPr/>
        <p:txBody>
          <a:bodyPr anchor="ctr"/>
          <a:lstStyle/>
          <a:p>
            <a:pPr algn="ctr"/>
            <a:r>
              <a:rPr lang="en-US" sz="2500" dirty="0"/>
              <a:t>Analysis of the hard X-ray emission (PMTX signals)</a:t>
            </a:r>
          </a:p>
        </p:txBody>
      </p:sp>
      <mc:AlternateContent xmlns:mc="http://schemas.openxmlformats.org/markup-compatibility/2006" xmlns:a14="http://schemas.microsoft.com/office/drawing/2010/main">
        <mc:Choice Requires="a14">
          <p:graphicFrame>
            <p:nvGraphicFramePr>
              <p:cNvPr id="6" name="Tijdelijke aanduiding voor inhoud 5">
                <a:extLst>
                  <a:ext uri="{FF2B5EF4-FFF2-40B4-BE49-F238E27FC236}">
                    <a16:creationId xmlns:a16="http://schemas.microsoft.com/office/drawing/2014/main" id="{4CE653DB-C099-4EB4-532C-EAD31982D966}"/>
                  </a:ext>
                </a:extLst>
              </p:cNvPr>
              <p:cNvGraphicFramePr>
                <a:graphicFrameLocks noGrp="1"/>
              </p:cNvGraphicFramePr>
              <p:nvPr>
                <p:ph idx="1"/>
                <p:extLst>
                  <p:ext uri="{D42A27DB-BD31-4B8C-83A1-F6EECF244321}">
                    <p14:modId xmlns:p14="http://schemas.microsoft.com/office/powerpoint/2010/main" val="3431222748"/>
                  </p:ext>
                </p:extLst>
              </p:nvPr>
            </p:nvGraphicFramePr>
            <p:xfrm>
              <a:off x="758825" y="1306513"/>
              <a:ext cx="7556496" cy="111252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3928593670"/>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gridCol w="1259416">
                      <a:extLst>
                        <a:ext uri="{9D8B030D-6E8A-4147-A177-3AD203B41FA5}">
                          <a16:colId xmlns:a16="http://schemas.microsoft.com/office/drawing/2014/main" val="1107261827"/>
                        </a:ext>
                      </a:extLst>
                    </a:gridCol>
                  </a:tblGrid>
                  <a:tr h="370840">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𝐒𝐡𝐨𝐭</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𝐧𝐮𝐦𝐛𝐞𝐫</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𝐄𝐂𝐑𝐇</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𝐥𝐨𝐜𝐚𝐭𝐢𝐨𝐧</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𝟏</m:t>
                                    </m:r>
                                    <m:r>
                                      <a:rPr lang="en-US" sz="1250" b="1" i="1" smtClean="0">
                                        <a:latin typeface="Cambria Math" panose="02040503050406030204" pitchFamily="18" charset="0"/>
                                        <a:ea typeface="Cambria Math" panose="02040503050406030204" pitchFamily="18" charset="0"/>
                                      </a:rPr>
                                      <m:t> </m:t>
                                    </m:r>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 </m:t>
                                    </m:r>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𝟎</m:t>
                                    </m:r>
                                  </m:sub>
                                </m:sSub>
                                <m:r>
                                  <a:rPr lang="en-US" sz="1250" b="1" i="1" smtClean="0">
                                    <a:latin typeface="Cambria Math" panose="02040503050406030204" pitchFamily="18" charset="0"/>
                                    <a:ea typeface="Cambria Math" panose="02040503050406030204" pitchFamily="18" charset="0"/>
                                  </a:rPr>
                                  <m:t> [−]</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r>
                                      <a:rPr lang="en-US" sz="1250" b="1" i="0" smtClean="0">
                                        <a:latin typeface="Cambria Math" panose="02040503050406030204" pitchFamily="18" charset="0"/>
                                        <a:ea typeface="Cambria Math" panose="02040503050406030204" pitchFamily="18" charset="0"/>
                                      </a:rPr>
                                      <m:t>𝐑</m:t>
                                    </m:r>
                                    <m:sSub>
                                      <m:sSubPr>
                                        <m:ctrlPr>
                                          <a:rPr lang="en-US" sz="1250" b="1" i="1" smtClean="0">
                                            <a:latin typeface="Cambria Math" panose="02040503050406030204" pitchFamily="18" charset="0"/>
                                            <a:ea typeface="Cambria Math" panose="02040503050406030204" pitchFamily="18" charset="0"/>
                                          </a:rPr>
                                        </m:ctrlPr>
                                      </m:sSubPr>
                                      <m:e>
                                        <m:r>
                                          <a:rPr lang="en-US" sz="1250" b="1" i="0" smtClean="0">
                                            <a:latin typeface="Cambria Math" panose="02040503050406030204" pitchFamily="18" charset="0"/>
                                            <a:ea typeface="Cambria Math" panose="02040503050406030204" pitchFamily="18" charset="0"/>
                                          </a:rPr>
                                          <m:t>𝐄</m:t>
                                        </m:r>
                                      </m:e>
                                      <m:sub>
                                        <m:r>
                                          <a:rPr lang="en-US" sz="1250" b="1" i="0" smtClean="0">
                                            <a:latin typeface="Cambria Math" panose="02040503050406030204" pitchFamily="18" charset="0"/>
                                            <a:ea typeface="Cambria Math" panose="02040503050406030204" pitchFamily="18" charset="0"/>
                                          </a:rPr>
                                          <m:t>𝟐</m:t>
                                        </m:r>
                                        <m:r>
                                          <a:rPr lang="en-US" sz="1250" b="1" i="0" smtClean="0">
                                            <a:latin typeface="Cambria Math" panose="02040503050406030204" pitchFamily="18" charset="0"/>
                                            <a:ea typeface="Cambria Math" panose="02040503050406030204" pitchFamily="18" charset="0"/>
                                          </a:rPr>
                                          <m:t> </m:t>
                                        </m:r>
                                      </m:sub>
                                    </m:sSub>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 </m:t>
                                    </m:r>
                                    <m:r>
                                      <a:rPr lang="en-US" sz="1250" b="1" i="1" smtClean="0">
                                        <a:latin typeface="Cambria Math" panose="02040503050406030204" pitchFamily="18" charset="0"/>
                                        <a:ea typeface="Cambria Math" panose="02040503050406030204" pitchFamily="18" charset="0"/>
                                      </a:rPr>
                                      <m:t>𝒏</m:t>
                                    </m:r>
                                  </m:e>
                                  <m:sub>
                                    <m:r>
                                      <a:rPr lang="en-US" sz="1250" b="1" i="0" smtClean="0">
                                        <a:latin typeface="Cambria Math" panose="02040503050406030204" pitchFamily="18" charset="0"/>
                                        <a:ea typeface="Cambria Math" panose="02040503050406030204" pitchFamily="18" charset="0"/>
                                      </a:rPr>
                                      <m:t>𝐑</m:t>
                                    </m:r>
                                    <m:sSub>
                                      <m:sSubPr>
                                        <m:ctrlPr>
                                          <a:rPr lang="en-US" sz="1250" b="1" i="1" smtClean="0">
                                            <a:latin typeface="Cambria Math" panose="02040503050406030204" pitchFamily="18" charset="0"/>
                                            <a:ea typeface="Cambria Math" panose="02040503050406030204" pitchFamily="18" charset="0"/>
                                          </a:rPr>
                                        </m:ctrlPr>
                                      </m:sSubPr>
                                      <m:e>
                                        <m:r>
                                          <a:rPr lang="en-US" sz="1250" b="1" i="0" smtClean="0">
                                            <a:latin typeface="Cambria Math" panose="02040503050406030204" pitchFamily="18" charset="0"/>
                                            <a:ea typeface="Cambria Math" panose="02040503050406030204" pitchFamily="18" charset="0"/>
                                          </a:rPr>
                                          <m:t>𝐄</m:t>
                                        </m:r>
                                      </m:e>
                                      <m:sub>
                                        <m:r>
                                          <a:rPr lang="en-US" sz="1250" b="1" i="0" smtClean="0">
                                            <a:latin typeface="Cambria Math" panose="02040503050406030204" pitchFamily="18" charset="0"/>
                                            <a:ea typeface="Cambria Math" panose="02040503050406030204" pitchFamily="18" charset="0"/>
                                          </a:rPr>
                                          <m:t>𝟎</m:t>
                                        </m:r>
                                      </m:sub>
                                    </m:sSub>
                                  </m:sub>
                                </m:sSub>
                                <m:r>
                                  <a:rPr lang="en-US" sz="1250" b="1" i="1" smtClean="0">
                                    <a:latin typeface="Cambria Math" panose="02040503050406030204" pitchFamily="18" charset="0"/>
                                    <a:ea typeface="Cambria Math" panose="02040503050406030204" pitchFamily="18" charset="0"/>
                                  </a:rPr>
                                  <m:t> [−]</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𝟏</m:t>
                                    </m:r>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𝜸</m:t>
                                    </m:r>
                                  </m:e>
                                  <m:sub>
                                    <m:sSub>
                                      <m:sSubPr>
                                        <m:ctrlPr>
                                          <a:rPr lang="en-US" sz="1250" b="1" i="1" smtClean="0">
                                            <a:latin typeface="Cambria Math" panose="02040503050406030204" pitchFamily="18" charset="0"/>
                                            <a:ea typeface="Cambria Math" panose="02040503050406030204" pitchFamily="18" charset="0"/>
                                          </a:rPr>
                                        </m:ctrlPr>
                                      </m:sSubPr>
                                      <m:e>
                                        <m:r>
                                          <a:rPr lang="en-US" sz="1250" b="1" i="0" smtClean="0">
                                            <a:latin typeface="Cambria Math" panose="02040503050406030204" pitchFamily="18" charset="0"/>
                                            <a:ea typeface="Cambria Math" panose="02040503050406030204" pitchFamily="18" charset="0"/>
                                          </a:rPr>
                                          <m:t>𝐀</m:t>
                                        </m:r>
                                      </m:e>
                                      <m:sub>
                                        <m:r>
                                          <a:rPr lang="en-US" sz="1250" b="1" i="0" smtClean="0">
                                            <a:latin typeface="Cambria Math" panose="02040503050406030204" pitchFamily="18" charset="0"/>
                                            <a:ea typeface="Cambria Math" panose="02040503050406030204" pitchFamily="18" charset="0"/>
                                          </a:rPr>
                                          <m:t>𝟏</m:t>
                                        </m:r>
                                      </m:sub>
                                    </m:sSub>
                                  </m:sub>
                                </m:sSub>
                                <m:r>
                                  <a:rPr lang="en-US" sz="1250" b="1" i="1" smtClean="0">
                                    <a:latin typeface="Cambria Math" panose="02040503050406030204" pitchFamily="18" charset="0"/>
                                    <a:ea typeface="Cambria Math" panose="02040503050406030204" pitchFamily="18" charset="0"/>
                                  </a:rPr>
                                  <m:t> [</m:t>
                                </m:r>
                                <m:sSup>
                                  <m:sSupPr>
                                    <m:ctrlPr>
                                      <a:rPr lang="en-US" sz="1250" b="1" i="1" smtClean="0">
                                        <a:latin typeface="Cambria Math" panose="02040503050406030204" pitchFamily="18" charset="0"/>
                                        <a:ea typeface="Cambria Math" panose="02040503050406030204" pitchFamily="18" charset="0"/>
                                      </a:rPr>
                                    </m:ctrlPr>
                                  </m:sSupPr>
                                  <m:e>
                                    <m:r>
                                      <a:rPr lang="en-US" sz="1250" b="1" i="0" smtClean="0">
                                        <a:latin typeface="Cambria Math" panose="02040503050406030204" pitchFamily="18" charset="0"/>
                                        <a:ea typeface="Cambria Math" panose="02040503050406030204" pitchFamily="18" charset="0"/>
                                      </a:rPr>
                                      <m:t>𝐬</m:t>
                                    </m:r>
                                  </m:e>
                                  <m:sup>
                                    <m:r>
                                      <a:rPr lang="en-US" sz="1250" b="1" i="1" smtClean="0">
                                        <a:latin typeface="Cambria Math" panose="02040503050406030204" pitchFamily="18" charset="0"/>
                                        <a:ea typeface="Cambria Math" panose="02040503050406030204" pitchFamily="18" charset="0"/>
                                      </a:rPr>
                                      <m:t>−</m:t>
                                    </m:r>
                                    <m:r>
                                      <a:rPr lang="en-US" sz="1250" b="1" i="1" smtClean="0">
                                        <a:latin typeface="Cambria Math" panose="02040503050406030204" pitchFamily="18" charset="0"/>
                                        <a:ea typeface="Cambria Math" panose="02040503050406030204" pitchFamily="18" charset="0"/>
                                      </a:rPr>
                                      <m:t>𝟏</m:t>
                                    </m:r>
                                  </m:sup>
                                </m:sSup>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𝒕</m:t>
                                    </m:r>
                                  </m:e>
                                  <m:sub>
                                    <m:r>
                                      <a:rPr lang="en-US" sz="1250" b="1" i="0" smtClean="0">
                                        <a:latin typeface="Cambria Math" panose="02040503050406030204" pitchFamily="18" charset="0"/>
                                        <a:ea typeface="Cambria Math" panose="02040503050406030204" pitchFamily="18" charset="0"/>
                                      </a:rPr>
                                      <m:t>𝐦𝐚𝐱</m:t>
                                    </m:r>
                                  </m:sub>
                                </m:sSub>
                                <m:r>
                                  <a:rPr lang="en-US" sz="1250" b="1" i="0" smtClean="0">
                                    <a:latin typeface="Cambria Math" panose="02040503050406030204" pitchFamily="18" charset="0"/>
                                    <a:ea typeface="Cambria Math" panose="02040503050406030204" pitchFamily="18" charset="0"/>
                                  </a:rPr>
                                  <m:t> [</m:t>
                                </m:r>
                                <m:r>
                                  <a:rPr lang="en-US" sz="1250" b="1" i="0" smtClean="0">
                                    <a:latin typeface="Cambria Math" panose="02040503050406030204" pitchFamily="18" charset="0"/>
                                    <a:ea typeface="Cambria Math" panose="02040503050406030204" pitchFamily="18" charset="0"/>
                                  </a:rPr>
                                  <m:t>𝐦𝐬</m:t>
                                </m:r>
                                <m:r>
                                  <a:rPr lang="en-US" sz="1250" b="1" i="0" smtClean="0">
                                    <a:latin typeface="Cambria Math" panose="02040503050406030204" pitchFamily="18" charset="0"/>
                                    <a:ea typeface="Cambria Math" panose="02040503050406030204" pitchFamily="18" charset="0"/>
                                  </a:rPr>
                                  <m:t>]</m:t>
                                </m:r>
                              </m:oMath>
                            </m:oMathPara>
                          </a14:m>
                          <a:endParaRPr lang="en-US" sz="1250" i="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737800574"/>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m:t>
                                </m:r>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5</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0.15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1.</m:t>
                                </m:r>
                                <m:r>
                                  <a:rPr lang="en-US" sz="1250" b="0" i="1" kern="1200" dirty="0" smtClean="0">
                                    <a:solidFill>
                                      <a:schemeClr val="dk1"/>
                                    </a:solidFill>
                                    <a:effectLst/>
                                    <a:latin typeface="Cambria Math" panose="02040503050406030204" pitchFamily="18" charset="0"/>
                                    <a:ea typeface="Cambria Math" panose="02040503050406030204" pitchFamily="18" charset="0"/>
                                    <a:cs typeface="+mn-cs"/>
                                  </a:rPr>
                                  <m:t>3309</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02±</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0.0</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4</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14.</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65</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0.0</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2</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14</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1</a:t>
                          </a:r>
                          <a:r>
                            <a:rPr lang="en-NL" sz="1250" b="0" i="0" kern="1200" dirty="0">
                              <a:solidFill>
                                <a:schemeClr val="dk1"/>
                              </a:solidFill>
                              <a:effectLst/>
                              <a:latin typeface="Cambria Math" panose="02040503050406030204" pitchFamily="18" charset="0"/>
                              <a:ea typeface="Cambria Math" panose="02040503050406030204" pitchFamily="18" charset="0"/>
                              <a:cs typeface="+mn-cs"/>
                            </a:rPr>
                            <a:t>1.</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7</a:t>
                          </a:r>
                          <a14:m>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m:t>
                              </m:r>
                            </m:oMath>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1547351636"/>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𝟕𝟖𝟖𝟕𝟖</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m:t>
                                </m:r>
                                <m:r>
                                  <a:rPr lang="en-US" sz="1250" b="0" i="1" dirty="0" smtClean="0">
                                    <a:latin typeface="Cambria Math" panose="02040503050406030204" pitchFamily="18" charset="0"/>
                                    <a:ea typeface="Cambria Math" panose="02040503050406030204" pitchFamily="18" charset="0"/>
                                  </a:rPr>
                                  <m:t>70</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1.</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299</m:t>
                                </m:r>
                                <m:r>
                                  <m:rPr>
                                    <m:nor/>
                                  </m:rPr>
                                  <a:rPr lang="en-NL" sz="1250" b="0" i="0" kern="1200" dirty="0" smtClean="0">
                                    <a:solidFill>
                                      <a:schemeClr val="dk1"/>
                                    </a:solidFill>
                                    <a:effectLst/>
                                    <a:latin typeface="Cambria Math" panose="02040503050406030204" pitchFamily="18" charset="0"/>
                                    <a:ea typeface="Cambria Math" panose="02040503050406030204" pitchFamily="18" charset="0"/>
                                    <a:cs typeface="+mn-cs"/>
                                  </a:rPr>
                                  <m:t>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0.6</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3±0.02</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a:rPr lang="en-US" sz="1250" b="0" i="1" kern="1200" dirty="0" smtClean="0">
                                    <a:solidFill>
                                      <a:schemeClr val="dk1"/>
                                    </a:solidFill>
                                    <a:effectLst/>
                                    <a:latin typeface="Cambria Math" panose="02040503050406030204" pitchFamily="18" charset="0"/>
                                    <a:ea typeface="Cambria Math" panose="02040503050406030204" pitchFamily="18" charset="0"/>
                                    <a:cs typeface="+mn-cs"/>
                                  </a:rPr>
                                  <m:t>12.94</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±0.03</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141</a:t>
                          </a:r>
                          <a14:m>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m:t>
                              </m:r>
                            </m:oMath>
                          </a14:m>
                          <a:r>
                            <a:rPr lang="en-NL" sz="1250" b="0" i="0" kern="1200" dirty="0">
                              <a:solidFill>
                                <a:schemeClr val="dk1"/>
                              </a:solidFill>
                              <a:effectLst/>
                              <a:latin typeface="Cambria Math" panose="02040503050406030204" pitchFamily="18" charset="0"/>
                              <a:ea typeface="Cambria Math" panose="02040503050406030204" pitchFamily="18" charset="0"/>
                              <a:cs typeface="+mn-cs"/>
                            </a:rPr>
                            <a:t>.</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4</a:t>
                          </a:r>
                          <a14:m>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m:t>
                              </m:r>
                            </m:oMath>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442566979"/>
                      </a:ext>
                    </a:extLst>
                  </a:tr>
                </a:tbl>
              </a:graphicData>
            </a:graphic>
          </p:graphicFrame>
        </mc:Choice>
        <mc:Fallback xmlns="">
          <p:graphicFrame>
            <p:nvGraphicFramePr>
              <p:cNvPr id="6" name="Tijdelijke aanduiding voor inhoud 5">
                <a:extLst>
                  <a:ext uri="{FF2B5EF4-FFF2-40B4-BE49-F238E27FC236}">
                    <a16:creationId xmlns:a16="http://schemas.microsoft.com/office/drawing/2014/main" id="{4CE653DB-C099-4EB4-532C-EAD31982D966}"/>
                  </a:ext>
                </a:extLst>
              </p:cNvPr>
              <p:cNvGraphicFramePr>
                <a:graphicFrameLocks noGrp="1"/>
              </p:cNvGraphicFramePr>
              <p:nvPr>
                <p:ph idx="1"/>
                <p:extLst>
                  <p:ext uri="{D42A27DB-BD31-4B8C-83A1-F6EECF244321}">
                    <p14:modId xmlns:p14="http://schemas.microsoft.com/office/powerpoint/2010/main" val="3431222748"/>
                  </p:ext>
                </p:extLst>
              </p:nvPr>
            </p:nvGraphicFramePr>
            <p:xfrm>
              <a:off x="758825" y="1306513"/>
              <a:ext cx="7556496" cy="111252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3928593670"/>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gridCol w="1259416">
                      <a:extLst>
                        <a:ext uri="{9D8B030D-6E8A-4147-A177-3AD203B41FA5}">
                          <a16:colId xmlns:a16="http://schemas.microsoft.com/office/drawing/2014/main" val="1107261827"/>
                        </a:ext>
                      </a:extLst>
                    </a:gridCol>
                  </a:tblGrid>
                  <a:tr h="370840">
                    <a:tc>
                      <a:txBody>
                        <a:bodyPr/>
                        <a:lstStyle/>
                        <a:p>
                          <a:endParaRPr lang="en-NL"/>
                        </a:p>
                      </a:txBody>
                      <a:tcPr anchor="ctr">
                        <a:blipFill>
                          <a:blip r:embed="rId2"/>
                          <a:stretch>
                            <a:fillRect l="-483" t="-1639" r="-501449" b="-203279"/>
                          </a:stretch>
                        </a:blipFill>
                      </a:tcPr>
                    </a:tc>
                    <a:tc>
                      <a:txBody>
                        <a:bodyPr/>
                        <a:lstStyle/>
                        <a:p>
                          <a:endParaRPr lang="en-NL"/>
                        </a:p>
                      </a:txBody>
                      <a:tcPr anchor="ctr">
                        <a:blipFill>
                          <a:blip r:embed="rId2"/>
                          <a:stretch>
                            <a:fillRect l="-100483" t="-1639" r="-401449" b="-203279"/>
                          </a:stretch>
                        </a:blipFill>
                      </a:tcPr>
                    </a:tc>
                    <a:tc>
                      <a:txBody>
                        <a:bodyPr/>
                        <a:lstStyle/>
                        <a:p>
                          <a:endParaRPr lang="en-NL"/>
                        </a:p>
                      </a:txBody>
                      <a:tcPr anchor="ctr">
                        <a:blipFill>
                          <a:blip r:embed="rId2"/>
                          <a:stretch>
                            <a:fillRect l="-200483" t="-1639" r="-301449" b="-203279"/>
                          </a:stretch>
                        </a:blipFill>
                      </a:tcPr>
                    </a:tc>
                    <a:tc>
                      <a:txBody>
                        <a:bodyPr/>
                        <a:lstStyle/>
                        <a:p>
                          <a:endParaRPr lang="en-NL"/>
                        </a:p>
                      </a:txBody>
                      <a:tcPr anchor="ctr">
                        <a:blipFill>
                          <a:blip r:embed="rId2"/>
                          <a:stretch>
                            <a:fillRect l="-301942" t="-1639" r="-202913" b="-203279"/>
                          </a:stretch>
                        </a:blipFill>
                      </a:tcPr>
                    </a:tc>
                    <a:tc>
                      <a:txBody>
                        <a:bodyPr/>
                        <a:lstStyle/>
                        <a:p>
                          <a:endParaRPr lang="en-NL"/>
                        </a:p>
                      </a:txBody>
                      <a:tcPr anchor="ctr">
                        <a:blipFill>
                          <a:blip r:embed="rId2"/>
                          <a:stretch>
                            <a:fillRect l="-400000" t="-1639" r="-101932" b="-203279"/>
                          </a:stretch>
                        </a:blipFill>
                      </a:tcPr>
                    </a:tc>
                    <a:tc>
                      <a:txBody>
                        <a:bodyPr/>
                        <a:lstStyle/>
                        <a:p>
                          <a:endParaRPr lang="en-NL"/>
                        </a:p>
                      </a:txBody>
                      <a:tcPr anchor="ctr">
                        <a:blipFill>
                          <a:blip r:embed="rId2"/>
                          <a:stretch>
                            <a:fillRect l="-500000" t="-1639" r="-1932" b="-203279"/>
                          </a:stretch>
                        </a:blipFill>
                      </a:tcPr>
                    </a:tc>
                    <a:extLst>
                      <a:ext uri="{0D108BD9-81ED-4DB2-BD59-A6C34878D82A}">
                        <a16:rowId xmlns:a16="http://schemas.microsoft.com/office/drawing/2014/main" val="2737800574"/>
                      </a:ext>
                    </a:extLst>
                  </a:tr>
                  <a:tr h="370840">
                    <a:tc>
                      <a:txBody>
                        <a:bodyPr/>
                        <a:lstStyle/>
                        <a:p>
                          <a:endParaRPr lang="en-NL"/>
                        </a:p>
                      </a:txBody>
                      <a:tcPr anchor="ctr">
                        <a:blipFill>
                          <a:blip r:embed="rId2"/>
                          <a:stretch>
                            <a:fillRect l="-483" t="-101639" r="-501449" b="-103279"/>
                          </a:stretch>
                        </a:blipFill>
                      </a:tcPr>
                    </a:tc>
                    <a:tc>
                      <a:txBody>
                        <a:bodyPr/>
                        <a:lstStyle/>
                        <a:p>
                          <a:endParaRPr lang="en-NL"/>
                        </a:p>
                      </a:txBody>
                      <a:tcPr anchor="ctr">
                        <a:blipFill>
                          <a:blip r:embed="rId2"/>
                          <a:stretch>
                            <a:fillRect l="-100483" t="-101639" r="-401449" b="-103279"/>
                          </a:stretch>
                        </a:blipFill>
                      </a:tcPr>
                    </a:tc>
                    <a:tc>
                      <a:txBody>
                        <a:bodyPr/>
                        <a:lstStyle/>
                        <a:p>
                          <a:endParaRPr lang="en-NL"/>
                        </a:p>
                      </a:txBody>
                      <a:tcPr anchor="ctr">
                        <a:blipFill>
                          <a:blip r:embed="rId2"/>
                          <a:stretch>
                            <a:fillRect l="-200483" t="-101639" r="-301449" b="-103279"/>
                          </a:stretch>
                        </a:blipFill>
                      </a:tcPr>
                    </a:tc>
                    <a:tc>
                      <a:txBody>
                        <a:bodyPr/>
                        <a:lstStyle/>
                        <a:p>
                          <a:endParaRPr lang="en-NL"/>
                        </a:p>
                      </a:txBody>
                      <a:tcPr anchor="ctr">
                        <a:blipFill>
                          <a:blip r:embed="rId2"/>
                          <a:stretch>
                            <a:fillRect l="-301942" t="-101639" r="-202913" b="-103279"/>
                          </a:stretch>
                        </a:blipFill>
                      </a:tcPr>
                    </a:tc>
                    <a:tc>
                      <a:txBody>
                        <a:bodyPr/>
                        <a:lstStyle/>
                        <a:p>
                          <a:endParaRPr lang="en-NL"/>
                        </a:p>
                      </a:txBody>
                      <a:tcPr anchor="ctr">
                        <a:blipFill>
                          <a:blip r:embed="rId2"/>
                          <a:stretch>
                            <a:fillRect l="-400000" t="-101639" r="-101932" b="-103279"/>
                          </a:stretch>
                        </a:blipFill>
                      </a:tcPr>
                    </a:tc>
                    <a:tc>
                      <a:txBody>
                        <a:bodyPr/>
                        <a:lstStyle/>
                        <a:p>
                          <a:endParaRPr lang="en-NL"/>
                        </a:p>
                      </a:txBody>
                      <a:tcPr anchor="ctr">
                        <a:blipFill>
                          <a:blip r:embed="rId2"/>
                          <a:stretch>
                            <a:fillRect l="-500000" t="-101639" r="-1932" b="-103279"/>
                          </a:stretch>
                        </a:blipFill>
                      </a:tcPr>
                    </a:tc>
                    <a:extLst>
                      <a:ext uri="{0D108BD9-81ED-4DB2-BD59-A6C34878D82A}">
                        <a16:rowId xmlns:a16="http://schemas.microsoft.com/office/drawing/2014/main" val="1547351636"/>
                      </a:ext>
                    </a:extLst>
                  </a:tr>
                  <a:tr h="370840">
                    <a:tc>
                      <a:txBody>
                        <a:bodyPr/>
                        <a:lstStyle/>
                        <a:p>
                          <a:endParaRPr lang="en-NL"/>
                        </a:p>
                      </a:txBody>
                      <a:tcPr anchor="ctr">
                        <a:blipFill>
                          <a:blip r:embed="rId2"/>
                          <a:stretch>
                            <a:fillRect l="-483" t="-201639" r="-501449" b="-3279"/>
                          </a:stretch>
                        </a:blipFill>
                      </a:tcPr>
                    </a:tc>
                    <a:tc>
                      <a:txBody>
                        <a:bodyPr/>
                        <a:lstStyle/>
                        <a:p>
                          <a:endParaRPr lang="en-NL"/>
                        </a:p>
                      </a:txBody>
                      <a:tcPr anchor="ctr">
                        <a:blipFill>
                          <a:blip r:embed="rId2"/>
                          <a:stretch>
                            <a:fillRect l="-100483" t="-201639" r="-401449" b="-3279"/>
                          </a:stretch>
                        </a:blipFill>
                      </a:tcPr>
                    </a:tc>
                    <a:tc>
                      <a:txBody>
                        <a:bodyPr/>
                        <a:lstStyle/>
                        <a:p>
                          <a:endParaRPr lang="en-NL"/>
                        </a:p>
                      </a:txBody>
                      <a:tcPr anchor="ctr">
                        <a:blipFill>
                          <a:blip r:embed="rId2"/>
                          <a:stretch>
                            <a:fillRect l="-200483" t="-201639" r="-301449" b="-3279"/>
                          </a:stretch>
                        </a:blipFill>
                      </a:tcPr>
                    </a:tc>
                    <a:tc>
                      <a:txBody>
                        <a:bodyPr/>
                        <a:lstStyle/>
                        <a:p>
                          <a:endParaRPr lang="en-NL"/>
                        </a:p>
                      </a:txBody>
                      <a:tcPr anchor="ctr">
                        <a:blipFill>
                          <a:blip r:embed="rId2"/>
                          <a:stretch>
                            <a:fillRect l="-301942" t="-201639" r="-202913" b="-3279"/>
                          </a:stretch>
                        </a:blipFill>
                      </a:tcPr>
                    </a:tc>
                    <a:tc>
                      <a:txBody>
                        <a:bodyPr/>
                        <a:lstStyle/>
                        <a:p>
                          <a:endParaRPr lang="en-NL"/>
                        </a:p>
                      </a:txBody>
                      <a:tcPr anchor="ctr">
                        <a:blipFill>
                          <a:blip r:embed="rId2"/>
                          <a:stretch>
                            <a:fillRect l="-400000" t="-201639" r="-101932" b="-3279"/>
                          </a:stretch>
                        </a:blipFill>
                      </a:tcPr>
                    </a:tc>
                    <a:tc>
                      <a:txBody>
                        <a:bodyPr/>
                        <a:lstStyle/>
                        <a:p>
                          <a:endParaRPr lang="en-NL"/>
                        </a:p>
                      </a:txBody>
                      <a:tcPr anchor="ctr">
                        <a:blipFill>
                          <a:blip r:embed="rId2"/>
                          <a:stretch>
                            <a:fillRect l="-500000" t="-201639" r="-1932" b="-3279"/>
                          </a:stretch>
                        </a:blipFill>
                      </a:tcPr>
                    </a:tc>
                    <a:extLst>
                      <a:ext uri="{0D108BD9-81ED-4DB2-BD59-A6C34878D82A}">
                        <a16:rowId xmlns:a16="http://schemas.microsoft.com/office/drawing/2014/main" val="2442566979"/>
                      </a:ext>
                    </a:extLst>
                  </a:tr>
                </a:tbl>
              </a:graphicData>
            </a:graphic>
          </p:graphicFrame>
        </mc:Fallback>
      </mc:AlternateContent>
      <p:sp>
        <p:nvSpPr>
          <p:cNvPr id="4" name="Tijdelijke aanduiding voor voettekst 3">
            <a:extLst>
              <a:ext uri="{FF2B5EF4-FFF2-40B4-BE49-F238E27FC236}">
                <a16:creationId xmlns:a16="http://schemas.microsoft.com/office/drawing/2014/main" id="{1D75AA49-B08F-CCA3-3A92-E473A5DEB02C}"/>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E63722FC-5DD7-0071-383C-A6C4EC6F4E10}"/>
              </a:ext>
            </a:extLst>
          </p:cNvPr>
          <p:cNvSpPr>
            <a:spLocks noGrp="1"/>
          </p:cNvSpPr>
          <p:nvPr>
            <p:ph type="sldNum" sz="quarter" idx="12"/>
          </p:nvPr>
        </p:nvSpPr>
        <p:spPr/>
        <p:txBody>
          <a:bodyPr/>
          <a:lstStyle/>
          <a:p>
            <a:fld id="{C194BDB0-F4EA-4DD6-8281-CCE2440D0CE0}" type="slidenum">
              <a:rPr lang="en-GB" smtClean="0"/>
              <a:t>17</a:t>
            </a:fld>
            <a:endParaRPr lang="en-GB" dirty="0"/>
          </a:p>
        </p:txBody>
      </p:sp>
      <mc:AlternateContent xmlns:mc="http://schemas.openxmlformats.org/markup-compatibility/2006" xmlns:a14="http://schemas.microsoft.com/office/drawing/2010/main">
        <mc:Choice Requires="a14">
          <p:graphicFrame>
            <p:nvGraphicFramePr>
              <p:cNvPr id="7" name="Tijdelijke aanduiding voor inhoud 5">
                <a:extLst>
                  <a:ext uri="{FF2B5EF4-FFF2-40B4-BE49-F238E27FC236}">
                    <a16:creationId xmlns:a16="http://schemas.microsoft.com/office/drawing/2014/main" id="{1107C10E-F9CC-6577-9D2D-7CB1C2554A62}"/>
                  </a:ext>
                </a:extLst>
              </p:cNvPr>
              <p:cNvGraphicFramePr>
                <a:graphicFrameLocks/>
              </p:cNvGraphicFramePr>
              <p:nvPr/>
            </p:nvGraphicFramePr>
            <p:xfrm>
              <a:off x="1388533" y="2937456"/>
              <a:ext cx="6297080" cy="111252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3928593670"/>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𝐒𝐡𝐨𝐭</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𝐧𝐮𝐦𝐛𝐞𝐫</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000" b="1" i="0" dirty="0" smtClean="0">
                                    <a:latin typeface="Cambria Math" panose="02040503050406030204" pitchFamily="18" charset="0"/>
                                    <a:ea typeface="Cambria Math" panose="02040503050406030204" pitchFamily="18" charset="0"/>
                                  </a:rPr>
                                  <m:t>𝐄𝐂𝐑𝐇</m:t>
                                </m:r>
                                <m:r>
                                  <a:rPr lang="en-US" sz="1000" b="1" i="0" dirty="0" smtClean="0">
                                    <a:latin typeface="Cambria Math" panose="02040503050406030204" pitchFamily="18" charset="0"/>
                                    <a:ea typeface="Cambria Math" panose="02040503050406030204" pitchFamily="18" charset="0"/>
                                  </a:rPr>
                                  <m:t> </m:t>
                                </m:r>
                                <m:r>
                                  <a:rPr lang="en-US" sz="1000" b="1" i="0" dirty="0" smtClean="0">
                                    <a:latin typeface="Cambria Math" panose="02040503050406030204" pitchFamily="18" charset="0"/>
                                    <a:ea typeface="Cambria Math" panose="02040503050406030204" pitchFamily="18" charset="0"/>
                                  </a:rPr>
                                  <m:t>𝐩𝐨𝐰𝐞𝐫</m:t>
                                </m:r>
                                <m:r>
                                  <a:rPr lang="en-US" sz="1000" b="1" i="0" dirty="0" smtClean="0">
                                    <a:latin typeface="Cambria Math" panose="02040503050406030204" pitchFamily="18" charset="0"/>
                                    <a:ea typeface="Cambria Math" panose="02040503050406030204" pitchFamily="18" charset="0"/>
                                  </a:rPr>
                                  <m:t> [</m:t>
                                </m:r>
                                <m:r>
                                  <a:rPr lang="en-US" sz="1000" b="1" i="0" dirty="0" smtClean="0">
                                    <a:latin typeface="Cambria Math" panose="02040503050406030204" pitchFamily="18" charset="0"/>
                                    <a:ea typeface="Cambria Math" panose="02040503050406030204" pitchFamily="18" charset="0"/>
                                  </a:rPr>
                                  <m:t>𝐤𝐖</m:t>
                                </m:r>
                                <m:r>
                                  <a:rPr lang="en-US" sz="1000" b="1" i="0" dirty="0" smtClean="0">
                                    <a:latin typeface="Cambria Math" panose="02040503050406030204" pitchFamily="18" charset="0"/>
                                    <a:ea typeface="Cambria Math" panose="02040503050406030204" pitchFamily="18" charset="0"/>
                                  </a:rPr>
                                  <m:t>]</m:t>
                                </m:r>
                              </m:oMath>
                            </m:oMathPara>
                          </a14:m>
                          <a:endParaRPr lang="en-US" sz="100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𝑽</m:t>
                                    </m:r>
                                  </m:e>
                                  <m:sub>
                                    <m:r>
                                      <a:rPr lang="en-US" sz="1250" b="1" i="0" smtClean="0">
                                        <a:latin typeface="Cambria Math" panose="02040503050406030204" pitchFamily="18" charset="0"/>
                                        <a:ea typeface="Cambria Math" panose="02040503050406030204" pitchFamily="18" charset="0"/>
                                      </a:rPr>
                                      <m:t>𝐥𝐨𝐨𝐩</m:t>
                                    </m:r>
                                  </m:sub>
                                </m:sSub>
                                <m:r>
                                  <a:rPr lang="en-US" sz="1250" b="1" i="1" smtClean="0">
                                    <a:latin typeface="Cambria Math" panose="02040503050406030204" pitchFamily="18" charset="0"/>
                                    <a:ea typeface="Cambria Math" panose="02040503050406030204" pitchFamily="18" charset="0"/>
                                  </a:rPr>
                                  <m:t> [</m:t>
                                </m:r>
                                <m:r>
                                  <a:rPr lang="en-US" sz="1250" b="1" i="0" smtClean="0">
                                    <a:latin typeface="Cambria Math" panose="02040503050406030204" pitchFamily="18" charset="0"/>
                                    <a:ea typeface="Cambria Math" panose="02040503050406030204" pitchFamily="18" charset="0"/>
                                  </a:rPr>
                                  <m:t>𝐦𝐕</m:t>
                                </m:r>
                                <m:r>
                                  <a:rPr lang="en-US" sz="1250" b="1" i="0"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r>
                                      <a:rPr lang="en-US" sz="1250" b="1" i="1" smtClean="0">
                                        <a:latin typeface="Cambria Math" panose="02040503050406030204" pitchFamily="18" charset="0"/>
                                        <a:ea typeface="Cambria Math" panose="02040503050406030204" pitchFamily="18" charset="0"/>
                                      </a:rPr>
                                      <m:t>𝒆</m:t>
                                    </m:r>
                                  </m:sub>
                                </m:sSub>
                                <m:r>
                                  <a:rPr lang="en-US" sz="1250" b="1" i="1" smtClean="0">
                                    <a:latin typeface="Cambria Math" panose="02040503050406030204" pitchFamily="18" charset="0"/>
                                    <a:ea typeface="Cambria Math" panose="02040503050406030204" pitchFamily="18" charset="0"/>
                                  </a:rPr>
                                  <m:t> [</m:t>
                                </m:r>
                                <m:sSup>
                                  <m:sSupPr>
                                    <m:ctrlPr>
                                      <a:rPr lang="en-US" sz="1250" b="1" i="1" smtClean="0">
                                        <a:latin typeface="Cambria Math" panose="02040503050406030204" pitchFamily="18" charset="0"/>
                                        <a:ea typeface="Cambria Math" panose="02040503050406030204" pitchFamily="18" charset="0"/>
                                      </a:rPr>
                                    </m:ctrlPr>
                                  </m:sSupPr>
                                  <m:e>
                                    <m:r>
                                      <a:rPr lang="en-US" sz="1250" b="1" i="1" smtClean="0">
                                        <a:latin typeface="Cambria Math" panose="02040503050406030204" pitchFamily="18" charset="0"/>
                                        <a:ea typeface="Cambria Math" panose="02040503050406030204" pitchFamily="18" charset="0"/>
                                      </a:rPr>
                                      <m:t>𝟏𝟎</m:t>
                                    </m:r>
                                  </m:e>
                                  <m:sup>
                                    <m:r>
                                      <a:rPr lang="en-US" sz="1250" b="1" i="1" smtClean="0">
                                        <a:latin typeface="Cambria Math" panose="02040503050406030204" pitchFamily="18" charset="0"/>
                                        <a:ea typeface="Cambria Math" panose="02040503050406030204" pitchFamily="18" charset="0"/>
                                      </a:rPr>
                                      <m:t>𝟏𝟗</m:t>
                                    </m:r>
                                  </m:sup>
                                </m:sSup>
                                <m:r>
                                  <a:rPr lang="en-US" sz="1250" b="1" i="1" smtClean="0">
                                    <a:latin typeface="Cambria Math" panose="02040503050406030204" pitchFamily="18" charset="0"/>
                                    <a:ea typeface="Cambria Math" panose="02040503050406030204" pitchFamily="18" charset="0"/>
                                  </a:rPr>
                                  <m:t> </m:t>
                                </m:r>
                                <m:sSup>
                                  <m:sSupPr>
                                    <m:ctrlPr>
                                      <a:rPr lang="en-US" sz="1250" b="1" i="1" smtClean="0">
                                        <a:latin typeface="Cambria Math" panose="02040503050406030204" pitchFamily="18" charset="0"/>
                                        <a:ea typeface="Cambria Math" panose="02040503050406030204" pitchFamily="18" charset="0"/>
                                      </a:rPr>
                                    </m:ctrlPr>
                                  </m:sSupPr>
                                  <m:e>
                                    <m:r>
                                      <a:rPr lang="en-US" sz="1250" b="1" i="0" smtClean="0">
                                        <a:latin typeface="Cambria Math" panose="02040503050406030204" pitchFamily="18" charset="0"/>
                                        <a:ea typeface="Cambria Math" panose="02040503050406030204" pitchFamily="18" charset="0"/>
                                      </a:rPr>
                                      <m:t>𝐦</m:t>
                                    </m:r>
                                  </m:e>
                                  <m:sup>
                                    <m:r>
                                      <a:rPr lang="en-US" sz="1250" b="1" i="1" smtClean="0">
                                        <a:latin typeface="Cambria Math" panose="02040503050406030204" pitchFamily="18" charset="0"/>
                                        <a:ea typeface="Cambria Math" panose="02040503050406030204" pitchFamily="18" charset="0"/>
                                      </a:rPr>
                                      <m:t>−</m:t>
                                    </m:r>
                                    <m:r>
                                      <a:rPr lang="en-US" sz="1250" b="1" i="1" smtClean="0">
                                        <a:latin typeface="Cambria Math" panose="02040503050406030204" pitchFamily="18" charset="0"/>
                                        <a:ea typeface="Cambria Math" panose="02040503050406030204" pitchFamily="18" charset="0"/>
                                      </a:rPr>
                                      <m:t>𝟑</m:t>
                                    </m:r>
                                  </m:sup>
                                </m:sSup>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1" smtClean="0">
                                    <a:latin typeface="Cambria Math" panose="02040503050406030204" pitchFamily="18" charset="0"/>
                                    <a:ea typeface="Cambria Math" panose="02040503050406030204" pitchFamily="18" charset="0"/>
                                  </a:rPr>
                                  <m:t>𝑬</m:t>
                                </m:r>
                                <m:r>
                                  <a:rPr lang="en-US" sz="1250" b="1" i="1" smtClean="0">
                                    <a:latin typeface="Cambria Math" panose="02040503050406030204" pitchFamily="18" charset="0"/>
                                    <a:ea typeface="Cambria Math" panose="02040503050406030204" pitchFamily="18" charset="0"/>
                                  </a:rPr>
                                  <m:t> /</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 </m:t>
                                    </m:r>
                                    <m:r>
                                      <a:rPr lang="en-US" sz="1250" b="1" i="0" smtClean="0">
                                        <a:latin typeface="Cambria Math" panose="02040503050406030204" pitchFamily="18" charset="0"/>
                                        <a:ea typeface="Cambria Math" panose="02040503050406030204" pitchFamily="18" charset="0"/>
                                      </a:rPr>
                                      <m:t>𝐄</m:t>
                                    </m:r>
                                  </m:e>
                                  <m:sub>
                                    <m:r>
                                      <a:rPr lang="en-US" sz="1250" b="1" i="0" smtClean="0">
                                        <a:latin typeface="Cambria Math" panose="02040503050406030204" pitchFamily="18" charset="0"/>
                                        <a:ea typeface="Cambria Math" panose="02040503050406030204" pitchFamily="18" charset="0"/>
                                      </a:rPr>
                                      <m:t>𝐂𝐇</m:t>
                                    </m:r>
                                  </m:sub>
                                </m:sSub>
                                <m:r>
                                  <a:rPr lang="en-US" sz="1250" b="1" i="1" smtClean="0">
                                    <a:latin typeface="Cambria Math" panose="02040503050406030204" pitchFamily="18" charset="0"/>
                                    <a:ea typeface="Cambria Math" panose="02040503050406030204" pitchFamily="18" charset="0"/>
                                  </a:rPr>
                                  <m:t> [−]</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737800574"/>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m:t>
                                </m:r>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5</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1250" b="0" i="1" smtClean="0">
                                  <a:latin typeface="Cambria Math" panose="02040503050406030204" pitchFamily="18" charset="0"/>
                                  <a:ea typeface="Cambria Math" panose="02040503050406030204" pitchFamily="18" charset="0"/>
                                </a:rPr>
                                <m:t>12</m:t>
                              </m:r>
                            </m:oMath>
                          </a14:m>
                          <a:r>
                            <a:rPr lang="en-US" sz="1250" dirty="0">
                              <a:latin typeface="Cambria Math" panose="02040503050406030204" pitchFamily="18" charset="0"/>
                              <a:ea typeface="Cambria Math" panose="02040503050406030204" pitchFamily="18" charset="0"/>
                            </a:rPr>
                            <a:t>00</a:t>
                          </a: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2</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1</a:t>
                          </a:r>
                          <a:r>
                            <a:rPr lang="en-NL" sz="1250" b="0" i="0" kern="1200" dirty="0">
                              <a:solidFill>
                                <a:schemeClr val="dk1"/>
                              </a:solidFill>
                              <a:effectLst/>
                              <a:latin typeface="Cambria Math" panose="02040503050406030204" pitchFamily="18" charset="0"/>
                              <a:ea typeface="Cambria Math" panose="02040503050406030204" pitchFamily="18" charset="0"/>
                              <a:cs typeface="+mn-cs"/>
                            </a:rPr>
                            <a:t>5</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90</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US" sz="1250" dirty="0">
                              <a:latin typeface="Cambria Math" panose="02040503050406030204" pitchFamily="18" charset="0"/>
                              <a:ea typeface="Cambria Math" panose="02040503050406030204" pitchFamily="18" charset="0"/>
                            </a:rPr>
                            <a:t>2</a:t>
                          </a:r>
                        </a:p>
                      </a:txBody>
                      <a:tcPr anchor="ctr"/>
                    </a:tc>
                    <a:extLst>
                      <a:ext uri="{0D108BD9-81ED-4DB2-BD59-A6C34878D82A}">
                        <a16:rowId xmlns:a16="http://schemas.microsoft.com/office/drawing/2014/main" val="1547351636"/>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𝟕𝟖𝟖𝟕𝟖</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1250" b="0" i="1" smtClean="0">
                                  <a:latin typeface="Cambria Math" panose="02040503050406030204" pitchFamily="18" charset="0"/>
                                  <a:ea typeface="Cambria Math" panose="02040503050406030204" pitchFamily="18" charset="0"/>
                                </a:rPr>
                                <m:t>12</m:t>
                              </m:r>
                            </m:oMath>
                          </a14:m>
                          <a:r>
                            <a:rPr lang="en-US" sz="1250" dirty="0">
                              <a:latin typeface="Cambria Math" panose="02040503050406030204" pitchFamily="18" charset="0"/>
                              <a:ea typeface="Cambria Math" panose="02040503050406030204" pitchFamily="18" charset="0"/>
                            </a:rPr>
                            <a:t>00</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NL" sz="1250" b="0" i="0" kern="1200" dirty="0">
                              <a:solidFill>
                                <a:schemeClr val="dk1"/>
                              </a:solidFill>
                              <a:effectLst/>
                              <a:latin typeface="Cambria Math" panose="02040503050406030204" pitchFamily="18" charset="0"/>
                              <a:ea typeface="Cambria Math" panose="02040503050406030204" pitchFamily="18" charset="0"/>
                              <a:cs typeface="+mn-cs"/>
                            </a:rPr>
                            <a:t>35</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0</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1.65</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US" sz="1250" dirty="0">
                              <a:latin typeface="Cambria Math" panose="02040503050406030204" pitchFamily="18" charset="0"/>
                              <a:ea typeface="Cambria Math" panose="02040503050406030204" pitchFamily="18" charset="0"/>
                            </a:rPr>
                            <a:t>4</a:t>
                          </a:r>
                        </a:p>
                      </a:txBody>
                      <a:tcPr anchor="ctr"/>
                    </a:tc>
                    <a:extLst>
                      <a:ext uri="{0D108BD9-81ED-4DB2-BD59-A6C34878D82A}">
                        <a16:rowId xmlns:a16="http://schemas.microsoft.com/office/drawing/2014/main" val="2442566979"/>
                      </a:ext>
                    </a:extLst>
                  </a:tr>
                </a:tbl>
              </a:graphicData>
            </a:graphic>
          </p:graphicFrame>
        </mc:Choice>
        <mc:Fallback xmlns="">
          <p:graphicFrame>
            <p:nvGraphicFramePr>
              <p:cNvPr id="7" name="Tijdelijke aanduiding voor inhoud 5">
                <a:extLst>
                  <a:ext uri="{FF2B5EF4-FFF2-40B4-BE49-F238E27FC236}">
                    <a16:creationId xmlns:a16="http://schemas.microsoft.com/office/drawing/2014/main" id="{1107C10E-F9CC-6577-9D2D-7CB1C2554A62}"/>
                  </a:ext>
                </a:extLst>
              </p:cNvPr>
              <p:cNvGraphicFramePr>
                <a:graphicFrameLocks/>
              </p:cNvGraphicFramePr>
              <p:nvPr>
                <p:extLst>
                  <p:ext uri="{D42A27DB-BD31-4B8C-83A1-F6EECF244321}">
                    <p14:modId xmlns:p14="http://schemas.microsoft.com/office/powerpoint/2010/main" val="1143529554"/>
                  </p:ext>
                </p:extLst>
              </p:nvPr>
            </p:nvGraphicFramePr>
            <p:xfrm>
              <a:off x="1388533" y="2937456"/>
              <a:ext cx="6297080" cy="111252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3928593670"/>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endParaRPr lang="en-NL"/>
                        </a:p>
                      </a:txBody>
                      <a:tcPr anchor="ctr">
                        <a:blipFill>
                          <a:blip r:embed="rId3"/>
                          <a:stretch>
                            <a:fillRect l="-483" t="-1639" r="-401449" b="-204918"/>
                          </a:stretch>
                        </a:blipFill>
                      </a:tcPr>
                    </a:tc>
                    <a:tc>
                      <a:txBody>
                        <a:bodyPr/>
                        <a:lstStyle/>
                        <a:p>
                          <a:endParaRPr lang="en-NL"/>
                        </a:p>
                      </a:txBody>
                      <a:tcPr anchor="ctr">
                        <a:blipFill>
                          <a:blip r:embed="rId3"/>
                          <a:stretch>
                            <a:fillRect l="-100483" t="-1639" r="-301449" b="-204918"/>
                          </a:stretch>
                        </a:blipFill>
                      </a:tcPr>
                    </a:tc>
                    <a:tc>
                      <a:txBody>
                        <a:bodyPr/>
                        <a:lstStyle/>
                        <a:p>
                          <a:endParaRPr lang="en-NL"/>
                        </a:p>
                      </a:txBody>
                      <a:tcPr anchor="ctr">
                        <a:blipFill>
                          <a:blip r:embed="rId3"/>
                          <a:stretch>
                            <a:fillRect l="-201456" t="-1639" r="-202913" b="-204918"/>
                          </a:stretch>
                        </a:blipFill>
                      </a:tcPr>
                    </a:tc>
                    <a:tc>
                      <a:txBody>
                        <a:bodyPr/>
                        <a:lstStyle/>
                        <a:p>
                          <a:endParaRPr lang="en-NL"/>
                        </a:p>
                      </a:txBody>
                      <a:tcPr anchor="ctr">
                        <a:blipFill>
                          <a:blip r:embed="rId3"/>
                          <a:stretch>
                            <a:fillRect l="-300000" t="-1639" r="-101932" b="-204918"/>
                          </a:stretch>
                        </a:blipFill>
                      </a:tcPr>
                    </a:tc>
                    <a:tc>
                      <a:txBody>
                        <a:bodyPr/>
                        <a:lstStyle/>
                        <a:p>
                          <a:endParaRPr lang="en-NL"/>
                        </a:p>
                      </a:txBody>
                      <a:tcPr anchor="ctr">
                        <a:blipFill>
                          <a:blip r:embed="rId3"/>
                          <a:stretch>
                            <a:fillRect l="-400000" t="-1639" r="-1932" b="-204918"/>
                          </a:stretch>
                        </a:blipFill>
                      </a:tcPr>
                    </a:tc>
                    <a:extLst>
                      <a:ext uri="{0D108BD9-81ED-4DB2-BD59-A6C34878D82A}">
                        <a16:rowId xmlns:a16="http://schemas.microsoft.com/office/drawing/2014/main" val="2737800574"/>
                      </a:ext>
                    </a:extLst>
                  </a:tr>
                  <a:tr h="370840">
                    <a:tc>
                      <a:txBody>
                        <a:bodyPr/>
                        <a:lstStyle/>
                        <a:p>
                          <a:endParaRPr lang="en-NL"/>
                        </a:p>
                      </a:txBody>
                      <a:tcPr anchor="ctr">
                        <a:blipFill>
                          <a:blip r:embed="rId3"/>
                          <a:stretch>
                            <a:fillRect l="-483" t="-100000" r="-401449" b="-101613"/>
                          </a:stretch>
                        </a:blipFill>
                      </a:tcPr>
                    </a:tc>
                    <a:tc>
                      <a:txBody>
                        <a:bodyPr/>
                        <a:lstStyle/>
                        <a:p>
                          <a:endParaRPr lang="en-NL"/>
                        </a:p>
                      </a:txBody>
                      <a:tcPr anchor="ctr">
                        <a:blipFill>
                          <a:blip r:embed="rId3"/>
                          <a:stretch>
                            <a:fillRect l="-100483" t="-100000" r="-301449" b="-101613"/>
                          </a:stretch>
                        </a:blipFill>
                      </a:tcP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2</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1</a:t>
                          </a:r>
                          <a:r>
                            <a:rPr lang="en-NL" sz="1250" b="0" i="0" kern="1200" dirty="0">
                              <a:solidFill>
                                <a:schemeClr val="dk1"/>
                              </a:solidFill>
                              <a:effectLst/>
                              <a:latin typeface="Cambria Math" panose="02040503050406030204" pitchFamily="18" charset="0"/>
                              <a:ea typeface="Cambria Math" panose="02040503050406030204" pitchFamily="18" charset="0"/>
                              <a:cs typeface="+mn-cs"/>
                            </a:rPr>
                            <a:t>5</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90</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US" sz="1250" dirty="0">
                              <a:latin typeface="Cambria Math" panose="02040503050406030204" pitchFamily="18" charset="0"/>
                              <a:ea typeface="Cambria Math" panose="02040503050406030204" pitchFamily="18" charset="0"/>
                            </a:rPr>
                            <a:t>2</a:t>
                          </a:r>
                        </a:p>
                      </a:txBody>
                      <a:tcPr anchor="ctr"/>
                    </a:tc>
                    <a:extLst>
                      <a:ext uri="{0D108BD9-81ED-4DB2-BD59-A6C34878D82A}">
                        <a16:rowId xmlns:a16="http://schemas.microsoft.com/office/drawing/2014/main" val="1547351636"/>
                      </a:ext>
                    </a:extLst>
                  </a:tr>
                  <a:tr h="370840">
                    <a:tc>
                      <a:txBody>
                        <a:bodyPr/>
                        <a:lstStyle/>
                        <a:p>
                          <a:endParaRPr lang="en-NL"/>
                        </a:p>
                      </a:txBody>
                      <a:tcPr anchor="ctr">
                        <a:blipFill>
                          <a:blip r:embed="rId3"/>
                          <a:stretch>
                            <a:fillRect l="-483" t="-203279" r="-401449" b="-3279"/>
                          </a:stretch>
                        </a:blipFill>
                      </a:tcPr>
                    </a:tc>
                    <a:tc>
                      <a:txBody>
                        <a:bodyPr/>
                        <a:lstStyle/>
                        <a:p>
                          <a:endParaRPr lang="en-NL"/>
                        </a:p>
                      </a:txBody>
                      <a:tcPr anchor="ctr">
                        <a:blipFill>
                          <a:blip r:embed="rId3"/>
                          <a:stretch>
                            <a:fillRect l="-100483" t="-203279" r="-301449" b="-3279"/>
                          </a:stretch>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NL" sz="1250" b="0" i="0" kern="1200" dirty="0">
                              <a:solidFill>
                                <a:schemeClr val="dk1"/>
                              </a:solidFill>
                              <a:effectLst/>
                              <a:latin typeface="Cambria Math" panose="02040503050406030204" pitchFamily="18" charset="0"/>
                              <a:ea typeface="Cambria Math" panose="02040503050406030204" pitchFamily="18" charset="0"/>
                              <a:cs typeface="+mn-cs"/>
                            </a:rPr>
                            <a:t>35</a:t>
                          </a:r>
                          <a:r>
                            <a:rPr lang="en-US" sz="1250" b="0" i="0" kern="1200" dirty="0">
                              <a:solidFill>
                                <a:schemeClr val="dk1"/>
                              </a:solidFill>
                              <a:effectLst/>
                              <a:latin typeface="Cambria Math" panose="02040503050406030204" pitchFamily="18" charset="0"/>
                              <a:ea typeface="Cambria Math" panose="02040503050406030204" pitchFamily="18" charset="0"/>
                              <a:cs typeface="+mn-cs"/>
                            </a:rPr>
                            <a:t>0</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NL" sz="1250" b="0" i="0" kern="1200" dirty="0">
                              <a:solidFill>
                                <a:schemeClr val="dk1"/>
                              </a:solidFill>
                              <a:effectLst/>
                              <a:latin typeface="Cambria Math" panose="02040503050406030204" pitchFamily="18" charset="0"/>
                              <a:ea typeface="Cambria Math" panose="02040503050406030204" pitchFamily="18" charset="0"/>
                              <a:cs typeface="+mn-cs"/>
                            </a:rPr>
                            <a:t>1.65</a:t>
                          </a:r>
                          <a:endParaRPr lang="en-US" sz="1250" dirty="0">
                            <a:latin typeface="Cambria Math" panose="02040503050406030204" pitchFamily="18" charset="0"/>
                            <a:ea typeface="Cambria Math" panose="02040503050406030204" pitchFamily="18" charset="0"/>
                          </a:endParaRPr>
                        </a:p>
                      </a:txBody>
                      <a:tcPr anchor="ctr"/>
                    </a:tc>
                    <a:tc>
                      <a:txBody>
                        <a:bodyPr/>
                        <a:lstStyle/>
                        <a:p>
                          <a:pPr algn="ctr"/>
                          <a:r>
                            <a:rPr lang="en-US" sz="1250" dirty="0">
                              <a:latin typeface="Cambria Math" panose="02040503050406030204" pitchFamily="18" charset="0"/>
                              <a:ea typeface="Cambria Math" panose="02040503050406030204" pitchFamily="18" charset="0"/>
                            </a:rPr>
                            <a:t>4</a:t>
                          </a:r>
                        </a:p>
                      </a:txBody>
                      <a:tcPr anchor="ctr"/>
                    </a:tc>
                    <a:extLst>
                      <a:ext uri="{0D108BD9-81ED-4DB2-BD59-A6C34878D82A}">
                        <a16:rowId xmlns:a16="http://schemas.microsoft.com/office/drawing/2014/main" val="2442566979"/>
                      </a:ext>
                    </a:extLst>
                  </a:tr>
                </a:tbl>
              </a:graphicData>
            </a:graphic>
          </p:graphicFrame>
        </mc:Fallback>
      </mc:AlternateContent>
      <p:sp>
        <p:nvSpPr>
          <p:cNvPr id="3" name="Tijdelijke aanduiding voor voettekst 4">
            <a:extLst>
              <a:ext uri="{FF2B5EF4-FFF2-40B4-BE49-F238E27FC236}">
                <a16:creationId xmlns:a16="http://schemas.microsoft.com/office/drawing/2014/main" id="{3CC78F68-3B1A-37E1-72B9-F10FD3D93023}"/>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11b - Hidden]</a:t>
            </a:r>
            <a:endParaRPr lang="en-GB" sz="750" dirty="0"/>
          </a:p>
        </p:txBody>
      </p:sp>
      <p:pic>
        <p:nvPicPr>
          <p:cNvPr id="8" name="Picture 42">
            <a:extLst>
              <a:ext uri="{FF2B5EF4-FFF2-40B4-BE49-F238E27FC236}">
                <a16:creationId xmlns:a16="http://schemas.microsoft.com/office/drawing/2014/main" id="{12525C21-EC4F-8859-CD20-0AB27AF4693F}"/>
              </a:ext>
            </a:extLst>
          </p:cNvPr>
          <p:cNvPicPr>
            <a:picLocks noChangeAspect="1"/>
          </p:cNvPicPr>
          <p:nvPr/>
        </p:nvPicPr>
        <p:blipFill>
          <a:blip r:embed="rId4"/>
          <a:stretch>
            <a:fillRect/>
          </a:stretch>
        </p:blipFill>
        <p:spPr>
          <a:xfrm>
            <a:off x="0" y="4659979"/>
            <a:ext cx="1440000" cy="392839"/>
          </a:xfrm>
          <a:prstGeom prst="rect">
            <a:avLst/>
          </a:prstGeom>
        </p:spPr>
      </p:pic>
      <p:pic>
        <p:nvPicPr>
          <p:cNvPr id="9" name="Picture 8">
            <a:extLst>
              <a:ext uri="{FF2B5EF4-FFF2-40B4-BE49-F238E27FC236}">
                <a16:creationId xmlns:a16="http://schemas.microsoft.com/office/drawing/2014/main" id="{47C1D588-F19A-7A74-AD90-FFF5ABF576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509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E8EDC-B31D-96BD-E216-A79A2F8BE7F3}"/>
              </a:ext>
            </a:extLst>
          </p:cNvPr>
          <p:cNvSpPr>
            <a:spLocks noGrp="1"/>
          </p:cNvSpPr>
          <p:nvPr>
            <p:ph type="title"/>
          </p:nvPr>
        </p:nvSpPr>
        <p:spPr/>
        <p:txBody>
          <a:bodyPr anchor="ctr"/>
          <a:lstStyle/>
          <a:p>
            <a:pPr algn="ctr"/>
            <a:r>
              <a:rPr lang="en-US" sz="2500" dirty="0"/>
              <a:t>Analysis of the hard X-ray emission (PMTX signals)</a:t>
            </a:r>
          </a:p>
        </p:txBody>
      </p:sp>
      <p:sp>
        <p:nvSpPr>
          <p:cNvPr id="4" name="Tijdelijke aanduiding voor voettekst 3">
            <a:extLst>
              <a:ext uri="{FF2B5EF4-FFF2-40B4-BE49-F238E27FC236}">
                <a16:creationId xmlns:a16="http://schemas.microsoft.com/office/drawing/2014/main" id="{9E235D78-2B7B-7BFB-5998-C0A431263333}"/>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2360DD27-81D1-FF8E-8D35-E7145730E064}"/>
              </a:ext>
            </a:extLst>
          </p:cNvPr>
          <p:cNvSpPr>
            <a:spLocks noGrp="1"/>
          </p:cNvSpPr>
          <p:nvPr>
            <p:ph type="sldNum" sz="quarter" idx="12"/>
          </p:nvPr>
        </p:nvSpPr>
        <p:spPr/>
        <p:txBody>
          <a:bodyPr/>
          <a:lstStyle/>
          <a:p>
            <a:fld id="{C194BDB0-F4EA-4DD6-8281-CCE2440D0CE0}" type="slidenum">
              <a:rPr lang="en-GB" smtClean="0"/>
              <a:t>18</a:t>
            </a:fld>
            <a:endParaRPr lang="en-GB" dirty="0"/>
          </a:p>
        </p:txBody>
      </p:sp>
      <p:sp>
        <p:nvSpPr>
          <p:cNvPr id="8" name="Tijdelijke aanduiding voor voettekst 4">
            <a:extLst>
              <a:ext uri="{FF2B5EF4-FFF2-40B4-BE49-F238E27FC236}">
                <a16:creationId xmlns:a16="http://schemas.microsoft.com/office/drawing/2014/main" id="{B2F68B4B-1D5E-04E3-A443-E3A4045B8D13}"/>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12]</a:t>
            </a:r>
            <a:endParaRPr lang="en-GB" sz="750" dirty="0"/>
          </a:p>
        </p:txBody>
      </p:sp>
      <p:pic>
        <p:nvPicPr>
          <p:cNvPr id="9" name="Picture 42">
            <a:extLst>
              <a:ext uri="{FF2B5EF4-FFF2-40B4-BE49-F238E27FC236}">
                <a16:creationId xmlns:a16="http://schemas.microsoft.com/office/drawing/2014/main" id="{C3344AD1-1634-9FF7-3BC7-84A43E8E7DBF}"/>
              </a:ext>
            </a:extLst>
          </p:cNvPr>
          <p:cNvPicPr>
            <a:picLocks noChangeAspect="1"/>
          </p:cNvPicPr>
          <p:nvPr/>
        </p:nvPicPr>
        <p:blipFill>
          <a:blip r:embed="rId2"/>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45CE5842-2E15-98DD-4ED3-E6CB66AD0A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Tijdelijke aanduiding voor inhoud 5">
                <a:extLst>
                  <a:ext uri="{FF2B5EF4-FFF2-40B4-BE49-F238E27FC236}">
                    <a16:creationId xmlns:a16="http://schemas.microsoft.com/office/drawing/2014/main" id="{FA3BBB91-75AE-2326-6B26-00181DEF8FF2}"/>
                  </a:ext>
                </a:extLst>
              </p:cNvPr>
              <p:cNvSpPr>
                <a:spLocks noGrp="1"/>
              </p:cNvSpPr>
              <p:nvPr>
                <p:ph idx="1"/>
              </p:nvPr>
            </p:nvSpPr>
            <p:spPr/>
            <p:txBody>
              <a:bodyPr/>
              <a:lstStyle/>
              <a:p>
                <a:pPr marL="342900" indent="-342900">
                  <a:buFont typeface="Wingdings" panose="05000000000000000000" pitchFamily="2" charset="2"/>
                  <a:buChar char="§"/>
                </a:pPr>
                <a:r>
                  <a:rPr lang="en-US" sz="1750" dirty="0"/>
                  <a:t>The </a:t>
                </a:r>
                <a:r>
                  <a:rPr lang="en-US" sz="1750" b="1" dirty="0"/>
                  <a:t>effective loss coefficient</a:t>
                </a:r>
                <a:r>
                  <a:rPr lang="en-US" sz="1750" dirty="0"/>
                  <a:t>, </a:t>
                </a:r>
                <a14:m>
                  <m:oMath xmlns:m="http://schemas.openxmlformats.org/officeDocument/2006/math">
                    <m:sSub>
                      <m:sSubPr>
                        <m:ctrlPr>
                          <a:rPr lang="en-US" sz="1750" b="0" i="1" smtClean="0">
                            <a:latin typeface="Cambria Math" panose="02040503050406030204" pitchFamily="18" charset="0"/>
                          </a:rPr>
                        </m:ctrlPr>
                      </m:sSubPr>
                      <m:e>
                        <m:r>
                          <a:rPr lang="en-US" sz="1750" b="0" i="1" smtClean="0">
                            <a:latin typeface="Cambria Math" panose="02040503050406030204" pitchFamily="18" charset="0"/>
                          </a:rPr>
                          <m:t>𝜈</m:t>
                        </m:r>
                      </m:e>
                      <m:sub>
                        <m:r>
                          <a:rPr lang="en-US" sz="1750" b="0" i="1" smtClean="0">
                            <a:latin typeface="Cambria Math" panose="02040503050406030204" pitchFamily="18" charset="0"/>
                          </a:rPr>
                          <m:t>1</m:t>
                        </m:r>
                      </m:sub>
                    </m:sSub>
                    <m:r>
                      <a:rPr lang="en-US" sz="1750" b="0" i="1" smtClean="0">
                        <a:latin typeface="Cambria Math" panose="02040503050406030204" pitchFamily="18" charset="0"/>
                      </a:rPr>
                      <m:t>−</m:t>
                    </m:r>
                    <m:sSub>
                      <m:sSubPr>
                        <m:ctrlPr>
                          <a:rPr lang="en-US" sz="1750" b="0" i="1" smtClean="0">
                            <a:latin typeface="Cambria Math" panose="02040503050406030204" pitchFamily="18" charset="0"/>
                          </a:rPr>
                        </m:ctrlPr>
                      </m:sSubPr>
                      <m:e>
                        <m:r>
                          <a:rPr lang="en-US" sz="1750" b="0" i="1" smtClean="0">
                            <a:latin typeface="Cambria Math" panose="02040503050406030204" pitchFamily="18" charset="0"/>
                          </a:rPr>
                          <m:t>𝛾</m:t>
                        </m:r>
                      </m:e>
                      <m:sub>
                        <m:sSub>
                          <m:sSubPr>
                            <m:ctrlPr>
                              <a:rPr lang="en-US" sz="1750" b="0" i="1" smtClean="0">
                                <a:latin typeface="Cambria Math" panose="02040503050406030204" pitchFamily="18" charset="0"/>
                              </a:rPr>
                            </m:ctrlPr>
                          </m:sSubPr>
                          <m:e>
                            <m:r>
                              <a:rPr lang="en-US" sz="1750" b="0" i="1" smtClean="0">
                                <a:latin typeface="Cambria Math" panose="02040503050406030204" pitchFamily="18" charset="0"/>
                              </a:rPr>
                              <m:t>𝐴</m:t>
                            </m:r>
                          </m:e>
                          <m:sub>
                            <m:r>
                              <a:rPr lang="en-US" sz="1750" b="0" i="0" smtClean="0">
                                <a:latin typeface="Cambria Math" panose="02040503050406030204" pitchFamily="18" charset="0"/>
                              </a:rPr>
                              <m:t>1</m:t>
                            </m:r>
                          </m:sub>
                        </m:sSub>
                      </m:sub>
                    </m:sSub>
                  </m:oMath>
                </a14:m>
                <a:r>
                  <a:rPr lang="en-US" sz="1750" dirty="0"/>
                  <a:t>, becomes </a:t>
                </a:r>
                <a:r>
                  <a:rPr lang="en-US" sz="1750" b="1" dirty="0"/>
                  <a:t>smaller</a:t>
                </a:r>
                <a:r>
                  <a:rPr lang="en-US" sz="1750" dirty="0"/>
                  <a:t> if the </a:t>
                </a:r>
                <a:r>
                  <a:rPr lang="en-US" sz="1750" b="1" dirty="0"/>
                  <a:t>ECRH power </a:t>
                </a:r>
                <a:r>
                  <a:rPr lang="en-US" sz="1750" dirty="0"/>
                  <a:t>is </a:t>
                </a:r>
                <a:r>
                  <a:rPr lang="en-US" sz="1750" b="1" dirty="0"/>
                  <a:t>deposited</a:t>
                </a:r>
                <a:r>
                  <a:rPr lang="en-US" sz="1750" dirty="0"/>
                  <a:t> </a:t>
                </a:r>
                <a:r>
                  <a:rPr lang="en-US" sz="1750" b="1" dirty="0"/>
                  <a:t>more radially outwards</a:t>
                </a:r>
                <a:r>
                  <a:rPr lang="en-US" sz="1750" dirty="0"/>
                  <a:t>;</a:t>
                </a:r>
              </a:p>
              <a:p>
                <a:pPr marL="342900" indent="-342900">
                  <a:buFont typeface="Wingdings" panose="05000000000000000000" pitchFamily="2" charset="2"/>
                  <a:buChar char="§"/>
                </a:pPr>
                <a:endParaRPr lang="en-US" sz="1000" dirty="0"/>
              </a:p>
              <a:p>
                <a:pPr marL="342900" indent="-342900">
                  <a:buFont typeface="Wingdings" panose="05000000000000000000" pitchFamily="2" charset="2"/>
                  <a:buChar char="§"/>
                </a:pPr>
                <a:r>
                  <a:rPr lang="en-US" sz="1750" dirty="0"/>
                  <a:t>The </a:t>
                </a:r>
                <a:r>
                  <a:rPr lang="en-US" sz="1750" b="1" dirty="0"/>
                  <a:t>relative increase</a:t>
                </a:r>
                <a:r>
                  <a:rPr lang="en-US" sz="1750" dirty="0"/>
                  <a:t> of the </a:t>
                </a:r>
                <a:r>
                  <a:rPr lang="en-US" sz="1750" b="1" dirty="0"/>
                  <a:t>loss coefficient </a:t>
                </a:r>
                <a:r>
                  <a:rPr lang="en-US" sz="1750" dirty="0"/>
                  <a:t>becomes </a:t>
                </a:r>
                <a:r>
                  <a:rPr lang="en-US" sz="1750" b="1" dirty="0"/>
                  <a:t>smaller</a:t>
                </a:r>
                <a:r>
                  <a:rPr lang="en-US" sz="1750" dirty="0"/>
                  <a:t> if the </a:t>
                </a:r>
                <a:r>
                  <a:rPr lang="en-US" sz="1750" b="1" dirty="0"/>
                  <a:t>ECRH power </a:t>
                </a:r>
                <a:r>
                  <a:rPr lang="en-US" sz="1750" dirty="0"/>
                  <a:t>is </a:t>
                </a:r>
                <a:r>
                  <a:rPr lang="en-US" sz="1750" b="1" dirty="0"/>
                  <a:t>deposited</a:t>
                </a:r>
                <a:r>
                  <a:rPr lang="en-US" sz="1750" dirty="0"/>
                  <a:t> </a:t>
                </a:r>
                <a:r>
                  <a:rPr lang="en-US" sz="1750" b="1" dirty="0"/>
                  <a:t>more radially outwards</a:t>
                </a:r>
                <a:r>
                  <a:rPr lang="en-US" sz="1750" dirty="0"/>
                  <a:t>;</a:t>
                </a:r>
              </a:p>
              <a:p>
                <a:pPr marL="342900" indent="-342900">
                  <a:buFont typeface="Wingdings" panose="05000000000000000000" pitchFamily="2" charset="2"/>
                  <a:buChar char="§"/>
                </a:pPr>
                <a:endParaRPr lang="en-US" sz="1000" dirty="0"/>
              </a:p>
              <a:p>
                <a:pPr marL="342900" indent="-342900">
                  <a:buFont typeface="Wingdings" panose="05000000000000000000" pitchFamily="2" charset="2"/>
                  <a:buChar char="§"/>
                </a:pPr>
                <a:r>
                  <a:rPr lang="en-US" sz="1750" dirty="0"/>
                  <a:t>The </a:t>
                </a:r>
                <a:r>
                  <a:rPr lang="en-US" sz="1750" b="1" dirty="0"/>
                  <a:t>relative decrease</a:t>
                </a:r>
                <a:r>
                  <a:rPr lang="en-US" sz="1750" dirty="0"/>
                  <a:t> of the </a:t>
                </a:r>
                <a:r>
                  <a:rPr lang="en-US" sz="1750" b="1" dirty="0"/>
                  <a:t>population of runaway electrons</a:t>
                </a:r>
                <a:r>
                  <a:rPr lang="en-US" sz="1750" dirty="0"/>
                  <a:t> becomes </a:t>
                </a:r>
                <a:r>
                  <a:rPr lang="en-US" sz="1750" b="1" dirty="0"/>
                  <a:t>smaller</a:t>
                </a:r>
                <a:r>
                  <a:rPr lang="en-US" sz="1750" dirty="0"/>
                  <a:t> if the </a:t>
                </a:r>
                <a:r>
                  <a:rPr lang="en-US" sz="1750" b="1" dirty="0"/>
                  <a:t>ECRH power </a:t>
                </a:r>
                <a:r>
                  <a:rPr lang="en-US" sz="1750" dirty="0"/>
                  <a:t>is </a:t>
                </a:r>
                <a:r>
                  <a:rPr lang="en-US" sz="1750" b="1" dirty="0"/>
                  <a:t>deposited</a:t>
                </a:r>
                <a:r>
                  <a:rPr lang="en-US" sz="1750" dirty="0"/>
                  <a:t> </a:t>
                </a:r>
                <a:r>
                  <a:rPr lang="en-US" sz="1750" b="1" dirty="0"/>
                  <a:t>more radially outwards</a:t>
                </a:r>
                <a:r>
                  <a:rPr lang="en-US" sz="1750" dirty="0"/>
                  <a:t>;</a:t>
                </a:r>
              </a:p>
              <a:p>
                <a:endParaRPr lang="en-US" sz="1500" dirty="0"/>
              </a:p>
            </p:txBody>
          </p:sp>
        </mc:Choice>
        <mc:Fallback xmlns="">
          <p:sp>
            <p:nvSpPr>
              <p:cNvPr id="6" name="Tijdelijke aanduiding voor inhoud 5">
                <a:extLst>
                  <a:ext uri="{FF2B5EF4-FFF2-40B4-BE49-F238E27FC236}">
                    <a16:creationId xmlns:a16="http://schemas.microsoft.com/office/drawing/2014/main" id="{FA3BBB91-75AE-2326-6B26-00181DEF8FF2}"/>
                  </a:ext>
                </a:extLst>
              </p:cNvPr>
              <p:cNvSpPr>
                <a:spLocks noGrp="1" noRot="1" noChangeAspect="1" noMove="1" noResize="1" noEditPoints="1" noAdjustHandles="1" noChangeArrowheads="1" noChangeShapeType="1" noTextEdit="1"/>
              </p:cNvSpPr>
              <p:nvPr>
                <p:ph idx="1"/>
              </p:nvPr>
            </p:nvSpPr>
            <p:spPr>
              <a:blipFill>
                <a:blip r:embed="rId4"/>
                <a:stretch>
                  <a:fillRect l="-1613" t="-1875" r="-2339"/>
                </a:stretch>
              </a:blipFill>
            </p:spPr>
            <p:txBody>
              <a:bodyPr/>
              <a:lstStyle/>
              <a:p>
                <a:r>
                  <a:rPr lang="en-US">
                    <a:noFill/>
                  </a:rPr>
                  <a:t> </a:t>
                </a:r>
              </a:p>
            </p:txBody>
          </p:sp>
        </mc:Fallback>
      </mc:AlternateContent>
    </p:spTree>
    <p:extLst>
      <p:ext uri="{BB962C8B-B14F-4D97-AF65-F5344CB8AC3E}">
        <p14:creationId xmlns:p14="http://schemas.microsoft.com/office/powerpoint/2010/main" val="2799630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8E376F8-5B89-8537-EC44-A9244AA625E3}"/>
              </a:ext>
            </a:extLst>
          </p:cNvPr>
          <p:cNvSpPr>
            <a:spLocks noGrp="1"/>
          </p:cNvSpPr>
          <p:nvPr>
            <p:ph type="title"/>
          </p:nvPr>
        </p:nvSpPr>
        <p:spPr/>
        <p:txBody>
          <a:bodyPr anchor="ctr"/>
          <a:lstStyle/>
          <a:p>
            <a:r>
              <a:rPr lang="en-US" sz="2500" dirty="0"/>
              <a:t>Table of Contents</a:t>
            </a:r>
          </a:p>
        </p:txBody>
      </p:sp>
      <p:sp>
        <p:nvSpPr>
          <p:cNvPr id="6" name="Tijdelijke aanduiding voor inhoud 5">
            <a:extLst>
              <a:ext uri="{FF2B5EF4-FFF2-40B4-BE49-F238E27FC236}">
                <a16:creationId xmlns:a16="http://schemas.microsoft.com/office/drawing/2014/main" id="{4CD265BE-4335-17E2-BD14-33EA30C4D45C}"/>
              </a:ext>
            </a:extLst>
          </p:cNvPr>
          <p:cNvSpPr>
            <a:spLocks noGrp="1"/>
          </p:cNvSpPr>
          <p:nvPr>
            <p:ph idx="1"/>
          </p:nvPr>
        </p:nvSpPr>
        <p:spPr/>
        <p:txBody>
          <a:bodyPr/>
          <a:lstStyle/>
          <a:p>
            <a:pPr marL="342900" indent="-342900">
              <a:buFont typeface="Wingdings" panose="05000000000000000000" pitchFamily="2" charset="2"/>
              <a:buChar char="§"/>
            </a:pPr>
            <a:r>
              <a:rPr lang="en-US" sz="1750" dirty="0"/>
              <a:t>ECRH-induced expulsion of REs (model)</a:t>
            </a:r>
          </a:p>
          <a:p>
            <a:pPr marL="523875" lvl="2" indent="-342900"/>
            <a:r>
              <a:rPr lang="en-US" sz="1500" dirty="0"/>
              <a:t>Short recap of the </a:t>
            </a:r>
            <a:r>
              <a:rPr lang="en-US" sz="1500" i="1" dirty="0"/>
              <a:t>zero-dimensional ECRH-induced expulsion of REs model</a:t>
            </a:r>
            <a:r>
              <a:rPr lang="en-US" sz="1500" dirty="0"/>
              <a:t>;</a:t>
            </a:r>
          </a:p>
          <a:p>
            <a:pPr marL="523875" lvl="2" indent="-342900"/>
            <a:r>
              <a:rPr lang="en-US" sz="1500" dirty="0"/>
              <a:t>Analysis of the hard X-ray emission for different ECRH deposition locations;</a:t>
            </a:r>
          </a:p>
          <a:p>
            <a:pPr marL="523875" lvl="2" indent="-342900"/>
            <a:endParaRPr lang="en-US" sz="1500" dirty="0"/>
          </a:p>
          <a:p>
            <a:pPr marL="342900" indent="-342900">
              <a:buFont typeface="Wingdings" panose="05000000000000000000" pitchFamily="2" charset="2"/>
              <a:buChar char="§"/>
            </a:pPr>
            <a:r>
              <a:rPr lang="en-US" sz="1750" dirty="0"/>
              <a:t>Synchrotron radiation</a:t>
            </a:r>
          </a:p>
          <a:p>
            <a:pPr marL="523875" lvl="2" indent="-342900"/>
            <a:r>
              <a:rPr lang="en-US" sz="1500" b="1" dirty="0"/>
              <a:t>Introduction to the MANTIS system(s);</a:t>
            </a:r>
          </a:p>
          <a:p>
            <a:pPr marL="523875" lvl="2" indent="-342900"/>
            <a:r>
              <a:rPr lang="en-US" sz="1500" dirty="0"/>
              <a:t>Analysis of the synchrotron radiation power for different ECRH deposition locations;</a:t>
            </a:r>
          </a:p>
          <a:p>
            <a:pPr marL="523875" lvl="2" indent="-342900"/>
            <a:r>
              <a:rPr lang="en-US" sz="1500" dirty="0"/>
              <a:t>Introduction to the tomographic inversion tool(s);</a:t>
            </a:r>
          </a:p>
          <a:p>
            <a:pPr marL="523875" lvl="2" indent="-342900"/>
            <a:r>
              <a:rPr lang="en-US" sz="1500" dirty="0"/>
              <a:t>Analysis of the tomographic inversions of the RE-distribution(s);</a:t>
            </a:r>
          </a:p>
          <a:p>
            <a:pPr marL="523875" lvl="2" indent="-342900"/>
            <a:endParaRPr lang="en-US" sz="1500" dirty="0"/>
          </a:p>
          <a:p>
            <a:pPr marL="342900" indent="-342900">
              <a:buFont typeface="Wingdings" panose="05000000000000000000" pitchFamily="2" charset="2"/>
              <a:buChar char="§"/>
            </a:pPr>
            <a:r>
              <a:rPr lang="en-US" sz="1750" dirty="0"/>
              <a:t>Outlook</a:t>
            </a:r>
          </a:p>
          <a:p>
            <a:pPr marL="342900" indent="-342900">
              <a:buFont typeface="Wingdings" panose="05000000000000000000" pitchFamily="2" charset="2"/>
              <a:buChar char="§"/>
            </a:pPr>
            <a:endParaRPr lang="en-US" dirty="0"/>
          </a:p>
        </p:txBody>
      </p:sp>
      <p:sp>
        <p:nvSpPr>
          <p:cNvPr id="3" name="Tijdelijke aanduiding voor voettekst 2">
            <a:extLst>
              <a:ext uri="{FF2B5EF4-FFF2-40B4-BE49-F238E27FC236}">
                <a16:creationId xmlns:a16="http://schemas.microsoft.com/office/drawing/2014/main" id="{63783317-E880-EFE5-9246-103124134E45}"/>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4" name="Tijdelijke aanduiding voor dianummer 3">
            <a:extLst>
              <a:ext uri="{FF2B5EF4-FFF2-40B4-BE49-F238E27FC236}">
                <a16:creationId xmlns:a16="http://schemas.microsoft.com/office/drawing/2014/main" id="{6F0FB54F-7855-44F9-0115-B5937E6181A0}"/>
              </a:ext>
            </a:extLst>
          </p:cNvPr>
          <p:cNvSpPr>
            <a:spLocks noGrp="1"/>
          </p:cNvSpPr>
          <p:nvPr>
            <p:ph type="sldNum" sz="quarter" idx="12"/>
          </p:nvPr>
        </p:nvSpPr>
        <p:spPr/>
        <p:txBody>
          <a:bodyPr/>
          <a:lstStyle/>
          <a:p>
            <a:fld id="{C194BDB0-F4EA-4DD6-8281-CCE2440D0CE0}" type="slidenum">
              <a:rPr lang="en-GB" smtClean="0"/>
              <a:t>19</a:t>
            </a:fld>
            <a:endParaRPr lang="en-GB" dirty="0"/>
          </a:p>
        </p:txBody>
      </p:sp>
      <p:sp>
        <p:nvSpPr>
          <p:cNvPr id="2" name="Tijdelijke aanduiding voor voettekst 4">
            <a:extLst>
              <a:ext uri="{FF2B5EF4-FFF2-40B4-BE49-F238E27FC236}">
                <a16:creationId xmlns:a16="http://schemas.microsoft.com/office/drawing/2014/main" id="{64C1525D-7E9C-B6F0-CC53-D31D4864DE09}"/>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a:t>
            </a:r>
            <a:endParaRPr lang="en-GB" sz="750" dirty="0"/>
          </a:p>
        </p:txBody>
      </p:sp>
      <p:pic>
        <p:nvPicPr>
          <p:cNvPr id="7" name="Picture 42">
            <a:extLst>
              <a:ext uri="{FF2B5EF4-FFF2-40B4-BE49-F238E27FC236}">
                <a16:creationId xmlns:a16="http://schemas.microsoft.com/office/drawing/2014/main" id="{6206331D-71A2-EA33-DCDB-CAE03497D80E}"/>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78F9B75E-EF4A-FB15-3501-8A3B314FB6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4547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CF95D4-108B-EF5C-A135-E12E27763C69}"/>
              </a:ext>
            </a:extLst>
          </p:cNvPr>
          <p:cNvSpPr>
            <a:spLocks noGrp="1"/>
          </p:cNvSpPr>
          <p:nvPr>
            <p:ph type="title"/>
          </p:nvPr>
        </p:nvSpPr>
        <p:spPr/>
        <p:txBody>
          <a:bodyPr anchor="ctr"/>
          <a:lstStyle/>
          <a:p>
            <a:r>
              <a:rPr lang="en-US" sz="2500" dirty="0"/>
              <a:t>Introduction</a:t>
            </a:r>
          </a:p>
        </p:txBody>
      </p:sp>
      <p:sp>
        <p:nvSpPr>
          <p:cNvPr id="3" name="Tijdelijke aanduiding voor inhoud 2">
            <a:extLst>
              <a:ext uri="{FF2B5EF4-FFF2-40B4-BE49-F238E27FC236}">
                <a16:creationId xmlns:a16="http://schemas.microsoft.com/office/drawing/2014/main" id="{A62E8579-EB2B-592E-07DD-A39FC65EF32E}"/>
              </a:ext>
            </a:extLst>
          </p:cNvPr>
          <p:cNvSpPr>
            <a:spLocks noGrp="1"/>
          </p:cNvSpPr>
          <p:nvPr>
            <p:ph idx="1"/>
          </p:nvPr>
        </p:nvSpPr>
        <p:spPr/>
        <p:txBody>
          <a:bodyPr/>
          <a:lstStyle/>
          <a:p>
            <a:pPr marL="342900" indent="-342900">
              <a:buFont typeface="Wingdings" panose="05000000000000000000" pitchFamily="2" charset="2"/>
              <a:buChar char="§"/>
            </a:pPr>
            <a:r>
              <a:rPr lang="en-US" dirty="0"/>
              <a:t>The goal of this work is to investigate … </a:t>
            </a:r>
          </a:p>
          <a:p>
            <a:pPr marL="702900" lvl="3" indent="-342900"/>
            <a:r>
              <a:rPr lang="en-US" sz="1500" i="1" dirty="0"/>
              <a:t>(i) … the influence of the ECRH location (and power) on the effectiveness of the ECRH-induced expulsion of REs;</a:t>
            </a:r>
          </a:p>
          <a:p>
            <a:pPr marL="702900" lvl="3" indent="-342900"/>
            <a:r>
              <a:rPr lang="en-US" sz="1500" i="1" dirty="0"/>
              <a:t>(ii) … the evolution of the (radial) RE distribution to get more insights in the influence of the ECRH-induced expulsion on the RE transport.</a:t>
            </a:r>
          </a:p>
          <a:p>
            <a:pPr marL="285750" indent="-285750">
              <a:buFont typeface="Arial" panose="020B0604020202020204" pitchFamily="34" charset="0"/>
              <a:buChar char="•"/>
            </a:pPr>
            <a:endParaRPr lang="en-US" sz="1000" i="1" dirty="0"/>
          </a:p>
          <a:p>
            <a:pPr marL="285750" indent="-285750">
              <a:buFont typeface="Arial" panose="020B0604020202020204" pitchFamily="34" charset="0"/>
              <a:buChar char="•"/>
            </a:pPr>
            <a:r>
              <a:rPr lang="en-US" dirty="0"/>
              <a:t>Today, I will discuss the preliminary results on …</a:t>
            </a:r>
          </a:p>
          <a:p>
            <a:pPr marL="466725" lvl="2" indent="-285750"/>
            <a:r>
              <a:rPr lang="en-US" sz="1500" i="1" dirty="0"/>
              <a:t>(i) 	… the influence of the ECRH location on the hard X-ray emission;</a:t>
            </a:r>
          </a:p>
          <a:p>
            <a:pPr marL="466725" lvl="2" indent="-285750"/>
            <a:r>
              <a:rPr lang="en-US" sz="1500" i="1" dirty="0"/>
              <a:t>(ii)	… the influence of the ECRH location on the synchrotron radiation power and the (radial) RE distribution.</a:t>
            </a:r>
          </a:p>
        </p:txBody>
      </p:sp>
      <p:sp>
        <p:nvSpPr>
          <p:cNvPr id="4" name="Tijdelijke aanduiding voor voettekst 3">
            <a:extLst>
              <a:ext uri="{FF2B5EF4-FFF2-40B4-BE49-F238E27FC236}">
                <a16:creationId xmlns:a16="http://schemas.microsoft.com/office/drawing/2014/main" id="{734EFD17-577C-98F1-80D3-05B12CF9AE28}"/>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C82F773C-256D-C123-8CE7-4FB0F1C1C388}"/>
              </a:ext>
            </a:extLst>
          </p:cNvPr>
          <p:cNvSpPr>
            <a:spLocks noGrp="1"/>
          </p:cNvSpPr>
          <p:nvPr>
            <p:ph type="sldNum" sz="quarter" idx="12"/>
          </p:nvPr>
        </p:nvSpPr>
        <p:spPr/>
        <p:txBody>
          <a:bodyPr/>
          <a:lstStyle/>
          <a:p>
            <a:fld id="{C194BDB0-F4EA-4DD6-8281-CCE2440D0CE0}" type="slidenum">
              <a:rPr lang="en-GB" smtClean="0"/>
              <a:t>2</a:t>
            </a:fld>
            <a:endParaRPr lang="en-GB" dirty="0"/>
          </a:p>
        </p:txBody>
      </p:sp>
      <p:sp>
        <p:nvSpPr>
          <p:cNvPr id="6" name="Tijdelijke aanduiding voor voettekst 4">
            <a:extLst>
              <a:ext uri="{FF2B5EF4-FFF2-40B4-BE49-F238E27FC236}">
                <a16:creationId xmlns:a16="http://schemas.microsoft.com/office/drawing/2014/main" id="{381D5FBA-6517-BF24-B0ED-04116B79BB5F}"/>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a:t>
            </a:r>
            <a:endParaRPr lang="en-GB" sz="750" dirty="0"/>
          </a:p>
        </p:txBody>
      </p:sp>
      <p:pic>
        <p:nvPicPr>
          <p:cNvPr id="7" name="Picture 42">
            <a:extLst>
              <a:ext uri="{FF2B5EF4-FFF2-40B4-BE49-F238E27FC236}">
                <a16:creationId xmlns:a16="http://schemas.microsoft.com/office/drawing/2014/main" id="{31235A19-8DD4-CAB9-003F-925E66DD00A6}"/>
              </a:ext>
            </a:extLst>
          </p:cNvPr>
          <p:cNvPicPr>
            <a:picLocks noChangeAspect="1"/>
          </p:cNvPicPr>
          <p:nvPr/>
        </p:nvPicPr>
        <p:blipFill>
          <a:blip r:embed="rId3"/>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C010912F-08E3-C73C-0CC9-B9A0857C6C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3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122626B-7140-6D1A-2A9F-4C4D1FC77402}"/>
              </a:ext>
            </a:extLst>
          </p:cNvPr>
          <p:cNvSpPr>
            <a:spLocks noGrp="1"/>
          </p:cNvSpPr>
          <p:nvPr>
            <p:ph type="title"/>
          </p:nvPr>
        </p:nvSpPr>
        <p:spPr/>
        <p:txBody>
          <a:bodyPr anchor="ctr"/>
          <a:lstStyle/>
          <a:p>
            <a:pPr algn="ctr"/>
            <a:r>
              <a:rPr lang="en-US" sz="2250" dirty="0">
                <a:solidFill>
                  <a:srgbClr val="FF0000"/>
                </a:solidFill>
              </a:rPr>
              <a:t>M</a:t>
            </a:r>
            <a:r>
              <a:rPr lang="en-US" sz="2250" dirty="0"/>
              <a:t>ultispectral </a:t>
            </a:r>
            <a:r>
              <a:rPr lang="en-US" sz="2250" dirty="0">
                <a:solidFill>
                  <a:srgbClr val="FF0000"/>
                </a:solidFill>
              </a:rPr>
              <a:t>A</a:t>
            </a:r>
            <a:r>
              <a:rPr lang="en-US" sz="2250" dirty="0"/>
              <a:t>dvanced </a:t>
            </a:r>
            <a:r>
              <a:rPr lang="en-US" sz="2250" dirty="0">
                <a:solidFill>
                  <a:srgbClr val="FF0000"/>
                </a:solidFill>
              </a:rPr>
              <a:t>N</a:t>
            </a:r>
            <a:r>
              <a:rPr lang="en-US" sz="2250" dirty="0"/>
              <a:t>arrowband </a:t>
            </a:r>
            <a:r>
              <a:rPr lang="en-US" sz="2250" dirty="0">
                <a:solidFill>
                  <a:srgbClr val="FF0000"/>
                </a:solidFill>
              </a:rPr>
              <a:t>T</a:t>
            </a:r>
            <a:r>
              <a:rPr lang="en-US" sz="2250" dirty="0"/>
              <a:t>okamak </a:t>
            </a:r>
            <a:r>
              <a:rPr lang="en-US" sz="2250" dirty="0">
                <a:solidFill>
                  <a:srgbClr val="FF0000"/>
                </a:solidFill>
              </a:rPr>
              <a:t>I</a:t>
            </a:r>
            <a:r>
              <a:rPr lang="en-US" sz="2250" dirty="0"/>
              <a:t>maging </a:t>
            </a:r>
            <a:r>
              <a:rPr lang="en-US" sz="2250" dirty="0">
                <a:solidFill>
                  <a:srgbClr val="FF0000"/>
                </a:solidFill>
              </a:rPr>
              <a:t>S</a:t>
            </a:r>
            <a:r>
              <a:rPr lang="en-US" sz="2250" dirty="0"/>
              <a:t>ystem</a:t>
            </a:r>
          </a:p>
        </p:txBody>
      </p:sp>
      <p:sp>
        <p:nvSpPr>
          <p:cNvPr id="5" name="Footer Placeholder 4">
            <a:extLst>
              <a:ext uri="{FF2B5EF4-FFF2-40B4-BE49-F238E27FC236}">
                <a16:creationId xmlns:a16="http://schemas.microsoft.com/office/drawing/2014/main" id="{F5E51ABC-101C-60E3-D776-CC70FBB98C57}"/>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6" name="Slide Number Placeholder 5">
            <a:extLst>
              <a:ext uri="{FF2B5EF4-FFF2-40B4-BE49-F238E27FC236}">
                <a16:creationId xmlns:a16="http://schemas.microsoft.com/office/drawing/2014/main" id="{C583D84C-8470-CCA2-A916-10CEA8B4496E}"/>
              </a:ext>
            </a:extLst>
          </p:cNvPr>
          <p:cNvSpPr>
            <a:spLocks noGrp="1"/>
          </p:cNvSpPr>
          <p:nvPr>
            <p:ph type="sldNum" sz="quarter" idx="12"/>
          </p:nvPr>
        </p:nvSpPr>
        <p:spPr/>
        <p:txBody>
          <a:bodyPr/>
          <a:lstStyle/>
          <a:p>
            <a:fld id="{C194BDB0-F4EA-4DD6-8281-CCE2440D0CE0}" type="slidenum">
              <a:rPr lang="en-GB" smtClean="0"/>
              <a:t>20</a:t>
            </a:fld>
            <a:endParaRPr lang="en-GB" dirty="0"/>
          </a:p>
        </p:txBody>
      </p:sp>
      <p:pic>
        <p:nvPicPr>
          <p:cNvPr id="2" name="Picture 2">
            <a:extLst>
              <a:ext uri="{FF2B5EF4-FFF2-40B4-BE49-F238E27FC236}">
                <a16:creationId xmlns:a16="http://schemas.microsoft.com/office/drawing/2014/main" id="{3CAC7913-E70E-6DE5-6158-DF70607CE878}"/>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48983" y="1131750"/>
            <a:ext cx="4244445" cy="288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1C47A89-AC6A-4308-4D18-ADBEB02F8304}"/>
              </a:ext>
            </a:extLst>
          </p:cNvPr>
          <p:cNvSpPr txBox="1"/>
          <p:nvPr/>
        </p:nvSpPr>
        <p:spPr>
          <a:xfrm>
            <a:off x="3206007" y="4186200"/>
            <a:ext cx="2662136" cy="207749"/>
          </a:xfrm>
          <a:prstGeom prst="rect">
            <a:avLst/>
          </a:prstGeom>
          <a:noFill/>
        </p:spPr>
        <p:txBody>
          <a:bodyPr wrap="square">
            <a:spAutoFit/>
          </a:bodyPr>
          <a:lstStyle/>
          <a:p>
            <a:pPr algn="ctr"/>
            <a:r>
              <a:rPr lang="en-US" sz="750" dirty="0">
                <a:solidFill>
                  <a:schemeClr val="bg1">
                    <a:lumMod val="65000"/>
                  </a:schemeClr>
                </a:solidFill>
              </a:rPr>
              <a:t>differ.nl/research/plasma-edge-physics-and-diagnostics/</a:t>
            </a:r>
          </a:p>
        </p:txBody>
      </p:sp>
      <p:sp>
        <p:nvSpPr>
          <p:cNvPr id="7" name="Tijdelijke aanduiding voor voettekst 4">
            <a:extLst>
              <a:ext uri="{FF2B5EF4-FFF2-40B4-BE49-F238E27FC236}">
                <a16:creationId xmlns:a16="http://schemas.microsoft.com/office/drawing/2014/main" id="{70B3599E-9656-C582-77EF-D6792C771F08}"/>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latin typeface="Calibri" panose="020F0502020204030204" pitchFamily="34" charset="0"/>
                <a:cs typeface="Calibri" panose="020F0502020204030204" pitchFamily="34" charset="0"/>
              </a:rPr>
              <a:t>Electron Cyclotron Resonance Heating as a mitigation strategy for runaway electrons</a:t>
            </a:r>
          </a:p>
          <a:p>
            <a:pPr algn="ctr"/>
            <a:r>
              <a:rPr lang="en-US" sz="750" dirty="0"/>
              <a:t>[Page 3]</a:t>
            </a:r>
            <a:endParaRPr lang="en-GB" sz="750" dirty="0"/>
          </a:p>
        </p:txBody>
      </p:sp>
      <p:pic>
        <p:nvPicPr>
          <p:cNvPr id="9" name="Picture 8">
            <a:extLst>
              <a:ext uri="{FF2B5EF4-FFF2-40B4-BE49-F238E27FC236}">
                <a16:creationId xmlns:a16="http://schemas.microsoft.com/office/drawing/2014/main" id="{F413E4B3-C748-8034-7D27-968AC002093C}"/>
              </a:ext>
            </a:extLst>
          </p:cNvPr>
          <p:cNvPicPr>
            <a:picLocks noChangeAspect="1"/>
          </p:cNvPicPr>
          <p:nvPr/>
        </p:nvPicPr>
        <p:blipFill>
          <a:blip r:embed="rId3"/>
          <a:stretch>
            <a:fillRect/>
          </a:stretch>
        </p:blipFill>
        <p:spPr>
          <a:xfrm>
            <a:off x="0" y="4659979"/>
            <a:ext cx="1440000" cy="392839"/>
          </a:xfrm>
          <a:prstGeom prst="rect">
            <a:avLst/>
          </a:prstGeom>
        </p:spPr>
      </p:pic>
      <p:sp>
        <p:nvSpPr>
          <p:cNvPr id="3" name="Tijdelijke aanduiding voor voettekst 4">
            <a:extLst>
              <a:ext uri="{FF2B5EF4-FFF2-40B4-BE49-F238E27FC236}">
                <a16:creationId xmlns:a16="http://schemas.microsoft.com/office/drawing/2014/main" id="{C150C642-8767-BCBC-C1EA-7DAF179413F6}"/>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13]</a:t>
            </a:r>
            <a:endParaRPr lang="en-GB" sz="750" dirty="0"/>
          </a:p>
        </p:txBody>
      </p:sp>
      <p:pic>
        <p:nvPicPr>
          <p:cNvPr id="10" name="Picture 42">
            <a:extLst>
              <a:ext uri="{FF2B5EF4-FFF2-40B4-BE49-F238E27FC236}">
                <a16:creationId xmlns:a16="http://schemas.microsoft.com/office/drawing/2014/main" id="{D7FB3EDB-74E4-B7A7-4226-B1416C0FC9D2}"/>
              </a:ext>
            </a:extLst>
          </p:cNvPr>
          <p:cNvPicPr>
            <a:picLocks noChangeAspect="1"/>
          </p:cNvPicPr>
          <p:nvPr/>
        </p:nvPicPr>
        <p:blipFill>
          <a:blip r:embed="rId3"/>
          <a:stretch>
            <a:fillRect/>
          </a:stretch>
        </p:blipFill>
        <p:spPr>
          <a:xfrm>
            <a:off x="0" y="4659979"/>
            <a:ext cx="1440000" cy="392839"/>
          </a:xfrm>
          <a:prstGeom prst="rect">
            <a:avLst/>
          </a:prstGeom>
        </p:spPr>
      </p:pic>
      <p:pic>
        <p:nvPicPr>
          <p:cNvPr id="11" name="Picture 8">
            <a:extLst>
              <a:ext uri="{FF2B5EF4-FFF2-40B4-BE49-F238E27FC236}">
                <a16:creationId xmlns:a16="http://schemas.microsoft.com/office/drawing/2014/main" id="{310C584D-D126-AA61-96A2-045B74C624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13" name="Tekstvak 12">
            <a:extLst>
              <a:ext uri="{FF2B5EF4-FFF2-40B4-BE49-F238E27FC236}">
                <a16:creationId xmlns:a16="http://schemas.microsoft.com/office/drawing/2014/main" id="{80035F76-ED9B-0015-20DE-0862C9050601}"/>
              </a:ext>
            </a:extLst>
          </p:cNvPr>
          <p:cNvSpPr txBox="1"/>
          <p:nvPr/>
        </p:nvSpPr>
        <p:spPr>
          <a:xfrm>
            <a:off x="836913" y="4364362"/>
            <a:ext cx="7480754" cy="207749"/>
          </a:xfrm>
          <a:prstGeom prst="rect">
            <a:avLst/>
          </a:prstGeom>
          <a:noFill/>
        </p:spPr>
        <p:txBody>
          <a:bodyPr wrap="square">
            <a:spAutoFit/>
          </a:bodyPr>
          <a:lstStyle/>
          <a:p>
            <a:pPr algn="ctr"/>
            <a:r>
              <a:rPr lang="nl-NL" sz="750" b="0" i="0" dirty="0">
                <a:solidFill>
                  <a:schemeClr val="bg1">
                    <a:lumMod val="65000"/>
                  </a:schemeClr>
                </a:solidFill>
                <a:effectLst/>
                <a:latin typeface="Times New Roman" panose="02020603050405020304" pitchFamily="18" charset="0"/>
              </a:rPr>
              <a:t>A. </a:t>
            </a:r>
            <a:r>
              <a:rPr lang="nl-NL" sz="750" b="0" i="0" dirty="0" err="1">
                <a:solidFill>
                  <a:schemeClr val="bg1">
                    <a:lumMod val="65000"/>
                  </a:schemeClr>
                </a:solidFill>
                <a:effectLst/>
                <a:latin typeface="Times New Roman" panose="02020603050405020304" pitchFamily="18" charset="0"/>
              </a:rPr>
              <a:t>Perek</a:t>
            </a:r>
            <a:r>
              <a:rPr lang="nl-NL" sz="750" b="0" i="0" dirty="0">
                <a:solidFill>
                  <a:schemeClr val="bg1">
                    <a:lumMod val="65000"/>
                  </a:schemeClr>
                </a:solidFill>
                <a:effectLst/>
                <a:latin typeface="Times New Roman" panose="02020603050405020304" pitchFamily="18" charset="0"/>
              </a:rPr>
              <a:t> et al. MANTIS: A real-time </a:t>
            </a:r>
            <a:r>
              <a:rPr lang="nl-NL" sz="750" b="0" i="0" dirty="0" err="1">
                <a:solidFill>
                  <a:schemeClr val="bg1">
                    <a:lumMod val="65000"/>
                  </a:schemeClr>
                </a:solidFill>
                <a:effectLst/>
                <a:latin typeface="Times New Roman" panose="02020603050405020304" pitchFamily="18" charset="0"/>
              </a:rPr>
              <a:t>quantitative</a:t>
            </a:r>
            <a:r>
              <a:rPr lang="nl-NL" sz="750" b="0" i="0" dirty="0">
                <a:solidFill>
                  <a:schemeClr val="bg1">
                    <a:lumMod val="65000"/>
                  </a:schemeClr>
                </a:solidFill>
                <a:effectLst/>
                <a:latin typeface="Times New Roman" panose="02020603050405020304" pitchFamily="18" charset="0"/>
              </a:rPr>
              <a:t> </a:t>
            </a:r>
            <a:r>
              <a:rPr lang="nl-NL" sz="750" b="0" i="0" dirty="0" err="1">
                <a:solidFill>
                  <a:schemeClr val="bg1">
                    <a:lumMod val="65000"/>
                  </a:schemeClr>
                </a:solidFill>
                <a:effectLst/>
                <a:latin typeface="Times New Roman" panose="02020603050405020304" pitchFamily="18" charset="0"/>
              </a:rPr>
              <a:t>multispectral</a:t>
            </a:r>
            <a:r>
              <a:rPr lang="nl-NL" sz="750" b="0" i="0" dirty="0">
                <a:solidFill>
                  <a:schemeClr val="bg1">
                    <a:lumMod val="65000"/>
                  </a:schemeClr>
                </a:solidFill>
                <a:effectLst/>
                <a:latin typeface="Times New Roman" panose="02020603050405020304" pitchFamily="18" charset="0"/>
              </a:rPr>
              <a:t> imaging system for </a:t>
            </a:r>
            <a:r>
              <a:rPr lang="nl-NL" sz="750" b="0" i="0" dirty="0" err="1">
                <a:solidFill>
                  <a:schemeClr val="bg1">
                    <a:lumMod val="65000"/>
                  </a:schemeClr>
                </a:solidFill>
                <a:effectLst/>
                <a:latin typeface="Times New Roman" panose="02020603050405020304" pitchFamily="18" charset="0"/>
              </a:rPr>
              <a:t>fusion</a:t>
            </a:r>
            <a:r>
              <a:rPr lang="nl-NL" sz="750" b="0" i="0" dirty="0">
                <a:solidFill>
                  <a:schemeClr val="bg1">
                    <a:lumMod val="65000"/>
                  </a:schemeClr>
                </a:solidFill>
                <a:effectLst/>
                <a:latin typeface="Times New Roman" panose="02020603050405020304" pitchFamily="18" charset="0"/>
              </a:rPr>
              <a:t> </a:t>
            </a:r>
            <a:r>
              <a:rPr lang="nl-NL" sz="750" b="0" i="0" dirty="0" err="1">
                <a:solidFill>
                  <a:schemeClr val="bg1">
                    <a:lumMod val="65000"/>
                  </a:schemeClr>
                </a:solidFill>
                <a:effectLst/>
                <a:latin typeface="Times New Roman" panose="02020603050405020304" pitchFamily="18" charset="0"/>
              </a:rPr>
              <a:t>plasmas</a:t>
            </a:r>
            <a:r>
              <a:rPr lang="nl-NL" sz="750" b="0" i="0" dirty="0">
                <a:solidFill>
                  <a:schemeClr val="bg1">
                    <a:lumMod val="65000"/>
                  </a:schemeClr>
                </a:solidFill>
                <a:effectLst/>
                <a:latin typeface="Times New Roman" panose="02020603050405020304" pitchFamily="18" charset="0"/>
              </a:rPr>
              <a:t>. </a:t>
            </a:r>
            <a:r>
              <a:rPr lang="nl-NL" sz="750" b="0" i="1" dirty="0">
                <a:solidFill>
                  <a:schemeClr val="bg1">
                    <a:lumMod val="65000"/>
                  </a:schemeClr>
                </a:solidFill>
                <a:effectLst/>
                <a:latin typeface="Times New Roman" panose="02020603050405020304" pitchFamily="18" charset="0"/>
              </a:rPr>
              <a:t>Review of </a:t>
            </a:r>
            <a:r>
              <a:rPr lang="nl-NL" sz="750" b="0" i="1" dirty="0" err="1">
                <a:solidFill>
                  <a:schemeClr val="bg1">
                    <a:lumMod val="65000"/>
                  </a:schemeClr>
                </a:solidFill>
                <a:effectLst/>
                <a:latin typeface="Times New Roman" panose="02020603050405020304" pitchFamily="18" charset="0"/>
              </a:rPr>
              <a:t>Scientific</a:t>
            </a:r>
            <a:r>
              <a:rPr lang="nl-NL" sz="750" b="0" i="1" dirty="0">
                <a:solidFill>
                  <a:schemeClr val="bg1">
                    <a:lumMod val="65000"/>
                  </a:schemeClr>
                </a:solidFill>
                <a:effectLst/>
                <a:latin typeface="Times New Roman" panose="02020603050405020304" pitchFamily="18" charset="0"/>
              </a:rPr>
              <a:t> </a:t>
            </a:r>
            <a:r>
              <a:rPr lang="nl-NL" sz="750" b="0" i="1" dirty="0" err="1">
                <a:solidFill>
                  <a:schemeClr val="bg1">
                    <a:lumMod val="65000"/>
                  </a:schemeClr>
                </a:solidFill>
                <a:effectLst/>
                <a:latin typeface="Times New Roman" panose="02020603050405020304" pitchFamily="18" charset="0"/>
              </a:rPr>
              <a:t>Instruments</a:t>
            </a:r>
            <a:r>
              <a:rPr lang="nl-NL" sz="750" b="0" i="0" dirty="0">
                <a:solidFill>
                  <a:schemeClr val="bg1">
                    <a:lumMod val="65000"/>
                  </a:schemeClr>
                </a:solidFill>
                <a:effectLst/>
                <a:latin typeface="Times New Roman" panose="02020603050405020304" pitchFamily="18" charset="0"/>
              </a:rPr>
              <a:t>, </a:t>
            </a:r>
            <a:r>
              <a:rPr lang="nl-NL" sz="750" b="1" i="0" dirty="0">
                <a:solidFill>
                  <a:schemeClr val="bg1">
                    <a:lumMod val="65000"/>
                  </a:schemeClr>
                </a:solidFill>
                <a:effectLst/>
                <a:latin typeface="Times New Roman" panose="02020603050405020304" pitchFamily="18" charset="0"/>
              </a:rPr>
              <a:t>90</a:t>
            </a:r>
            <a:r>
              <a:rPr lang="nl-NL" sz="750" b="0" i="0" dirty="0">
                <a:solidFill>
                  <a:schemeClr val="bg1">
                    <a:lumMod val="65000"/>
                  </a:schemeClr>
                </a:solidFill>
                <a:effectLst/>
                <a:latin typeface="Times New Roman" panose="02020603050405020304" pitchFamily="18" charset="0"/>
              </a:rPr>
              <a:t> (12): 123514, 2019. DOI: 10.1063/1.5115569.</a:t>
            </a:r>
            <a:endParaRPr lang="en-US" sz="750" dirty="0">
              <a:solidFill>
                <a:schemeClr val="bg1">
                  <a:lumMod val="65000"/>
                </a:schemeClr>
              </a:solidFill>
            </a:endParaRPr>
          </a:p>
        </p:txBody>
      </p:sp>
    </p:spTree>
    <p:extLst>
      <p:ext uri="{BB962C8B-B14F-4D97-AF65-F5344CB8AC3E}">
        <p14:creationId xmlns:p14="http://schemas.microsoft.com/office/powerpoint/2010/main" val="3461568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F5E51ABC-101C-60E3-D776-CC70FBB98C57}"/>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6" name="Slide Number Placeholder 5">
            <a:extLst>
              <a:ext uri="{FF2B5EF4-FFF2-40B4-BE49-F238E27FC236}">
                <a16:creationId xmlns:a16="http://schemas.microsoft.com/office/drawing/2014/main" id="{C583D84C-8470-CCA2-A916-10CEA8B4496E}"/>
              </a:ext>
            </a:extLst>
          </p:cNvPr>
          <p:cNvSpPr>
            <a:spLocks noGrp="1"/>
          </p:cNvSpPr>
          <p:nvPr>
            <p:ph type="sldNum" sz="quarter" idx="12"/>
          </p:nvPr>
        </p:nvSpPr>
        <p:spPr/>
        <p:txBody>
          <a:bodyPr/>
          <a:lstStyle/>
          <a:p>
            <a:fld id="{C194BDB0-F4EA-4DD6-8281-CCE2440D0CE0}" type="slidenum">
              <a:rPr lang="en-GB" smtClean="0"/>
              <a:t>21</a:t>
            </a:fld>
            <a:endParaRPr lang="en-GB" dirty="0"/>
          </a:p>
        </p:txBody>
      </p:sp>
      <p:sp>
        <p:nvSpPr>
          <p:cNvPr id="7" name="Tijdelijke aanduiding voor voettekst 4">
            <a:extLst>
              <a:ext uri="{FF2B5EF4-FFF2-40B4-BE49-F238E27FC236}">
                <a16:creationId xmlns:a16="http://schemas.microsoft.com/office/drawing/2014/main" id="{70B3599E-9656-C582-77EF-D6792C771F08}"/>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latin typeface="Calibri" panose="020F0502020204030204" pitchFamily="34" charset="0"/>
                <a:cs typeface="Calibri" panose="020F0502020204030204" pitchFamily="34" charset="0"/>
              </a:rPr>
              <a:t>Electron Cyclotron Resonance Heating as a mitigation strategy for runaway electrons</a:t>
            </a:r>
          </a:p>
          <a:p>
            <a:pPr algn="ctr"/>
            <a:r>
              <a:rPr lang="en-US" sz="750" dirty="0"/>
              <a:t>[Page 3]</a:t>
            </a:r>
            <a:endParaRPr lang="en-GB" sz="750" dirty="0"/>
          </a:p>
        </p:txBody>
      </p:sp>
      <p:pic>
        <p:nvPicPr>
          <p:cNvPr id="9" name="Picture 8">
            <a:extLst>
              <a:ext uri="{FF2B5EF4-FFF2-40B4-BE49-F238E27FC236}">
                <a16:creationId xmlns:a16="http://schemas.microsoft.com/office/drawing/2014/main" id="{F413E4B3-C748-8034-7D27-968AC002093C}"/>
              </a:ext>
            </a:extLst>
          </p:cNvPr>
          <p:cNvPicPr>
            <a:picLocks noChangeAspect="1"/>
          </p:cNvPicPr>
          <p:nvPr/>
        </p:nvPicPr>
        <p:blipFill>
          <a:blip r:embed="rId5"/>
          <a:stretch>
            <a:fillRect/>
          </a:stretch>
        </p:blipFill>
        <p:spPr>
          <a:xfrm>
            <a:off x="0" y="4659979"/>
            <a:ext cx="1440000" cy="392839"/>
          </a:xfrm>
          <a:prstGeom prst="rect">
            <a:avLst/>
          </a:prstGeom>
        </p:spPr>
      </p:pic>
      <p:sp>
        <p:nvSpPr>
          <p:cNvPr id="3" name="Tijdelijke aanduiding voor voettekst 4">
            <a:extLst>
              <a:ext uri="{FF2B5EF4-FFF2-40B4-BE49-F238E27FC236}">
                <a16:creationId xmlns:a16="http://schemas.microsoft.com/office/drawing/2014/main" id="{C150C642-8767-BCBC-C1EA-7DAF179413F6}"/>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14]</a:t>
            </a:r>
            <a:endParaRPr lang="en-GB" sz="750" dirty="0"/>
          </a:p>
        </p:txBody>
      </p:sp>
      <p:pic>
        <p:nvPicPr>
          <p:cNvPr id="10" name="Picture 42">
            <a:extLst>
              <a:ext uri="{FF2B5EF4-FFF2-40B4-BE49-F238E27FC236}">
                <a16:creationId xmlns:a16="http://schemas.microsoft.com/office/drawing/2014/main" id="{D7FB3EDB-74E4-B7A7-4226-B1416C0FC9D2}"/>
              </a:ext>
            </a:extLst>
          </p:cNvPr>
          <p:cNvPicPr>
            <a:picLocks noChangeAspect="1"/>
          </p:cNvPicPr>
          <p:nvPr/>
        </p:nvPicPr>
        <p:blipFill>
          <a:blip r:embed="rId5"/>
          <a:stretch>
            <a:fillRect/>
          </a:stretch>
        </p:blipFill>
        <p:spPr>
          <a:xfrm>
            <a:off x="0" y="4659979"/>
            <a:ext cx="1440000" cy="392839"/>
          </a:xfrm>
          <a:prstGeom prst="rect">
            <a:avLst/>
          </a:prstGeom>
        </p:spPr>
      </p:pic>
      <p:pic>
        <p:nvPicPr>
          <p:cNvPr id="11" name="Picture 8">
            <a:extLst>
              <a:ext uri="{FF2B5EF4-FFF2-40B4-BE49-F238E27FC236}">
                <a16:creationId xmlns:a16="http://schemas.microsoft.com/office/drawing/2014/main" id="{310C584D-D126-AA61-96A2-045B74C624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pic>
        <p:nvPicPr>
          <p:cNvPr id="23" name="Video 22">
            <a:hlinkClick r:id="" action="ppaction://media"/>
            <a:extLst>
              <a:ext uri="{FF2B5EF4-FFF2-40B4-BE49-F238E27FC236}">
                <a16:creationId xmlns:a16="http://schemas.microsoft.com/office/drawing/2014/main" id="{1F7925BA-942E-BD8B-10F3-175B9A9AF37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794579" y="27617"/>
            <a:ext cx="3322218" cy="4500000"/>
          </a:xfrm>
          <a:prstGeom prst="rect">
            <a:avLst/>
          </a:prstGeom>
        </p:spPr>
      </p:pic>
      <mc:AlternateContent xmlns:mc="http://schemas.openxmlformats.org/markup-compatibility/2006" xmlns:a14="http://schemas.microsoft.com/office/drawing/2010/main">
        <mc:Choice Requires="a14">
          <p:sp>
            <p:nvSpPr>
              <p:cNvPr id="2" name="Tekstvak 1">
                <a:extLst>
                  <a:ext uri="{FF2B5EF4-FFF2-40B4-BE49-F238E27FC236}">
                    <a16:creationId xmlns:a16="http://schemas.microsoft.com/office/drawing/2014/main" id="{0AB6A396-F7F1-E2BC-E8FD-666F770FEA83}"/>
                  </a:ext>
                </a:extLst>
              </p:cNvPr>
              <p:cNvSpPr txBox="1"/>
              <p:nvPr/>
            </p:nvSpPr>
            <p:spPr>
              <a:xfrm>
                <a:off x="3436505" y="1150257"/>
                <a:ext cx="2136803"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Three</m:t>
                      </m:r>
                      <m:r>
                        <a:rPr lang="en-US" b="0" i="0" smtClean="0">
                          <a:latin typeface="Cambria Math" panose="02040503050406030204" pitchFamily="18" charset="0"/>
                        </a:rPr>
                        <m:t> </m:t>
                      </m:r>
                      <m:r>
                        <m:rPr>
                          <m:sty m:val="p"/>
                        </m:rPr>
                        <a:rPr lang="en-US" b="0" i="0" smtClean="0">
                          <a:latin typeface="Cambria Math" panose="02040503050406030204" pitchFamily="18" charset="0"/>
                        </a:rPr>
                        <m:t>synchrotron</m:t>
                      </m:r>
                      <m:r>
                        <a:rPr lang="en-US" b="0" i="0" smtClean="0">
                          <a:latin typeface="Cambria Math" panose="02040503050406030204" pitchFamily="18" charset="0"/>
                        </a:rPr>
                        <m:t> </m:t>
                      </m:r>
                      <m:r>
                        <m:rPr>
                          <m:sty m:val="p"/>
                        </m:rPr>
                        <a:rPr lang="en-US" b="0" i="0" smtClean="0">
                          <a:latin typeface="Cambria Math" panose="02040503050406030204" pitchFamily="18" charset="0"/>
                        </a:rPr>
                        <m:t>filters</m:t>
                      </m:r>
                      <m:r>
                        <a:rPr lang="en-US" b="0" i="0" smtClean="0">
                          <a:latin typeface="Cambria Math" panose="02040503050406030204" pitchFamily="18" charset="0"/>
                        </a:rPr>
                        <m:t> →</m:t>
                      </m:r>
                    </m:oMath>
                  </m:oMathPara>
                </a14:m>
                <a:endParaRPr lang="en-US" dirty="0"/>
              </a:p>
            </p:txBody>
          </p:sp>
        </mc:Choice>
        <mc:Fallback xmlns="">
          <p:sp>
            <p:nvSpPr>
              <p:cNvPr id="2" name="Tekstvak 1">
                <a:extLst>
                  <a:ext uri="{FF2B5EF4-FFF2-40B4-BE49-F238E27FC236}">
                    <a16:creationId xmlns:a16="http://schemas.microsoft.com/office/drawing/2014/main" id="{0AB6A396-F7F1-E2BC-E8FD-666F770FEA83}"/>
                  </a:ext>
                </a:extLst>
              </p:cNvPr>
              <p:cNvSpPr txBox="1">
                <a:spLocks noRot="1" noChangeAspect="1" noMove="1" noResize="1" noEditPoints="1" noAdjustHandles="1" noChangeArrowheads="1" noChangeShapeType="1" noTextEdit="1"/>
              </p:cNvSpPr>
              <p:nvPr/>
            </p:nvSpPr>
            <p:spPr>
              <a:xfrm>
                <a:off x="3436505" y="1150257"/>
                <a:ext cx="2136803" cy="207749"/>
              </a:xfrm>
              <a:prstGeom prst="rect">
                <a:avLst/>
              </a:prstGeom>
              <a:blipFill>
                <a:blip r:embed="rId8"/>
                <a:stretch>
                  <a:fillRect l="-1714" t="-2941" r="-571" b="-323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kstvak 3">
                <a:extLst>
                  <a:ext uri="{FF2B5EF4-FFF2-40B4-BE49-F238E27FC236}">
                    <a16:creationId xmlns:a16="http://schemas.microsoft.com/office/drawing/2014/main" id="{61C47B31-DEF5-94C5-C161-F8DF0AA3AE54}"/>
                  </a:ext>
                </a:extLst>
              </p:cNvPr>
              <p:cNvSpPr txBox="1"/>
              <p:nvPr/>
            </p:nvSpPr>
            <p:spPr>
              <a:xfrm>
                <a:off x="3040563" y="3309233"/>
                <a:ext cx="2532745"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Three</m:t>
                      </m:r>
                      <m:r>
                        <a:rPr lang="en-US" b="0" i="0" smtClean="0">
                          <a:latin typeface="Cambria Math" panose="02040503050406030204" pitchFamily="18" charset="0"/>
                        </a:rPr>
                        <m:t> </m:t>
                      </m:r>
                      <m:r>
                        <m:rPr>
                          <m:sty m:val="p"/>
                        </m:rPr>
                        <a:rPr lang="en-US" b="0" i="0" smtClean="0">
                          <a:latin typeface="Cambria Math" panose="02040503050406030204" pitchFamily="18" charset="0"/>
                        </a:rPr>
                        <m:t>Hydrogen</m:t>
                      </m:r>
                      <m:r>
                        <a:rPr lang="en-US" b="0" i="0" smtClean="0">
                          <a:latin typeface="Cambria Math" panose="02040503050406030204" pitchFamily="18" charset="0"/>
                        </a:rPr>
                        <m:t> </m:t>
                      </m:r>
                      <m:r>
                        <m:rPr>
                          <m:sty m:val="p"/>
                        </m:rPr>
                        <a:rPr lang="en-US" b="0" i="0" smtClean="0">
                          <a:latin typeface="Cambria Math" panose="02040503050406030204" pitchFamily="18" charset="0"/>
                        </a:rPr>
                        <m:t>Balmer</m:t>
                      </m:r>
                      <m:r>
                        <a:rPr lang="en-US" b="0" i="0" smtClean="0">
                          <a:latin typeface="Cambria Math" panose="02040503050406030204" pitchFamily="18" charset="0"/>
                        </a:rPr>
                        <m:t> </m:t>
                      </m:r>
                      <m:r>
                        <m:rPr>
                          <m:sty m:val="p"/>
                        </m:rPr>
                        <a:rPr lang="en-US" b="0" i="0" smtClean="0">
                          <a:latin typeface="Cambria Math" panose="02040503050406030204" pitchFamily="18" charset="0"/>
                        </a:rPr>
                        <m:t>filters</m:t>
                      </m:r>
                      <m:r>
                        <a:rPr lang="en-US" b="0" i="0" smtClean="0">
                          <a:latin typeface="Cambria Math" panose="02040503050406030204" pitchFamily="18" charset="0"/>
                        </a:rPr>
                        <m:t> →</m:t>
                      </m:r>
                    </m:oMath>
                  </m:oMathPara>
                </a14:m>
                <a:endParaRPr lang="en-US" dirty="0"/>
              </a:p>
            </p:txBody>
          </p:sp>
        </mc:Choice>
        <mc:Fallback xmlns="">
          <p:sp>
            <p:nvSpPr>
              <p:cNvPr id="4" name="Tekstvak 3">
                <a:extLst>
                  <a:ext uri="{FF2B5EF4-FFF2-40B4-BE49-F238E27FC236}">
                    <a16:creationId xmlns:a16="http://schemas.microsoft.com/office/drawing/2014/main" id="{61C47B31-DEF5-94C5-C161-F8DF0AA3AE54}"/>
                  </a:ext>
                </a:extLst>
              </p:cNvPr>
              <p:cNvSpPr txBox="1">
                <a:spLocks noRot="1" noChangeAspect="1" noMove="1" noResize="1" noEditPoints="1" noAdjustHandles="1" noChangeArrowheads="1" noChangeShapeType="1" noTextEdit="1"/>
              </p:cNvSpPr>
              <p:nvPr/>
            </p:nvSpPr>
            <p:spPr>
              <a:xfrm>
                <a:off x="3040563" y="3309233"/>
                <a:ext cx="2532745" cy="207749"/>
              </a:xfrm>
              <a:prstGeom prst="rect">
                <a:avLst/>
              </a:prstGeom>
              <a:blipFill>
                <a:blip r:embed="rId9"/>
                <a:stretch>
                  <a:fillRect l="-1446" t="-2941" r="-482" b="-32353"/>
                </a:stretch>
              </a:blipFill>
            </p:spPr>
            <p:txBody>
              <a:bodyPr/>
              <a:lstStyle/>
              <a:p>
                <a:r>
                  <a:rPr lang="en-US">
                    <a:noFill/>
                  </a:rPr>
                  <a:t> </a:t>
                </a:r>
              </a:p>
            </p:txBody>
          </p:sp>
        </mc:Fallback>
      </mc:AlternateContent>
      <p:pic>
        <p:nvPicPr>
          <p:cNvPr id="12" name="Afbeelding 11">
            <a:extLst>
              <a:ext uri="{FF2B5EF4-FFF2-40B4-BE49-F238E27FC236}">
                <a16:creationId xmlns:a16="http://schemas.microsoft.com/office/drawing/2014/main" id="{53105D4C-F478-1BDC-AF11-F9AB1AF009BA}"/>
              </a:ext>
            </a:extLst>
          </p:cNvPr>
          <p:cNvPicPr>
            <a:picLocks noChangeAspect="1"/>
          </p:cNvPicPr>
          <p:nvPr/>
        </p:nvPicPr>
        <p:blipFill>
          <a:blip r:embed="rId10"/>
          <a:stretch>
            <a:fillRect/>
          </a:stretch>
        </p:blipFill>
        <p:spPr>
          <a:xfrm>
            <a:off x="720000" y="1355792"/>
            <a:ext cx="1828800" cy="2431915"/>
          </a:xfrm>
          <a:prstGeom prst="rect">
            <a:avLst/>
          </a:prstGeom>
        </p:spPr>
      </p:pic>
      <p:sp>
        <p:nvSpPr>
          <p:cNvPr id="15" name="Tekstvak 14">
            <a:extLst>
              <a:ext uri="{FF2B5EF4-FFF2-40B4-BE49-F238E27FC236}">
                <a16:creationId xmlns:a16="http://schemas.microsoft.com/office/drawing/2014/main" id="{0E72048F-22E1-DFB9-9FB5-1FFF57EB9FC9}"/>
              </a:ext>
            </a:extLst>
          </p:cNvPr>
          <p:cNvSpPr txBox="1"/>
          <p:nvPr/>
        </p:nvSpPr>
        <p:spPr>
          <a:xfrm>
            <a:off x="0" y="4248946"/>
            <a:ext cx="4992914" cy="323165"/>
          </a:xfrm>
          <a:prstGeom prst="rect">
            <a:avLst/>
          </a:prstGeom>
          <a:noFill/>
        </p:spPr>
        <p:txBody>
          <a:bodyPr wrap="square">
            <a:spAutoFit/>
          </a:bodyPr>
          <a:lstStyle/>
          <a:p>
            <a:pPr algn="ctr"/>
            <a:r>
              <a:rPr lang="nl-NL" sz="750" b="0" i="0" dirty="0">
                <a:solidFill>
                  <a:schemeClr val="bg1">
                    <a:lumMod val="65000"/>
                  </a:schemeClr>
                </a:solidFill>
                <a:effectLst/>
                <a:latin typeface="Arial" panose="020B0604020202020204" pitchFamily="34" charset="0"/>
              </a:rPr>
              <a:t>T. A. Wijkamp et al. </a:t>
            </a:r>
            <a:r>
              <a:rPr lang="nl-NL" sz="750" b="0" i="0" dirty="0" err="1">
                <a:solidFill>
                  <a:schemeClr val="bg1">
                    <a:lumMod val="65000"/>
                  </a:schemeClr>
                </a:solidFill>
                <a:effectLst/>
                <a:latin typeface="Arial" panose="020B0604020202020204" pitchFamily="34" charset="0"/>
              </a:rPr>
              <a:t>Resonant</a:t>
            </a:r>
            <a:r>
              <a:rPr lang="nl-NL" sz="750" b="0" i="0" dirty="0">
                <a:solidFill>
                  <a:schemeClr val="bg1">
                    <a:lumMod val="65000"/>
                  </a:schemeClr>
                </a:solidFill>
                <a:effectLst/>
                <a:latin typeface="Arial" panose="020B0604020202020204" pitchFamily="34" charset="0"/>
              </a:rPr>
              <a:t> </a:t>
            </a:r>
            <a:r>
              <a:rPr lang="nl-NL" sz="750" b="0" i="0" dirty="0" err="1">
                <a:solidFill>
                  <a:schemeClr val="bg1">
                    <a:lumMod val="65000"/>
                  </a:schemeClr>
                </a:solidFill>
                <a:effectLst/>
                <a:latin typeface="Arial" panose="020B0604020202020204" pitchFamily="34" charset="0"/>
              </a:rPr>
              <a:t>interaction</a:t>
            </a:r>
            <a:r>
              <a:rPr lang="nl-NL" sz="750" b="0" i="0" dirty="0">
                <a:solidFill>
                  <a:schemeClr val="bg1">
                    <a:lumMod val="65000"/>
                  </a:schemeClr>
                </a:solidFill>
                <a:effectLst/>
                <a:latin typeface="Arial" panose="020B0604020202020204" pitchFamily="34" charset="0"/>
              </a:rPr>
              <a:t> </a:t>
            </a:r>
            <a:r>
              <a:rPr lang="nl-NL" sz="750" b="0" i="0" dirty="0" err="1">
                <a:solidFill>
                  <a:schemeClr val="bg1">
                    <a:lumMod val="65000"/>
                  </a:schemeClr>
                </a:solidFill>
                <a:effectLst/>
                <a:latin typeface="Arial" panose="020B0604020202020204" pitchFamily="34" charset="0"/>
              </a:rPr>
              <a:t>between</a:t>
            </a:r>
            <a:r>
              <a:rPr lang="nl-NL" sz="750" b="0" i="0" dirty="0">
                <a:solidFill>
                  <a:schemeClr val="bg1">
                    <a:lumMod val="65000"/>
                  </a:schemeClr>
                </a:solidFill>
                <a:effectLst/>
                <a:latin typeface="Arial" panose="020B0604020202020204" pitchFamily="34" charset="0"/>
              </a:rPr>
              <a:t> </a:t>
            </a:r>
            <a:r>
              <a:rPr lang="nl-NL" sz="750" b="0" i="0" dirty="0" err="1">
                <a:solidFill>
                  <a:schemeClr val="bg1">
                    <a:lumMod val="65000"/>
                  </a:schemeClr>
                </a:solidFill>
                <a:effectLst/>
                <a:latin typeface="Arial" panose="020B0604020202020204" pitchFamily="34" charset="0"/>
              </a:rPr>
              <a:t>runaway</a:t>
            </a:r>
            <a:r>
              <a:rPr lang="nl-NL" sz="750" b="0" i="0" dirty="0">
                <a:solidFill>
                  <a:schemeClr val="bg1">
                    <a:lumMod val="65000"/>
                  </a:schemeClr>
                </a:solidFill>
                <a:effectLst/>
                <a:latin typeface="Arial" panose="020B0604020202020204" pitchFamily="34" charset="0"/>
              </a:rPr>
              <a:t> </a:t>
            </a:r>
            <a:r>
              <a:rPr lang="nl-NL" sz="750" b="0" i="0" dirty="0" err="1">
                <a:solidFill>
                  <a:schemeClr val="bg1">
                    <a:lumMod val="65000"/>
                  </a:schemeClr>
                </a:solidFill>
                <a:effectLst/>
                <a:latin typeface="Arial" panose="020B0604020202020204" pitchFamily="34" charset="0"/>
              </a:rPr>
              <a:t>electrons</a:t>
            </a:r>
            <a:r>
              <a:rPr lang="nl-NL" sz="750" b="0" i="0" dirty="0">
                <a:solidFill>
                  <a:schemeClr val="bg1">
                    <a:lumMod val="65000"/>
                  </a:schemeClr>
                </a:solidFill>
                <a:effectLst/>
                <a:latin typeface="Arial" panose="020B0604020202020204" pitchFamily="34" charset="0"/>
              </a:rPr>
              <a:t> and </a:t>
            </a:r>
            <a:r>
              <a:rPr lang="nl-NL" sz="750" b="0" i="0" dirty="0" err="1">
                <a:solidFill>
                  <a:schemeClr val="bg1">
                    <a:lumMod val="65000"/>
                  </a:schemeClr>
                </a:solidFill>
                <a:effectLst/>
                <a:latin typeface="Arial" panose="020B0604020202020204" pitchFamily="34" charset="0"/>
              </a:rPr>
              <a:t>the</a:t>
            </a:r>
            <a:r>
              <a:rPr lang="nl-NL" sz="750" b="0" i="0" dirty="0">
                <a:solidFill>
                  <a:schemeClr val="bg1">
                    <a:lumMod val="65000"/>
                  </a:schemeClr>
                </a:solidFill>
                <a:effectLst/>
                <a:latin typeface="Arial" panose="020B0604020202020204" pitchFamily="34" charset="0"/>
              </a:rPr>
              <a:t> </a:t>
            </a:r>
            <a:r>
              <a:rPr lang="nl-NL" sz="750" b="0" i="0" dirty="0" err="1">
                <a:solidFill>
                  <a:schemeClr val="bg1">
                    <a:lumMod val="65000"/>
                  </a:schemeClr>
                </a:solidFill>
                <a:effectLst/>
                <a:latin typeface="Arial" panose="020B0604020202020204" pitchFamily="34" charset="0"/>
              </a:rPr>
              <a:t>toroidal</a:t>
            </a:r>
            <a:r>
              <a:rPr lang="nl-NL" sz="750" b="0" i="0" dirty="0">
                <a:solidFill>
                  <a:schemeClr val="bg1">
                    <a:lumMod val="65000"/>
                  </a:schemeClr>
                </a:solidFill>
                <a:effectLst/>
                <a:latin typeface="Arial" panose="020B0604020202020204" pitchFamily="34" charset="0"/>
              </a:rPr>
              <a:t> </a:t>
            </a:r>
            <a:r>
              <a:rPr lang="nl-NL" sz="750" b="0" i="0" dirty="0" err="1">
                <a:solidFill>
                  <a:schemeClr val="bg1">
                    <a:lumMod val="65000"/>
                  </a:schemeClr>
                </a:solidFill>
                <a:effectLst/>
                <a:latin typeface="Arial" panose="020B0604020202020204" pitchFamily="34" charset="0"/>
              </a:rPr>
              <a:t>magnetic</a:t>
            </a:r>
            <a:r>
              <a:rPr lang="nl-NL" sz="750" b="0" i="0" dirty="0">
                <a:solidFill>
                  <a:schemeClr val="bg1">
                    <a:lumMod val="65000"/>
                  </a:schemeClr>
                </a:solidFill>
                <a:effectLst/>
                <a:latin typeface="Arial" panose="020B0604020202020204" pitchFamily="34" charset="0"/>
              </a:rPr>
              <a:t> field </a:t>
            </a:r>
            <a:r>
              <a:rPr lang="nl-NL" sz="750" b="0" i="0" dirty="0" err="1">
                <a:solidFill>
                  <a:schemeClr val="bg1">
                    <a:lumMod val="65000"/>
                  </a:schemeClr>
                </a:solidFill>
                <a:effectLst/>
                <a:latin typeface="Arial" panose="020B0604020202020204" pitchFamily="34" charset="0"/>
              </a:rPr>
              <a:t>ripple</a:t>
            </a:r>
            <a:r>
              <a:rPr lang="nl-NL" sz="750" b="0" i="0" dirty="0">
                <a:solidFill>
                  <a:schemeClr val="bg1">
                    <a:lumMod val="65000"/>
                  </a:schemeClr>
                </a:solidFill>
                <a:effectLst/>
                <a:latin typeface="Arial" panose="020B0604020202020204" pitchFamily="34" charset="0"/>
              </a:rPr>
              <a:t> in TCV. </a:t>
            </a:r>
          </a:p>
          <a:p>
            <a:pPr algn="ctr"/>
            <a:r>
              <a:rPr lang="nl-NL" sz="750" b="0" i="1" dirty="0">
                <a:solidFill>
                  <a:schemeClr val="bg1">
                    <a:lumMod val="65000"/>
                  </a:schemeClr>
                </a:solidFill>
                <a:effectLst/>
                <a:latin typeface="Arial" panose="020B0604020202020204" pitchFamily="34" charset="0"/>
              </a:rPr>
              <a:t>Nuclear Fusion</a:t>
            </a:r>
            <a:r>
              <a:rPr lang="nl-NL" sz="750" b="0" i="0" dirty="0">
                <a:solidFill>
                  <a:schemeClr val="bg1">
                    <a:lumMod val="65000"/>
                  </a:schemeClr>
                </a:solidFill>
                <a:effectLst/>
                <a:latin typeface="Arial" panose="020B0604020202020204" pitchFamily="34" charset="0"/>
              </a:rPr>
              <a:t>, </a:t>
            </a:r>
            <a:r>
              <a:rPr lang="nl-NL" sz="750" b="1" i="0" dirty="0">
                <a:solidFill>
                  <a:schemeClr val="bg1">
                    <a:lumMod val="65000"/>
                  </a:schemeClr>
                </a:solidFill>
                <a:effectLst/>
                <a:latin typeface="Arial" panose="020B0604020202020204" pitchFamily="34" charset="0"/>
              </a:rPr>
              <a:t>64</a:t>
            </a:r>
            <a:r>
              <a:rPr lang="nl-NL" sz="750" b="0" i="0" dirty="0">
                <a:solidFill>
                  <a:schemeClr val="bg1">
                    <a:lumMod val="65000"/>
                  </a:schemeClr>
                </a:solidFill>
                <a:effectLst/>
                <a:latin typeface="Arial" panose="020B0604020202020204" pitchFamily="34" charset="0"/>
              </a:rPr>
              <a:t> (1):016021, 2023. DOI: 10.1088/1741-4326/ad0dd7.</a:t>
            </a:r>
            <a:endParaRPr lang="en-US" sz="750" dirty="0">
              <a:solidFill>
                <a:schemeClr val="bg1">
                  <a:lumMod val="65000"/>
                </a:schemeClr>
              </a:solidFill>
            </a:endParaRPr>
          </a:p>
        </p:txBody>
      </p:sp>
      <p:sp>
        <p:nvSpPr>
          <p:cNvPr id="16" name="Tekstvak 15">
            <a:extLst>
              <a:ext uri="{FF2B5EF4-FFF2-40B4-BE49-F238E27FC236}">
                <a16:creationId xmlns:a16="http://schemas.microsoft.com/office/drawing/2014/main" id="{9D9B9BAD-B239-4AF2-32D9-0D5A141D5FE6}"/>
              </a:ext>
            </a:extLst>
          </p:cNvPr>
          <p:cNvSpPr txBox="1"/>
          <p:nvPr/>
        </p:nvSpPr>
        <p:spPr>
          <a:xfrm>
            <a:off x="1058438" y="896341"/>
            <a:ext cx="1157496" cy="507831"/>
          </a:xfrm>
          <a:prstGeom prst="rect">
            <a:avLst/>
          </a:prstGeom>
          <a:noFill/>
        </p:spPr>
        <p:txBody>
          <a:bodyPr wrap="none" rtlCol="0">
            <a:spAutoFit/>
          </a:bodyPr>
          <a:lstStyle/>
          <a:p>
            <a:pPr algn="ctr"/>
            <a:r>
              <a:rPr lang="en-US" dirty="0"/>
              <a:t>Top-port view</a:t>
            </a:r>
          </a:p>
          <a:p>
            <a:pPr algn="ctr"/>
            <a:r>
              <a:rPr lang="en-US" dirty="0"/>
              <a:t>(MANTIS II-b)</a:t>
            </a:r>
          </a:p>
        </p:txBody>
      </p:sp>
    </p:spTree>
    <p:extLst>
      <p:ext uri="{BB962C8B-B14F-4D97-AF65-F5344CB8AC3E}">
        <p14:creationId xmlns:p14="http://schemas.microsoft.com/office/powerpoint/2010/main" val="2124460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208"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2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122626B-7140-6D1A-2A9F-4C4D1FC77402}"/>
              </a:ext>
            </a:extLst>
          </p:cNvPr>
          <p:cNvSpPr>
            <a:spLocks noGrp="1"/>
          </p:cNvSpPr>
          <p:nvPr>
            <p:ph type="title"/>
          </p:nvPr>
        </p:nvSpPr>
        <p:spPr/>
        <p:txBody>
          <a:bodyPr anchor="ctr"/>
          <a:lstStyle/>
          <a:p>
            <a:pPr algn="ctr"/>
            <a:r>
              <a:rPr lang="en-US" sz="2250" dirty="0">
                <a:solidFill>
                  <a:srgbClr val="FF0000"/>
                </a:solidFill>
              </a:rPr>
              <a:t>M</a:t>
            </a:r>
            <a:r>
              <a:rPr lang="en-US" sz="2250" dirty="0"/>
              <a:t>ultispectral </a:t>
            </a:r>
            <a:r>
              <a:rPr lang="en-US" sz="2250" dirty="0">
                <a:solidFill>
                  <a:srgbClr val="FF0000"/>
                </a:solidFill>
              </a:rPr>
              <a:t>A</a:t>
            </a:r>
            <a:r>
              <a:rPr lang="en-US" sz="2250" dirty="0"/>
              <a:t>dvanced </a:t>
            </a:r>
            <a:r>
              <a:rPr lang="en-US" sz="2250" dirty="0">
                <a:solidFill>
                  <a:srgbClr val="FF0000"/>
                </a:solidFill>
              </a:rPr>
              <a:t>N</a:t>
            </a:r>
            <a:r>
              <a:rPr lang="en-US" sz="2250" dirty="0"/>
              <a:t>arrowband </a:t>
            </a:r>
            <a:r>
              <a:rPr lang="en-US" sz="2250" dirty="0">
                <a:solidFill>
                  <a:srgbClr val="FF0000"/>
                </a:solidFill>
              </a:rPr>
              <a:t>T</a:t>
            </a:r>
            <a:r>
              <a:rPr lang="en-US" sz="2250" dirty="0"/>
              <a:t>okamak </a:t>
            </a:r>
            <a:r>
              <a:rPr lang="en-US" sz="2250" dirty="0">
                <a:solidFill>
                  <a:srgbClr val="FF0000"/>
                </a:solidFill>
              </a:rPr>
              <a:t>I</a:t>
            </a:r>
            <a:r>
              <a:rPr lang="en-US" sz="2250" dirty="0"/>
              <a:t>maging </a:t>
            </a:r>
            <a:r>
              <a:rPr lang="en-US" sz="2250" dirty="0">
                <a:solidFill>
                  <a:srgbClr val="FF0000"/>
                </a:solidFill>
              </a:rPr>
              <a:t>S</a:t>
            </a:r>
            <a:r>
              <a:rPr lang="en-US" sz="2250" dirty="0"/>
              <a:t>ystem</a:t>
            </a:r>
          </a:p>
        </p:txBody>
      </p:sp>
      <p:sp>
        <p:nvSpPr>
          <p:cNvPr id="5" name="Footer Placeholder 4">
            <a:extLst>
              <a:ext uri="{FF2B5EF4-FFF2-40B4-BE49-F238E27FC236}">
                <a16:creationId xmlns:a16="http://schemas.microsoft.com/office/drawing/2014/main" id="{F5E51ABC-101C-60E3-D776-CC70FBB98C57}"/>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6" name="Slide Number Placeholder 5">
            <a:extLst>
              <a:ext uri="{FF2B5EF4-FFF2-40B4-BE49-F238E27FC236}">
                <a16:creationId xmlns:a16="http://schemas.microsoft.com/office/drawing/2014/main" id="{C583D84C-8470-CCA2-A916-10CEA8B4496E}"/>
              </a:ext>
            </a:extLst>
          </p:cNvPr>
          <p:cNvSpPr>
            <a:spLocks noGrp="1"/>
          </p:cNvSpPr>
          <p:nvPr>
            <p:ph type="sldNum" sz="quarter" idx="12"/>
          </p:nvPr>
        </p:nvSpPr>
        <p:spPr/>
        <p:txBody>
          <a:bodyPr/>
          <a:lstStyle/>
          <a:p>
            <a:fld id="{C194BDB0-F4EA-4DD6-8281-CCE2440D0CE0}" type="slidenum">
              <a:rPr lang="en-GB" smtClean="0"/>
              <a:t>22</a:t>
            </a:fld>
            <a:endParaRPr lang="en-GB" dirty="0"/>
          </a:p>
        </p:txBody>
      </p:sp>
      <p:pic>
        <p:nvPicPr>
          <p:cNvPr id="10" name="Picture 9">
            <a:extLst>
              <a:ext uri="{FF2B5EF4-FFF2-40B4-BE49-F238E27FC236}">
                <a16:creationId xmlns:a16="http://schemas.microsoft.com/office/drawing/2014/main" id="{ADB9489F-3ABD-1F7F-0121-2497B8A46A7A}"/>
              </a:ext>
            </a:extLst>
          </p:cNvPr>
          <p:cNvPicPr>
            <a:picLocks noChangeAspect="1"/>
          </p:cNvPicPr>
          <p:nvPr/>
        </p:nvPicPr>
        <p:blipFill>
          <a:blip r:embed="rId2"/>
          <a:stretch>
            <a:fillRect/>
          </a:stretch>
        </p:blipFill>
        <p:spPr>
          <a:xfrm>
            <a:off x="1172933" y="691113"/>
            <a:ext cx="2160000" cy="3761274"/>
          </a:xfrm>
          <a:prstGeom prst="rect">
            <a:avLst/>
          </a:prstGeom>
        </p:spPr>
      </p:pic>
      <p:pic>
        <p:nvPicPr>
          <p:cNvPr id="11" name="Picture 10">
            <a:extLst>
              <a:ext uri="{FF2B5EF4-FFF2-40B4-BE49-F238E27FC236}">
                <a16:creationId xmlns:a16="http://schemas.microsoft.com/office/drawing/2014/main" id="{94709FE9-BAC2-794E-0DA3-32C48644C3AA}"/>
              </a:ext>
            </a:extLst>
          </p:cNvPr>
          <p:cNvPicPr>
            <a:picLocks noChangeAspect="1"/>
          </p:cNvPicPr>
          <p:nvPr/>
        </p:nvPicPr>
        <p:blipFill>
          <a:blip r:embed="rId3"/>
          <a:stretch>
            <a:fillRect/>
          </a:stretch>
        </p:blipFill>
        <p:spPr>
          <a:xfrm>
            <a:off x="3492000" y="691113"/>
            <a:ext cx="2160000" cy="3761274"/>
          </a:xfrm>
          <a:prstGeom prst="rect">
            <a:avLst/>
          </a:prstGeom>
        </p:spPr>
      </p:pic>
      <p:pic>
        <p:nvPicPr>
          <p:cNvPr id="12" name="Picture 11">
            <a:extLst>
              <a:ext uri="{FF2B5EF4-FFF2-40B4-BE49-F238E27FC236}">
                <a16:creationId xmlns:a16="http://schemas.microsoft.com/office/drawing/2014/main" id="{FDF6036A-3239-B0A5-48E0-C7F1CCB6B9C5}"/>
              </a:ext>
            </a:extLst>
          </p:cNvPr>
          <p:cNvPicPr>
            <a:picLocks noChangeAspect="1"/>
          </p:cNvPicPr>
          <p:nvPr/>
        </p:nvPicPr>
        <p:blipFill>
          <a:blip r:embed="rId4"/>
          <a:stretch>
            <a:fillRect/>
          </a:stretch>
        </p:blipFill>
        <p:spPr>
          <a:xfrm>
            <a:off x="5811067" y="691113"/>
            <a:ext cx="2160000" cy="3761274"/>
          </a:xfrm>
          <a:prstGeom prst="rect">
            <a:avLst/>
          </a:prstGeom>
        </p:spPr>
      </p:pic>
      <p:sp>
        <p:nvSpPr>
          <p:cNvPr id="15" name="Tijdelijke aanduiding voor voettekst 4">
            <a:extLst>
              <a:ext uri="{FF2B5EF4-FFF2-40B4-BE49-F238E27FC236}">
                <a16:creationId xmlns:a16="http://schemas.microsoft.com/office/drawing/2014/main" id="{6A1952DB-DC13-C59A-B887-05502DB9CC73}"/>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latin typeface="Calibri" panose="020F0502020204030204" pitchFamily="34" charset="0"/>
                <a:cs typeface="Calibri" panose="020F0502020204030204" pitchFamily="34" charset="0"/>
              </a:rPr>
              <a:t>Electron Cyclotron Resonance Heating as a mitigation strategy for runaway electrons</a:t>
            </a:r>
          </a:p>
          <a:p>
            <a:pPr algn="ctr"/>
            <a:r>
              <a:rPr lang="en-US" sz="750" dirty="0"/>
              <a:t>[Page 4]</a:t>
            </a:r>
            <a:endParaRPr lang="en-GB" sz="750" dirty="0"/>
          </a:p>
        </p:txBody>
      </p:sp>
      <p:pic>
        <p:nvPicPr>
          <p:cNvPr id="16" name="Picture 15">
            <a:extLst>
              <a:ext uri="{FF2B5EF4-FFF2-40B4-BE49-F238E27FC236}">
                <a16:creationId xmlns:a16="http://schemas.microsoft.com/office/drawing/2014/main" id="{66B76D12-F1CC-8FDB-8A43-2E107CE515B3}"/>
              </a:ext>
            </a:extLst>
          </p:cNvPr>
          <p:cNvPicPr>
            <a:picLocks noChangeAspect="1"/>
          </p:cNvPicPr>
          <p:nvPr/>
        </p:nvPicPr>
        <p:blipFill>
          <a:blip r:embed="rId5"/>
          <a:stretch>
            <a:fillRect/>
          </a:stretch>
        </p:blipFill>
        <p:spPr>
          <a:xfrm>
            <a:off x="0" y="4659979"/>
            <a:ext cx="1440000" cy="392839"/>
          </a:xfrm>
          <a:prstGeom prst="rect">
            <a:avLst/>
          </a:prstGeom>
        </p:spPr>
      </p:pic>
      <p:sp>
        <p:nvSpPr>
          <p:cNvPr id="2" name="Tijdelijke aanduiding voor voettekst 4">
            <a:extLst>
              <a:ext uri="{FF2B5EF4-FFF2-40B4-BE49-F238E27FC236}">
                <a16:creationId xmlns:a16="http://schemas.microsoft.com/office/drawing/2014/main" id="{3C417CEE-2718-4622-D938-D3323261B4EF}"/>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15]</a:t>
            </a:r>
            <a:endParaRPr lang="en-GB" sz="750" dirty="0"/>
          </a:p>
        </p:txBody>
      </p:sp>
      <p:pic>
        <p:nvPicPr>
          <p:cNvPr id="3" name="Picture 42">
            <a:extLst>
              <a:ext uri="{FF2B5EF4-FFF2-40B4-BE49-F238E27FC236}">
                <a16:creationId xmlns:a16="http://schemas.microsoft.com/office/drawing/2014/main" id="{81D353D4-8E5D-11E9-9C8A-91F444348CEB}"/>
              </a:ext>
            </a:extLst>
          </p:cNvPr>
          <p:cNvPicPr>
            <a:picLocks noChangeAspect="1"/>
          </p:cNvPicPr>
          <p:nvPr/>
        </p:nvPicPr>
        <p:blipFill>
          <a:blip r:embed="rId5"/>
          <a:stretch>
            <a:fillRect/>
          </a:stretch>
        </p:blipFill>
        <p:spPr>
          <a:xfrm>
            <a:off x="0" y="4659979"/>
            <a:ext cx="1440000" cy="392839"/>
          </a:xfrm>
          <a:prstGeom prst="rect">
            <a:avLst/>
          </a:prstGeom>
        </p:spPr>
      </p:pic>
      <p:pic>
        <p:nvPicPr>
          <p:cNvPr id="4" name="Picture 8">
            <a:extLst>
              <a:ext uri="{FF2B5EF4-FFF2-40B4-BE49-F238E27FC236}">
                <a16:creationId xmlns:a16="http://schemas.microsoft.com/office/drawing/2014/main" id="{9BC8239D-D23E-3734-BB86-252B0D5F8B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068D717E-15FF-B33E-CE4F-B5D584610274}"/>
              </a:ext>
            </a:extLst>
          </p:cNvPr>
          <p:cNvSpPr txBox="1"/>
          <p:nvPr/>
        </p:nvSpPr>
        <p:spPr>
          <a:xfrm>
            <a:off x="836913" y="4364362"/>
            <a:ext cx="7480754" cy="207749"/>
          </a:xfrm>
          <a:prstGeom prst="rect">
            <a:avLst/>
          </a:prstGeom>
          <a:noFill/>
        </p:spPr>
        <p:txBody>
          <a:bodyPr wrap="square">
            <a:spAutoFit/>
          </a:bodyPr>
          <a:lstStyle/>
          <a:p>
            <a:pPr algn="ctr"/>
            <a:r>
              <a:rPr lang="nl-NL" sz="750" b="0" i="0" dirty="0">
                <a:solidFill>
                  <a:schemeClr val="bg1">
                    <a:lumMod val="65000"/>
                  </a:schemeClr>
                </a:solidFill>
                <a:effectLst/>
                <a:latin typeface="Times New Roman" panose="02020603050405020304" pitchFamily="18" charset="0"/>
              </a:rPr>
              <a:t>A. </a:t>
            </a:r>
            <a:r>
              <a:rPr lang="nl-NL" sz="750" b="0" i="0" dirty="0" err="1">
                <a:solidFill>
                  <a:schemeClr val="bg1">
                    <a:lumMod val="65000"/>
                  </a:schemeClr>
                </a:solidFill>
                <a:effectLst/>
                <a:latin typeface="Times New Roman" panose="02020603050405020304" pitchFamily="18" charset="0"/>
              </a:rPr>
              <a:t>Perek</a:t>
            </a:r>
            <a:r>
              <a:rPr lang="nl-NL" sz="750" b="0" i="0" dirty="0">
                <a:solidFill>
                  <a:schemeClr val="bg1">
                    <a:lumMod val="65000"/>
                  </a:schemeClr>
                </a:solidFill>
                <a:effectLst/>
                <a:latin typeface="Times New Roman" panose="02020603050405020304" pitchFamily="18" charset="0"/>
              </a:rPr>
              <a:t> et al. MANTIS: A real-time </a:t>
            </a:r>
            <a:r>
              <a:rPr lang="nl-NL" sz="750" b="0" i="0" dirty="0" err="1">
                <a:solidFill>
                  <a:schemeClr val="bg1">
                    <a:lumMod val="65000"/>
                  </a:schemeClr>
                </a:solidFill>
                <a:effectLst/>
                <a:latin typeface="Times New Roman" panose="02020603050405020304" pitchFamily="18" charset="0"/>
              </a:rPr>
              <a:t>quantitative</a:t>
            </a:r>
            <a:r>
              <a:rPr lang="nl-NL" sz="750" b="0" i="0" dirty="0">
                <a:solidFill>
                  <a:schemeClr val="bg1">
                    <a:lumMod val="65000"/>
                  </a:schemeClr>
                </a:solidFill>
                <a:effectLst/>
                <a:latin typeface="Times New Roman" panose="02020603050405020304" pitchFamily="18" charset="0"/>
              </a:rPr>
              <a:t> </a:t>
            </a:r>
            <a:r>
              <a:rPr lang="nl-NL" sz="750" b="0" i="0" dirty="0" err="1">
                <a:solidFill>
                  <a:schemeClr val="bg1">
                    <a:lumMod val="65000"/>
                  </a:schemeClr>
                </a:solidFill>
                <a:effectLst/>
                <a:latin typeface="Times New Roman" panose="02020603050405020304" pitchFamily="18" charset="0"/>
              </a:rPr>
              <a:t>multispectral</a:t>
            </a:r>
            <a:r>
              <a:rPr lang="nl-NL" sz="750" b="0" i="0" dirty="0">
                <a:solidFill>
                  <a:schemeClr val="bg1">
                    <a:lumMod val="65000"/>
                  </a:schemeClr>
                </a:solidFill>
                <a:effectLst/>
                <a:latin typeface="Times New Roman" panose="02020603050405020304" pitchFamily="18" charset="0"/>
              </a:rPr>
              <a:t> imaging system for </a:t>
            </a:r>
            <a:r>
              <a:rPr lang="nl-NL" sz="750" b="0" i="0" dirty="0" err="1">
                <a:solidFill>
                  <a:schemeClr val="bg1">
                    <a:lumMod val="65000"/>
                  </a:schemeClr>
                </a:solidFill>
                <a:effectLst/>
                <a:latin typeface="Times New Roman" panose="02020603050405020304" pitchFamily="18" charset="0"/>
              </a:rPr>
              <a:t>fusion</a:t>
            </a:r>
            <a:r>
              <a:rPr lang="nl-NL" sz="750" b="0" i="0" dirty="0">
                <a:solidFill>
                  <a:schemeClr val="bg1">
                    <a:lumMod val="65000"/>
                  </a:schemeClr>
                </a:solidFill>
                <a:effectLst/>
                <a:latin typeface="Times New Roman" panose="02020603050405020304" pitchFamily="18" charset="0"/>
              </a:rPr>
              <a:t> </a:t>
            </a:r>
            <a:r>
              <a:rPr lang="nl-NL" sz="750" b="0" i="0" dirty="0" err="1">
                <a:solidFill>
                  <a:schemeClr val="bg1">
                    <a:lumMod val="65000"/>
                  </a:schemeClr>
                </a:solidFill>
                <a:effectLst/>
                <a:latin typeface="Times New Roman" panose="02020603050405020304" pitchFamily="18" charset="0"/>
              </a:rPr>
              <a:t>plasmas</a:t>
            </a:r>
            <a:r>
              <a:rPr lang="nl-NL" sz="750" b="0" i="0" dirty="0">
                <a:solidFill>
                  <a:schemeClr val="bg1">
                    <a:lumMod val="65000"/>
                  </a:schemeClr>
                </a:solidFill>
                <a:effectLst/>
                <a:latin typeface="Times New Roman" panose="02020603050405020304" pitchFamily="18" charset="0"/>
              </a:rPr>
              <a:t>. </a:t>
            </a:r>
            <a:r>
              <a:rPr lang="nl-NL" sz="750" b="0" i="1" dirty="0">
                <a:solidFill>
                  <a:schemeClr val="bg1">
                    <a:lumMod val="65000"/>
                  </a:schemeClr>
                </a:solidFill>
                <a:effectLst/>
                <a:latin typeface="Times New Roman" panose="02020603050405020304" pitchFamily="18" charset="0"/>
              </a:rPr>
              <a:t>Review of </a:t>
            </a:r>
            <a:r>
              <a:rPr lang="nl-NL" sz="750" b="0" i="1" dirty="0" err="1">
                <a:solidFill>
                  <a:schemeClr val="bg1">
                    <a:lumMod val="65000"/>
                  </a:schemeClr>
                </a:solidFill>
                <a:effectLst/>
                <a:latin typeface="Times New Roman" panose="02020603050405020304" pitchFamily="18" charset="0"/>
              </a:rPr>
              <a:t>Scientific</a:t>
            </a:r>
            <a:r>
              <a:rPr lang="nl-NL" sz="750" b="0" i="1" dirty="0">
                <a:solidFill>
                  <a:schemeClr val="bg1">
                    <a:lumMod val="65000"/>
                  </a:schemeClr>
                </a:solidFill>
                <a:effectLst/>
                <a:latin typeface="Times New Roman" panose="02020603050405020304" pitchFamily="18" charset="0"/>
              </a:rPr>
              <a:t> </a:t>
            </a:r>
            <a:r>
              <a:rPr lang="nl-NL" sz="750" b="0" i="1" dirty="0" err="1">
                <a:solidFill>
                  <a:schemeClr val="bg1">
                    <a:lumMod val="65000"/>
                  </a:schemeClr>
                </a:solidFill>
                <a:effectLst/>
                <a:latin typeface="Times New Roman" panose="02020603050405020304" pitchFamily="18" charset="0"/>
              </a:rPr>
              <a:t>Instruments</a:t>
            </a:r>
            <a:r>
              <a:rPr lang="nl-NL" sz="750" b="0" i="0" dirty="0">
                <a:solidFill>
                  <a:schemeClr val="bg1">
                    <a:lumMod val="65000"/>
                  </a:schemeClr>
                </a:solidFill>
                <a:effectLst/>
                <a:latin typeface="Times New Roman" panose="02020603050405020304" pitchFamily="18" charset="0"/>
              </a:rPr>
              <a:t>, </a:t>
            </a:r>
            <a:r>
              <a:rPr lang="nl-NL" sz="750" b="1" i="0" dirty="0">
                <a:solidFill>
                  <a:schemeClr val="bg1">
                    <a:lumMod val="65000"/>
                  </a:schemeClr>
                </a:solidFill>
                <a:effectLst/>
                <a:latin typeface="Times New Roman" panose="02020603050405020304" pitchFamily="18" charset="0"/>
              </a:rPr>
              <a:t>90</a:t>
            </a:r>
            <a:r>
              <a:rPr lang="nl-NL" sz="750" b="0" i="0" dirty="0">
                <a:solidFill>
                  <a:schemeClr val="bg1">
                    <a:lumMod val="65000"/>
                  </a:schemeClr>
                </a:solidFill>
                <a:effectLst/>
                <a:latin typeface="Times New Roman" panose="02020603050405020304" pitchFamily="18" charset="0"/>
              </a:rPr>
              <a:t> (12): 123514, 2019. DOI: 10.1063/1.5115569.</a:t>
            </a:r>
            <a:endParaRPr lang="en-US" sz="750" dirty="0">
              <a:solidFill>
                <a:schemeClr val="bg1">
                  <a:lumMod val="65000"/>
                </a:schemeClr>
              </a:solidFill>
            </a:endParaRPr>
          </a:p>
        </p:txBody>
      </p:sp>
      <p:sp>
        <p:nvSpPr>
          <p:cNvPr id="9" name="TextBox 3">
            <a:extLst>
              <a:ext uri="{FF2B5EF4-FFF2-40B4-BE49-F238E27FC236}">
                <a16:creationId xmlns:a16="http://schemas.microsoft.com/office/drawing/2014/main" id="{1104AE79-08DB-ACE0-826D-29CD593915AC}"/>
              </a:ext>
            </a:extLst>
          </p:cNvPr>
          <p:cNvSpPr txBox="1"/>
          <p:nvPr/>
        </p:nvSpPr>
        <p:spPr>
          <a:xfrm>
            <a:off x="3206007" y="4186200"/>
            <a:ext cx="2662136" cy="207749"/>
          </a:xfrm>
          <a:prstGeom prst="rect">
            <a:avLst/>
          </a:prstGeom>
          <a:noFill/>
        </p:spPr>
        <p:txBody>
          <a:bodyPr wrap="square">
            <a:spAutoFit/>
          </a:bodyPr>
          <a:lstStyle/>
          <a:p>
            <a:pPr algn="ctr"/>
            <a:r>
              <a:rPr lang="en-US" sz="750" dirty="0">
                <a:solidFill>
                  <a:schemeClr val="bg1">
                    <a:lumMod val="65000"/>
                  </a:schemeClr>
                </a:solidFill>
              </a:rPr>
              <a:t>Personal collection</a:t>
            </a:r>
          </a:p>
        </p:txBody>
      </p:sp>
    </p:spTree>
    <p:extLst>
      <p:ext uri="{BB962C8B-B14F-4D97-AF65-F5344CB8AC3E}">
        <p14:creationId xmlns:p14="http://schemas.microsoft.com/office/powerpoint/2010/main" val="2794352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8E376F8-5B89-8537-EC44-A9244AA625E3}"/>
              </a:ext>
            </a:extLst>
          </p:cNvPr>
          <p:cNvSpPr>
            <a:spLocks noGrp="1"/>
          </p:cNvSpPr>
          <p:nvPr>
            <p:ph type="title"/>
          </p:nvPr>
        </p:nvSpPr>
        <p:spPr/>
        <p:txBody>
          <a:bodyPr anchor="ctr"/>
          <a:lstStyle/>
          <a:p>
            <a:r>
              <a:rPr lang="en-US" sz="2500" dirty="0"/>
              <a:t>Table of Contents</a:t>
            </a:r>
          </a:p>
        </p:txBody>
      </p:sp>
      <p:sp>
        <p:nvSpPr>
          <p:cNvPr id="6" name="Tijdelijke aanduiding voor inhoud 5">
            <a:extLst>
              <a:ext uri="{FF2B5EF4-FFF2-40B4-BE49-F238E27FC236}">
                <a16:creationId xmlns:a16="http://schemas.microsoft.com/office/drawing/2014/main" id="{4CD265BE-4335-17E2-BD14-33EA30C4D45C}"/>
              </a:ext>
            </a:extLst>
          </p:cNvPr>
          <p:cNvSpPr>
            <a:spLocks noGrp="1"/>
          </p:cNvSpPr>
          <p:nvPr>
            <p:ph idx="1"/>
          </p:nvPr>
        </p:nvSpPr>
        <p:spPr/>
        <p:txBody>
          <a:bodyPr/>
          <a:lstStyle/>
          <a:p>
            <a:pPr marL="342900" indent="-342900">
              <a:buFont typeface="Wingdings" panose="05000000000000000000" pitchFamily="2" charset="2"/>
              <a:buChar char="§"/>
            </a:pPr>
            <a:r>
              <a:rPr lang="en-US" sz="1750" dirty="0"/>
              <a:t>ECRH-induced expulsion of REs (model)</a:t>
            </a:r>
          </a:p>
          <a:p>
            <a:pPr marL="523875" lvl="2" indent="-342900"/>
            <a:r>
              <a:rPr lang="en-US" sz="1500" dirty="0"/>
              <a:t>Short recap of the </a:t>
            </a:r>
            <a:r>
              <a:rPr lang="en-US" sz="1500" i="1" dirty="0"/>
              <a:t>zero-dimensional ECRH-induced expulsion of REs model</a:t>
            </a:r>
            <a:r>
              <a:rPr lang="en-US" sz="1500" dirty="0"/>
              <a:t>;</a:t>
            </a:r>
          </a:p>
          <a:p>
            <a:pPr marL="523875" lvl="2" indent="-342900"/>
            <a:r>
              <a:rPr lang="en-US" sz="1500" dirty="0"/>
              <a:t>Analysis of the hard X-ray emission for different ECRH deposition locations;</a:t>
            </a:r>
          </a:p>
          <a:p>
            <a:pPr marL="523875" lvl="2" indent="-342900"/>
            <a:endParaRPr lang="en-US" sz="1500" dirty="0"/>
          </a:p>
          <a:p>
            <a:pPr marL="342900" indent="-342900">
              <a:buFont typeface="Wingdings" panose="05000000000000000000" pitchFamily="2" charset="2"/>
              <a:buChar char="§"/>
            </a:pPr>
            <a:r>
              <a:rPr lang="en-US" sz="1750" dirty="0"/>
              <a:t>Synchrotron radiation</a:t>
            </a:r>
          </a:p>
          <a:p>
            <a:pPr marL="523875" lvl="2" indent="-342900"/>
            <a:r>
              <a:rPr lang="en-US" sz="1500" dirty="0"/>
              <a:t>Introduction to the MANTIS system(s);</a:t>
            </a:r>
          </a:p>
          <a:p>
            <a:pPr marL="523875" lvl="2" indent="-342900"/>
            <a:r>
              <a:rPr lang="en-US" sz="1500" b="1" dirty="0"/>
              <a:t>Analysis of the synchrotron radiation power for different ECRH deposition locations;</a:t>
            </a:r>
          </a:p>
          <a:p>
            <a:pPr marL="523875" lvl="2" indent="-342900"/>
            <a:r>
              <a:rPr lang="en-US" sz="1500" dirty="0"/>
              <a:t>Introduction to the tomographic inversion tool(s);</a:t>
            </a:r>
          </a:p>
          <a:p>
            <a:pPr marL="523875" lvl="2" indent="-342900"/>
            <a:r>
              <a:rPr lang="en-US" sz="1500" dirty="0"/>
              <a:t>Analysis of the tomographic inversions of the RE-distribution(s);</a:t>
            </a:r>
          </a:p>
          <a:p>
            <a:pPr marL="523875" lvl="2" indent="-342900"/>
            <a:endParaRPr lang="en-US" sz="1500" dirty="0"/>
          </a:p>
          <a:p>
            <a:pPr marL="342900" indent="-342900">
              <a:buFont typeface="Wingdings" panose="05000000000000000000" pitchFamily="2" charset="2"/>
              <a:buChar char="§"/>
            </a:pPr>
            <a:r>
              <a:rPr lang="en-US" sz="1750" dirty="0"/>
              <a:t>Outlook</a:t>
            </a:r>
          </a:p>
          <a:p>
            <a:pPr marL="342900" indent="-342900">
              <a:buFont typeface="Wingdings" panose="05000000000000000000" pitchFamily="2" charset="2"/>
              <a:buChar char="§"/>
            </a:pPr>
            <a:endParaRPr lang="en-US" dirty="0"/>
          </a:p>
        </p:txBody>
      </p:sp>
      <p:sp>
        <p:nvSpPr>
          <p:cNvPr id="3" name="Tijdelijke aanduiding voor voettekst 2">
            <a:extLst>
              <a:ext uri="{FF2B5EF4-FFF2-40B4-BE49-F238E27FC236}">
                <a16:creationId xmlns:a16="http://schemas.microsoft.com/office/drawing/2014/main" id="{63783317-E880-EFE5-9246-103124134E45}"/>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4" name="Tijdelijke aanduiding voor dianummer 3">
            <a:extLst>
              <a:ext uri="{FF2B5EF4-FFF2-40B4-BE49-F238E27FC236}">
                <a16:creationId xmlns:a16="http://schemas.microsoft.com/office/drawing/2014/main" id="{6F0FB54F-7855-44F9-0115-B5937E6181A0}"/>
              </a:ext>
            </a:extLst>
          </p:cNvPr>
          <p:cNvSpPr>
            <a:spLocks noGrp="1"/>
          </p:cNvSpPr>
          <p:nvPr>
            <p:ph type="sldNum" sz="quarter" idx="12"/>
          </p:nvPr>
        </p:nvSpPr>
        <p:spPr/>
        <p:txBody>
          <a:bodyPr/>
          <a:lstStyle/>
          <a:p>
            <a:fld id="{C194BDB0-F4EA-4DD6-8281-CCE2440D0CE0}" type="slidenum">
              <a:rPr lang="en-GB" smtClean="0"/>
              <a:t>23</a:t>
            </a:fld>
            <a:endParaRPr lang="en-GB" dirty="0"/>
          </a:p>
        </p:txBody>
      </p:sp>
      <p:sp>
        <p:nvSpPr>
          <p:cNvPr id="2" name="Tijdelijke aanduiding voor voettekst 4">
            <a:extLst>
              <a:ext uri="{FF2B5EF4-FFF2-40B4-BE49-F238E27FC236}">
                <a16:creationId xmlns:a16="http://schemas.microsoft.com/office/drawing/2014/main" id="{16DD85B4-ED94-F594-A1C9-F8728E111D4F}"/>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a:t>
            </a:r>
            <a:endParaRPr lang="en-GB" sz="750" dirty="0"/>
          </a:p>
        </p:txBody>
      </p:sp>
      <p:pic>
        <p:nvPicPr>
          <p:cNvPr id="7" name="Picture 42">
            <a:extLst>
              <a:ext uri="{FF2B5EF4-FFF2-40B4-BE49-F238E27FC236}">
                <a16:creationId xmlns:a16="http://schemas.microsoft.com/office/drawing/2014/main" id="{8357AD42-9A7B-9444-6351-B09DDEEDF086}"/>
              </a:ext>
            </a:extLst>
          </p:cNvPr>
          <p:cNvPicPr>
            <a:picLocks noChangeAspect="1"/>
          </p:cNvPicPr>
          <p:nvPr/>
        </p:nvPicPr>
        <p:blipFill>
          <a:blip r:embed="rId3"/>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EE786FFD-F43A-B2AA-4D45-C36AFBD78F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25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0" name="Tijdelijke aanduiding voor inhoud 29">
                <a:extLst>
                  <a:ext uri="{FF2B5EF4-FFF2-40B4-BE49-F238E27FC236}">
                    <a16:creationId xmlns:a16="http://schemas.microsoft.com/office/drawing/2014/main" id="{0E2DC615-A208-FAD0-7368-79F7EB2AA542}"/>
                  </a:ext>
                </a:extLst>
              </p:cNvPr>
              <p:cNvSpPr>
                <a:spLocks noGrp="1"/>
              </p:cNvSpPr>
              <p:nvPr>
                <p:ph sz="half" idx="1"/>
              </p:nvPr>
            </p:nvSpPr>
            <p:spPr/>
            <p:txBody>
              <a:bodyPr/>
              <a:lstStyle/>
              <a:p>
                <a:pPr marL="342900" indent="-342900">
                  <a:buFont typeface="Wingdings" panose="05000000000000000000" pitchFamily="2" charset="2"/>
                  <a:buChar char="§"/>
                </a:pPr>
                <a:r>
                  <a:rPr lang="en-US" dirty="0"/>
                  <a:t>Resonant interaction(s) between REs and the toroidal magnetic </a:t>
                </a:r>
                <a:r>
                  <a:rPr lang="en-US"/>
                  <a:t>field ripple:</a:t>
                </a:r>
                <a:endParaRPr lang="en-US" dirty="0"/>
              </a:p>
              <a:p>
                <a:pPr marL="523875" lvl="2" indent="-342900"/>
                <a:r>
                  <a:rPr lang="en-US" sz="1500" dirty="0"/>
                  <a:t>Scattering of REs towards large(r) pitch-angles (resulting in RE vortex);</a:t>
                </a:r>
              </a:p>
              <a:p>
                <a:pPr marL="523875" lvl="2" indent="-342900"/>
                <a:r>
                  <a:rPr lang="en-US" sz="1500" dirty="0"/>
                  <a:t>Significant contribution to synchrotron radiation power;</a:t>
                </a:r>
              </a:p>
              <a:p>
                <a:pPr marL="342900" lvl="1" indent="-342900">
                  <a:buFont typeface="Wingdings" panose="05000000000000000000" pitchFamily="2" charset="2"/>
                  <a:buChar char="§"/>
                </a:pPr>
                <a:endParaRPr lang="en-US" sz="1950" dirty="0"/>
              </a:p>
              <a:p>
                <a:pPr marL="342900" lvl="1" indent="-342900">
                  <a:buFont typeface="Wingdings" panose="05000000000000000000" pitchFamily="2" charset="2"/>
                  <a:buChar char="§"/>
                </a:pPr>
                <a:r>
                  <a:rPr lang="en-US" sz="1950" dirty="0"/>
                  <a:t>Resonant momentum:</a:t>
                </a:r>
              </a:p>
              <a:p>
                <a:pPr lvl="2" indent="0">
                  <a:buNone/>
                </a:pPr>
                <a14:m>
                  <m:oMathPara xmlns:m="http://schemas.openxmlformats.org/officeDocument/2006/math">
                    <m:oMathParaPr>
                      <m:jc m:val="centerGroup"/>
                    </m:oMathParaPr>
                    <m:oMath xmlns:m="http://schemas.openxmlformats.org/officeDocument/2006/math">
                      <m:sSubSup>
                        <m:sSubSupPr>
                          <m:ctrlPr>
                            <a:rPr lang="en-US" sz="1500" b="0" i="1" smtClean="0">
                              <a:latin typeface="Cambria Math" panose="02040503050406030204" pitchFamily="18" charset="0"/>
                            </a:rPr>
                          </m:ctrlPr>
                        </m:sSubSupPr>
                        <m:e>
                          <m:r>
                            <a:rPr lang="en-US" sz="1500" b="0" i="1" smtClean="0">
                              <a:latin typeface="Cambria Math" panose="02040503050406030204" pitchFamily="18" charset="0"/>
                            </a:rPr>
                            <m:t>𝑝</m:t>
                          </m:r>
                        </m:e>
                        <m:sub>
                          <m:r>
                            <a:rPr lang="en-US" sz="1500" b="0" i="1" smtClean="0">
                              <a:latin typeface="Cambria Math" panose="02040503050406030204" pitchFamily="18" charset="0"/>
                            </a:rPr>
                            <m:t>∥</m:t>
                          </m:r>
                        </m:sub>
                        <m:sup>
                          <m:r>
                            <a:rPr lang="en-US" sz="1500" b="0" i="1" smtClean="0">
                              <a:latin typeface="Cambria Math" panose="02040503050406030204" pitchFamily="18" charset="0"/>
                            </a:rPr>
                            <m:t>(</m:t>
                          </m:r>
                          <m:r>
                            <a:rPr lang="en-US" sz="1500" b="0" i="1" smtClean="0">
                              <a:latin typeface="Cambria Math" panose="02040503050406030204" pitchFamily="18" charset="0"/>
                            </a:rPr>
                            <m:t>𝑚</m:t>
                          </m:r>
                          <m:r>
                            <a:rPr lang="en-US" sz="1500" b="0" i="1" smtClean="0">
                              <a:latin typeface="Cambria Math" panose="02040503050406030204" pitchFamily="18" charset="0"/>
                            </a:rPr>
                            <m:t>, </m:t>
                          </m:r>
                          <m:r>
                            <a:rPr lang="en-US" sz="1500" b="0" i="1" smtClean="0">
                              <a:latin typeface="Cambria Math" panose="02040503050406030204" pitchFamily="18" charset="0"/>
                            </a:rPr>
                            <m:t>𝑛</m:t>
                          </m:r>
                          <m:r>
                            <a:rPr lang="en-US" sz="1500" b="0" i="1" smtClean="0">
                              <a:latin typeface="Cambria Math" panose="02040503050406030204" pitchFamily="18" charset="0"/>
                            </a:rPr>
                            <m:t>)</m:t>
                          </m:r>
                        </m:sup>
                      </m:sSubSup>
                      <m:r>
                        <a:rPr lang="en-US" sz="1500" b="0" i="1" smtClean="0">
                          <a:latin typeface="Cambria Math" panose="02040503050406030204" pitchFamily="18" charset="0"/>
                        </a:rPr>
                        <m:t>=</m:t>
                      </m:r>
                      <m:f>
                        <m:fPr>
                          <m:ctrlPr>
                            <a:rPr lang="en-US" sz="1500" b="0" i="1" smtClean="0">
                              <a:latin typeface="Cambria Math" panose="02040503050406030204" pitchFamily="18" charset="0"/>
                            </a:rPr>
                          </m:ctrlPr>
                        </m:fPr>
                        <m:num>
                          <m:r>
                            <a:rPr lang="en-US" sz="1500" b="0" i="1" smtClean="0">
                              <a:latin typeface="Cambria Math" panose="02040503050406030204" pitchFamily="18" charset="0"/>
                            </a:rPr>
                            <m:t>𝑒</m:t>
                          </m:r>
                          <m:r>
                            <a:rPr lang="en-US" sz="1500" b="0" i="1" smtClean="0">
                              <a:latin typeface="Cambria Math" panose="02040503050406030204" pitchFamily="18" charset="0"/>
                            </a:rPr>
                            <m:t> </m:t>
                          </m:r>
                          <m:r>
                            <a:rPr lang="en-US" sz="1500" b="0" i="1" smtClean="0">
                              <a:latin typeface="Cambria Math" panose="02040503050406030204" pitchFamily="18" charset="0"/>
                            </a:rPr>
                            <m:t>𝐵</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𝑅</m:t>
                              </m:r>
                            </m:e>
                          </m:d>
                          <m:r>
                            <a:rPr lang="en-US" sz="1500" b="0" i="1" smtClean="0">
                              <a:latin typeface="Cambria Math" panose="02040503050406030204" pitchFamily="18" charset="0"/>
                            </a:rPr>
                            <m:t> </m:t>
                          </m:r>
                          <m:r>
                            <a:rPr lang="en-US" sz="1500" b="0" i="1" smtClean="0">
                              <a:latin typeface="Cambria Math" panose="02040503050406030204" pitchFamily="18" charset="0"/>
                            </a:rPr>
                            <m:t>𝑅</m:t>
                          </m:r>
                        </m:num>
                        <m:den>
                          <m:r>
                            <a:rPr lang="en-US" sz="1500" b="0" i="1" smtClean="0">
                              <a:latin typeface="Cambria Math" panose="02040503050406030204" pitchFamily="18" charset="0"/>
                            </a:rPr>
                            <m:t>𝑛</m:t>
                          </m:r>
                          <m:r>
                            <a:rPr lang="en-US" sz="1500" b="0" i="1" smtClean="0">
                              <a:latin typeface="Cambria Math" panose="02040503050406030204" pitchFamily="18" charset="0"/>
                            </a:rPr>
                            <m:t> </m:t>
                          </m:r>
                          <m:sSub>
                            <m:sSubPr>
                              <m:ctrlPr>
                                <a:rPr lang="en-US" sz="1500" b="0" i="1" smtClean="0">
                                  <a:latin typeface="Cambria Math" panose="02040503050406030204" pitchFamily="18" charset="0"/>
                                </a:rPr>
                              </m:ctrlPr>
                            </m:sSubPr>
                            <m:e>
                              <m:r>
                                <a:rPr lang="en-US" sz="1500" b="0" i="1" smtClean="0">
                                  <a:latin typeface="Cambria Math" panose="02040503050406030204" pitchFamily="18" charset="0"/>
                                </a:rPr>
                                <m:t>𝑁</m:t>
                              </m:r>
                            </m:e>
                            <m:sub>
                              <m:r>
                                <m:rPr>
                                  <m:sty m:val="p"/>
                                </m:rPr>
                                <a:rPr lang="en-US" sz="1500" b="0" i="0" smtClean="0">
                                  <a:latin typeface="Cambria Math" panose="02040503050406030204" pitchFamily="18" charset="0"/>
                                </a:rPr>
                                <m:t>coils</m:t>
                              </m:r>
                            </m:sub>
                          </m:sSub>
                        </m:den>
                      </m:f>
                    </m:oMath>
                  </m:oMathPara>
                </a14:m>
                <a:endParaRPr lang="en-US" sz="1500" dirty="0"/>
              </a:p>
            </p:txBody>
          </p:sp>
        </mc:Choice>
        <mc:Fallback>
          <p:sp>
            <p:nvSpPr>
              <p:cNvPr id="30" name="Tijdelijke aanduiding voor inhoud 29">
                <a:extLst>
                  <a:ext uri="{FF2B5EF4-FFF2-40B4-BE49-F238E27FC236}">
                    <a16:creationId xmlns:a16="http://schemas.microsoft.com/office/drawing/2014/main" id="{0E2DC615-A208-FAD0-7368-79F7EB2AA542}"/>
                  </a:ext>
                </a:extLst>
              </p:cNvPr>
              <p:cNvSpPr>
                <a:spLocks noGrp="1" noRot="1" noChangeAspect="1" noMove="1" noResize="1" noEditPoints="1" noAdjustHandles="1" noChangeArrowheads="1" noChangeShapeType="1" noTextEdit="1"/>
              </p:cNvSpPr>
              <p:nvPr>
                <p:ph sz="half" idx="1"/>
              </p:nvPr>
            </p:nvSpPr>
            <p:spPr>
              <a:blipFill>
                <a:blip r:embed="rId5"/>
                <a:stretch>
                  <a:fillRect l="-4068" t="-2703" r="-2203"/>
                </a:stretch>
              </a:blipFill>
            </p:spPr>
            <p:txBody>
              <a:bodyPr/>
              <a:lstStyle/>
              <a:p>
                <a:r>
                  <a:rPr lang="en-US">
                    <a:noFill/>
                  </a:rPr>
                  <a:t> </a:t>
                </a:r>
              </a:p>
            </p:txBody>
          </p:sp>
        </mc:Fallback>
      </mc:AlternateContent>
      <p:sp>
        <p:nvSpPr>
          <p:cNvPr id="3" name="Tijdelijke aanduiding voor voettekst 2">
            <a:extLst>
              <a:ext uri="{FF2B5EF4-FFF2-40B4-BE49-F238E27FC236}">
                <a16:creationId xmlns:a16="http://schemas.microsoft.com/office/drawing/2014/main" id="{63783317-E880-EFE5-9246-103124134E45}"/>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4" name="Tijdelijke aanduiding voor dianummer 3">
            <a:extLst>
              <a:ext uri="{FF2B5EF4-FFF2-40B4-BE49-F238E27FC236}">
                <a16:creationId xmlns:a16="http://schemas.microsoft.com/office/drawing/2014/main" id="{6F0FB54F-7855-44F9-0115-B5937E6181A0}"/>
              </a:ext>
            </a:extLst>
          </p:cNvPr>
          <p:cNvSpPr>
            <a:spLocks noGrp="1"/>
          </p:cNvSpPr>
          <p:nvPr>
            <p:ph type="sldNum" sz="quarter" idx="12"/>
          </p:nvPr>
        </p:nvSpPr>
        <p:spPr/>
        <p:txBody>
          <a:bodyPr/>
          <a:lstStyle/>
          <a:p>
            <a:fld id="{C194BDB0-F4EA-4DD6-8281-CCE2440D0CE0}" type="slidenum">
              <a:rPr lang="en-GB" smtClean="0"/>
              <a:t>24</a:t>
            </a:fld>
            <a:endParaRPr lang="en-GB" dirty="0"/>
          </a:p>
        </p:txBody>
      </p:sp>
      <p:sp>
        <p:nvSpPr>
          <p:cNvPr id="2" name="Tijdelijke aanduiding voor voettekst 4">
            <a:extLst>
              <a:ext uri="{FF2B5EF4-FFF2-40B4-BE49-F238E27FC236}">
                <a16:creationId xmlns:a16="http://schemas.microsoft.com/office/drawing/2014/main" id="{16DD85B4-ED94-F594-A1C9-F8728E111D4F}"/>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16]</a:t>
            </a:r>
            <a:endParaRPr lang="en-GB" sz="750" dirty="0"/>
          </a:p>
        </p:txBody>
      </p:sp>
      <p:pic>
        <p:nvPicPr>
          <p:cNvPr id="7" name="Picture 42">
            <a:extLst>
              <a:ext uri="{FF2B5EF4-FFF2-40B4-BE49-F238E27FC236}">
                <a16:creationId xmlns:a16="http://schemas.microsoft.com/office/drawing/2014/main" id="{8357AD42-9A7B-9444-6351-B09DDEEDF086}"/>
              </a:ext>
            </a:extLst>
          </p:cNvPr>
          <p:cNvPicPr>
            <a:picLocks noChangeAspect="1"/>
          </p:cNvPicPr>
          <p:nvPr/>
        </p:nvPicPr>
        <p:blipFill>
          <a:blip r:embed="rId6"/>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EE786FFD-F43A-B2AA-4D45-C36AFBD78F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9">
            <a:extLst>
              <a:ext uri="{FF2B5EF4-FFF2-40B4-BE49-F238E27FC236}">
                <a16:creationId xmlns:a16="http://schemas.microsoft.com/office/drawing/2014/main" id="{48CFFF90-059A-89D1-F207-454258F02894}"/>
              </a:ext>
            </a:extLst>
          </p:cNvPr>
          <p:cNvSpPr txBox="1"/>
          <p:nvPr/>
        </p:nvSpPr>
        <p:spPr>
          <a:xfrm>
            <a:off x="7387071" y="1010254"/>
            <a:ext cx="1615108" cy="307777"/>
          </a:xfrm>
          <a:prstGeom prst="rect">
            <a:avLst/>
          </a:prstGeom>
          <a:noFill/>
        </p:spPr>
        <p:txBody>
          <a:bodyPr wrap="square" rtlCol="0">
            <a:spAutoFit/>
          </a:bodyPr>
          <a:lstStyle/>
          <a:p>
            <a:r>
              <a:rPr lang="en-GB" sz="1400" dirty="0">
                <a:solidFill>
                  <a:schemeClr val="accent3"/>
                </a:solidFill>
              </a:rPr>
              <a:t>Ripple resonance</a:t>
            </a:r>
          </a:p>
        </p:txBody>
      </p:sp>
      <p:cxnSp>
        <p:nvCxnSpPr>
          <p:cNvPr id="29" name="Straight Arrow Connector 13">
            <a:extLst>
              <a:ext uri="{FF2B5EF4-FFF2-40B4-BE49-F238E27FC236}">
                <a16:creationId xmlns:a16="http://schemas.microsoft.com/office/drawing/2014/main" id="{D28DF81E-4EF0-E89B-BE45-D25B8282344F}"/>
              </a:ext>
            </a:extLst>
          </p:cNvPr>
          <p:cNvCxnSpPr>
            <a:cxnSpLocks/>
          </p:cNvCxnSpPr>
          <p:nvPr/>
        </p:nvCxnSpPr>
        <p:spPr>
          <a:xfrm flipV="1">
            <a:off x="7102107" y="1182220"/>
            <a:ext cx="284964" cy="378603"/>
          </a:xfrm>
          <a:prstGeom prst="straightConnector1">
            <a:avLst/>
          </a:prstGeom>
          <a:ln w="127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pic>
        <p:nvPicPr>
          <p:cNvPr id="13" name="f_re_rho_0_45_v2_AdobeExpress.mp4">
            <a:hlinkClick r:id="" action="ppaction://media"/>
            <a:extLst>
              <a:ext uri="{FF2B5EF4-FFF2-40B4-BE49-F238E27FC236}">
                <a16:creationId xmlns:a16="http://schemas.microsoft.com/office/drawing/2014/main" id="{985A577A-3EDF-C311-A639-223DBECC123C}"/>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rotWithShape="1">
          <a:blip r:embed="rId8"/>
          <a:srcRect l="1939" t="10924" r="8071"/>
          <a:stretch/>
        </p:blipFill>
        <p:spPr>
          <a:xfrm>
            <a:off x="4722813" y="1575337"/>
            <a:ext cx="3597275" cy="2373826"/>
          </a:xfrm>
          <a:prstGeom prst="rect">
            <a:avLst/>
          </a:prstGeom>
        </p:spPr>
      </p:pic>
      <p:cxnSp>
        <p:nvCxnSpPr>
          <p:cNvPr id="28" name="Straight Connector 10">
            <a:extLst>
              <a:ext uri="{FF2B5EF4-FFF2-40B4-BE49-F238E27FC236}">
                <a16:creationId xmlns:a16="http://schemas.microsoft.com/office/drawing/2014/main" id="{0701A9FB-4813-4ACC-8150-533E3BA5DACD}"/>
              </a:ext>
            </a:extLst>
          </p:cNvPr>
          <p:cNvCxnSpPr>
            <a:cxnSpLocks/>
          </p:cNvCxnSpPr>
          <p:nvPr/>
        </p:nvCxnSpPr>
        <p:spPr>
          <a:xfrm>
            <a:off x="7102107" y="1604365"/>
            <a:ext cx="0" cy="2016000"/>
          </a:xfrm>
          <a:prstGeom prst="line">
            <a:avLst/>
          </a:prstGeom>
          <a:ln w="38100">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14" name="Titel 1">
            <a:extLst>
              <a:ext uri="{FF2B5EF4-FFF2-40B4-BE49-F238E27FC236}">
                <a16:creationId xmlns:a16="http://schemas.microsoft.com/office/drawing/2014/main" id="{565FB5B0-D3F4-41A5-68E5-9C2587BFAB26}"/>
              </a:ext>
            </a:extLst>
          </p:cNvPr>
          <p:cNvSpPr txBox="1">
            <a:spLocks/>
          </p:cNvSpPr>
          <p:nvPr/>
        </p:nvSpPr>
        <p:spPr>
          <a:xfrm>
            <a:off x="758825" y="518711"/>
            <a:ext cx="7556500" cy="539038"/>
          </a:xfrm>
          <a:prstGeom prst="rect">
            <a:avLst/>
          </a:prstGeom>
        </p:spPr>
        <p:txBody>
          <a:bodyPr vert="horz" lIns="0" tIns="0" rIns="0" bIns="0" rtlCol="0" anchor="ctr" anchorCtr="0">
            <a:noAutofit/>
          </a:bodyPr>
          <a:lstStyle>
            <a:lvl1pPr algn="l" defTabSz="685800" rtl="0" eaLnBrk="1" latinLnBrk="0" hangingPunct="1">
              <a:lnSpc>
                <a:spcPct val="100000"/>
              </a:lnSpc>
              <a:spcBef>
                <a:spcPct val="0"/>
              </a:spcBef>
              <a:buNone/>
              <a:defRPr sz="1950" b="0" kern="1200" baseline="0">
                <a:solidFill>
                  <a:schemeClr val="tx1"/>
                </a:solidFill>
                <a:latin typeface="+mj-lt"/>
                <a:ea typeface="+mj-ea"/>
                <a:cs typeface="+mj-cs"/>
              </a:defRPr>
            </a:lvl1pPr>
          </a:lstStyle>
          <a:p>
            <a:pPr algn="ctr"/>
            <a:r>
              <a:rPr lang="en-US" sz="2500" b="1" dirty="0"/>
              <a:t>Origin of synchrotron radiation in TCV</a:t>
            </a:r>
          </a:p>
        </p:txBody>
      </p:sp>
      <p:sp>
        <p:nvSpPr>
          <p:cNvPr id="16" name="Tekstvak 15">
            <a:extLst>
              <a:ext uri="{FF2B5EF4-FFF2-40B4-BE49-F238E27FC236}">
                <a16:creationId xmlns:a16="http://schemas.microsoft.com/office/drawing/2014/main" id="{5173BD2C-127D-3989-0FE1-CA684BBFE271}"/>
              </a:ext>
            </a:extLst>
          </p:cNvPr>
          <p:cNvSpPr txBox="1"/>
          <p:nvPr/>
        </p:nvSpPr>
        <p:spPr>
          <a:xfrm>
            <a:off x="366485" y="4294876"/>
            <a:ext cx="8411029" cy="207749"/>
          </a:xfrm>
          <a:prstGeom prst="rect">
            <a:avLst/>
          </a:prstGeom>
          <a:noFill/>
        </p:spPr>
        <p:txBody>
          <a:bodyPr wrap="square">
            <a:spAutoFit/>
          </a:bodyPr>
          <a:lstStyle/>
          <a:p>
            <a:pPr algn="ctr"/>
            <a:r>
              <a:rPr lang="nl-NL" sz="750" b="0" i="0" dirty="0">
                <a:solidFill>
                  <a:schemeClr val="bg1">
                    <a:lumMod val="65000"/>
                  </a:schemeClr>
                </a:solidFill>
                <a:effectLst/>
                <a:latin typeface="Arial" panose="020B0604020202020204" pitchFamily="34" charset="0"/>
              </a:rPr>
              <a:t>T. A. Wijkamp et al. </a:t>
            </a:r>
            <a:r>
              <a:rPr lang="nl-NL" sz="750" b="0" i="0" dirty="0" err="1">
                <a:solidFill>
                  <a:schemeClr val="bg1">
                    <a:lumMod val="65000"/>
                  </a:schemeClr>
                </a:solidFill>
                <a:effectLst/>
                <a:latin typeface="Arial" panose="020B0604020202020204" pitchFamily="34" charset="0"/>
              </a:rPr>
              <a:t>Resonant</a:t>
            </a:r>
            <a:r>
              <a:rPr lang="nl-NL" sz="750" b="0" i="0" dirty="0">
                <a:solidFill>
                  <a:schemeClr val="bg1">
                    <a:lumMod val="65000"/>
                  </a:schemeClr>
                </a:solidFill>
                <a:effectLst/>
                <a:latin typeface="Arial" panose="020B0604020202020204" pitchFamily="34" charset="0"/>
              </a:rPr>
              <a:t> </a:t>
            </a:r>
            <a:r>
              <a:rPr lang="nl-NL" sz="750" b="0" i="0" dirty="0" err="1">
                <a:solidFill>
                  <a:schemeClr val="bg1">
                    <a:lumMod val="65000"/>
                  </a:schemeClr>
                </a:solidFill>
                <a:effectLst/>
                <a:latin typeface="Arial" panose="020B0604020202020204" pitchFamily="34" charset="0"/>
              </a:rPr>
              <a:t>interaction</a:t>
            </a:r>
            <a:r>
              <a:rPr lang="nl-NL" sz="750" b="0" i="0" dirty="0">
                <a:solidFill>
                  <a:schemeClr val="bg1">
                    <a:lumMod val="65000"/>
                  </a:schemeClr>
                </a:solidFill>
                <a:effectLst/>
                <a:latin typeface="Arial" panose="020B0604020202020204" pitchFamily="34" charset="0"/>
              </a:rPr>
              <a:t> </a:t>
            </a:r>
            <a:r>
              <a:rPr lang="nl-NL" sz="750" b="0" i="0" dirty="0" err="1">
                <a:solidFill>
                  <a:schemeClr val="bg1">
                    <a:lumMod val="65000"/>
                  </a:schemeClr>
                </a:solidFill>
                <a:effectLst/>
                <a:latin typeface="Arial" panose="020B0604020202020204" pitchFamily="34" charset="0"/>
              </a:rPr>
              <a:t>between</a:t>
            </a:r>
            <a:r>
              <a:rPr lang="nl-NL" sz="750" b="0" i="0" dirty="0">
                <a:solidFill>
                  <a:schemeClr val="bg1">
                    <a:lumMod val="65000"/>
                  </a:schemeClr>
                </a:solidFill>
                <a:effectLst/>
                <a:latin typeface="Arial" panose="020B0604020202020204" pitchFamily="34" charset="0"/>
              </a:rPr>
              <a:t> </a:t>
            </a:r>
            <a:r>
              <a:rPr lang="nl-NL" sz="750" b="0" i="0" dirty="0" err="1">
                <a:solidFill>
                  <a:schemeClr val="bg1">
                    <a:lumMod val="65000"/>
                  </a:schemeClr>
                </a:solidFill>
                <a:effectLst/>
                <a:latin typeface="Arial" panose="020B0604020202020204" pitchFamily="34" charset="0"/>
              </a:rPr>
              <a:t>runaway</a:t>
            </a:r>
            <a:r>
              <a:rPr lang="nl-NL" sz="750" b="0" i="0" dirty="0">
                <a:solidFill>
                  <a:schemeClr val="bg1">
                    <a:lumMod val="65000"/>
                  </a:schemeClr>
                </a:solidFill>
                <a:effectLst/>
                <a:latin typeface="Arial" panose="020B0604020202020204" pitchFamily="34" charset="0"/>
              </a:rPr>
              <a:t> </a:t>
            </a:r>
            <a:r>
              <a:rPr lang="nl-NL" sz="750" b="0" i="0" dirty="0" err="1">
                <a:solidFill>
                  <a:schemeClr val="bg1">
                    <a:lumMod val="65000"/>
                  </a:schemeClr>
                </a:solidFill>
                <a:effectLst/>
                <a:latin typeface="Arial" panose="020B0604020202020204" pitchFamily="34" charset="0"/>
              </a:rPr>
              <a:t>electrons</a:t>
            </a:r>
            <a:r>
              <a:rPr lang="nl-NL" sz="750" b="0" i="0" dirty="0">
                <a:solidFill>
                  <a:schemeClr val="bg1">
                    <a:lumMod val="65000"/>
                  </a:schemeClr>
                </a:solidFill>
                <a:effectLst/>
                <a:latin typeface="Arial" panose="020B0604020202020204" pitchFamily="34" charset="0"/>
              </a:rPr>
              <a:t> and </a:t>
            </a:r>
            <a:r>
              <a:rPr lang="nl-NL" sz="750" b="0" i="0" dirty="0" err="1">
                <a:solidFill>
                  <a:schemeClr val="bg1">
                    <a:lumMod val="65000"/>
                  </a:schemeClr>
                </a:solidFill>
                <a:effectLst/>
                <a:latin typeface="Arial" panose="020B0604020202020204" pitchFamily="34" charset="0"/>
              </a:rPr>
              <a:t>the</a:t>
            </a:r>
            <a:r>
              <a:rPr lang="nl-NL" sz="750" b="0" i="0" dirty="0">
                <a:solidFill>
                  <a:schemeClr val="bg1">
                    <a:lumMod val="65000"/>
                  </a:schemeClr>
                </a:solidFill>
                <a:effectLst/>
                <a:latin typeface="Arial" panose="020B0604020202020204" pitchFamily="34" charset="0"/>
              </a:rPr>
              <a:t> </a:t>
            </a:r>
            <a:r>
              <a:rPr lang="nl-NL" sz="750" b="0" i="0" dirty="0" err="1">
                <a:solidFill>
                  <a:schemeClr val="bg1">
                    <a:lumMod val="65000"/>
                  </a:schemeClr>
                </a:solidFill>
                <a:effectLst/>
                <a:latin typeface="Arial" panose="020B0604020202020204" pitchFamily="34" charset="0"/>
              </a:rPr>
              <a:t>toroidal</a:t>
            </a:r>
            <a:r>
              <a:rPr lang="nl-NL" sz="750" b="0" i="0" dirty="0">
                <a:solidFill>
                  <a:schemeClr val="bg1">
                    <a:lumMod val="65000"/>
                  </a:schemeClr>
                </a:solidFill>
                <a:effectLst/>
                <a:latin typeface="Arial" panose="020B0604020202020204" pitchFamily="34" charset="0"/>
              </a:rPr>
              <a:t> </a:t>
            </a:r>
            <a:r>
              <a:rPr lang="nl-NL" sz="750" b="0" i="0" dirty="0" err="1">
                <a:solidFill>
                  <a:schemeClr val="bg1">
                    <a:lumMod val="65000"/>
                  </a:schemeClr>
                </a:solidFill>
                <a:effectLst/>
                <a:latin typeface="Arial" panose="020B0604020202020204" pitchFamily="34" charset="0"/>
              </a:rPr>
              <a:t>magnetic</a:t>
            </a:r>
            <a:r>
              <a:rPr lang="nl-NL" sz="750" b="0" i="0" dirty="0">
                <a:solidFill>
                  <a:schemeClr val="bg1">
                    <a:lumMod val="65000"/>
                  </a:schemeClr>
                </a:solidFill>
                <a:effectLst/>
                <a:latin typeface="Arial" panose="020B0604020202020204" pitchFamily="34" charset="0"/>
              </a:rPr>
              <a:t> field </a:t>
            </a:r>
            <a:r>
              <a:rPr lang="nl-NL" sz="750" b="0" i="0" dirty="0" err="1">
                <a:solidFill>
                  <a:schemeClr val="bg1">
                    <a:lumMod val="65000"/>
                  </a:schemeClr>
                </a:solidFill>
                <a:effectLst/>
                <a:latin typeface="Arial" panose="020B0604020202020204" pitchFamily="34" charset="0"/>
              </a:rPr>
              <a:t>ripple</a:t>
            </a:r>
            <a:r>
              <a:rPr lang="nl-NL" sz="750" b="0" i="0" dirty="0">
                <a:solidFill>
                  <a:schemeClr val="bg1">
                    <a:lumMod val="65000"/>
                  </a:schemeClr>
                </a:solidFill>
                <a:effectLst/>
                <a:latin typeface="Arial" panose="020B0604020202020204" pitchFamily="34" charset="0"/>
              </a:rPr>
              <a:t> in TCV. </a:t>
            </a:r>
            <a:r>
              <a:rPr lang="nl-NL" sz="750" b="0" i="1" dirty="0">
                <a:solidFill>
                  <a:schemeClr val="bg1">
                    <a:lumMod val="65000"/>
                  </a:schemeClr>
                </a:solidFill>
                <a:effectLst/>
                <a:latin typeface="Arial" panose="020B0604020202020204" pitchFamily="34" charset="0"/>
              </a:rPr>
              <a:t>Nuclear Fusion</a:t>
            </a:r>
            <a:r>
              <a:rPr lang="nl-NL" sz="750" b="0" i="0" dirty="0">
                <a:solidFill>
                  <a:schemeClr val="bg1">
                    <a:lumMod val="65000"/>
                  </a:schemeClr>
                </a:solidFill>
                <a:effectLst/>
                <a:latin typeface="Arial" panose="020B0604020202020204" pitchFamily="34" charset="0"/>
              </a:rPr>
              <a:t>, </a:t>
            </a:r>
            <a:r>
              <a:rPr lang="nl-NL" sz="750" b="1" i="0" dirty="0">
                <a:solidFill>
                  <a:schemeClr val="bg1">
                    <a:lumMod val="65000"/>
                  </a:schemeClr>
                </a:solidFill>
                <a:effectLst/>
                <a:latin typeface="Arial" panose="020B0604020202020204" pitchFamily="34" charset="0"/>
              </a:rPr>
              <a:t>64</a:t>
            </a:r>
            <a:r>
              <a:rPr lang="nl-NL" sz="750" b="0" i="0" dirty="0">
                <a:solidFill>
                  <a:schemeClr val="bg1">
                    <a:lumMod val="65000"/>
                  </a:schemeClr>
                </a:solidFill>
                <a:effectLst/>
                <a:latin typeface="Arial" panose="020B0604020202020204" pitchFamily="34" charset="0"/>
              </a:rPr>
              <a:t> (1):016021, 2023</a:t>
            </a:r>
            <a:r>
              <a:rPr lang="nl-NL" sz="750" dirty="0">
                <a:solidFill>
                  <a:schemeClr val="bg1">
                    <a:lumMod val="65000"/>
                  </a:schemeClr>
                </a:solidFill>
                <a:latin typeface="Arial" panose="020B0604020202020204" pitchFamily="34" charset="0"/>
              </a:rPr>
              <a:t>. DOI: 10.1088/1741-4326/ad0dd7.</a:t>
            </a:r>
            <a:endParaRPr lang="en-US" sz="750" dirty="0">
              <a:solidFill>
                <a:schemeClr val="bg1">
                  <a:lumMod val="65000"/>
                </a:schemeClr>
              </a:solidFill>
            </a:endParaRPr>
          </a:p>
        </p:txBody>
      </p:sp>
    </p:spTree>
    <p:extLst>
      <p:ext uri="{BB962C8B-B14F-4D97-AF65-F5344CB8AC3E}">
        <p14:creationId xmlns:p14="http://schemas.microsoft.com/office/powerpoint/2010/main" val="1214075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696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13"/>
                </p:tgtEl>
              </p:cMediaNode>
            </p:video>
          </p:childTnLst>
        </p:cTn>
      </p:par>
    </p:tnLst>
    <p:bldLst>
      <p:bldP spid="2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E8EDC-B31D-96BD-E216-A79A2F8BE7F3}"/>
              </a:ext>
            </a:extLst>
          </p:cNvPr>
          <p:cNvSpPr>
            <a:spLocks noGrp="1"/>
          </p:cNvSpPr>
          <p:nvPr>
            <p:ph type="title"/>
          </p:nvPr>
        </p:nvSpPr>
        <p:spPr/>
        <p:txBody>
          <a:bodyPr anchor="ctr"/>
          <a:lstStyle/>
          <a:p>
            <a:pPr algn="ctr"/>
            <a:r>
              <a:rPr lang="en-US" sz="2500" dirty="0"/>
              <a:t>Analysis of the synchrotron radiation power</a:t>
            </a:r>
          </a:p>
        </p:txBody>
      </p:sp>
      <p:sp>
        <p:nvSpPr>
          <p:cNvPr id="4" name="Tijdelijke aanduiding voor voettekst 3">
            <a:extLst>
              <a:ext uri="{FF2B5EF4-FFF2-40B4-BE49-F238E27FC236}">
                <a16:creationId xmlns:a16="http://schemas.microsoft.com/office/drawing/2014/main" id="{9E235D78-2B7B-7BFB-5998-C0A431263333}"/>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2360DD27-81D1-FF8E-8D35-E7145730E064}"/>
              </a:ext>
            </a:extLst>
          </p:cNvPr>
          <p:cNvSpPr>
            <a:spLocks noGrp="1"/>
          </p:cNvSpPr>
          <p:nvPr>
            <p:ph type="sldNum" sz="quarter" idx="12"/>
          </p:nvPr>
        </p:nvSpPr>
        <p:spPr/>
        <p:txBody>
          <a:bodyPr/>
          <a:lstStyle/>
          <a:p>
            <a:fld id="{C194BDB0-F4EA-4DD6-8281-CCE2440D0CE0}" type="slidenum">
              <a:rPr lang="en-GB" smtClean="0"/>
              <a:t>25</a:t>
            </a:fld>
            <a:endParaRPr lang="en-GB" dirty="0"/>
          </a:p>
        </p:txBody>
      </p:sp>
      <p:sp>
        <p:nvSpPr>
          <p:cNvPr id="3" name="Tijdelijke aanduiding voor voettekst 4">
            <a:extLst>
              <a:ext uri="{FF2B5EF4-FFF2-40B4-BE49-F238E27FC236}">
                <a16:creationId xmlns:a16="http://schemas.microsoft.com/office/drawing/2014/main" id="{901C1871-7F04-F934-A638-2CEB9AF8CDDA}"/>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17a]</a:t>
            </a:r>
            <a:endParaRPr lang="en-GB" sz="750" dirty="0"/>
          </a:p>
        </p:txBody>
      </p:sp>
      <p:pic>
        <p:nvPicPr>
          <p:cNvPr id="6" name="Picture 42">
            <a:extLst>
              <a:ext uri="{FF2B5EF4-FFF2-40B4-BE49-F238E27FC236}">
                <a16:creationId xmlns:a16="http://schemas.microsoft.com/office/drawing/2014/main" id="{8D279C62-F9B1-E92D-707C-81E84BB73681}"/>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427121B3-CC95-AF52-D310-F475761BE6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pic>
        <p:nvPicPr>
          <p:cNvPr id="13" name="Tijdelijke aanduiding voor inhoud 12">
            <a:extLst>
              <a:ext uri="{FF2B5EF4-FFF2-40B4-BE49-F238E27FC236}">
                <a16:creationId xmlns:a16="http://schemas.microsoft.com/office/drawing/2014/main" id="{DDAF2EBA-C543-2AB0-CDE8-5FA5B0129CAF}"/>
              </a:ext>
            </a:extLst>
          </p:cNvPr>
          <p:cNvPicPr>
            <a:picLocks noGrp="1" noChangeAspect="1"/>
          </p:cNvPicPr>
          <p:nvPr>
            <p:ph idx="1"/>
          </p:nvPr>
        </p:nvPicPr>
        <p:blipFill>
          <a:blip r:embed="rId4"/>
          <a:stretch>
            <a:fillRect/>
          </a:stretch>
        </p:blipFill>
        <p:spPr>
          <a:xfrm>
            <a:off x="1623593" y="1306513"/>
            <a:ext cx="5826964" cy="2922587"/>
          </a:xfrm>
        </p:spPr>
      </p:pic>
    </p:spTree>
    <p:extLst>
      <p:ext uri="{BB962C8B-B14F-4D97-AF65-F5344CB8AC3E}">
        <p14:creationId xmlns:p14="http://schemas.microsoft.com/office/powerpoint/2010/main" val="58036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E8EDC-B31D-96BD-E216-A79A2F8BE7F3}"/>
              </a:ext>
            </a:extLst>
          </p:cNvPr>
          <p:cNvSpPr>
            <a:spLocks noGrp="1"/>
          </p:cNvSpPr>
          <p:nvPr>
            <p:ph type="title"/>
          </p:nvPr>
        </p:nvSpPr>
        <p:spPr/>
        <p:txBody>
          <a:bodyPr anchor="ctr"/>
          <a:lstStyle/>
          <a:p>
            <a:pPr algn="ctr"/>
            <a:r>
              <a:rPr lang="en-US" sz="2500" dirty="0"/>
              <a:t>Analysis of the synchrotron radiation power</a:t>
            </a:r>
          </a:p>
        </p:txBody>
      </p:sp>
      <p:sp>
        <p:nvSpPr>
          <p:cNvPr id="4" name="Tijdelijke aanduiding voor voettekst 3">
            <a:extLst>
              <a:ext uri="{FF2B5EF4-FFF2-40B4-BE49-F238E27FC236}">
                <a16:creationId xmlns:a16="http://schemas.microsoft.com/office/drawing/2014/main" id="{9E235D78-2B7B-7BFB-5998-C0A431263333}"/>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2360DD27-81D1-FF8E-8D35-E7145730E064}"/>
              </a:ext>
            </a:extLst>
          </p:cNvPr>
          <p:cNvSpPr>
            <a:spLocks noGrp="1"/>
          </p:cNvSpPr>
          <p:nvPr>
            <p:ph type="sldNum" sz="quarter" idx="12"/>
          </p:nvPr>
        </p:nvSpPr>
        <p:spPr/>
        <p:txBody>
          <a:bodyPr/>
          <a:lstStyle/>
          <a:p>
            <a:fld id="{C194BDB0-F4EA-4DD6-8281-CCE2440D0CE0}" type="slidenum">
              <a:rPr lang="en-GB" smtClean="0"/>
              <a:t>26</a:t>
            </a:fld>
            <a:endParaRPr lang="en-GB" dirty="0"/>
          </a:p>
        </p:txBody>
      </p:sp>
      <p:sp>
        <p:nvSpPr>
          <p:cNvPr id="3" name="Tijdelijke aanduiding voor voettekst 4">
            <a:extLst>
              <a:ext uri="{FF2B5EF4-FFF2-40B4-BE49-F238E27FC236}">
                <a16:creationId xmlns:a16="http://schemas.microsoft.com/office/drawing/2014/main" id="{901C1871-7F04-F934-A638-2CEB9AF8CDDA}"/>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17b]</a:t>
            </a:r>
            <a:endParaRPr lang="en-GB" sz="750" dirty="0"/>
          </a:p>
        </p:txBody>
      </p:sp>
      <p:pic>
        <p:nvPicPr>
          <p:cNvPr id="6" name="Picture 42">
            <a:extLst>
              <a:ext uri="{FF2B5EF4-FFF2-40B4-BE49-F238E27FC236}">
                <a16:creationId xmlns:a16="http://schemas.microsoft.com/office/drawing/2014/main" id="{8D279C62-F9B1-E92D-707C-81E84BB73681}"/>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427121B3-CC95-AF52-D310-F475761BE6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pic>
        <p:nvPicPr>
          <p:cNvPr id="14" name="Tijdelijke aanduiding voor inhoud 13">
            <a:extLst>
              <a:ext uri="{FF2B5EF4-FFF2-40B4-BE49-F238E27FC236}">
                <a16:creationId xmlns:a16="http://schemas.microsoft.com/office/drawing/2014/main" id="{5AE42130-393F-4FE5-12AE-128D38BB2CEC}"/>
              </a:ext>
            </a:extLst>
          </p:cNvPr>
          <p:cNvPicPr>
            <a:picLocks noGrp="1" noChangeAspect="1"/>
          </p:cNvPicPr>
          <p:nvPr>
            <p:ph idx="1"/>
          </p:nvPr>
        </p:nvPicPr>
        <p:blipFill>
          <a:blip r:embed="rId4"/>
          <a:stretch>
            <a:fillRect/>
          </a:stretch>
        </p:blipFill>
        <p:spPr>
          <a:xfrm>
            <a:off x="1623593" y="1306513"/>
            <a:ext cx="5826964" cy="2922587"/>
          </a:xfrm>
        </p:spPr>
      </p:pic>
      <p:sp>
        <p:nvSpPr>
          <p:cNvPr id="7" name="Rechthoek 6">
            <a:extLst>
              <a:ext uri="{FF2B5EF4-FFF2-40B4-BE49-F238E27FC236}">
                <a16:creationId xmlns:a16="http://schemas.microsoft.com/office/drawing/2014/main" id="{0F4AA117-C14B-4E08-2F9B-85E2D6B8D3BD}"/>
              </a:ext>
            </a:extLst>
          </p:cNvPr>
          <p:cNvSpPr/>
          <p:nvPr/>
        </p:nvSpPr>
        <p:spPr>
          <a:xfrm>
            <a:off x="2764971" y="1748971"/>
            <a:ext cx="312058" cy="2155372"/>
          </a:xfrm>
          <a:prstGeom prst="rect">
            <a:avLst/>
          </a:prstGeom>
          <a:solidFill>
            <a:schemeClr val="accent6"/>
          </a:solidFill>
          <a:ln>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2840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ppt_x"/>
                                          </p:val>
                                        </p:tav>
                                        <p:tav tm="100000">
                                          <p:val>
                                            <p:strVal val="#ppt_x"/>
                                          </p:val>
                                        </p:tav>
                                      </p:tavLst>
                                    </p:anim>
                                    <p:anim calcmode="lin" valueType="num">
                                      <p:cBhvr additive="base">
                                        <p:cTn id="8"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B6F3F3-287F-3B54-2DAD-5F263E162A04}"/>
              </a:ext>
            </a:extLst>
          </p:cNvPr>
          <p:cNvSpPr>
            <a:spLocks noGrp="1"/>
          </p:cNvSpPr>
          <p:nvPr>
            <p:ph type="title"/>
          </p:nvPr>
        </p:nvSpPr>
        <p:spPr/>
        <p:txBody>
          <a:bodyPr anchor="ctr"/>
          <a:lstStyle/>
          <a:p>
            <a:pPr algn="ctr"/>
            <a:r>
              <a:rPr lang="en-US" sz="2500" dirty="0"/>
              <a:t>Analysis of the synchrotron radiation power</a:t>
            </a:r>
          </a:p>
        </p:txBody>
      </p:sp>
      <p:pic>
        <p:nvPicPr>
          <p:cNvPr id="7" name="Tijdelijke aanduiding voor inhoud 6">
            <a:extLst>
              <a:ext uri="{FF2B5EF4-FFF2-40B4-BE49-F238E27FC236}">
                <a16:creationId xmlns:a16="http://schemas.microsoft.com/office/drawing/2014/main" id="{283EFED1-1EC0-2C83-1A34-39DAD60023C5}"/>
              </a:ext>
            </a:extLst>
          </p:cNvPr>
          <p:cNvPicPr>
            <a:picLocks noGrp="1" noChangeAspect="1"/>
          </p:cNvPicPr>
          <p:nvPr>
            <p:ph idx="1"/>
          </p:nvPr>
        </p:nvPicPr>
        <p:blipFill>
          <a:blip r:embed="rId2"/>
          <a:stretch>
            <a:fillRect/>
          </a:stretch>
        </p:blipFill>
        <p:spPr>
          <a:xfrm>
            <a:off x="1623593" y="1306513"/>
            <a:ext cx="5826964" cy="2922587"/>
          </a:xfrm>
        </p:spPr>
      </p:pic>
      <p:sp>
        <p:nvSpPr>
          <p:cNvPr id="4" name="Tijdelijke aanduiding voor voettekst 3">
            <a:extLst>
              <a:ext uri="{FF2B5EF4-FFF2-40B4-BE49-F238E27FC236}">
                <a16:creationId xmlns:a16="http://schemas.microsoft.com/office/drawing/2014/main" id="{1217EEFF-3D46-E07B-1E71-0086AA2ABC8A}"/>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6C86C8D8-CBD1-E295-DCDD-61C7A0A72065}"/>
              </a:ext>
            </a:extLst>
          </p:cNvPr>
          <p:cNvSpPr>
            <a:spLocks noGrp="1"/>
          </p:cNvSpPr>
          <p:nvPr>
            <p:ph type="sldNum" sz="quarter" idx="12"/>
          </p:nvPr>
        </p:nvSpPr>
        <p:spPr/>
        <p:txBody>
          <a:bodyPr/>
          <a:lstStyle/>
          <a:p>
            <a:fld id="{C194BDB0-F4EA-4DD6-8281-CCE2440D0CE0}" type="slidenum">
              <a:rPr lang="en-GB" smtClean="0"/>
              <a:t>27</a:t>
            </a:fld>
            <a:endParaRPr lang="en-GB" dirty="0"/>
          </a:p>
        </p:txBody>
      </p:sp>
      <p:sp>
        <p:nvSpPr>
          <p:cNvPr id="8" name="Rechthoek 7">
            <a:extLst>
              <a:ext uri="{FF2B5EF4-FFF2-40B4-BE49-F238E27FC236}">
                <a16:creationId xmlns:a16="http://schemas.microsoft.com/office/drawing/2014/main" id="{77281376-AE51-6563-B33F-7F48FE760B9D}"/>
              </a:ext>
            </a:extLst>
          </p:cNvPr>
          <p:cNvSpPr/>
          <p:nvPr/>
        </p:nvSpPr>
        <p:spPr>
          <a:xfrm>
            <a:off x="2024743" y="1748971"/>
            <a:ext cx="1045029" cy="811928"/>
          </a:xfrm>
          <a:prstGeom prst="rect">
            <a:avLst/>
          </a:prstGeom>
          <a:solidFill>
            <a:schemeClr val="accent6"/>
          </a:solidFill>
          <a:ln>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9" name="Rechthoek 8">
            <a:extLst>
              <a:ext uri="{FF2B5EF4-FFF2-40B4-BE49-F238E27FC236}">
                <a16:creationId xmlns:a16="http://schemas.microsoft.com/office/drawing/2014/main" id="{F77FB3EE-CA0E-750B-0875-C481E4DDB6EB}"/>
              </a:ext>
            </a:extLst>
          </p:cNvPr>
          <p:cNvSpPr/>
          <p:nvPr/>
        </p:nvSpPr>
        <p:spPr>
          <a:xfrm>
            <a:off x="2764971" y="1748971"/>
            <a:ext cx="312058" cy="2155372"/>
          </a:xfrm>
          <a:prstGeom prst="rect">
            <a:avLst/>
          </a:prstGeom>
          <a:solidFill>
            <a:schemeClr val="accent6"/>
          </a:solidFill>
          <a:ln>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Tijdelijke aanduiding voor voettekst 4">
            <a:extLst>
              <a:ext uri="{FF2B5EF4-FFF2-40B4-BE49-F238E27FC236}">
                <a16:creationId xmlns:a16="http://schemas.microsoft.com/office/drawing/2014/main" id="{C8C4068F-27D8-96DD-DA94-9AEB2BCDACE1}"/>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17c]</a:t>
            </a:r>
            <a:endParaRPr lang="en-GB" sz="750" dirty="0"/>
          </a:p>
        </p:txBody>
      </p:sp>
      <p:pic>
        <p:nvPicPr>
          <p:cNvPr id="11" name="Picture 42">
            <a:extLst>
              <a:ext uri="{FF2B5EF4-FFF2-40B4-BE49-F238E27FC236}">
                <a16:creationId xmlns:a16="http://schemas.microsoft.com/office/drawing/2014/main" id="{0753C98C-6844-729F-8922-E29E65D0C40F}"/>
              </a:ext>
            </a:extLst>
          </p:cNvPr>
          <p:cNvPicPr>
            <a:picLocks noChangeAspect="1"/>
          </p:cNvPicPr>
          <p:nvPr/>
        </p:nvPicPr>
        <p:blipFill>
          <a:blip r:embed="rId3"/>
          <a:stretch>
            <a:fillRect/>
          </a:stretch>
        </p:blipFill>
        <p:spPr>
          <a:xfrm>
            <a:off x="0" y="4659979"/>
            <a:ext cx="1440000" cy="392839"/>
          </a:xfrm>
          <a:prstGeom prst="rect">
            <a:avLst/>
          </a:prstGeom>
        </p:spPr>
      </p:pic>
      <p:pic>
        <p:nvPicPr>
          <p:cNvPr id="12" name="Picture 8">
            <a:extLst>
              <a:ext uri="{FF2B5EF4-FFF2-40B4-BE49-F238E27FC236}">
                <a16:creationId xmlns:a16="http://schemas.microsoft.com/office/drawing/2014/main" id="{E431AAEC-C2A8-F8C2-C3B6-6BC04A3229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64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0-#ppt_w/2"/>
                                          </p:val>
                                        </p:tav>
                                        <p:tav tm="100000">
                                          <p:val>
                                            <p:strVal val="#ppt_x"/>
                                          </p:val>
                                        </p:tav>
                                      </p:tavLst>
                                    </p:anim>
                                    <p:anim calcmode="lin" valueType="num">
                                      <p:cBhvr additive="base">
                                        <p:cTn id="8" dur="20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5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2000" fill="hold"/>
                                        <p:tgtEl>
                                          <p:spTgt spid="9"/>
                                        </p:tgtEl>
                                        <p:attrNameLst>
                                          <p:attrName>ppt_x</p:attrName>
                                        </p:attrNameLst>
                                      </p:cBhvr>
                                      <p:tavLst>
                                        <p:tav tm="0">
                                          <p:val>
                                            <p:strVal val="#ppt_x"/>
                                          </p:val>
                                        </p:tav>
                                        <p:tav tm="100000">
                                          <p:val>
                                            <p:strVal val="#ppt_x"/>
                                          </p:val>
                                        </p:tav>
                                      </p:tavLst>
                                    </p:anim>
                                    <p:anim calcmode="lin" valueType="num">
                                      <p:cBhvr additive="base">
                                        <p:cTn id="12" dur="2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E8EDC-B31D-96BD-E216-A79A2F8BE7F3}"/>
              </a:ext>
            </a:extLst>
          </p:cNvPr>
          <p:cNvSpPr>
            <a:spLocks noGrp="1"/>
          </p:cNvSpPr>
          <p:nvPr>
            <p:ph type="title"/>
          </p:nvPr>
        </p:nvSpPr>
        <p:spPr/>
        <p:txBody>
          <a:bodyPr anchor="ctr"/>
          <a:lstStyle/>
          <a:p>
            <a:pPr algn="ctr"/>
            <a:r>
              <a:rPr lang="en-US" sz="2500" dirty="0"/>
              <a:t>Analysis of the synchrotron radiation power</a:t>
            </a:r>
          </a:p>
        </p:txBody>
      </p:sp>
      <p:sp>
        <p:nvSpPr>
          <p:cNvPr id="4" name="Tijdelijke aanduiding voor voettekst 3">
            <a:extLst>
              <a:ext uri="{FF2B5EF4-FFF2-40B4-BE49-F238E27FC236}">
                <a16:creationId xmlns:a16="http://schemas.microsoft.com/office/drawing/2014/main" id="{9E235D78-2B7B-7BFB-5998-C0A431263333}"/>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2360DD27-81D1-FF8E-8D35-E7145730E064}"/>
              </a:ext>
            </a:extLst>
          </p:cNvPr>
          <p:cNvSpPr>
            <a:spLocks noGrp="1"/>
          </p:cNvSpPr>
          <p:nvPr>
            <p:ph type="sldNum" sz="quarter" idx="12"/>
          </p:nvPr>
        </p:nvSpPr>
        <p:spPr/>
        <p:txBody>
          <a:bodyPr/>
          <a:lstStyle/>
          <a:p>
            <a:fld id="{C194BDB0-F4EA-4DD6-8281-CCE2440D0CE0}" type="slidenum">
              <a:rPr lang="en-GB" smtClean="0"/>
              <a:t>28</a:t>
            </a:fld>
            <a:endParaRPr lang="en-GB" dirty="0"/>
          </a:p>
        </p:txBody>
      </p:sp>
      <p:sp>
        <p:nvSpPr>
          <p:cNvPr id="3" name="Tijdelijke aanduiding voor voettekst 4">
            <a:extLst>
              <a:ext uri="{FF2B5EF4-FFF2-40B4-BE49-F238E27FC236}">
                <a16:creationId xmlns:a16="http://schemas.microsoft.com/office/drawing/2014/main" id="{901C1871-7F04-F934-A638-2CEB9AF8CDDA}"/>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18]</a:t>
            </a:r>
            <a:endParaRPr lang="en-GB" sz="750" dirty="0"/>
          </a:p>
        </p:txBody>
      </p:sp>
      <p:pic>
        <p:nvPicPr>
          <p:cNvPr id="6" name="Picture 42">
            <a:extLst>
              <a:ext uri="{FF2B5EF4-FFF2-40B4-BE49-F238E27FC236}">
                <a16:creationId xmlns:a16="http://schemas.microsoft.com/office/drawing/2014/main" id="{8D279C62-F9B1-E92D-707C-81E84BB73681}"/>
              </a:ext>
            </a:extLst>
          </p:cNvPr>
          <p:cNvPicPr>
            <a:picLocks noChangeAspect="1"/>
          </p:cNvPicPr>
          <p:nvPr/>
        </p:nvPicPr>
        <p:blipFill>
          <a:blip r:embed="rId3"/>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427121B3-CC95-AF52-D310-F475761BE6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pic>
        <p:nvPicPr>
          <p:cNvPr id="18" name="Tijdelijke aanduiding voor inhoud 17">
            <a:extLst>
              <a:ext uri="{FF2B5EF4-FFF2-40B4-BE49-F238E27FC236}">
                <a16:creationId xmlns:a16="http://schemas.microsoft.com/office/drawing/2014/main" id="{668BF666-B4B6-7D13-D190-5CEFA0D60387}"/>
              </a:ext>
            </a:extLst>
          </p:cNvPr>
          <p:cNvPicPr>
            <a:picLocks noGrp="1" noChangeAspect="1"/>
          </p:cNvPicPr>
          <p:nvPr>
            <p:ph idx="1"/>
          </p:nvPr>
        </p:nvPicPr>
        <p:blipFill>
          <a:blip r:embed="rId5"/>
          <a:stretch>
            <a:fillRect/>
          </a:stretch>
        </p:blipFill>
        <p:spPr>
          <a:xfrm>
            <a:off x="1623593" y="1306513"/>
            <a:ext cx="5826964" cy="2922587"/>
          </a:xfrm>
        </p:spPr>
      </p:pic>
      <mc:AlternateContent xmlns:mc="http://schemas.openxmlformats.org/markup-compatibility/2006" xmlns:a14="http://schemas.microsoft.com/office/drawing/2010/main">
        <mc:Choice Requires="a14">
          <p:sp>
            <p:nvSpPr>
              <p:cNvPr id="19" name="Tekstvak 18">
                <a:extLst>
                  <a:ext uri="{FF2B5EF4-FFF2-40B4-BE49-F238E27FC236}">
                    <a16:creationId xmlns:a16="http://schemas.microsoft.com/office/drawing/2014/main" id="{78BC3331-CAF6-282C-CF01-B91AF2A69C6F}"/>
                  </a:ext>
                </a:extLst>
              </p:cNvPr>
              <p:cNvSpPr txBox="1"/>
              <p:nvPr/>
            </p:nvSpPr>
            <p:spPr>
              <a:xfrm>
                <a:off x="2961259" y="4294875"/>
                <a:ext cx="3348481"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#78814</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m:rPr>
                              <m:sty m:val="p"/>
                            </m:rPr>
                            <a:rPr lang="en-US" b="0" i="0" smtClean="0">
                              <a:latin typeface="Cambria Math" panose="02040503050406030204" pitchFamily="18" charset="0"/>
                            </a:rPr>
                            <m:t>ECRH</m:t>
                          </m:r>
                        </m:sub>
                      </m:sSub>
                      <m:r>
                        <a:rPr lang="en-US" i="1">
                          <a:latin typeface="Cambria Math" panose="02040503050406030204" pitchFamily="18" charset="0"/>
                        </a:rPr>
                        <m:t>=6</m:t>
                      </m:r>
                      <m:r>
                        <a:rPr lang="en-US" b="0" i="1" smtClean="0">
                          <a:latin typeface="Cambria Math" panose="02040503050406030204" pitchFamily="18" charset="0"/>
                        </a:rPr>
                        <m:t>00 </m:t>
                      </m:r>
                      <m:r>
                        <m:rPr>
                          <m:sty m:val="p"/>
                        </m:rPr>
                        <a:rPr lang="en-US" b="0" i="0" smtClean="0">
                          <a:latin typeface="Cambria Math" panose="02040503050406030204" pitchFamily="18" charset="0"/>
                        </a:rPr>
                        <m:t>kW</m:t>
                      </m:r>
                      <m:r>
                        <a:rPr lang="en-US" b="0" i="1" smtClean="0">
                          <a:latin typeface="Cambria Math" panose="02040503050406030204" pitchFamily="18" charset="0"/>
                        </a:rPr>
                        <m:t> </m:t>
                      </m:r>
                      <m:r>
                        <m:rPr>
                          <m:sty m:val="p"/>
                        </m:rPr>
                        <a:rPr lang="en-US" b="0" i="0" smtClean="0">
                          <a:latin typeface="Cambria Math" panose="02040503050406030204" pitchFamily="18" charset="0"/>
                        </a:rPr>
                        <m:t>and</m:t>
                      </m:r>
                      <m:r>
                        <a:rPr lang="en-US" b="0" i="0" smtClean="0">
                          <a:latin typeface="Cambria Math" panose="02040503050406030204" pitchFamily="18" charset="0"/>
                        </a:rPr>
                        <m:t> </m:t>
                      </m:r>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=0.15</m:t>
                      </m:r>
                    </m:oMath>
                  </m:oMathPara>
                </a14:m>
                <a:endParaRPr lang="en-US" dirty="0"/>
              </a:p>
            </p:txBody>
          </p:sp>
        </mc:Choice>
        <mc:Fallback xmlns="">
          <p:sp>
            <p:nvSpPr>
              <p:cNvPr id="19" name="Tekstvak 18">
                <a:extLst>
                  <a:ext uri="{FF2B5EF4-FFF2-40B4-BE49-F238E27FC236}">
                    <a16:creationId xmlns:a16="http://schemas.microsoft.com/office/drawing/2014/main" id="{78BC3331-CAF6-282C-CF01-B91AF2A69C6F}"/>
                  </a:ext>
                </a:extLst>
              </p:cNvPr>
              <p:cNvSpPr txBox="1">
                <a:spLocks noRot="1" noChangeAspect="1" noMove="1" noResize="1" noEditPoints="1" noAdjustHandles="1" noChangeArrowheads="1" noChangeShapeType="1" noTextEdit="1"/>
              </p:cNvSpPr>
              <p:nvPr/>
            </p:nvSpPr>
            <p:spPr>
              <a:xfrm>
                <a:off x="2961259" y="4294875"/>
                <a:ext cx="3348481" cy="207749"/>
              </a:xfrm>
              <a:prstGeom prst="rect">
                <a:avLst/>
              </a:prstGeom>
              <a:blipFill>
                <a:blip r:embed="rId6"/>
                <a:stretch>
                  <a:fillRect l="-729" t="-2941" r="-911" b="-323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kstvak 19">
                <a:extLst>
                  <a:ext uri="{FF2B5EF4-FFF2-40B4-BE49-F238E27FC236}">
                    <a16:creationId xmlns:a16="http://schemas.microsoft.com/office/drawing/2014/main" id="{92ABB156-046D-FFE9-B014-C09EED39E6B3}"/>
                  </a:ext>
                </a:extLst>
              </p:cNvPr>
              <p:cNvSpPr txBox="1"/>
              <p:nvPr/>
            </p:nvSpPr>
            <p:spPr>
              <a:xfrm>
                <a:off x="5489642" y="2075234"/>
                <a:ext cx="577466"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𝜉</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𝜉</m:t>
                          </m:r>
                        </m:e>
                        <m:sub>
                          <m:r>
                            <a:rPr lang="en-US" b="0" i="1" smtClean="0">
                              <a:latin typeface="Cambria Math" panose="02040503050406030204" pitchFamily="18" charset="0"/>
                            </a:rPr>
                            <m:t>1</m:t>
                          </m:r>
                        </m:sub>
                      </m:sSub>
                    </m:oMath>
                  </m:oMathPara>
                </a14:m>
                <a:endParaRPr lang="en-US" dirty="0"/>
              </a:p>
            </p:txBody>
          </p:sp>
        </mc:Choice>
        <mc:Fallback xmlns="">
          <p:sp>
            <p:nvSpPr>
              <p:cNvPr id="20" name="Tekstvak 19">
                <a:extLst>
                  <a:ext uri="{FF2B5EF4-FFF2-40B4-BE49-F238E27FC236}">
                    <a16:creationId xmlns:a16="http://schemas.microsoft.com/office/drawing/2014/main" id="{92ABB156-046D-FFE9-B014-C09EED39E6B3}"/>
                  </a:ext>
                </a:extLst>
              </p:cNvPr>
              <p:cNvSpPr txBox="1">
                <a:spLocks noRot="1" noChangeAspect="1" noMove="1" noResize="1" noEditPoints="1" noAdjustHandles="1" noChangeArrowheads="1" noChangeShapeType="1" noTextEdit="1"/>
              </p:cNvSpPr>
              <p:nvPr/>
            </p:nvSpPr>
            <p:spPr>
              <a:xfrm>
                <a:off x="5489642" y="2075234"/>
                <a:ext cx="577466" cy="207749"/>
              </a:xfrm>
              <a:prstGeom prst="rect">
                <a:avLst/>
              </a:prstGeom>
              <a:blipFill>
                <a:blip r:embed="rId7"/>
                <a:stretch>
                  <a:fillRect l="-11702" t="-2857" r="-3191" b="-3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kstvak 20">
                <a:extLst>
                  <a:ext uri="{FF2B5EF4-FFF2-40B4-BE49-F238E27FC236}">
                    <a16:creationId xmlns:a16="http://schemas.microsoft.com/office/drawing/2014/main" id="{54E9DF2F-87B6-9B8E-6EEF-30A9FD2238FB}"/>
                  </a:ext>
                </a:extLst>
              </p:cNvPr>
              <p:cNvSpPr txBox="1"/>
              <p:nvPr/>
            </p:nvSpPr>
            <p:spPr>
              <a:xfrm>
                <a:off x="6618051" y="3430620"/>
                <a:ext cx="19697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𝜉</m:t>
                          </m:r>
                        </m:e>
                        <m:sub>
                          <m:r>
                            <a:rPr lang="en-US" b="0" i="1" smtClean="0">
                              <a:latin typeface="Cambria Math" panose="02040503050406030204" pitchFamily="18" charset="0"/>
                            </a:rPr>
                            <m:t>2</m:t>
                          </m:r>
                        </m:sub>
                      </m:sSub>
                    </m:oMath>
                  </m:oMathPara>
                </a14:m>
                <a:endParaRPr lang="en-US" dirty="0"/>
              </a:p>
            </p:txBody>
          </p:sp>
        </mc:Choice>
        <mc:Fallback xmlns="">
          <p:sp>
            <p:nvSpPr>
              <p:cNvPr id="21" name="Tekstvak 20">
                <a:extLst>
                  <a:ext uri="{FF2B5EF4-FFF2-40B4-BE49-F238E27FC236}">
                    <a16:creationId xmlns:a16="http://schemas.microsoft.com/office/drawing/2014/main" id="{54E9DF2F-87B6-9B8E-6EEF-30A9FD2238FB}"/>
                  </a:ext>
                </a:extLst>
              </p:cNvPr>
              <p:cNvSpPr txBox="1">
                <a:spLocks noRot="1" noChangeAspect="1" noMove="1" noResize="1" noEditPoints="1" noAdjustHandles="1" noChangeArrowheads="1" noChangeShapeType="1" noTextEdit="1"/>
              </p:cNvSpPr>
              <p:nvPr/>
            </p:nvSpPr>
            <p:spPr>
              <a:xfrm>
                <a:off x="6618051" y="3430620"/>
                <a:ext cx="196977" cy="207749"/>
              </a:xfrm>
              <a:prstGeom prst="rect">
                <a:avLst/>
              </a:prstGeom>
              <a:blipFill>
                <a:blip r:embed="rId8"/>
                <a:stretch>
                  <a:fillRect l="-34375" t="-2941" r="-9375" b="-323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kstvak 6">
                <a:extLst>
                  <a:ext uri="{FF2B5EF4-FFF2-40B4-BE49-F238E27FC236}">
                    <a16:creationId xmlns:a16="http://schemas.microsoft.com/office/drawing/2014/main" id="{F923CD29-5E3E-A1CD-5BA0-7CC251ADF56B}"/>
                  </a:ext>
                </a:extLst>
              </p:cNvPr>
              <p:cNvSpPr txBox="1"/>
              <p:nvPr/>
            </p:nvSpPr>
            <p:spPr>
              <a:xfrm>
                <a:off x="4844809" y="1114224"/>
                <a:ext cx="3940438" cy="712246"/>
              </a:xfrm>
              <a:prstGeom prst="rect">
                <a:avLst/>
              </a:prstGeom>
              <a:noFill/>
            </p:spPr>
            <p:txBody>
              <a:bodyPr wrap="none" lIns="0" tIns="0" rIns="0" bIns="0" rtlCol="0">
                <a:spAutoFit/>
              </a:bodyPr>
              <a:lstStyle/>
              <a:p>
                <a:r>
                  <a:rPr lang="en-US" sz="1250" b="0" dirty="0"/>
                  <a:t> </a:t>
                </a:r>
                <a14:m>
                  <m:oMath xmlns:m="http://schemas.openxmlformats.org/officeDocument/2006/math">
                    <m:r>
                      <a:rPr lang="en-US" sz="1250" b="0" i="1" smtClean="0">
                        <a:latin typeface="Cambria Math" panose="02040503050406030204" pitchFamily="18" charset="0"/>
                      </a:rPr>
                      <m:t>𝜉</m:t>
                    </m:r>
                    <m:r>
                      <a:rPr lang="en-US" sz="1250" b="0" i="0" smtClean="0">
                        <a:latin typeface="Cambria Math" panose="02040503050406030204" pitchFamily="18" charset="0"/>
                      </a:rPr>
                      <m:t>(</m:t>
                    </m:r>
                    <m:r>
                      <a:rPr lang="en-US" sz="1250" b="0" i="1" smtClean="0">
                        <a:latin typeface="Cambria Math" panose="02040503050406030204" pitchFamily="18" charset="0"/>
                      </a:rPr>
                      <m:t>𝑡</m:t>
                    </m:r>
                    <m:r>
                      <a:rPr lang="en-US" sz="1250" b="0" i="0" smtClean="0">
                        <a:latin typeface="Cambria Math" panose="02040503050406030204" pitchFamily="18" charset="0"/>
                      </a:rPr>
                      <m:t>)</m:t>
                    </m:r>
                    <m:r>
                      <a:rPr lang="en-US" sz="1250" b="0" i="1" smtClean="0">
                        <a:latin typeface="Cambria Math" panose="02040503050406030204" pitchFamily="18" charset="0"/>
                      </a:rPr>
                      <m:t>=</m:t>
                    </m:r>
                    <m:d>
                      <m:dPr>
                        <m:begChr m:val="{"/>
                        <m:endChr m:val=""/>
                        <m:ctrlPr>
                          <a:rPr lang="en-US" sz="1250" b="0" i="1" smtClean="0">
                            <a:latin typeface="Cambria Math" panose="02040503050406030204" pitchFamily="18" charset="0"/>
                          </a:rPr>
                        </m:ctrlPr>
                      </m:dPr>
                      <m:e>
                        <m:m>
                          <m:mPr>
                            <m:mcs>
                              <m:mc>
                                <m:mcPr>
                                  <m:count m:val="1"/>
                                  <m:mcJc m:val="center"/>
                                </m:mcPr>
                              </m:mc>
                            </m:mcs>
                            <m:ctrlPr>
                              <a:rPr lang="en-US" sz="1250" i="1">
                                <a:latin typeface="Cambria Math" panose="02040503050406030204" pitchFamily="18" charset="0"/>
                              </a:rPr>
                            </m:ctrlPr>
                          </m:mPr>
                          <m:mr>
                            <m:e>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𝜉</m:t>
                                  </m:r>
                                </m:e>
                                <m:sub>
                                  <m:r>
                                    <a:rPr lang="en-US" sz="1250" b="0" i="1" smtClean="0">
                                      <a:latin typeface="Cambria Math" panose="02040503050406030204" pitchFamily="18" charset="0"/>
                                    </a:rPr>
                                    <m:t>0</m:t>
                                  </m:r>
                                </m:sub>
                              </m:sSub>
                              <m:r>
                                <a:rPr lang="en-US" sz="1250" i="1" smtClean="0">
                                  <a:solidFill>
                                    <a:srgbClr val="EEE8E8"/>
                                  </a:solidFill>
                                  <a:latin typeface="Cambria Math" panose="02040503050406030204" pitchFamily="18" charset="0"/>
                                </a:rPr>
                                <m:t>+</m:t>
                              </m:r>
                              <m:d>
                                <m:dPr>
                                  <m:ctrlPr>
                                    <a:rPr lang="en-US" sz="1250" i="1">
                                      <a:solidFill>
                                        <a:srgbClr val="EEE8E8"/>
                                      </a:solidFill>
                                      <a:latin typeface="Cambria Math" panose="02040503050406030204" pitchFamily="18" charset="0"/>
                                    </a:rPr>
                                  </m:ctrlPr>
                                </m:dPr>
                                <m:e>
                                  <m:sSub>
                                    <m:sSubPr>
                                      <m:ctrlPr>
                                        <a:rPr lang="en-US" sz="1250" i="1">
                                          <a:solidFill>
                                            <a:srgbClr val="EEE8E8"/>
                                          </a:solidFill>
                                          <a:latin typeface="Cambria Math" panose="02040503050406030204" pitchFamily="18" charset="0"/>
                                        </a:rPr>
                                      </m:ctrlPr>
                                    </m:sSubPr>
                                    <m:e>
                                      <m:r>
                                        <a:rPr lang="en-US" sz="1250" i="1">
                                          <a:solidFill>
                                            <a:srgbClr val="EEE8E8"/>
                                          </a:solidFill>
                                          <a:latin typeface="Cambria Math" panose="02040503050406030204" pitchFamily="18" charset="0"/>
                                        </a:rPr>
                                        <m:t>𝜉</m:t>
                                      </m:r>
                                    </m:e>
                                    <m:sub>
                                      <m:r>
                                        <a:rPr lang="en-US" sz="1250" i="1">
                                          <a:solidFill>
                                            <a:srgbClr val="EEE8E8"/>
                                          </a:solidFill>
                                          <a:latin typeface="Cambria Math" panose="02040503050406030204" pitchFamily="18" charset="0"/>
                                        </a:rPr>
                                        <m:t>1</m:t>
                                      </m:r>
                                    </m:sub>
                                  </m:sSub>
                                  <m:r>
                                    <a:rPr lang="en-US" sz="1250" i="1">
                                      <a:solidFill>
                                        <a:srgbClr val="EEE8E8"/>
                                      </a:solidFill>
                                      <a:latin typeface="Cambria Math" panose="02040503050406030204" pitchFamily="18" charset="0"/>
                                    </a:rPr>
                                    <m:t>−</m:t>
                                  </m:r>
                                  <m:sSub>
                                    <m:sSubPr>
                                      <m:ctrlPr>
                                        <a:rPr lang="en-US" sz="1250" i="1">
                                          <a:solidFill>
                                            <a:srgbClr val="EEE8E8"/>
                                          </a:solidFill>
                                          <a:latin typeface="Cambria Math" panose="02040503050406030204" pitchFamily="18" charset="0"/>
                                        </a:rPr>
                                      </m:ctrlPr>
                                    </m:sSubPr>
                                    <m:e>
                                      <m:r>
                                        <a:rPr lang="en-US" sz="1250" i="1">
                                          <a:solidFill>
                                            <a:srgbClr val="EEE8E8"/>
                                          </a:solidFill>
                                          <a:latin typeface="Cambria Math" panose="02040503050406030204" pitchFamily="18" charset="0"/>
                                        </a:rPr>
                                        <m:t>𝜉</m:t>
                                      </m:r>
                                    </m:e>
                                    <m:sub>
                                      <m:r>
                                        <a:rPr lang="en-US" sz="1250" i="1">
                                          <a:solidFill>
                                            <a:srgbClr val="EEE8E8"/>
                                          </a:solidFill>
                                          <a:latin typeface="Cambria Math" panose="02040503050406030204" pitchFamily="18" charset="0"/>
                                        </a:rPr>
                                        <m:t>2</m:t>
                                      </m:r>
                                    </m:sub>
                                  </m:sSub>
                                </m:e>
                              </m:d>
                              <m:r>
                                <a:rPr lang="en-US" sz="1250">
                                  <a:solidFill>
                                    <a:srgbClr val="EEE8E8"/>
                                  </a:solidFill>
                                  <a:latin typeface="Cambria Math" panose="02040503050406030204" pitchFamily="18" charset="0"/>
                                </a:rPr>
                                <m:t> </m:t>
                              </m:r>
                              <m:r>
                                <m:rPr>
                                  <m:sty m:val="p"/>
                                </m:rPr>
                                <a:rPr lang="en-US" sz="1250">
                                  <a:solidFill>
                                    <a:srgbClr val="EEE8E8"/>
                                  </a:solidFill>
                                  <a:latin typeface="Cambria Math" panose="02040503050406030204" pitchFamily="18" charset="0"/>
                                </a:rPr>
                                <m:t>exp</m:t>
                              </m:r>
                              <m:d>
                                <m:dPr>
                                  <m:begChr m:val="["/>
                                  <m:endChr m:val="]"/>
                                  <m:ctrlPr>
                                    <a:rPr lang="en-US" sz="1250" i="1">
                                      <a:solidFill>
                                        <a:srgbClr val="EEE8E8"/>
                                      </a:solidFill>
                                      <a:latin typeface="Cambria Math" panose="02040503050406030204" pitchFamily="18" charset="0"/>
                                    </a:rPr>
                                  </m:ctrlPr>
                                </m:dPr>
                                <m:e>
                                  <m:r>
                                    <a:rPr lang="en-US" sz="1250" i="1">
                                      <a:solidFill>
                                        <a:srgbClr val="EEE8E8"/>
                                      </a:solidFill>
                                      <a:latin typeface="Cambria Math" panose="02040503050406030204" pitchFamily="18" charset="0"/>
                                    </a:rPr>
                                    <m:t>−</m:t>
                                  </m:r>
                                  <m:sSub>
                                    <m:sSubPr>
                                      <m:ctrlPr>
                                        <a:rPr lang="en-US" sz="1250" i="1">
                                          <a:solidFill>
                                            <a:srgbClr val="EEE8E8"/>
                                          </a:solidFill>
                                          <a:latin typeface="Cambria Math" panose="02040503050406030204" pitchFamily="18" charset="0"/>
                                        </a:rPr>
                                      </m:ctrlPr>
                                    </m:sSubPr>
                                    <m:e>
                                      <m:r>
                                        <a:rPr lang="en-US" sz="1250" i="1">
                                          <a:solidFill>
                                            <a:srgbClr val="EEE8E8"/>
                                          </a:solidFill>
                                          <a:latin typeface="Cambria Math" panose="02040503050406030204" pitchFamily="18" charset="0"/>
                                        </a:rPr>
                                        <m:t>𝜈</m:t>
                                      </m:r>
                                    </m:e>
                                    <m:sub>
                                      <m:r>
                                        <a:rPr lang="en-US" sz="1250" i="1">
                                          <a:solidFill>
                                            <a:srgbClr val="EEE8E8"/>
                                          </a:solidFill>
                                          <a:latin typeface="Cambria Math" panose="02040503050406030204" pitchFamily="18" charset="0"/>
                                        </a:rPr>
                                        <m:t>1</m:t>
                                      </m:r>
                                    </m:sub>
                                  </m:sSub>
                                  <m:r>
                                    <a:rPr lang="en-US" sz="1250" i="1">
                                      <a:solidFill>
                                        <a:srgbClr val="EEE8E8"/>
                                      </a:solidFill>
                                      <a:latin typeface="Cambria Math" panose="02040503050406030204" pitchFamily="18" charset="0"/>
                                    </a:rPr>
                                    <m:t>⋅(</m:t>
                                  </m:r>
                                  <m:r>
                                    <a:rPr lang="en-US" sz="1250" i="1">
                                      <a:solidFill>
                                        <a:srgbClr val="EEE8E8"/>
                                      </a:solidFill>
                                      <a:latin typeface="Cambria Math" panose="02040503050406030204" pitchFamily="18" charset="0"/>
                                    </a:rPr>
                                    <m:t>𝑡</m:t>
                                  </m:r>
                                  <m:r>
                                    <a:rPr lang="en-US" sz="1250" i="1">
                                      <a:solidFill>
                                        <a:srgbClr val="EEE8E8"/>
                                      </a:solidFill>
                                      <a:latin typeface="Cambria Math" panose="02040503050406030204" pitchFamily="18" charset="0"/>
                                    </a:rPr>
                                    <m:t>−</m:t>
                                  </m:r>
                                  <m:sSub>
                                    <m:sSubPr>
                                      <m:ctrlPr>
                                        <a:rPr lang="en-US" sz="1250" i="1">
                                          <a:solidFill>
                                            <a:srgbClr val="EEE8E8"/>
                                          </a:solidFill>
                                          <a:latin typeface="Cambria Math" panose="02040503050406030204" pitchFamily="18" charset="0"/>
                                        </a:rPr>
                                      </m:ctrlPr>
                                    </m:sSubPr>
                                    <m:e>
                                      <m:r>
                                        <a:rPr lang="en-US" sz="1250" i="1">
                                          <a:solidFill>
                                            <a:srgbClr val="EEE8E8"/>
                                          </a:solidFill>
                                          <a:latin typeface="Cambria Math" panose="02040503050406030204" pitchFamily="18" charset="0"/>
                                        </a:rPr>
                                        <m:t>𝑡</m:t>
                                      </m:r>
                                    </m:e>
                                    <m:sub>
                                      <m:r>
                                        <m:rPr>
                                          <m:sty m:val="p"/>
                                        </m:rPr>
                                        <a:rPr lang="en-US" sz="1250">
                                          <a:solidFill>
                                            <a:srgbClr val="EEE8E8"/>
                                          </a:solidFill>
                                          <a:latin typeface="Cambria Math" panose="02040503050406030204" pitchFamily="18" charset="0"/>
                                        </a:rPr>
                                        <m:t>max</m:t>
                                      </m:r>
                                    </m:sub>
                                  </m:sSub>
                                  <m:r>
                                    <a:rPr lang="en-US" sz="1250">
                                      <a:solidFill>
                                        <a:srgbClr val="EEE8E8"/>
                                      </a:solidFill>
                                      <a:latin typeface="Cambria Math" panose="02040503050406030204" pitchFamily="18" charset="0"/>
                                    </a:rPr>
                                    <m:t>)</m:t>
                                  </m:r>
                                </m:e>
                              </m:d>
                              <m:r>
                                <a:rPr lang="en-US" sz="1250" b="0" i="1" smtClean="0">
                                  <a:solidFill>
                                    <a:srgbClr val="EEE8E8"/>
                                  </a:solidFill>
                                  <a:latin typeface="Cambria Math" panose="02040503050406030204" pitchFamily="18" charset="0"/>
                                </a:rPr>
                                <m:t> </m:t>
                              </m:r>
                              <m:r>
                                <m:rPr>
                                  <m:sty m:val="p"/>
                                </m:rPr>
                                <a:rPr lang="en-US" sz="1250" b="0" i="0" smtClean="0">
                                  <a:latin typeface="Cambria Math" panose="02040503050406030204" pitchFamily="18" charset="0"/>
                                </a:rPr>
                                <m:t>if</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t</m:t>
                              </m:r>
                              <m:r>
                                <a:rPr lang="en-US" sz="1250" b="0" i="1" smtClean="0">
                                  <a:latin typeface="Cambria Math" panose="02040503050406030204" pitchFamily="18" charset="0"/>
                                </a:rPr>
                                <m:t>&lt;</m:t>
                              </m:r>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𝑡</m:t>
                                  </m:r>
                                </m:e>
                                <m:sub>
                                  <m:r>
                                    <m:rPr>
                                      <m:sty m:val="p"/>
                                    </m:rPr>
                                    <a:rPr lang="en-US" sz="1250" b="0" i="0" smtClean="0">
                                      <a:latin typeface="Cambria Math" panose="02040503050406030204" pitchFamily="18" charset="0"/>
                                    </a:rPr>
                                    <m:t>max</m:t>
                                  </m:r>
                                </m:sub>
                              </m:sSub>
                            </m:e>
                          </m:mr>
                          <m:mr>
                            <m:e>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𝜉</m:t>
                                  </m:r>
                                </m:e>
                                <m:sub>
                                  <m:r>
                                    <a:rPr lang="en-US" sz="1250" b="0" i="1" smtClean="0">
                                      <a:latin typeface="Cambria Math" panose="02040503050406030204" pitchFamily="18" charset="0"/>
                                    </a:rPr>
                                    <m:t>1</m:t>
                                  </m:r>
                                </m:sub>
                              </m:sSub>
                              <m:r>
                                <a:rPr lang="en-US" sz="1250" i="1" smtClean="0">
                                  <a:solidFill>
                                    <a:srgbClr val="EEE8E8"/>
                                  </a:solidFill>
                                  <a:latin typeface="Cambria Math" panose="02040503050406030204" pitchFamily="18" charset="0"/>
                                </a:rPr>
                                <m:t> </m:t>
                              </m:r>
                              <m:r>
                                <a:rPr lang="en-US" sz="1250" b="0" i="1" smtClean="0">
                                  <a:solidFill>
                                    <a:srgbClr val="EEE8E8"/>
                                  </a:solidFill>
                                  <a:latin typeface="Cambria Math" panose="02040503050406030204" pitchFamily="18" charset="0"/>
                                </a:rPr>
                                <m:t>                                                                 </m:t>
                              </m:r>
                              <m:r>
                                <m:rPr>
                                  <m:sty m:val="p"/>
                                </m:rPr>
                                <a:rPr lang="en-US" sz="1250">
                                  <a:latin typeface="Cambria Math" panose="02040503050406030204" pitchFamily="18" charset="0"/>
                                </a:rPr>
                                <m:t>if</m:t>
                              </m:r>
                              <m:r>
                                <a:rPr lang="en-US" sz="1250">
                                  <a:latin typeface="Cambria Math" panose="02040503050406030204" pitchFamily="18" charset="0"/>
                                </a:rPr>
                                <m:t> </m:t>
                              </m:r>
                              <m:r>
                                <m:rPr>
                                  <m:sty m:val="p"/>
                                </m:rPr>
                                <a:rPr lang="en-US" sz="1250">
                                  <a:latin typeface="Cambria Math" panose="02040503050406030204" pitchFamily="18" charset="0"/>
                                </a:rPr>
                                <m:t>t</m:t>
                              </m:r>
                              <m:r>
                                <a:rPr lang="en-US" sz="1250" b="0" i="1" smtClean="0">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𝑡</m:t>
                                  </m:r>
                                </m:e>
                                <m:sub>
                                  <m:r>
                                    <m:rPr>
                                      <m:sty m:val="p"/>
                                    </m:rPr>
                                    <a:rPr lang="en-US" sz="1250">
                                      <a:latin typeface="Cambria Math" panose="02040503050406030204" pitchFamily="18" charset="0"/>
                                    </a:rPr>
                                    <m:t>max</m:t>
                                  </m:r>
                                </m:sub>
                              </m:sSub>
                            </m:e>
                          </m:mr>
                          <m:mr>
                            <m:e>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𝜉</m:t>
                                  </m:r>
                                </m:e>
                                <m:sub>
                                  <m:r>
                                    <a:rPr lang="en-US" sz="1250" b="0" i="1" smtClean="0">
                                      <a:latin typeface="Cambria Math" panose="02040503050406030204" pitchFamily="18" charset="0"/>
                                    </a:rPr>
                                    <m:t>2</m:t>
                                  </m:r>
                                </m:sub>
                              </m:sSub>
                              <m:r>
                                <a:rPr lang="en-US" sz="1250" b="0" i="1" smtClean="0">
                                  <a:latin typeface="Cambria Math" panose="02040503050406030204" pitchFamily="18" charset="0"/>
                                </a:rPr>
                                <m:t>+</m:t>
                              </m:r>
                              <m:d>
                                <m:dPr>
                                  <m:ctrlPr>
                                    <a:rPr lang="en-US" sz="1250" b="0" i="1" smtClean="0">
                                      <a:latin typeface="Cambria Math" panose="02040503050406030204" pitchFamily="18" charset="0"/>
                                    </a:rPr>
                                  </m:ctrlPr>
                                </m:dPr>
                                <m:e>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𝜉</m:t>
                                      </m:r>
                                    </m:e>
                                    <m:sub>
                                      <m:r>
                                        <a:rPr lang="en-US" sz="1250" b="0" i="1" smtClean="0">
                                          <a:latin typeface="Cambria Math" panose="02040503050406030204" pitchFamily="18" charset="0"/>
                                        </a:rPr>
                                        <m:t>1</m:t>
                                      </m:r>
                                    </m:sub>
                                  </m:sSub>
                                  <m:r>
                                    <a:rPr lang="en-US" sz="1250" b="0" i="1" smtClean="0">
                                      <a:latin typeface="Cambria Math" panose="02040503050406030204" pitchFamily="18" charset="0"/>
                                    </a:rPr>
                                    <m:t>−</m:t>
                                  </m:r>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𝜉</m:t>
                                      </m:r>
                                    </m:e>
                                    <m:sub>
                                      <m:r>
                                        <a:rPr lang="en-US" sz="1250" b="0" i="1" smtClean="0">
                                          <a:latin typeface="Cambria Math" panose="02040503050406030204" pitchFamily="18" charset="0"/>
                                        </a:rPr>
                                        <m:t>2</m:t>
                                      </m:r>
                                    </m:sub>
                                  </m:sSub>
                                </m:e>
                              </m:d>
                              <m:r>
                                <a:rPr lang="en-US" sz="1250" b="0" i="0" smtClean="0">
                                  <a:latin typeface="Cambria Math" panose="02040503050406030204" pitchFamily="18" charset="0"/>
                                </a:rPr>
                                <m:t> </m:t>
                              </m:r>
                              <m:r>
                                <m:rPr>
                                  <m:sty m:val="p"/>
                                </m:rPr>
                                <a:rPr lang="en-US" sz="1250" b="0" i="0" smtClean="0">
                                  <a:latin typeface="Cambria Math" panose="02040503050406030204" pitchFamily="18" charset="0"/>
                                </a:rPr>
                                <m:t>exp</m:t>
                              </m:r>
                              <m:d>
                                <m:dPr>
                                  <m:begChr m:val="["/>
                                  <m:endChr m:val="]"/>
                                  <m:ctrlPr>
                                    <a:rPr lang="en-US" sz="1250" i="1">
                                      <a:latin typeface="Cambria Math" panose="02040503050406030204" pitchFamily="18" charset="0"/>
                                    </a:rPr>
                                  </m:ctrlPr>
                                </m:dPr>
                                <m:e>
                                  <m:r>
                                    <a:rPr lang="en-US" sz="1250" i="1">
                                      <a:latin typeface="Cambria Math" panose="02040503050406030204" pitchFamily="18" charset="0"/>
                                    </a:rPr>
                                    <m:t>−</m:t>
                                  </m:r>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𝜈</m:t>
                                      </m:r>
                                    </m:e>
                                    <m:sub>
                                      <m:r>
                                        <a:rPr lang="en-US" sz="1250" b="0" i="1" smtClean="0">
                                          <a:latin typeface="Cambria Math" panose="02040503050406030204" pitchFamily="18" charset="0"/>
                                        </a:rPr>
                                        <m:t>1</m:t>
                                      </m:r>
                                    </m:sub>
                                  </m:sSub>
                                  <m:r>
                                    <a:rPr lang="en-US" sz="1250" i="1">
                                      <a:latin typeface="Cambria Math" panose="02040503050406030204" pitchFamily="18" charset="0"/>
                                    </a:rPr>
                                    <m:t>⋅(</m:t>
                                  </m:r>
                                  <m:r>
                                    <a:rPr lang="en-US" sz="1250" i="1">
                                      <a:latin typeface="Cambria Math" panose="02040503050406030204" pitchFamily="18" charset="0"/>
                                    </a:rPr>
                                    <m:t>𝑡</m:t>
                                  </m:r>
                                  <m:r>
                                    <a:rPr lang="en-US" sz="1250" i="1">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𝑡</m:t>
                                      </m:r>
                                    </m:e>
                                    <m:sub>
                                      <m:r>
                                        <m:rPr>
                                          <m:sty m:val="p"/>
                                        </m:rPr>
                                        <a:rPr lang="en-US" sz="1250">
                                          <a:latin typeface="Cambria Math" panose="02040503050406030204" pitchFamily="18" charset="0"/>
                                        </a:rPr>
                                        <m:t>max</m:t>
                                      </m:r>
                                    </m:sub>
                                  </m:sSub>
                                  <m:r>
                                    <a:rPr lang="en-US" sz="1250">
                                      <a:latin typeface="Cambria Math" panose="02040503050406030204" pitchFamily="18" charset="0"/>
                                    </a:rPr>
                                    <m:t>)</m:t>
                                  </m:r>
                                </m:e>
                              </m:d>
                              <m:r>
                                <a:rPr lang="en-US" sz="1250" b="0" i="0" smtClean="0">
                                  <a:latin typeface="Cambria Math" panose="02040503050406030204" pitchFamily="18" charset="0"/>
                                </a:rPr>
                                <m:t> </m:t>
                              </m:r>
                              <m:r>
                                <m:rPr>
                                  <m:sty m:val="p"/>
                                </m:rPr>
                                <a:rPr lang="en-US" sz="1250">
                                  <a:latin typeface="Cambria Math" panose="02040503050406030204" pitchFamily="18" charset="0"/>
                                </a:rPr>
                                <m:t>if</m:t>
                              </m:r>
                              <m:r>
                                <a:rPr lang="en-US" sz="1250">
                                  <a:latin typeface="Cambria Math" panose="02040503050406030204" pitchFamily="18" charset="0"/>
                                </a:rPr>
                                <m:t> </m:t>
                              </m:r>
                              <m:r>
                                <m:rPr>
                                  <m:sty m:val="p"/>
                                </m:rPr>
                                <a:rPr lang="en-US" sz="1250">
                                  <a:latin typeface="Cambria Math" panose="02040503050406030204" pitchFamily="18" charset="0"/>
                                </a:rPr>
                                <m:t>t</m:t>
                              </m:r>
                              <m:r>
                                <a:rPr lang="en-US" sz="1250" b="0" i="1" smtClean="0">
                                  <a:latin typeface="Cambria Math" panose="02040503050406030204" pitchFamily="18" charset="0"/>
                                </a:rPr>
                                <m:t>&gt;</m:t>
                              </m:r>
                              <m:sSub>
                                <m:sSubPr>
                                  <m:ctrlPr>
                                    <a:rPr lang="en-US" sz="1250" i="1">
                                      <a:latin typeface="Cambria Math" panose="02040503050406030204" pitchFamily="18" charset="0"/>
                                    </a:rPr>
                                  </m:ctrlPr>
                                </m:sSubPr>
                                <m:e>
                                  <m:r>
                                    <a:rPr lang="en-US" sz="1250" i="1">
                                      <a:latin typeface="Cambria Math" panose="02040503050406030204" pitchFamily="18" charset="0"/>
                                    </a:rPr>
                                    <m:t>𝑡</m:t>
                                  </m:r>
                                </m:e>
                                <m:sub>
                                  <m:r>
                                    <m:rPr>
                                      <m:sty m:val="p"/>
                                    </m:rPr>
                                    <a:rPr lang="en-US" sz="1250">
                                      <a:latin typeface="Cambria Math" panose="02040503050406030204" pitchFamily="18" charset="0"/>
                                    </a:rPr>
                                    <m:t>max</m:t>
                                  </m:r>
                                </m:sub>
                              </m:sSub>
                            </m:e>
                          </m:mr>
                        </m:m>
                      </m:e>
                    </m:d>
                  </m:oMath>
                </a14:m>
                <a:endParaRPr lang="en-US" sz="1250" dirty="0"/>
              </a:p>
            </p:txBody>
          </p:sp>
        </mc:Choice>
        <mc:Fallback xmlns="">
          <p:sp>
            <p:nvSpPr>
              <p:cNvPr id="7" name="Tekstvak 6">
                <a:extLst>
                  <a:ext uri="{FF2B5EF4-FFF2-40B4-BE49-F238E27FC236}">
                    <a16:creationId xmlns:a16="http://schemas.microsoft.com/office/drawing/2014/main" id="{F923CD29-5E3E-A1CD-5BA0-7CC251ADF56B}"/>
                  </a:ext>
                </a:extLst>
              </p:cNvPr>
              <p:cNvSpPr txBox="1">
                <a:spLocks noRot="1" noChangeAspect="1" noMove="1" noResize="1" noEditPoints="1" noAdjustHandles="1" noChangeArrowheads="1" noChangeShapeType="1" noTextEdit="1"/>
              </p:cNvSpPr>
              <p:nvPr/>
            </p:nvSpPr>
            <p:spPr>
              <a:xfrm>
                <a:off x="4844809" y="1114224"/>
                <a:ext cx="3940438" cy="712246"/>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75329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E8EDC-B31D-96BD-E216-A79A2F8BE7F3}"/>
              </a:ext>
            </a:extLst>
          </p:cNvPr>
          <p:cNvSpPr>
            <a:spLocks noGrp="1"/>
          </p:cNvSpPr>
          <p:nvPr>
            <p:ph type="title"/>
          </p:nvPr>
        </p:nvSpPr>
        <p:spPr/>
        <p:txBody>
          <a:bodyPr anchor="ctr"/>
          <a:lstStyle/>
          <a:p>
            <a:pPr algn="ctr"/>
            <a:r>
              <a:rPr lang="en-US" sz="2500" dirty="0"/>
              <a:t>Analysis of the synchrotron radiation power</a:t>
            </a:r>
          </a:p>
        </p:txBody>
      </p:sp>
      <p:sp>
        <p:nvSpPr>
          <p:cNvPr id="4" name="Tijdelijke aanduiding voor voettekst 3">
            <a:extLst>
              <a:ext uri="{FF2B5EF4-FFF2-40B4-BE49-F238E27FC236}">
                <a16:creationId xmlns:a16="http://schemas.microsoft.com/office/drawing/2014/main" id="{9E235D78-2B7B-7BFB-5998-C0A431263333}"/>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2360DD27-81D1-FF8E-8D35-E7145730E064}"/>
              </a:ext>
            </a:extLst>
          </p:cNvPr>
          <p:cNvSpPr>
            <a:spLocks noGrp="1"/>
          </p:cNvSpPr>
          <p:nvPr>
            <p:ph type="sldNum" sz="quarter" idx="12"/>
          </p:nvPr>
        </p:nvSpPr>
        <p:spPr/>
        <p:txBody>
          <a:bodyPr/>
          <a:lstStyle/>
          <a:p>
            <a:fld id="{C194BDB0-F4EA-4DD6-8281-CCE2440D0CE0}" type="slidenum">
              <a:rPr lang="en-GB" smtClean="0"/>
              <a:t>29</a:t>
            </a:fld>
            <a:endParaRPr lang="en-GB" dirty="0"/>
          </a:p>
        </p:txBody>
      </p:sp>
      <p:sp>
        <p:nvSpPr>
          <p:cNvPr id="3" name="Tijdelijke aanduiding voor voettekst 4">
            <a:extLst>
              <a:ext uri="{FF2B5EF4-FFF2-40B4-BE49-F238E27FC236}">
                <a16:creationId xmlns:a16="http://schemas.microsoft.com/office/drawing/2014/main" id="{901C1871-7F04-F934-A638-2CEB9AF8CDDA}"/>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19]</a:t>
            </a:r>
            <a:endParaRPr lang="en-GB" sz="750" dirty="0"/>
          </a:p>
        </p:txBody>
      </p:sp>
      <p:pic>
        <p:nvPicPr>
          <p:cNvPr id="6" name="Picture 42">
            <a:extLst>
              <a:ext uri="{FF2B5EF4-FFF2-40B4-BE49-F238E27FC236}">
                <a16:creationId xmlns:a16="http://schemas.microsoft.com/office/drawing/2014/main" id="{8D279C62-F9B1-E92D-707C-81E84BB73681}"/>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427121B3-CC95-AF52-D310-F475761BE6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pic>
        <p:nvPicPr>
          <p:cNvPr id="14" name="Tijdelijke aanduiding voor inhoud 13">
            <a:extLst>
              <a:ext uri="{FF2B5EF4-FFF2-40B4-BE49-F238E27FC236}">
                <a16:creationId xmlns:a16="http://schemas.microsoft.com/office/drawing/2014/main" id="{8FCD2F70-706C-4ADD-A006-871F30975070}"/>
              </a:ext>
            </a:extLst>
          </p:cNvPr>
          <p:cNvPicPr>
            <a:picLocks noGrp="1" noChangeAspect="1"/>
          </p:cNvPicPr>
          <p:nvPr>
            <p:ph idx="1"/>
          </p:nvPr>
        </p:nvPicPr>
        <p:blipFill>
          <a:blip r:embed="rId4"/>
          <a:stretch>
            <a:fillRect/>
          </a:stretch>
        </p:blipFill>
        <p:spPr>
          <a:xfrm>
            <a:off x="1623593" y="1306513"/>
            <a:ext cx="5826964" cy="2922587"/>
          </a:xfrm>
        </p:spPr>
      </p:pic>
      <mc:AlternateContent xmlns:mc="http://schemas.openxmlformats.org/markup-compatibility/2006" xmlns:a14="http://schemas.microsoft.com/office/drawing/2010/main">
        <mc:Choice Requires="a14">
          <p:sp>
            <p:nvSpPr>
              <p:cNvPr id="15" name="Tekstvak 14">
                <a:extLst>
                  <a:ext uri="{FF2B5EF4-FFF2-40B4-BE49-F238E27FC236}">
                    <a16:creationId xmlns:a16="http://schemas.microsoft.com/office/drawing/2014/main" id="{2EB16D29-662A-8214-8908-3A9C934EA54C}"/>
                  </a:ext>
                </a:extLst>
              </p:cNvPr>
              <p:cNvSpPr txBox="1"/>
              <p:nvPr/>
            </p:nvSpPr>
            <p:spPr>
              <a:xfrm>
                <a:off x="2961259" y="4294875"/>
                <a:ext cx="3348481"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#78817</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m:rPr>
                              <m:sty m:val="p"/>
                            </m:rPr>
                            <a:rPr lang="en-US" b="0" i="0" smtClean="0">
                              <a:latin typeface="Cambria Math" panose="02040503050406030204" pitchFamily="18" charset="0"/>
                            </a:rPr>
                            <m:t>ECRH</m:t>
                          </m:r>
                        </m:sub>
                      </m:sSub>
                      <m:r>
                        <a:rPr lang="en-US" i="1">
                          <a:latin typeface="Cambria Math" panose="02040503050406030204" pitchFamily="18" charset="0"/>
                        </a:rPr>
                        <m:t>=6</m:t>
                      </m:r>
                      <m:r>
                        <a:rPr lang="en-US" b="0" i="1" smtClean="0">
                          <a:latin typeface="Cambria Math" panose="02040503050406030204" pitchFamily="18" charset="0"/>
                        </a:rPr>
                        <m:t>00 </m:t>
                      </m:r>
                      <m:r>
                        <m:rPr>
                          <m:sty m:val="p"/>
                        </m:rPr>
                        <a:rPr lang="en-US" b="0" i="0" smtClean="0">
                          <a:latin typeface="Cambria Math" panose="02040503050406030204" pitchFamily="18" charset="0"/>
                        </a:rPr>
                        <m:t>kW</m:t>
                      </m:r>
                      <m:r>
                        <a:rPr lang="en-US" b="0" i="1" smtClean="0">
                          <a:latin typeface="Cambria Math" panose="02040503050406030204" pitchFamily="18" charset="0"/>
                        </a:rPr>
                        <m:t> </m:t>
                      </m:r>
                      <m:r>
                        <m:rPr>
                          <m:sty m:val="p"/>
                        </m:rPr>
                        <a:rPr lang="en-US" b="0" i="0" smtClean="0">
                          <a:latin typeface="Cambria Math" panose="02040503050406030204" pitchFamily="18" charset="0"/>
                        </a:rPr>
                        <m:t>and</m:t>
                      </m:r>
                      <m:r>
                        <a:rPr lang="en-US" b="0" i="0" smtClean="0">
                          <a:latin typeface="Cambria Math" panose="02040503050406030204" pitchFamily="18" charset="0"/>
                        </a:rPr>
                        <m:t> </m:t>
                      </m:r>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=0.70</m:t>
                      </m:r>
                    </m:oMath>
                  </m:oMathPara>
                </a14:m>
                <a:endParaRPr lang="en-US" dirty="0"/>
              </a:p>
            </p:txBody>
          </p:sp>
        </mc:Choice>
        <mc:Fallback xmlns="">
          <p:sp>
            <p:nvSpPr>
              <p:cNvPr id="15" name="Tekstvak 14">
                <a:extLst>
                  <a:ext uri="{FF2B5EF4-FFF2-40B4-BE49-F238E27FC236}">
                    <a16:creationId xmlns:a16="http://schemas.microsoft.com/office/drawing/2014/main" id="{2EB16D29-662A-8214-8908-3A9C934EA54C}"/>
                  </a:ext>
                </a:extLst>
              </p:cNvPr>
              <p:cNvSpPr txBox="1">
                <a:spLocks noRot="1" noChangeAspect="1" noMove="1" noResize="1" noEditPoints="1" noAdjustHandles="1" noChangeArrowheads="1" noChangeShapeType="1" noTextEdit="1"/>
              </p:cNvSpPr>
              <p:nvPr/>
            </p:nvSpPr>
            <p:spPr>
              <a:xfrm>
                <a:off x="2961259" y="4294875"/>
                <a:ext cx="3348481" cy="207749"/>
              </a:xfrm>
              <a:prstGeom prst="rect">
                <a:avLst/>
              </a:prstGeom>
              <a:blipFill>
                <a:blip r:embed="rId5"/>
                <a:stretch>
                  <a:fillRect l="-729" t="-2941" r="-911" b="-323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kstvak 17">
                <a:extLst>
                  <a:ext uri="{FF2B5EF4-FFF2-40B4-BE49-F238E27FC236}">
                    <a16:creationId xmlns:a16="http://schemas.microsoft.com/office/drawing/2014/main" id="{A109D378-679F-F6C2-EA93-5897C191D5DB}"/>
                  </a:ext>
                </a:extLst>
              </p:cNvPr>
              <p:cNvSpPr txBox="1"/>
              <p:nvPr/>
            </p:nvSpPr>
            <p:spPr>
              <a:xfrm>
                <a:off x="5749046" y="2605325"/>
                <a:ext cx="577466"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𝜉</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𝜉</m:t>
                          </m:r>
                        </m:e>
                        <m:sub>
                          <m:r>
                            <a:rPr lang="en-US" b="0" i="1" smtClean="0">
                              <a:latin typeface="Cambria Math" panose="02040503050406030204" pitchFamily="18" charset="0"/>
                            </a:rPr>
                            <m:t>1</m:t>
                          </m:r>
                        </m:sub>
                      </m:sSub>
                    </m:oMath>
                  </m:oMathPara>
                </a14:m>
                <a:endParaRPr lang="en-US" dirty="0"/>
              </a:p>
            </p:txBody>
          </p:sp>
        </mc:Choice>
        <mc:Fallback xmlns="">
          <p:sp>
            <p:nvSpPr>
              <p:cNvPr id="18" name="Tekstvak 17">
                <a:extLst>
                  <a:ext uri="{FF2B5EF4-FFF2-40B4-BE49-F238E27FC236}">
                    <a16:creationId xmlns:a16="http://schemas.microsoft.com/office/drawing/2014/main" id="{A109D378-679F-F6C2-EA93-5897C191D5DB}"/>
                  </a:ext>
                </a:extLst>
              </p:cNvPr>
              <p:cNvSpPr txBox="1">
                <a:spLocks noRot="1" noChangeAspect="1" noMove="1" noResize="1" noEditPoints="1" noAdjustHandles="1" noChangeArrowheads="1" noChangeShapeType="1" noTextEdit="1"/>
              </p:cNvSpPr>
              <p:nvPr/>
            </p:nvSpPr>
            <p:spPr>
              <a:xfrm>
                <a:off x="5749046" y="2605325"/>
                <a:ext cx="577466" cy="207749"/>
              </a:xfrm>
              <a:prstGeom prst="rect">
                <a:avLst/>
              </a:prstGeom>
              <a:blipFill>
                <a:blip r:embed="rId6"/>
                <a:stretch>
                  <a:fillRect l="-10526" t="-2941" r="-2105" b="-352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kstvak 18">
                <a:extLst>
                  <a:ext uri="{FF2B5EF4-FFF2-40B4-BE49-F238E27FC236}">
                    <a16:creationId xmlns:a16="http://schemas.microsoft.com/office/drawing/2014/main" id="{379A3C6C-1BCA-B0FB-445D-C94FF3120AC9}"/>
                  </a:ext>
                </a:extLst>
              </p:cNvPr>
              <p:cNvSpPr txBox="1"/>
              <p:nvPr/>
            </p:nvSpPr>
            <p:spPr>
              <a:xfrm>
                <a:off x="6585625" y="3508441"/>
                <a:ext cx="19697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𝜉</m:t>
                          </m:r>
                        </m:e>
                        <m:sub>
                          <m:r>
                            <a:rPr lang="en-US" b="0" i="1" smtClean="0">
                              <a:latin typeface="Cambria Math" panose="02040503050406030204" pitchFamily="18" charset="0"/>
                            </a:rPr>
                            <m:t>2</m:t>
                          </m:r>
                        </m:sub>
                      </m:sSub>
                    </m:oMath>
                  </m:oMathPara>
                </a14:m>
                <a:endParaRPr lang="en-US" dirty="0"/>
              </a:p>
            </p:txBody>
          </p:sp>
        </mc:Choice>
        <mc:Fallback xmlns="">
          <p:sp>
            <p:nvSpPr>
              <p:cNvPr id="19" name="Tekstvak 18">
                <a:extLst>
                  <a:ext uri="{FF2B5EF4-FFF2-40B4-BE49-F238E27FC236}">
                    <a16:creationId xmlns:a16="http://schemas.microsoft.com/office/drawing/2014/main" id="{379A3C6C-1BCA-B0FB-445D-C94FF3120AC9}"/>
                  </a:ext>
                </a:extLst>
              </p:cNvPr>
              <p:cNvSpPr txBox="1">
                <a:spLocks noRot="1" noChangeAspect="1" noMove="1" noResize="1" noEditPoints="1" noAdjustHandles="1" noChangeArrowheads="1" noChangeShapeType="1" noTextEdit="1"/>
              </p:cNvSpPr>
              <p:nvPr/>
            </p:nvSpPr>
            <p:spPr>
              <a:xfrm>
                <a:off x="6585625" y="3508441"/>
                <a:ext cx="196977" cy="207749"/>
              </a:xfrm>
              <a:prstGeom prst="rect">
                <a:avLst/>
              </a:prstGeom>
              <a:blipFill>
                <a:blip r:embed="rId7"/>
                <a:stretch>
                  <a:fillRect l="-30303" t="-2941" r="-6061" b="-323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kstvak 6">
                <a:extLst>
                  <a:ext uri="{FF2B5EF4-FFF2-40B4-BE49-F238E27FC236}">
                    <a16:creationId xmlns:a16="http://schemas.microsoft.com/office/drawing/2014/main" id="{808286A7-4F39-EE09-133F-CF1F303C9B42}"/>
                  </a:ext>
                </a:extLst>
              </p:cNvPr>
              <p:cNvSpPr txBox="1"/>
              <p:nvPr/>
            </p:nvSpPr>
            <p:spPr>
              <a:xfrm>
                <a:off x="2097341" y="1795107"/>
                <a:ext cx="3940438" cy="712246"/>
              </a:xfrm>
              <a:prstGeom prst="rect">
                <a:avLst/>
              </a:prstGeom>
              <a:noFill/>
            </p:spPr>
            <p:txBody>
              <a:bodyPr wrap="none" lIns="0" tIns="0" rIns="0" bIns="0" rtlCol="0">
                <a:spAutoFit/>
              </a:bodyPr>
              <a:lstStyle/>
              <a:p>
                <a:r>
                  <a:rPr lang="en-US" sz="1250" b="0" dirty="0"/>
                  <a:t> </a:t>
                </a:r>
                <a14:m>
                  <m:oMath xmlns:m="http://schemas.openxmlformats.org/officeDocument/2006/math">
                    <m:r>
                      <a:rPr lang="en-US" sz="1250" b="0" i="1" smtClean="0">
                        <a:latin typeface="Cambria Math" panose="02040503050406030204" pitchFamily="18" charset="0"/>
                      </a:rPr>
                      <m:t>𝜉</m:t>
                    </m:r>
                    <m:r>
                      <a:rPr lang="en-US" sz="1250" b="0" i="0" smtClean="0">
                        <a:latin typeface="Cambria Math" panose="02040503050406030204" pitchFamily="18" charset="0"/>
                      </a:rPr>
                      <m:t>(</m:t>
                    </m:r>
                    <m:r>
                      <a:rPr lang="en-US" sz="1250" b="0" i="1" smtClean="0">
                        <a:latin typeface="Cambria Math" panose="02040503050406030204" pitchFamily="18" charset="0"/>
                      </a:rPr>
                      <m:t>𝑡</m:t>
                    </m:r>
                    <m:r>
                      <a:rPr lang="en-US" sz="1250" b="0" i="0" smtClean="0">
                        <a:latin typeface="Cambria Math" panose="02040503050406030204" pitchFamily="18" charset="0"/>
                      </a:rPr>
                      <m:t>)</m:t>
                    </m:r>
                    <m:r>
                      <a:rPr lang="en-US" sz="1250" b="0" i="1" smtClean="0">
                        <a:latin typeface="Cambria Math" panose="02040503050406030204" pitchFamily="18" charset="0"/>
                      </a:rPr>
                      <m:t>=</m:t>
                    </m:r>
                    <m:d>
                      <m:dPr>
                        <m:begChr m:val="{"/>
                        <m:endChr m:val=""/>
                        <m:ctrlPr>
                          <a:rPr lang="en-US" sz="1250" b="0" i="1" smtClean="0">
                            <a:latin typeface="Cambria Math" panose="02040503050406030204" pitchFamily="18" charset="0"/>
                          </a:rPr>
                        </m:ctrlPr>
                      </m:dPr>
                      <m:e>
                        <m:m>
                          <m:mPr>
                            <m:mcs>
                              <m:mc>
                                <m:mcPr>
                                  <m:count m:val="1"/>
                                  <m:mcJc m:val="center"/>
                                </m:mcPr>
                              </m:mc>
                            </m:mcs>
                            <m:ctrlPr>
                              <a:rPr lang="en-US" sz="1250" i="1">
                                <a:latin typeface="Cambria Math" panose="02040503050406030204" pitchFamily="18" charset="0"/>
                              </a:rPr>
                            </m:ctrlPr>
                          </m:mPr>
                          <m:mr>
                            <m:e>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𝜉</m:t>
                                  </m:r>
                                </m:e>
                                <m:sub>
                                  <m:r>
                                    <a:rPr lang="en-US" sz="1250" b="0" i="1" smtClean="0">
                                      <a:latin typeface="Cambria Math" panose="02040503050406030204" pitchFamily="18" charset="0"/>
                                    </a:rPr>
                                    <m:t>0</m:t>
                                  </m:r>
                                </m:sub>
                              </m:sSub>
                              <m:r>
                                <a:rPr lang="en-US" sz="1250" b="0" i="0" smtClean="0">
                                  <a:latin typeface="Cambria Math" panose="02040503050406030204" pitchFamily="18" charset="0"/>
                                </a:rPr>
                                <m:t>                                                                  </m:t>
                              </m:r>
                              <m:r>
                                <m:rPr>
                                  <m:sty m:val="p"/>
                                </m:rPr>
                                <a:rPr lang="en-US" sz="1250" b="0" i="0" smtClean="0">
                                  <a:latin typeface="Cambria Math" panose="02040503050406030204" pitchFamily="18" charset="0"/>
                                </a:rPr>
                                <m:t>if</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t</m:t>
                              </m:r>
                              <m:r>
                                <a:rPr lang="en-US" sz="1250" b="0" i="1" smtClean="0">
                                  <a:latin typeface="Cambria Math" panose="02040503050406030204" pitchFamily="18" charset="0"/>
                                </a:rPr>
                                <m:t>&lt;</m:t>
                              </m:r>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𝑡</m:t>
                                  </m:r>
                                </m:e>
                                <m:sub>
                                  <m:r>
                                    <m:rPr>
                                      <m:sty m:val="p"/>
                                    </m:rPr>
                                    <a:rPr lang="en-US" sz="1250" b="0" i="0" smtClean="0">
                                      <a:latin typeface="Cambria Math" panose="02040503050406030204" pitchFamily="18" charset="0"/>
                                    </a:rPr>
                                    <m:t>max</m:t>
                                  </m:r>
                                </m:sub>
                              </m:sSub>
                            </m:e>
                          </m:mr>
                          <m:mr>
                            <m:e>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𝜉</m:t>
                                  </m:r>
                                </m:e>
                                <m:sub>
                                  <m:r>
                                    <a:rPr lang="en-US" sz="1250" b="0" i="1" smtClean="0">
                                      <a:latin typeface="Cambria Math" panose="02040503050406030204" pitchFamily="18" charset="0"/>
                                    </a:rPr>
                                    <m:t>1</m:t>
                                  </m:r>
                                </m:sub>
                              </m:sSub>
                              <m:r>
                                <a:rPr lang="en-US" sz="1250" i="1" smtClean="0">
                                  <a:solidFill>
                                    <a:srgbClr val="EEE8E8"/>
                                  </a:solidFill>
                                  <a:latin typeface="Cambria Math" panose="02040503050406030204" pitchFamily="18" charset="0"/>
                                </a:rPr>
                                <m:t> </m:t>
                              </m:r>
                              <m:r>
                                <a:rPr lang="en-US" sz="1250" b="0" i="1" smtClean="0">
                                  <a:solidFill>
                                    <a:srgbClr val="EEE8E8"/>
                                  </a:solidFill>
                                  <a:latin typeface="Cambria Math" panose="02040503050406030204" pitchFamily="18" charset="0"/>
                                </a:rPr>
                                <m:t>                                                                 </m:t>
                              </m:r>
                              <m:r>
                                <m:rPr>
                                  <m:sty m:val="p"/>
                                </m:rPr>
                                <a:rPr lang="en-US" sz="1250">
                                  <a:latin typeface="Cambria Math" panose="02040503050406030204" pitchFamily="18" charset="0"/>
                                </a:rPr>
                                <m:t>if</m:t>
                              </m:r>
                              <m:r>
                                <a:rPr lang="en-US" sz="1250">
                                  <a:latin typeface="Cambria Math" panose="02040503050406030204" pitchFamily="18" charset="0"/>
                                </a:rPr>
                                <m:t> </m:t>
                              </m:r>
                              <m:r>
                                <m:rPr>
                                  <m:sty m:val="p"/>
                                </m:rPr>
                                <a:rPr lang="en-US" sz="1250">
                                  <a:latin typeface="Cambria Math" panose="02040503050406030204" pitchFamily="18" charset="0"/>
                                </a:rPr>
                                <m:t>t</m:t>
                              </m:r>
                              <m:r>
                                <a:rPr lang="en-US" sz="1250" b="0" i="1" smtClean="0">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𝑡</m:t>
                                  </m:r>
                                </m:e>
                                <m:sub>
                                  <m:r>
                                    <m:rPr>
                                      <m:sty m:val="p"/>
                                    </m:rPr>
                                    <a:rPr lang="en-US" sz="1250">
                                      <a:latin typeface="Cambria Math" panose="02040503050406030204" pitchFamily="18" charset="0"/>
                                    </a:rPr>
                                    <m:t>max</m:t>
                                  </m:r>
                                </m:sub>
                              </m:sSub>
                            </m:e>
                          </m:mr>
                          <m:mr>
                            <m:e>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𝜉</m:t>
                                  </m:r>
                                </m:e>
                                <m:sub>
                                  <m:r>
                                    <a:rPr lang="en-US" sz="1250" b="0" i="1" smtClean="0">
                                      <a:latin typeface="Cambria Math" panose="02040503050406030204" pitchFamily="18" charset="0"/>
                                    </a:rPr>
                                    <m:t>2</m:t>
                                  </m:r>
                                </m:sub>
                              </m:sSub>
                              <m:r>
                                <a:rPr lang="en-US" sz="1250" b="0" i="1" smtClean="0">
                                  <a:latin typeface="Cambria Math" panose="02040503050406030204" pitchFamily="18" charset="0"/>
                                </a:rPr>
                                <m:t>+</m:t>
                              </m:r>
                              <m:d>
                                <m:dPr>
                                  <m:ctrlPr>
                                    <a:rPr lang="en-US" sz="1250" b="0" i="1" smtClean="0">
                                      <a:latin typeface="Cambria Math" panose="02040503050406030204" pitchFamily="18" charset="0"/>
                                    </a:rPr>
                                  </m:ctrlPr>
                                </m:dPr>
                                <m:e>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𝜉</m:t>
                                      </m:r>
                                    </m:e>
                                    <m:sub>
                                      <m:r>
                                        <a:rPr lang="en-US" sz="1250" b="0" i="1" smtClean="0">
                                          <a:latin typeface="Cambria Math" panose="02040503050406030204" pitchFamily="18" charset="0"/>
                                        </a:rPr>
                                        <m:t>1</m:t>
                                      </m:r>
                                    </m:sub>
                                  </m:sSub>
                                  <m:r>
                                    <a:rPr lang="en-US" sz="1250" b="0" i="1" smtClean="0">
                                      <a:latin typeface="Cambria Math" panose="02040503050406030204" pitchFamily="18" charset="0"/>
                                    </a:rPr>
                                    <m:t>−</m:t>
                                  </m:r>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𝜉</m:t>
                                      </m:r>
                                    </m:e>
                                    <m:sub>
                                      <m:r>
                                        <a:rPr lang="en-US" sz="1250" b="0" i="1" smtClean="0">
                                          <a:latin typeface="Cambria Math" panose="02040503050406030204" pitchFamily="18" charset="0"/>
                                        </a:rPr>
                                        <m:t>2</m:t>
                                      </m:r>
                                    </m:sub>
                                  </m:sSub>
                                </m:e>
                              </m:d>
                              <m:r>
                                <a:rPr lang="en-US" sz="1250" b="0" i="0" smtClean="0">
                                  <a:latin typeface="Cambria Math" panose="02040503050406030204" pitchFamily="18" charset="0"/>
                                </a:rPr>
                                <m:t> </m:t>
                              </m:r>
                              <m:r>
                                <m:rPr>
                                  <m:sty m:val="p"/>
                                </m:rPr>
                                <a:rPr lang="en-US" sz="1250" b="0" i="0" smtClean="0">
                                  <a:latin typeface="Cambria Math" panose="02040503050406030204" pitchFamily="18" charset="0"/>
                                </a:rPr>
                                <m:t>exp</m:t>
                              </m:r>
                              <m:d>
                                <m:dPr>
                                  <m:begChr m:val="["/>
                                  <m:endChr m:val="]"/>
                                  <m:ctrlPr>
                                    <a:rPr lang="en-US" sz="1250" i="1">
                                      <a:latin typeface="Cambria Math" panose="02040503050406030204" pitchFamily="18" charset="0"/>
                                    </a:rPr>
                                  </m:ctrlPr>
                                </m:dPr>
                                <m:e>
                                  <m:r>
                                    <a:rPr lang="en-US" sz="1250" i="1">
                                      <a:latin typeface="Cambria Math" panose="02040503050406030204" pitchFamily="18" charset="0"/>
                                    </a:rPr>
                                    <m:t>−</m:t>
                                  </m:r>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𝜈</m:t>
                                      </m:r>
                                    </m:e>
                                    <m:sub>
                                      <m:r>
                                        <a:rPr lang="en-US" sz="1250" b="0" i="1" smtClean="0">
                                          <a:latin typeface="Cambria Math" panose="02040503050406030204" pitchFamily="18" charset="0"/>
                                        </a:rPr>
                                        <m:t>1</m:t>
                                      </m:r>
                                    </m:sub>
                                  </m:sSub>
                                  <m:r>
                                    <a:rPr lang="en-US" sz="1250" i="1">
                                      <a:latin typeface="Cambria Math" panose="02040503050406030204" pitchFamily="18" charset="0"/>
                                    </a:rPr>
                                    <m:t>⋅(</m:t>
                                  </m:r>
                                  <m:r>
                                    <a:rPr lang="en-US" sz="1250" i="1">
                                      <a:latin typeface="Cambria Math" panose="02040503050406030204" pitchFamily="18" charset="0"/>
                                    </a:rPr>
                                    <m:t>𝑡</m:t>
                                  </m:r>
                                  <m:r>
                                    <a:rPr lang="en-US" sz="1250" i="1">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𝑡</m:t>
                                      </m:r>
                                    </m:e>
                                    <m:sub>
                                      <m:r>
                                        <m:rPr>
                                          <m:sty m:val="p"/>
                                        </m:rPr>
                                        <a:rPr lang="en-US" sz="1250">
                                          <a:latin typeface="Cambria Math" panose="02040503050406030204" pitchFamily="18" charset="0"/>
                                        </a:rPr>
                                        <m:t>max</m:t>
                                      </m:r>
                                    </m:sub>
                                  </m:sSub>
                                  <m:r>
                                    <a:rPr lang="en-US" sz="1250">
                                      <a:latin typeface="Cambria Math" panose="02040503050406030204" pitchFamily="18" charset="0"/>
                                    </a:rPr>
                                    <m:t>)</m:t>
                                  </m:r>
                                </m:e>
                              </m:d>
                              <m:r>
                                <a:rPr lang="en-US" sz="1250" b="0" i="0" smtClean="0">
                                  <a:latin typeface="Cambria Math" panose="02040503050406030204" pitchFamily="18" charset="0"/>
                                </a:rPr>
                                <m:t> </m:t>
                              </m:r>
                              <m:r>
                                <m:rPr>
                                  <m:sty m:val="p"/>
                                </m:rPr>
                                <a:rPr lang="en-US" sz="1250">
                                  <a:latin typeface="Cambria Math" panose="02040503050406030204" pitchFamily="18" charset="0"/>
                                </a:rPr>
                                <m:t>if</m:t>
                              </m:r>
                              <m:r>
                                <a:rPr lang="en-US" sz="1250">
                                  <a:latin typeface="Cambria Math" panose="02040503050406030204" pitchFamily="18" charset="0"/>
                                </a:rPr>
                                <m:t> </m:t>
                              </m:r>
                              <m:r>
                                <m:rPr>
                                  <m:sty m:val="p"/>
                                </m:rPr>
                                <a:rPr lang="en-US" sz="1250">
                                  <a:latin typeface="Cambria Math" panose="02040503050406030204" pitchFamily="18" charset="0"/>
                                </a:rPr>
                                <m:t>t</m:t>
                              </m:r>
                              <m:r>
                                <a:rPr lang="en-US" sz="1250" b="0" i="1" smtClean="0">
                                  <a:latin typeface="Cambria Math" panose="02040503050406030204" pitchFamily="18" charset="0"/>
                                </a:rPr>
                                <m:t>&gt;</m:t>
                              </m:r>
                              <m:sSub>
                                <m:sSubPr>
                                  <m:ctrlPr>
                                    <a:rPr lang="en-US" sz="1250" i="1">
                                      <a:latin typeface="Cambria Math" panose="02040503050406030204" pitchFamily="18" charset="0"/>
                                    </a:rPr>
                                  </m:ctrlPr>
                                </m:sSubPr>
                                <m:e>
                                  <m:r>
                                    <a:rPr lang="en-US" sz="1250" i="1">
                                      <a:latin typeface="Cambria Math" panose="02040503050406030204" pitchFamily="18" charset="0"/>
                                    </a:rPr>
                                    <m:t>𝑡</m:t>
                                  </m:r>
                                </m:e>
                                <m:sub>
                                  <m:r>
                                    <m:rPr>
                                      <m:sty m:val="p"/>
                                    </m:rPr>
                                    <a:rPr lang="en-US" sz="1250">
                                      <a:latin typeface="Cambria Math" panose="02040503050406030204" pitchFamily="18" charset="0"/>
                                    </a:rPr>
                                    <m:t>max</m:t>
                                  </m:r>
                                </m:sub>
                              </m:sSub>
                            </m:e>
                          </m:mr>
                        </m:m>
                      </m:e>
                    </m:d>
                  </m:oMath>
                </a14:m>
                <a:endParaRPr lang="en-US" sz="1250" dirty="0"/>
              </a:p>
            </p:txBody>
          </p:sp>
        </mc:Choice>
        <mc:Fallback xmlns="">
          <p:sp>
            <p:nvSpPr>
              <p:cNvPr id="7" name="Tekstvak 6">
                <a:extLst>
                  <a:ext uri="{FF2B5EF4-FFF2-40B4-BE49-F238E27FC236}">
                    <a16:creationId xmlns:a16="http://schemas.microsoft.com/office/drawing/2014/main" id="{808286A7-4F39-EE09-133F-CF1F303C9B42}"/>
                  </a:ext>
                </a:extLst>
              </p:cNvPr>
              <p:cNvSpPr txBox="1">
                <a:spLocks noRot="1" noChangeAspect="1" noMove="1" noResize="1" noEditPoints="1" noAdjustHandles="1" noChangeArrowheads="1" noChangeShapeType="1" noTextEdit="1"/>
              </p:cNvSpPr>
              <p:nvPr/>
            </p:nvSpPr>
            <p:spPr>
              <a:xfrm>
                <a:off x="2097341" y="1795107"/>
                <a:ext cx="3940438" cy="712246"/>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905542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8E376F8-5B89-8537-EC44-A9244AA625E3}"/>
              </a:ext>
            </a:extLst>
          </p:cNvPr>
          <p:cNvSpPr>
            <a:spLocks noGrp="1"/>
          </p:cNvSpPr>
          <p:nvPr>
            <p:ph type="title"/>
          </p:nvPr>
        </p:nvSpPr>
        <p:spPr/>
        <p:txBody>
          <a:bodyPr anchor="ctr"/>
          <a:lstStyle/>
          <a:p>
            <a:r>
              <a:rPr lang="en-US" sz="2500" dirty="0"/>
              <a:t>Table of Contents</a:t>
            </a:r>
          </a:p>
        </p:txBody>
      </p:sp>
      <p:sp>
        <p:nvSpPr>
          <p:cNvPr id="6" name="Tijdelijke aanduiding voor inhoud 5">
            <a:extLst>
              <a:ext uri="{FF2B5EF4-FFF2-40B4-BE49-F238E27FC236}">
                <a16:creationId xmlns:a16="http://schemas.microsoft.com/office/drawing/2014/main" id="{4CD265BE-4335-17E2-BD14-33EA30C4D45C}"/>
              </a:ext>
            </a:extLst>
          </p:cNvPr>
          <p:cNvSpPr>
            <a:spLocks noGrp="1"/>
          </p:cNvSpPr>
          <p:nvPr>
            <p:ph idx="1"/>
          </p:nvPr>
        </p:nvSpPr>
        <p:spPr/>
        <p:txBody>
          <a:bodyPr/>
          <a:lstStyle/>
          <a:p>
            <a:pPr marL="342900" indent="-342900">
              <a:buFont typeface="Wingdings" panose="05000000000000000000" pitchFamily="2" charset="2"/>
              <a:buChar char="§"/>
            </a:pPr>
            <a:r>
              <a:rPr lang="en-US" sz="1750" dirty="0"/>
              <a:t>ECRH-induced expulsion of REs (model)</a:t>
            </a:r>
          </a:p>
          <a:p>
            <a:pPr marL="523875" lvl="2" indent="-342900"/>
            <a:r>
              <a:rPr lang="en-US" sz="1500" b="1" dirty="0"/>
              <a:t>Short recap of the </a:t>
            </a:r>
            <a:r>
              <a:rPr lang="en-US" sz="1500" b="1" i="1" dirty="0"/>
              <a:t>zero-dimensional</a:t>
            </a:r>
            <a:r>
              <a:rPr lang="en-US" sz="1500" b="1" dirty="0"/>
              <a:t> </a:t>
            </a:r>
            <a:r>
              <a:rPr lang="en-US" sz="1500" b="1" i="1" dirty="0"/>
              <a:t>ECRH-induced expulsion of REs model</a:t>
            </a:r>
            <a:r>
              <a:rPr lang="en-US" sz="1500" b="1" dirty="0"/>
              <a:t>;</a:t>
            </a:r>
          </a:p>
          <a:p>
            <a:pPr marL="523875" lvl="2" indent="-342900"/>
            <a:r>
              <a:rPr lang="en-US" sz="1500" dirty="0"/>
              <a:t>Analysis of the hard X-ray emission for different ECRH deposition locations;</a:t>
            </a:r>
          </a:p>
          <a:p>
            <a:pPr marL="523875" lvl="2" indent="-342900"/>
            <a:endParaRPr lang="en-US" sz="1500" dirty="0"/>
          </a:p>
          <a:p>
            <a:pPr marL="342900" indent="-342900">
              <a:buFont typeface="Wingdings" panose="05000000000000000000" pitchFamily="2" charset="2"/>
              <a:buChar char="§"/>
            </a:pPr>
            <a:r>
              <a:rPr lang="en-US" sz="1750" dirty="0"/>
              <a:t>Synchrotron radiation</a:t>
            </a:r>
          </a:p>
          <a:p>
            <a:pPr marL="523875" lvl="2" indent="-342900"/>
            <a:r>
              <a:rPr lang="en-US" sz="1500" dirty="0"/>
              <a:t>Introduction to the MANTIS system(s);</a:t>
            </a:r>
          </a:p>
          <a:p>
            <a:pPr marL="523875" lvl="2" indent="-342900"/>
            <a:r>
              <a:rPr lang="en-US" sz="1500" dirty="0"/>
              <a:t>Analysis of the synchrotron radiation power for different ECRH deposition locations;</a:t>
            </a:r>
          </a:p>
          <a:p>
            <a:pPr marL="523875" lvl="2" indent="-342900"/>
            <a:r>
              <a:rPr lang="en-US" sz="1500" dirty="0"/>
              <a:t>Introduction to SOFT and the tomographic inversion tool(s);</a:t>
            </a:r>
          </a:p>
          <a:p>
            <a:pPr marL="523875" lvl="2" indent="-342900"/>
            <a:r>
              <a:rPr lang="en-US" sz="1500" dirty="0"/>
              <a:t>Analysis of the tomographic inversions of the RE-distribution(s);</a:t>
            </a:r>
          </a:p>
          <a:p>
            <a:pPr marL="523875" lvl="2" indent="-342900"/>
            <a:endParaRPr lang="en-US" sz="1500" dirty="0"/>
          </a:p>
          <a:p>
            <a:pPr marL="342900" indent="-342900">
              <a:buFont typeface="Wingdings" panose="05000000000000000000" pitchFamily="2" charset="2"/>
              <a:buChar char="§"/>
            </a:pPr>
            <a:r>
              <a:rPr lang="en-US" sz="1750" dirty="0"/>
              <a:t>Outlook</a:t>
            </a:r>
          </a:p>
          <a:p>
            <a:pPr marL="342900" indent="-342900">
              <a:buFont typeface="Wingdings" panose="05000000000000000000" pitchFamily="2" charset="2"/>
              <a:buChar char="§"/>
            </a:pPr>
            <a:endParaRPr lang="en-US" dirty="0"/>
          </a:p>
        </p:txBody>
      </p:sp>
      <p:sp>
        <p:nvSpPr>
          <p:cNvPr id="3" name="Tijdelijke aanduiding voor voettekst 2">
            <a:extLst>
              <a:ext uri="{FF2B5EF4-FFF2-40B4-BE49-F238E27FC236}">
                <a16:creationId xmlns:a16="http://schemas.microsoft.com/office/drawing/2014/main" id="{63783317-E880-EFE5-9246-103124134E45}"/>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4" name="Tijdelijke aanduiding voor dianummer 3">
            <a:extLst>
              <a:ext uri="{FF2B5EF4-FFF2-40B4-BE49-F238E27FC236}">
                <a16:creationId xmlns:a16="http://schemas.microsoft.com/office/drawing/2014/main" id="{6F0FB54F-7855-44F9-0115-B5937E6181A0}"/>
              </a:ext>
            </a:extLst>
          </p:cNvPr>
          <p:cNvSpPr>
            <a:spLocks noGrp="1"/>
          </p:cNvSpPr>
          <p:nvPr>
            <p:ph type="sldNum" sz="quarter" idx="12"/>
          </p:nvPr>
        </p:nvSpPr>
        <p:spPr/>
        <p:txBody>
          <a:bodyPr/>
          <a:lstStyle/>
          <a:p>
            <a:fld id="{C194BDB0-F4EA-4DD6-8281-CCE2440D0CE0}" type="slidenum">
              <a:rPr lang="en-GB" smtClean="0"/>
              <a:t>3</a:t>
            </a:fld>
            <a:endParaRPr lang="en-GB" dirty="0"/>
          </a:p>
        </p:txBody>
      </p:sp>
      <p:sp>
        <p:nvSpPr>
          <p:cNvPr id="2" name="Tijdelijke aanduiding voor voettekst 4">
            <a:extLst>
              <a:ext uri="{FF2B5EF4-FFF2-40B4-BE49-F238E27FC236}">
                <a16:creationId xmlns:a16="http://schemas.microsoft.com/office/drawing/2014/main" id="{40604EFC-31E8-A36A-5878-4C534025D0C8}"/>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a:t>
            </a:r>
            <a:endParaRPr lang="en-GB" sz="750" dirty="0"/>
          </a:p>
        </p:txBody>
      </p:sp>
      <p:pic>
        <p:nvPicPr>
          <p:cNvPr id="7" name="Picture 42">
            <a:extLst>
              <a:ext uri="{FF2B5EF4-FFF2-40B4-BE49-F238E27FC236}">
                <a16:creationId xmlns:a16="http://schemas.microsoft.com/office/drawing/2014/main" id="{F2D4FC69-4D0F-3790-04C6-11720B5995EE}"/>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FF542364-B9FE-742A-6DCD-EFB8D34D0E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55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E8EDC-B31D-96BD-E216-A79A2F8BE7F3}"/>
              </a:ext>
            </a:extLst>
          </p:cNvPr>
          <p:cNvSpPr>
            <a:spLocks noGrp="1"/>
          </p:cNvSpPr>
          <p:nvPr>
            <p:ph type="title"/>
          </p:nvPr>
        </p:nvSpPr>
        <p:spPr/>
        <p:txBody>
          <a:bodyPr anchor="ctr"/>
          <a:lstStyle/>
          <a:p>
            <a:pPr algn="ctr"/>
            <a:r>
              <a:rPr lang="en-US" sz="2500" dirty="0"/>
              <a:t>Analysis of the synchrotron radiation power</a:t>
            </a:r>
          </a:p>
        </p:txBody>
      </p:sp>
      <p:sp>
        <p:nvSpPr>
          <p:cNvPr id="4" name="Tijdelijke aanduiding voor voettekst 3">
            <a:extLst>
              <a:ext uri="{FF2B5EF4-FFF2-40B4-BE49-F238E27FC236}">
                <a16:creationId xmlns:a16="http://schemas.microsoft.com/office/drawing/2014/main" id="{9E235D78-2B7B-7BFB-5998-C0A431263333}"/>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2360DD27-81D1-FF8E-8D35-E7145730E064}"/>
              </a:ext>
            </a:extLst>
          </p:cNvPr>
          <p:cNvSpPr>
            <a:spLocks noGrp="1"/>
          </p:cNvSpPr>
          <p:nvPr>
            <p:ph type="sldNum" sz="quarter" idx="12"/>
          </p:nvPr>
        </p:nvSpPr>
        <p:spPr/>
        <p:txBody>
          <a:bodyPr/>
          <a:lstStyle/>
          <a:p>
            <a:fld id="{C194BDB0-F4EA-4DD6-8281-CCE2440D0CE0}" type="slidenum">
              <a:rPr lang="en-GB" smtClean="0"/>
              <a:t>30</a:t>
            </a:fld>
            <a:endParaRPr lang="en-GB" dirty="0"/>
          </a:p>
        </p:txBody>
      </p:sp>
      <p:sp>
        <p:nvSpPr>
          <p:cNvPr id="3" name="Tijdelijke aanduiding voor voettekst 4">
            <a:extLst>
              <a:ext uri="{FF2B5EF4-FFF2-40B4-BE49-F238E27FC236}">
                <a16:creationId xmlns:a16="http://schemas.microsoft.com/office/drawing/2014/main" id="{901C1871-7F04-F934-A638-2CEB9AF8CDDA}"/>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20]</a:t>
            </a:r>
            <a:endParaRPr lang="en-GB" sz="750" dirty="0"/>
          </a:p>
        </p:txBody>
      </p:sp>
      <p:pic>
        <p:nvPicPr>
          <p:cNvPr id="6" name="Picture 42">
            <a:extLst>
              <a:ext uri="{FF2B5EF4-FFF2-40B4-BE49-F238E27FC236}">
                <a16:creationId xmlns:a16="http://schemas.microsoft.com/office/drawing/2014/main" id="{8D279C62-F9B1-E92D-707C-81E84BB73681}"/>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427121B3-CC95-AF52-D310-F475761BE6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pic>
        <p:nvPicPr>
          <p:cNvPr id="24" name="Tijdelijke aanduiding voor inhoud 23">
            <a:extLst>
              <a:ext uri="{FF2B5EF4-FFF2-40B4-BE49-F238E27FC236}">
                <a16:creationId xmlns:a16="http://schemas.microsoft.com/office/drawing/2014/main" id="{C15C7624-B87E-A3FC-C166-51F8FA49323F}"/>
              </a:ext>
            </a:extLst>
          </p:cNvPr>
          <p:cNvPicPr>
            <a:picLocks noGrp="1" noChangeAspect="1"/>
          </p:cNvPicPr>
          <p:nvPr>
            <p:ph idx="1"/>
          </p:nvPr>
        </p:nvPicPr>
        <p:blipFill>
          <a:blip r:embed="rId4"/>
          <a:stretch>
            <a:fillRect/>
          </a:stretch>
        </p:blipFill>
        <p:spPr>
          <a:xfrm>
            <a:off x="1623593" y="1306513"/>
            <a:ext cx="5826964" cy="2922587"/>
          </a:xfrm>
        </p:spPr>
      </p:pic>
    </p:spTree>
    <p:extLst>
      <p:ext uri="{BB962C8B-B14F-4D97-AF65-F5344CB8AC3E}">
        <p14:creationId xmlns:p14="http://schemas.microsoft.com/office/powerpoint/2010/main" val="2438562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E147F6-85B9-D3A5-43B6-4A05F7990BE9}"/>
              </a:ext>
            </a:extLst>
          </p:cNvPr>
          <p:cNvSpPr>
            <a:spLocks noGrp="1"/>
          </p:cNvSpPr>
          <p:nvPr>
            <p:ph type="title"/>
          </p:nvPr>
        </p:nvSpPr>
        <p:spPr/>
        <p:txBody>
          <a:bodyPr anchor="ctr"/>
          <a:lstStyle/>
          <a:p>
            <a:pPr algn="ctr"/>
            <a:r>
              <a:rPr lang="en-US" sz="2500" dirty="0"/>
              <a:t>Analysis of the synchrotron radiation power</a:t>
            </a:r>
          </a:p>
        </p:txBody>
      </p:sp>
      <mc:AlternateContent xmlns:mc="http://schemas.openxmlformats.org/markup-compatibility/2006" xmlns:a14="http://schemas.microsoft.com/office/drawing/2010/main">
        <mc:Choice Requires="a14">
          <p:graphicFrame>
            <p:nvGraphicFramePr>
              <p:cNvPr id="6" name="Tijdelijke aanduiding voor inhoud 5">
                <a:extLst>
                  <a:ext uri="{FF2B5EF4-FFF2-40B4-BE49-F238E27FC236}">
                    <a16:creationId xmlns:a16="http://schemas.microsoft.com/office/drawing/2014/main" id="{4CE653DB-C099-4EB4-532C-EAD31982D966}"/>
                  </a:ext>
                </a:extLst>
              </p:cNvPr>
              <p:cNvGraphicFramePr>
                <a:graphicFrameLocks noGrp="1"/>
              </p:cNvGraphicFramePr>
              <p:nvPr>
                <p:ph idx="1"/>
                <p:extLst>
                  <p:ext uri="{D42A27DB-BD31-4B8C-83A1-F6EECF244321}">
                    <p14:modId xmlns:p14="http://schemas.microsoft.com/office/powerpoint/2010/main" val="1153160158"/>
                  </p:ext>
                </p:extLst>
              </p:nvPr>
            </p:nvGraphicFramePr>
            <p:xfrm>
              <a:off x="2018243" y="1243275"/>
              <a:ext cx="5037664" cy="148336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𝐒𝐡𝐨𝐭</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𝐧𝐮𝐦𝐛𝐞𝐫</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𝐄𝐂𝐑𝐇</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𝐥𝐨𝐜𝐚𝐭𝐢𝐨𝐧</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sSubSup>
                                      <m:sSubSupPr>
                                        <m:ctrlPr>
                                          <a:rPr lang="en-US" sz="1250" b="1" i="1" smtClean="0">
                                            <a:latin typeface="Cambria Math" panose="02040503050406030204" pitchFamily="18" charset="0"/>
                                            <a:ea typeface="Cambria Math" panose="02040503050406030204" pitchFamily="18" charset="0"/>
                                          </a:rPr>
                                        </m:ctrlPr>
                                      </m:sSubSupPr>
                                      <m:e>
                                        <m:r>
                                          <a:rPr lang="en-US" sz="1250" b="1" i="0" smtClean="0">
                                            <a:latin typeface="Cambria Math" panose="02040503050406030204" pitchFamily="18" charset="0"/>
                                            <a:ea typeface="Cambria Math" panose="02040503050406030204" pitchFamily="18" charset="0"/>
                                          </a:rPr>
                                          <m:t>𝐑𝐄</m:t>
                                        </m:r>
                                      </m:e>
                                      <m:sub>
                                        <m:r>
                                          <a:rPr lang="en-US" sz="1250" b="1" i="1" smtClean="0">
                                            <a:latin typeface="Cambria Math" panose="02040503050406030204" pitchFamily="18" charset="0"/>
                                            <a:ea typeface="Cambria Math" panose="02040503050406030204" pitchFamily="18" charset="0"/>
                                          </a:rPr>
                                          <m:t>𝟐</m:t>
                                        </m:r>
                                      </m:sub>
                                      <m:sup>
                                        <m:r>
                                          <a:rPr lang="en-US" sz="1250" b="1" i="1" smtClean="0">
                                            <a:latin typeface="Cambria Math" panose="02040503050406030204" pitchFamily="18" charset="0"/>
                                            <a:ea typeface="Cambria Math" panose="02040503050406030204" pitchFamily="18" charset="0"/>
                                          </a:rPr>
                                          <m:t>⋆</m:t>
                                        </m:r>
                                      </m:sup>
                                    </m:sSubSup>
                                    <m:r>
                                      <a:rPr lang="en-US" sz="1250" b="1" i="1" smtClean="0">
                                        <a:latin typeface="Cambria Math" panose="02040503050406030204" pitchFamily="18" charset="0"/>
                                        <a:ea typeface="Cambria Math" panose="02040503050406030204" pitchFamily="18" charset="0"/>
                                      </a:rPr>
                                      <m:t> </m:t>
                                    </m:r>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sSubSup>
                                      <m:sSubSupPr>
                                        <m:ctrlPr>
                                          <a:rPr lang="en-US" sz="1250" b="1" i="1" smtClean="0">
                                            <a:latin typeface="Cambria Math" panose="02040503050406030204" pitchFamily="18" charset="0"/>
                                            <a:ea typeface="Cambria Math" panose="02040503050406030204" pitchFamily="18" charset="0"/>
                                          </a:rPr>
                                        </m:ctrlPr>
                                      </m:sSubSupPr>
                                      <m:e>
                                        <m:r>
                                          <a:rPr lang="en-US" sz="1250" b="1" i="0" smtClean="0">
                                            <a:latin typeface="Cambria Math" panose="02040503050406030204" pitchFamily="18" charset="0"/>
                                            <a:ea typeface="Cambria Math" panose="02040503050406030204" pitchFamily="18" charset="0"/>
                                          </a:rPr>
                                          <m:t>𝐑𝐄</m:t>
                                        </m:r>
                                      </m:e>
                                      <m:sub>
                                        <m:r>
                                          <a:rPr lang="en-US" sz="1250" b="1" i="1" smtClean="0">
                                            <a:latin typeface="Cambria Math" panose="02040503050406030204" pitchFamily="18" charset="0"/>
                                            <a:ea typeface="Cambria Math" panose="02040503050406030204" pitchFamily="18" charset="0"/>
                                          </a:rPr>
                                          <m:t>𝟎</m:t>
                                        </m:r>
                                      </m:sub>
                                      <m:sup>
                                        <m:r>
                                          <a:rPr lang="en-US" sz="1250" b="1" i="1" smtClean="0">
                                            <a:latin typeface="Cambria Math" panose="02040503050406030204" pitchFamily="18" charset="0"/>
                                            <a:ea typeface="Cambria Math" panose="02040503050406030204" pitchFamily="18" charset="0"/>
                                          </a:rPr>
                                          <m:t>⋆</m:t>
                                        </m:r>
                                      </m:sup>
                                    </m:sSubSup>
                                    <m:r>
                                      <a:rPr lang="en-US" sz="1250" b="1" i="1" smtClean="0">
                                        <a:latin typeface="Cambria Math" panose="02040503050406030204" pitchFamily="18" charset="0"/>
                                        <a:ea typeface="Cambria Math" panose="02040503050406030204" pitchFamily="18" charset="0"/>
                                      </a:rPr>
                                      <m:t> </m:t>
                                    </m:r>
                                  </m:sub>
                                </m:sSub>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𝟏</m:t>
                                    </m:r>
                                  </m:sub>
                                </m:sSub>
                                <m:r>
                                  <a:rPr lang="en-US" sz="1250" b="1" i="1" smtClean="0">
                                    <a:latin typeface="Cambria Math" panose="02040503050406030204" pitchFamily="18" charset="0"/>
                                    <a:ea typeface="Cambria Math" panose="02040503050406030204" pitchFamily="18" charset="0"/>
                                  </a:rPr>
                                  <m:t> [</m:t>
                                </m:r>
                                <m:sSup>
                                  <m:sSupPr>
                                    <m:ctrlPr>
                                      <a:rPr lang="en-US" sz="1250" b="1" i="1" smtClean="0">
                                        <a:latin typeface="Cambria Math" panose="02040503050406030204" pitchFamily="18" charset="0"/>
                                        <a:ea typeface="Cambria Math" panose="02040503050406030204" pitchFamily="18" charset="0"/>
                                      </a:rPr>
                                    </m:ctrlPr>
                                  </m:sSupPr>
                                  <m:e>
                                    <m:r>
                                      <a:rPr lang="en-US" sz="1250" b="1" i="0" smtClean="0">
                                        <a:latin typeface="Cambria Math" panose="02040503050406030204" pitchFamily="18" charset="0"/>
                                        <a:ea typeface="Cambria Math" panose="02040503050406030204" pitchFamily="18" charset="0"/>
                                      </a:rPr>
                                      <m:t>𝐬</m:t>
                                    </m:r>
                                  </m:e>
                                  <m:sup>
                                    <m:r>
                                      <a:rPr lang="en-US" sz="1250" b="1" i="1" smtClean="0">
                                        <a:latin typeface="Cambria Math" panose="02040503050406030204" pitchFamily="18" charset="0"/>
                                        <a:ea typeface="Cambria Math" panose="02040503050406030204" pitchFamily="18" charset="0"/>
                                      </a:rPr>
                                      <m:t>−</m:t>
                                    </m:r>
                                    <m:r>
                                      <a:rPr lang="en-US" sz="1250" b="1" i="1" smtClean="0">
                                        <a:latin typeface="Cambria Math" panose="02040503050406030204" pitchFamily="18" charset="0"/>
                                        <a:ea typeface="Cambria Math" panose="02040503050406030204" pitchFamily="18" charset="0"/>
                                      </a:rPr>
                                      <m:t>𝟏</m:t>
                                    </m:r>
                                  </m:sup>
                                </m:sSup>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737800574"/>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𝟕𝟖𝟖𝟏𝟒</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0.15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4±</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0.0</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0</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22.8</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0.6</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1547351636"/>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𝟕𝟖𝟖𝟏𝟔</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0.5</m:t>
                                </m:r>
                                <m:r>
                                  <a:rPr lang="en-US" sz="1250" b="0" i="1" dirty="0" smtClean="0">
                                    <a:latin typeface="Cambria Math" panose="02040503050406030204" pitchFamily="18" charset="0"/>
                                    <a:ea typeface="Cambria Math" panose="02040503050406030204" pitchFamily="18" charset="0"/>
                                  </a:rPr>
                                  <m:t>0</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084±0.004</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a:rPr lang="en-US" sz="1250" b="0" i="1" kern="1200" dirty="0" smtClean="0">
                                    <a:solidFill>
                                      <a:schemeClr val="dk1"/>
                                    </a:solidFill>
                                    <a:effectLst/>
                                    <a:latin typeface="Cambria Math" panose="02040503050406030204" pitchFamily="18" charset="0"/>
                                    <a:ea typeface="Cambria Math" panose="02040503050406030204" pitchFamily="18" charset="0"/>
                                    <a:cs typeface="+mn-cs"/>
                                  </a:rPr>
                                  <m:t>17.2</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±0.3</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442566979"/>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𝟕𝟖𝟖𝟏𝟕</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0.70</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129±0.001</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a:rPr lang="en-US" sz="1250" b="0" i="1" kern="1200" smtClean="0">
                                    <a:solidFill>
                                      <a:schemeClr val="accent1"/>
                                    </a:solidFill>
                                    <a:effectLst/>
                                    <a:latin typeface="Cambria Math" panose="02040503050406030204" pitchFamily="18" charset="0"/>
                                    <a:ea typeface="Cambria Math" panose="02040503050406030204" pitchFamily="18" charset="0"/>
                                    <a:cs typeface="+mn-cs"/>
                                  </a:rPr>
                                  <m:t>17.1±0.1</m:t>
                                </m:r>
                              </m:oMath>
                            </m:oMathPara>
                          </a14:m>
                          <a:endParaRPr lang="en-US" sz="1250" dirty="0">
                            <a:solidFill>
                              <a:schemeClr val="accent1"/>
                            </a:solidFill>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536344823"/>
                      </a:ext>
                    </a:extLst>
                  </a:tr>
                </a:tbl>
              </a:graphicData>
            </a:graphic>
          </p:graphicFrame>
        </mc:Choice>
        <mc:Fallback xmlns="">
          <p:graphicFrame>
            <p:nvGraphicFramePr>
              <p:cNvPr id="6" name="Tijdelijke aanduiding voor inhoud 5">
                <a:extLst>
                  <a:ext uri="{FF2B5EF4-FFF2-40B4-BE49-F238E27FC236}">
                    <a16:creationId xmlns:a16="http://schemas.microsoft.com/office/drawing/2014/main" id="{4CE653DB-C099-4EB4-532C-EAD31982D966}"/>
                  </a:ext>
                </a:extLst>
              </p:cNvPr>
              <p:cNvGraphicFramePr>
                <a:graphicFrameLocks noGrp="1"/>
              </p:cNvGraphicFramePr>
              <p:nvPr>
                <p:ph idx="1"/>
                <p:extLst>
                  <p:ext uri="{D42A27DB-BD31-4B8C-83A1-F6EECF244321}">
                    <p14:modId xmlns:p14="http://schemas.microsoft.com/office/powerpoint/2010/main" val="1153160158"/>
                  </p:ext>
                </p:extLst>
              </p:nvPr>
            </p:nvGraphicFramePr>
            <p:xfrm>
              <a:off x="2018243" y="1243275"/>
              <a:ext cx="5037664" cy="148336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endParaRPr lang="en-NL"/>
                        </a:p>
                      </a:txBody>
                      <a:tcPr anchor="ctr">
                        <a:blipFill>
                          <a:blip r:embed="rId3"/>
                          <a:stretch>
                            <a:fillRect l="-483" t="-1639" r="-301449" b="-304918"/>
                          </a:stretch>
                        </a:blipFill>
                      </a:tcPr>
                    </a:tc>
                    <a:tc>
                      <a:txBody>
                        <a:bodyPr/>
                        <a:lstStyle/>
                        <a:p>
                          <a:endParaRPr lang="en-NL"/>
                        </a:p>
                      </a:txBody>
                      <a:tcPr anchor="ctr">
                        <a:blipFill>
                          <a:blip r:embed="rId3"/>
                          <a:stretch>
                            <a:fillRect l="-100483" t="-1639" r="-201449" b="-304918"/>
                          </a:stretch>
                        </a:blipFill>
                      </a:tcPr>
                    </a:tc>
                    <a:tc>
                      <a:txBody>
                        <a:bodyPr/>
                        <a:lstStyle/>
                        <a:p>
                          <a:endParaRPr lang="en-NL"/>
                        </a:p>
                      </a:txBody>
                      <a:tcPr anchor="ctr">
                        <a:blipFill>
                          <a:blip r:embed="rId3"/>
                          <a:stretch>
                            <a:fillRect l="-201456" t="-1639" r="-102427" b="-304918"/>
                          </a:stretch>
                        </a:blipFill>
                      </a:tcPr>
                    </a:tc>
                    <a:tc>
                      <a:txBody>
                        <a:bodyPr/>
                        <a:lstStyle/>
                        <a:p>
                          <a:endParaRPr lang="en-NL"/>
                        </a:p>
                      </a:txBody>
                      <a:tcPr anchor="ctr">
                        <a:blipFill>
                          <a:blip r:embed="rId3"/>
                          <a:stretch>
                            <a:fillRect l="-300000" t="-1639" r="-1932" b="-304918"/>
                          </a:stretch>
                        </a:blipFill>
                      </a:tcPr>
                    </a:tc>
                    <a:extLst>
                      <a:ext uri="{0D108BD9-81ED-4DB2-BD59-A6C34878D82A}">
                        <a16:rowId xmlns:a16="http://schemas.microsoft.com/office/drawing/2014/main" val="2737800574"/>
                      </a:ext>
                    </a:extLst>
                  </a:tr>
                  <a:tr h="370840">
                    <a:tc>
                      <a:txBody>
                        <a:bodyPr/>
                        <a:lstStyle/>
                        <a:p>
                          <a:endParaRPr lang="en-NL"/>
                        </a:p>
                      </a:txBody>
                      <a:tcPr anchor="ctr">
                        <a:blipFill>
                          <a:blip r:embed="rId3"/>
                          <a:stretch>
                            <a:fillRect l="-483" t="-100000" r="-301449" b="-200000"/>
                          </a:stretch>
                        </a:blipFill>
                      </a:tcPr>
                    </a:tc>
                    <a:tc>
                      <a:txBody>
                        <a:bodyPr/>
                        <a:lstStyle/>
                        <a:p>
                          <a:endParaRPr lang="en-NL"/>
                        </a:p>
                      </a:txBody>
                      <a:tcPr anchor="ctr">
                        <a:blipFill>
                          <a:blip r:embed="rId3"/>
                          <a:stretch>
                            <a:fillRect l="-100483" t="-100000" r="-201449" b="-200000"/>
                          </a:stretch>
                        </a:blipFill>
                      </a:tcPr>
                    </a:tc>
                    <a:tc>
                      <a:txBody>
                        <a:bodyPr/>
                        <a:lstStyle/>
                        <a:p>
                          <a:endParaRPr lang="en-NL"/>
                        </a:p>
                      </a:txBody>
                      <a:tcPr anchor="ctr">
                        <a:blipFill>
                          <a:blip r:embed="rId3"/>
                          <a:stretch>
                            <a:fillRect l="-201456" t="-100000" r="-102427" b="-200000"/>
                          </a:stretch>
                        </a:blipFill>
                      </a:tcPr>
                    </a:tc>
                    <a:tc>
                      <a:txBody>
                        <a:bodyPr/>
                        <a:lstStyle/>
                        <a:p>
                          <a:endParaRPr lang="en-NL"/>
                        </a:p>
                      </a:txBody>
                      <a:tcPr anchor="ctr">
                        <a:blipFill>
                          <a:blip r:embed="rId3"/>
                          <a:stretch>
                            <a:fillRect l="-300000" t="-100000" r="-1932" b="-200000"/>
                          </a:stretch>
                        </a:blipFill>
                      </a:tcPr>
                    </a:tc>
                    <a:extLst>
                      <a:ext uri="{0D108BD9-81ED-4DB2-BD59-A6C34878D82A}">
                        <a16:rowId xmlns:a16="http://schemas.microsoft.com/office/drawing/2014/main" val="1547351636"/>
                      </a:ext>
                    </a:extLst>
                  </a:tr>
                  <a:tr h="370840">
                    <a:tc>
                      <a:txBody>
                        <a:bodyPr/>
                        <a:lstStyle/>
                        <a:p>
                          <a:endParaRPr lang="en-NL"/>
                        </a:p>
                      </a:txBody>
                      <a:tcPr anchor="ctr">
                        <a:blipFill>
                          <a:blip r:embed="rId3"/>
                          <a:stretch>
                            <a:fillRect l="-483" t="-203279" r="-301449" b="-103279"/>
                          </a:stretch>
                        </a:blipFill>
                      </a:tcPr>
                    </a:tc>
                    <a:tc>
                      <a:txBody>
                        <a:bodyPr/>
                        <a:lstStyle/>
                        <a:p>
                          <a:endParaRPr lang="en-NL"/>
                        </a:p>
                      </a:txBody>
                      <a:tcPr anchor="ctr">
                        <a:blipFill>
                          <a:blip r:embed="rId3"/>
                          <a:stretch>
                            <a:fillRect l="-100483" t="-203279" r="-201449" b="-103279"/>
                          </a:stretch>
                        </a:blipFill>
                      </a:tcPr>
                    </a:tc>
                    <a:tc>
                      <a:txBody>
                        <a:bodyPr/>
                        <a:lstStyle/>
                        <a:p>
                          <a:endParaRPr lang="en-NL"/>
                        </a:p>
                      </a:txBody>
                      <a:tcPr anchor="ctr">
                        <a:blipFill>
                          <a:blip r:embed="rId3"/>
                          <a:stretch>
                            <a:fillRect l="-201456" t="-203279" r="-102427" b="-103279"/>
                          </a:stretch>
                        </a:blipFill>
                      </a:tcPr>
                    </a:tc>
                    <a:tc>
                      <a:txBody>
                        <a:bodyPr/>
                        <a:lstStyle/>
                        <a:p>
                          <a:endParaRPr lang="en-NL"/>
                        </a:p>
                      </a:txBody>
                      <a:tcPr anchor="ctr">
                        <a:blipFill>
                          <a:blip r:embed="rId3"/>
                          <a:stretch>
                            <a:fillRect l="-300000" t="-203279" r="-1932" b="-103279"/>
                          </a:stretch>
                        </a:blipFill>
                      </a:tcPr>
                    </a:tc>
                    <a:extLst>
                      <a:ext uri="{0D108BD9-81ED-4DB2-BD59-A6C34878D82A}">
                        <a16:rowId xmlns:a16="http://schemas.microsoft.com/office/drawing/2014/main" val="2442566979"/>
                      </a:ext>
                    </a:extLst>
                  </a:tr>
                  <a:tr h="370840">
                    <a:tc>
                      <a:txBody>
                        <a:bodyPr/>
                        <a:lstStyle/>
                        <a:p>
                          <a:endParaRPr lang="en-NL"/>
                        </a:p>
                      </a:txBody>
                      <a:tcPr anchor="ctr">
                        <a:blipFill>
                          <a:blip r:embed="rId3"/>
                          <a:stretch>
                            <a:fillRect l="-483" t="-303279" r="-301449" b="-3279"/>
                          </a:stretch>
                        </a:blipFill>
                      </a:tcPr>
                    </a:tc>
                    <a:tc>
                      <a:txBody>
                        <a:bodyPr/>
                        <a:lstStyle/>
                        <a:p>
                          <a:endParaRPr lang="en-NL"/>
                        </a:p>
                      </a:txBody>
                      <a:tcPr anchor="ctr">
                        <a:blipFill>
                          <a:blip r:embed="rId3"/>
                          <a:stretch>
                            <a:fillRect l="-100483" t="-303279" r="-201449" b="-3279"/>
                          </a:stretch>
                        </a:blipFill>
                      </a:tcPr>
                    </a:tc>
                    <a:tc>
                      <a:txBody>
                        <a:bodyPr/>
                        <a:lstStyle/>
                        <a:p>
                          <a:endParaRPr lang="en-NL"/>
                        </a:p>
                      </a:txBody>
                      <a:tcPr anchor="ctr">
                        <a:blipFill>
                          <a:blip r:embed="rId3"/>
                          <a:stretch>
                            <a:fillRect l="-201456" t="-303279" r="-102427" b="-3279"/>
                          </a:stretch>
                        </a:blipFill>
                      </a:tcPr>
                    </a:tc>
                    <a:tc>
                      <a:txBody>
                        <a:bodyPr/>
                        <a:lstStyle/>
                        <a:p>
                          <a:endParaRPr lang="en-NL"/>
                        </a:p>
                      </a:txBody>
                      <a:tcPr anchor="ctr">
                        <a:blipFill>
                          <a:blip r:embed="rId3"/>
                          <a:stretch>
                            <a:fillRect l="-300000" t="-303279" r="-1932" b="-3279"/>
                          </a:stretch>
                        </a:blipFill>
                      </a:tcPr>
                    </a:tc>
                    <a:extLst>
                      <a:ext uri="{0D108BD9-81ED-4DB2-BD59-A6C34878D82A}">
                        <a16:rowId xmlns:a16="http://schemas.microsoft.com/office/drawing/2014/main" val="2536344823"/>
                      </a:ext>
                    </a:extLst>
                  </a:tr>
                </a:tbl>
              </a:graphicData>
            </a:graphic>
          </p:graphicFrame>
        </mc:Fallback>
      </mc:AlternateContent>
      <p:sp>
        <p:nvSpPr>
          <p:cNvPr id="4" name="Tijdelijke aanduiding voor voettekst 3">
            <a:extLst>
              <a:ext uri="{FF2B5EF4-FFF2-40B4-BE49-F238E27FC236}">
                <a16:creationId xmlns:a16="http://schemas.microsoft.com/office/drawing/2014/main" id="{1D75AA49-B08F-CCA3-3A92-E473A5DEB02C}"/>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E63722FC-5DD7-0071-383C-A6C4EC6F4E10}"/>
              </a:ext>
            </a:extLst>
          </p:cNvPr>
          <p:cNvSpPr>
            <a:spLocks noGrp="1"/>
          </p:cNvSpPr>
          <p:nvPr>
            <p:ph type="sldNum" sz="quarter" idx="12"/>
          </p:nvPr>
        </p:nvSpPr>
        <p:spPr/>
        <p:txBody>
          <a:bodyPr/>
          <a:lstStyle/>
          <a:p>
            <a:fld id="{C194BDB0-F4EA-4DD6-8281-CCE2440D0CE0}" type="slidenum">
              <a:rPr lang="en-GB" smtClean="0"/>
              <a:t>31</a:t>
            </a:fld>
            <a:endParaRPr lang="en-GB" dirty="0"/>
          </a:p>
        </p:txBody>
      </p:sp>
      <mc:AlternateContent xmlns:mc="http://schemas.openxmlformats.org/markup-compatibility/2006" xmlns:a14="http://schemas.microsoft.com/office/drawing/2010/main">
        <mc:Choice Requires="a14">
          <p:graphicFrame>
            <p:nvGraphicFramePr>
              <p:cNvPr id="3" name="Tijdelijke aanduiding voor inhoud 5">
                <a:extLst>
                  <a:ext uri="{FF2B5EF4-FFF2-40B4-BE49-F238E27FC236}">
                    <a16:creationId xmlns:a16="http://schemas.microsoft.com/office/drawing/2014/main" id="{AE03A347-021B-AAE7-6310-54DCD77E0EFD}"/>
                  </a:ext>
                </a:extLst>
              </p:cNvPr>
              <p:cNvGraphicFramePr>
                <a:graphicFrameLocks/>
              </p:cNvGraphicFramePr>
              <p:nvPr>
                <p:extLst>
                  <p:ext uri="{D42A27DB-BD31-4B8C-83A1-F6EECF244321}">
                    <p14:modId xmlns:p14="http://schemas.microsoft.com/office/powerpoint/2010/main" val="3064433987"/>
                  </p:ext>
                </p:extLst>
              </p:nvPr>
            </p:nvGraphicFramePr>
            <p:xfrm>
              <a:off x="2018243" y="2912161"/>
              <a:ext cx="5037664" cy="148336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𝐒𝐡𝐨𝐭</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𝐧𝐮𝐦𝐛𝐞𝐫</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000" b="1" i="0" dirty="0" smtClean="0">
                                    <a:latin typeface="Cambria Math" panose="02040503050406030204" pitchFamily="18" charset="0"/>
                                    <a:ea typeface="Cambria Math" panose="02040503050406030204" pitchFamily="18" charset="0"/>
                                  </a:rPr>
                                  <m:t>𝐄𝐂𝐑𝐇</m:t>
                                </m:r>
                                <m:r>
                                  <a:rPr lang="en-US" sz="1000" b="1" i="0" dirty="0" smtClean="0">
                                    <a:latin typeface="Cambria Math" panose="02040503050406030204" pitchFamily="18" charset="0"/>
                                    <a:ea typeface="Cambria Math" panose="02040503050406030204" pitchFamily="18" charset="0"/>
                                  </a:rPr>
                                  <m:t> </m:t>
                                </m:r>
                                <m:r>
                                  <a:rPr lang="en-US" sz="1000" b="1" i="0" dirty="0" smtClean="0">
                                    <a:latin typeface="Cambria Math" panose="02040503050406030204" pitchFamily="18" charset="0"/>
                                    <a:ea typeface="Cambria Math" panose="02040503050406030204" pitchFamily="18" charset="0"/>
                                  </a:rPr>
                                  <m:t>𝐩𝐨𝐰𝐞𝐫</m:t>
                                </m:r>
                                <m:r>
                                  <a:rPr lang="en-US" sz="1000" b="1" i="0" dirty="0" smtClean="0">
                                    <a:latin typeface="Cambria Math" panose="02040503050406030204" pitchFamily="18" charset="0"/>
                                    <a:ea typeface="Cambria Math" panose="02040503050406030204" pitchFamily="18" charset="0"/>
                                  </a:rPr>
                                  <m:t> [</m:t>
                                </m:r>
                                <m:r>
                                  <a:rPr lang="en-US" sz="1000" b="1" i="0" dirty="0" smtClean="0">
                                    <a:latin typeface="Cambria Math" panose="02040503050406030204" pitchFamily="18" charset="0"/>
                                    <a:ea typeface="Cambria Math" panose="02040503050406030204" pitchFamily="18" charset="0"/>
                                  </a:rPr>
                                  <m:t>𝐤𝐖</m:t>
                                </m:r>
                                <m:r>
                                  <a:rPr lang="en-US" sz="1000" b="1" i="0" dirty="0" smtClean="0">
                                    <a:latin typeface="Cambria Math" panose="02040503050406030204" pitchFamily="18" charset="0"/>
                                    <a:ea typeface="Cambria Math" panose="02040503050406030204" pitchFamily="18" charset="0"/>
                                  </a:rPr>
                                  <m:t>]</m:t>
                                </m:r>
                              </m:oMath>
                            </m:oMathPara>
                          </a14:m>
                          <a:endParaRPr lang="en-US" sz="100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sSubSup>
                                      <m:sSubSupPr>
                                        <m:ctrlPr>
                                          <a:rPr lang="en-US" sz="1250" b="1" i="1" smtClean="0">
                                            <a:latin typeface="Cambria Math" panose="02040503050406030204" pitchFamily="18" charset="0"/>
                                            <a:ea typeface="Cambria Math" panose="02040503050406030204" pitchFamily="18" charset="0"/>
                                          </a:rPr>
                                        </m:ctrlPr>
                                      </m:sSubSupPr>
                                      <m:e>
                                        <m:r>
                                          <a:rPr lang="en-US" sz="1250" b="1" i="0" smtClean="0">
                                            <a:latin typeface="Cambria Math" panose="02040503050406030204" pitchFamily="18" charset="0"/>
                                            <a:ea typeface="Cambria Math" panose="02040503050406030204" pitchFamily="18" charset="0"/>
                                          </a:rPr>
                                          <m:t>𝐑𝐄</m:t>
                                        </m:r>
                                      </m:e>
                                      <m:sub>
                                        <m:r>
                                          <a:rPr lang="en-US" sz="1250" b="1" i="1" smtClean="0">
                                            <a:latin typeface="Cambria Math" panose="02040503050406030204" pitchFamily="18" charset="0"/>
                                            <a:ea typeface="Cambria Math" panose="02040503050406030204" pitchFamily="18" charset="0"/>
                                          </a:rPr>
                                          <m:t>𝟐</m:t>
                                        </m:r>
                                      </m:sub>
                                      <m:sup>
                                        <m:r>
                                          <a:rPr lang="en-US" sz="1250" b="1" i="1" smtClean="0">
                                            <a:latin typeface="Cambria Math" panose="02040503050406030204" pitchFamily="18" charset="0"/>
                                            <a:ea typeface="Cambria Math" panose="02040503050406030204" pitchFamily="18" charset="0"/>
                                          </a:rPr>
                                          <m:t>⋆</m:t>
                                        </m:r>
                                      </m:sup>
                                    </m:sSubSup>
                                    <m:r>
                                      <a:rPr lang="en-US" sz="1250" b="1" i="1" smtClean="0">
                                        <a:latin typeface="Cambria Math" panose="02040503050406030204" pitchFamily="18" charset="0"/>
                                        <a:ea typeface="Cambria Math" panose="02040503050406030204" pitchFamily="18" charset="0"/>
                                      </a:rPr>
                                      <m:t> </m:t>
                                    </m:r>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sSubSup>
                                      <m:sSubSupPr>
                                        <m:ctrlPr>
                                          <a:rPr lang="en-US" sz="1250" b="1" i="1" smtClean="0">
                                            <a:latin typeface="Cambria Math" panose="02040503050406030204" pitchFamily="18" charset="0"/>
                                            <a:ea typeface="Cambria Math" panose="02040503050406030204" pitchFamily="18" charset="0"/>
                                          </a:rPr>
                                        </m:ctrlPr>
                                      </m:sSubSupPr>
                                      <m:e>
                                        <m:r>
                                          <a:rPr lang="en-US" sz="1250" b="1" i="0" smtClean="0">
                                            <a:latin typeface="Cambria Math" panose="02040503050406030204" pitchFamily="18" charset="0"/>
                                            <a:ea typeface="Cambria Math" panose="02040503050406030204" pitchFamily="18" charset="0"/>
                                          </a:rPr>
                                          <m:t>𝐑𝐄</m:t>
                                        </m:r>
                                      </m:e>
                                      <m:sub>
                                        <m:r>
                                          <a:rPr lang="en-US" sz="1250" b="1" i="1" smtClean="0">
                                            <a:latin typeface="Cambria Math" panose="02040503050406030204" pitchFamily="18" charset="0"/>
                                            <a:ea typeface="Cambria Math" panose="02040503050406030204" pitchFamily="18" charset="0"/>
                                          </a:rPr>
                                          <m:t>𝟎</m:t>
                                        </m:r>
                                      </m:sub>
                                      <m:sup>
                                        <m:r>
                                          <a:rPr lang="en-US" sz="1250" b="1" i="1" smtClean="0">
                                            <a:latin typeface="Cambria Math" panose="02040503050406030204" pitchFamily="18" charset="0"/>
                                            <a:ea typeface="Cambria Math" panose="02040503050406030204" pitchFamily="18" charset="0"/>
                                          </a:rPr>
                                          <m:t>⋆</m:t>
                                        </m:r>
                                      </m:sup>
                                    </m:sSubSup>
                                    <m:r>
                                      <a:rPr lang="en-US" sz="1250" b="1" i="1" smtClean="0">
                                        <a:latin typeface="Cambria Math" panose="02040503050406030204" pitchFamily="18" charset="0"/>
                                        <a:ea typeface="Cambria Math" panose="02040503050406030204" pitchFamily="18" charset="0"/>
                                      </a:rPr>
                                      <m:t> </m:t>
                                    </m:r>
                                  </m:sub>
                                </m:sSub>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𝟏</m:t>
                                    </m:r>
                                  </m:sub>
                                </m:sSub>
                                <m:r>
                                  <a:rPr lang="en-US" sz="1250" b="1" i="1" smtClean="0">
                                    <a:latin typeface="Cambria Math" panose="02040503050406030204" pitchFamily="18" charset="0"/>
                                    <a:ea typeface="Cambria Math" panose="02040503050406030204" pitchFamily="18" charset="0"/>
                                  </a:rPr>
                                  <m:t> [</m:t>
                                </m:r>
                                <m:sSup>
                                  <m:sSupPr>
                                    <m:ctrlPr>
                                      <a:rPr lang="en-US" sz="1250" b="1" i="1" smtClean="0">
                                        <a:latin typeface="Cambria Math" panose="02040503050406030204" pitchFamily="18" charset="0"/>
                                        <a:ea typeface="Cambria Math" panose="02040503050406030204" pitchFamily="18" charset="0"/>
                                      </a:rPr>
                                    </m:ctrlPr>
                                  </m:sSupPr>
                                  <m:e>
                                    <m:r>
                                      <a:rPr lang="en-US" sz="1250" b="1" i="0" smtClean="0">
                                        <a:latin typeface="Cambria Math" panose="02040503050406030204" pitchFamily="18" charset="0"/>
                                        <a:ea typeface="Cambria Math" panose="02040503050406030204" pitchFamily="18" charset="0"/>
                                      </a:rPr>
                                      <m:t>𝐬</m:t>
                                    </m:r>
                                  </m:e>
                                  <m:sup>
                                    <m:r>
                                      <a:rPr lang="en-US" sz="1250" b="1" i="1" smtClean="0">
                                        <a:latin typeface="Cambria Math" panose="02040503050406030204" pitchFamily="18" charset="0"/>
                                        <a:ea typeface="Cambria Math" panose="02040503050406030204" pitchFamily="18" charset="0"/>
                                      </a:rPr>
                                      <m:t>−</m:t>
                                    </m:r>
                                    <m:r>
                                      <a:rPr lang="en-US" sz="1250" b="1" i="1" smtClean="0">
                                        <a:latin typeface="Cambria Math" panose="02040503050406030204" pitchFamily="18" charset="0"/>
                                        <a:ea typeface="Cambria Math" panose="02040503050406030204" pitchFamily="18" charset="0"/>
                                      </a:rPr>
                                      <m:t>𝟏</m:t>
                                    </m:r>
                                  </m:sup>
                                </m:sSup>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737800574"/>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𝟕𝟖𝟖𝟏𝟒</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m:t>
                              </m:r>
                            </m:oMath>
                          </a14:m>
                          <a:r>
                            <a:rPr lang="en-US" sz="1250" dirty="0">
                              <a:latin typeface="Cambria Math" panose="02040503050406030204" pitchFamily="18" charset="0"/>
                              <a:ea typeface="Cambria Math" panose="02040503050406030204" pitchFamily="18" charset="0"/>
                            </a:rPr>
                            <a:t>00</a:t>
                          </a: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0.1</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31±</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0.0</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04</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24.</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7</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1547351636"/>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𝟕𝟖𝟖𝟏𝟔</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m:t>
                              </m:r>
                            </m:oMath>
                          </a14:m>
                          <a:r>
                            <a:rPr lang="en-US" sz="1250" dirty="0">
                              <a:latin typeface="Cambria Math" panose="02040503050406030204" pitchFamily="18" charset="0"/>
                              <a:ea typeface="Cambria Math" panose="02040503050406030204" pitchFamily="18" charset="0"/>
                            </a:rPr>
                            <a:t>00</a:t>
                          </a: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0.175</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±0.003</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a:rPr lang="en-US" sz="1250" b="0" i="1" kern="1200" dirty="0" smtClean="0">
                                    <a:solidFill>
                                      <a:schemeClr val="dk1"/>
                                    </a:solidFill>
                                    <a:effectLst/>
                                    <a:latin typeface="Cambria Math" panose="02040503050406030204" pitchFamily="18" charset="0"/>
                                    <a:ea typeface="Cambria Math" panose="02040503050406030204" pitchFamily="18" charset="0"/>
                                    <a:cs typeface="+mn-cs"/>
                                  </a:rPr>
                                  <m:t>1</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m:t>
                                </m:r>
                                <m:r>
                                  <a:rPr lang="en-US" sz="1250" b="0" i="1" kern="1200" dirty="0" smtClean="0">
                                    <a:solidFill>
                                      <a:schemeClr val="dk1"/>
                                    </a:solidFill>
                                    <a:effectLst/>
                                    <a:latin typeface="Cambria Math" panose="02040503050406030204" pitchFamily="18" charset="0"/>
                                    <a:ea typeface="Cambria Math" panose="02040503050406030204" pitchFamily="18" charset="0"/>
                                    <a:cs typeface="+mn-cs"/>
                                  </a:rPr>
                                  <m:t>.8</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±0.3</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442566979"/>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𝟕𝟖𝟖𝟏𝟕</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6</m:t>
                              </m:r>
                            </m:oMath>
                          </a14:m>
                          <a:r>
                            <a:rPr lang="en-US" sz="1250" dirty="0">
                              <a:latin typeface="Cambria Math" panose="02040503050406030204" pitchFamily="18" charset="0"/>
                              <a:ea typeface="Cambria Math" panose="02040503050406030204" pitchFamily="18" charset="0"/>
                            </a:rPr>
                            <a:t>00</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m:rPr>
                                    <m:nor/>
                                  </m:rPr>
                                  <a:rPr lang="en-NL" sz="1250" b="0" i="0" kern="1200" smtClean="0">
                                    <a:solidFill>
                                      <a:schemeClr val="accent1"/>
                                    </a:solidFill>
                                    <a:effectLst/>
                                    <a:latin typeface="Cambria Math" panose="02040503050406030204" pitchFamily="18" charset="0"/>
                                    <a:ea typeface="Cambria Math" panose="02040503050406030204" pitchFamily="18" charset="0"/>
                                    <a:cs typeface="+mn-cs"/>
                                  </a:rPr>
                                  <m:t>0.</m:t>
                                </m:r>
                                <m:r>
                                  <a:rPr lang="en-US" sz="1250" b="0" i="1" kern="1200" smtClean="0">
                                    <a:solidFill>
                                      <a:schemeClr val="accent1"/>
                                    </a:solidFill>
                                    <a:effectLst/>
                                    <a:latin typeface="Cambria Math" panose="02040503050406030204" pitchFamily="18" charset="0"/>
                                    <a:ea typeface="Cambria Math" panose="02040503050406030204" pitchFamily="18" charset="0"/>
                                    <a:cs typeface="+mn-cs"/>
                                  </a:rPr>
                                  <m:t>121±0.001</m:t>
                                </m:r>
                              </m:oMath>
                            </m:oMathPara>
                          </a14:m>
                          <a:endParaRPr lang="en-US" sz="1250" dirty="0">
                            <a:solidFill>
                              <a:schemeClr val="accent1"/>
                            </a:solidFill>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m:rPr>
                                    <m:nor/>
                                  </m:rPr>
                                  <a:rPr lang="en-US" sz="1250" b="0" i="0" kern="1200" smtClean="0">
                                    <a:solidFill>
                                      <a:schemeClr val="accent1"/>
                                    </a:solidFill>
                                    <a:effectLst/>
                                    <a:latin typeface="Cambria Math" panose="02040503050406030204" pitchFamily="18" charset="0"/>
                                    <a:ea typeface="Cambria Math" panose="02040503050406030204" pitchFamily="18" charset="0"/>
                                    <a:cs typeface="+mn-cs"/>
                                  </a:rPr>
                                  <m:t>20.3</m:t>
                                </m:r>
                                <m:r>
                                  <a:rPr lang="en-US" sz="1250" b="0" i="1" kern="1200" smtClean="0">
                                    <a:solidFill>
                                      <a:schemeClr val="accent1"/>
                                    </a:solidFill>
                                    <a:effectLst/>
                                    <a:latin typeface="Cambria Math" panose="02040503050406030204" pitchFamily="18" charset="0"/>
                                    <a:ea typeface="Cambria Math" panose="02040503050406030204" pitchFamily="18" charset="0"/>
                                    <a:cs typeface="+mn-cs"/>
                                  </a:rPr>
                                  <m:t>±0.2</m:t>
                                </m:r>
                              </m:oMath>
                            </m:oMathPara>
                          </a14:m>
                          <a:endParaRPr lang="en-US" sz="1250" dirty="0">
                            <a:solidFill>
                              <a:schemeClr val="accent1"/>
                            </a:solidFill>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536344823"/>
                      </a:ext>
                    </a:extLst>
                  </a:tr>
                </a:tbl>
              </a:graphicData>
            </a:graphic>
          </p:graphicFrame>
        </mc:Choice>
        <mc:Fallback xmlns="">
          <p:graphicFrame>
            <p:nvGraphicFramePr>
              <p:cNvPr id="3" name="Tijdelijke aanduiding voor inhoud 5">
                <a:extLst>
                  <a:ext uri="{FF2B5EF4-FFF2-40B4-BE49-F238E27FC236}">
                    <a16:creationId xmlns:a16="http://schemas.microsoft.com/office/drawing/2014/main" id="{AE03A347-021B-AAE7-6310-54DCD77E0EFD}"/>
                  </a:ext>
                </a:extLst>
              </p:cNvPr>
              <p:cNvGraphicFramePr>
                <a:graphicFrameLocks/>
              </p:cNvGraphicFramePr>
              <p:nvPr>
                <p:extLst>
                  <p:ext uri="{D42A27DB-BD31-4B8C-83A1-F6EECF244321}">
                    <p14:modId xmlns:p14="http://schemas.microsoft.com/office/powerpoint/2010/main" val="3064433987"/>
                  </p:ext>
                </p:extLst>
              </p:nvPr>
            </p:nvGraphicFramePr>
            <p:xfrm>
              <a:off x="2018243" y="2912161"/>
              <a:ext cx="5037664" cy="148336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endParaRPr lang="en-NL"/>
                        </a:p>
                      </a:txBody>
                      <a:tcPr anchor="ctr">
                        <a:blipFill>
                          <a:blip r:embed="rId4"/>
                          <a:stretch>
                            <a:fillRect l="-483" t="-1639" r="-301449" b="-304918"/>
                          </a:stretch>
                        </a:blipFill>
                      </a:tcPr>
                    </a:tc>
                    <a:tc>
                      <a:txBody>
                        <a:bodyPr/>
                        <a:lstStyle/>
                        <a:p>
                          <a:endParaRPr lang="en-NL"/>
                        </a:p>
                      </a:txBody>
                      <a:tcPr anchor="ctr">
                        <a:blipFill>
                          <a:blip r:embed="rId4"/>
                          <a:stretch>
                            <a:fillRect l="-100483" t="-1639" r="-201449" b="-304918"/>
                          </a:stretch>
                        </a:blipFill>
                      </a:tcPr>
                    </a:tc>
                    <a:tc>
                      <a:txBody>
                        <a:bodyPr/>
                        <a:lstStyle/>
                        <a:p>
                          <a:endParaRPr lang="en-NL"/>
                        </a:p>
                      </a:txBody>
                      <a:tcPr anchor="ctr">
                        <a:blipFill>
                          <a:blip r:embed="rId4"/>
                          <a:stretch>
                            <a:fillRect l="-201456" t="-1639" r="-102427" b="-304918"/>
                          </a:stretch>
                        </a:blipFill>
                      </a:tcPr>
                    </a:tc>
                    <a:tc>
                      <a:txBody>
                        <a:bodyPr/>
                        <a:lstStyle/>
                        <a:p>
                          <a:endParaRPr lang="en-NL"/>
                        </a:p>
                      </a:txBody>
                      <a:tcPr anchor="ctr">
                        <a:blipFill>
                          <a:blip r:embed="rId4"/>
                          <a:stretch>
                            <a:fillRect l="-300000" t="-1639" r="-1932" b="-304918"/>
                          </a:stretch>
                        </a:blipFill>
                      </a:tcPr>
                    </a:tc>
                    <a:extLst>
                      <a:ext uri="{0D108BD9-81ED-4DB2-BD59-A6C34878D82A}">
                        <a16:rowId xmlns:a16="http://schemas.microsoft.com/office/drawing/2014/main" val="2737800574"/>
                      </a:ext>
                    </a:extLst>
                  </a:tr>
                  <a:tr h="370840">
                    <a:tc>
                      <a:txBody>
                        <a:bodyPr/>
                        <a:lstStyle/>
                        <a:p>
                          <a:endParaRPr lang="en-NL"/>
                        </a:p>
                      </a:txBody>
                      <a:tcPr anchor="ctr">
                        <a:blipFill>
                          <a:blip r:embed="rId4"/>
                          <a:stretch>
                            <a:fillRect l="-483" t="-100000" r="-301449" b="-200000"/>
                          </a:stretch>
                        </a:blipFill>
                      </a:tcPr>
                    </a:tc>
                    <a:tc>
                      <a:txBody>
                        <a:bodyPr/>
                        <a:lstStyle/>
                        <a:p>
                          <a:endParaRPr lang="en-NL"/>
                        </a:p>
                      </a:txBody>
                      <a:tcPr anchor="ctr">
                        <a:blipFill>
                          <a:blip r:embed="rId4"/>
                          <a:stretch>
                            <a:fillRect l="-100483" t="-100000" r="-201449" b="-200000"/>
                          </a:stretch>
                        </a:blipFill>
                      </a:tcPr>
                    </a:tc>
                    <a:tc>
                      <a:txBody>
                        <a:bodyPr/>
                        <a:lstStyle/>
                        <a:p>
                          <a:endParaRPr lang="en-NL"/>
                        </a:p>
                      </a:txBody>
                      <a:tcPr anchor="ctr">
                        <a:blipFill>
                          <a:blip r:embed="rId4"/>
                          <a:stretch>
                            <a:fillRect l="-201456" t="-100000" r="-102427" b="-200000"/>
                          </a:stretch>
                        </a:blipFill>
                      </a:tcPr>
                    </a:tc>
                    <a:tc>
                      <a:txBody>
                        <a:bodyPr/>
                        <a:lstStyle/>
                        <a:p>
                          <a:endParaRPr lang="en-NL"/>
                        </a:p>
                      </a:txBody>
                      <a:tcPr anchor="ctr">
                        <a:blipFill>
                          <a:blip r:embed="rId4"/>
                          <a:stretch>
                            <a:fillRect l="-300000" t="-100000" r="-1932" b="-200000"/>
                          </a:stretch>
                        </a:blipFill>
                      </a:tcPr>
                    </a:tc>
                    <a:extLst>
                      <a:ext uri="{0D108BD9-81ED-4DB2-BD59-A6C34878D82A}">
                        <a16:rowId xmlns:a16="http://schemas.microsoft.com/office/drawing/2014/main" val="1547351636"/>
                      </a:ext>
                    </a:extLst>
                  </a:tr>
                  <a:tr h="370840">
                    <a:tc>
                      <a:txBody>
                        <a:bodyPr/>
                        <a:lstStyle/>
                        <a:p>
                          <a:endParaRPr lang="en-NL"/>
                        </a:p>
                      </a:txBody>
                      <a:tcPr anchor="ctr">
                        <a:blipFill>
                          <a:blip r:embed="rId4"/>
                          <a:stretch>
                            <a:fillRect l="-483" t="-203279" r="-301449" b="-103279"/>
                          </a:stretch>
                        </a:blipFill>
                      </a:tcPr>
                    </a:tc>
                    <a:tc>
                      <a:txBody>
                        <a:bodyPr/>
                        <a:lstStyle/>
                        <a:p>
                          <a:endParaRPr lang="en-NL"/>
                        </a:p>
                      </a:txBody>
                      <a:tcPr anchor="ctr">
                        <a:blipFill>
                          <a:blip r:embed="rId4"/>
                          <a:stretch>
                            <a:fillRect l="-100483" t="-203279" r="-201449" b="-103279"/>
                          </a:stretch>
                        </a:blipFill>
                      </a:tcPr>
                    </a:tc>
                    <a:tc>
                      <a:txBody>
                        <a:bodyPr/>
                        <a:lstStyle/>
                        <a:p>
                          <a:endParaRPr lang="en-NL"/>
                        </a:p>
                      </a:txBody>
                      <a:tcPr anchor="ctr">
                        <a:blipFill>
                          <a:blip r:embed="rId4"/>
                          <a:stretch>
                            <a:fillRect l="-201456" t="-203279" r="-102427" b="-103279"/>
                          </a:stretch>
                        </a:blipFill>
                      </a:tcPr>
                    </a:tc>
                    <a:tc>
                      <a:txBody>
                        <a:bodyPr/>
                        <a:lstStyle/>
                        <a:p>
                          <a:endParaRPr lang="en-NL"/>
                        </a:p>
                      </a:txBody>
                      <a:tcPr anchor="ctr">
                        <a:blipFill>
                          <a:blip r:embed="rId4"/>
                          <a:stretch>
                            <a:fillRect l="-300000" t="-203279" r="-1932" b="-103279"/>
                          </a:stretch>
                        </a:blipFill>
                      </a:tcPr>
                    </a:tc>
                    <a:extLst>
                      <a:ext uri="{0D108BD9-81ED-4DB2-BD59-A6C34878D82A}">
                        <a16:rowId xmlns:a16="http://schemas.microsoft.com/office/drawing/2014/main" val="2442566979"/>
                      </a:ext>
                    </a:extLst>
                  </a:tr>
                  <a:tr h="370840">
                    <a:tc>
                      <a:txBody>
                        <a:bodyPr/>
                        <a:lstStyle/>
                        <a:p>
                          <a:endParaRPr lang="en-NL"/>
                        </a:p>
                      </a:txBody>
                      <a:tcPr anchor="ctr">
                        <a:blipFill>
                          <a:blip r:embed="rId4"/>
                          <a:stretch>
                            <a:fillRect l="-483" t="-303279" r="-301449" b="-3279"/>
                          </a:stretch>
                        </a:blipFill>
                      </a:tcPr>
                    </a:tc>
                    <a:tc>
                      <a:txBody>
                        <a:bodyPr/>
                        <a:lstStyle/>
                        <a:p>
                          <a:endParaRPr lang="en-NL"/>
                        </a:p>
                      </a:txBody>
                      <a:tcPr anchor="ctr">
                        <a:blipFill>
                          <a:blip r:embed="rId4"/>
                          <a:stretch>
                            <a:fillRect l="-100483" t="-303279" r="-201449" b="-3279"/>
                          </a:stretch>
                        </a:blipFill>
                      </a:tcPr>
                    </a:tc>
                    <a:tc>
                      <a:txBody>
                        <a:bodyPr/>
                        <a:lstStyle/>
                        <a:p>
                          <a:endParaRPr lang="en-NL"/>
                        </a:p>
                      </a:txBody>
                      <a:tcPr anchor="ctr">
                        <a:blipFill>
                          <a:blip r:embed="rId4"/>
                          <a:stretch>
                            <a:fillRect l="-201456" t="-303279" r="-102427" b="-3279"/>
                          </a:stretch>
                        </a:blipFill>
                      </a:tcPr>
                    </a:tc>
                    <a:tc>
                      <a:txBody>
                        <a:bodyPr/>
                        <a:lstStyle/>
                        <a:p>
                          <a:endParaRPr lang="en-NL"/>
                        </a:p>
                      </a:txBody>
                      <a:tcPr anchor="ctr">
                        <a:blipFill>
                          <a:blip r:embed="rId4"/>
                          <a:stretch>
                            <a:fillRect l="-300000" t="-303279" r="-1932" b="-3279"/>
                          </a:stretch>
                        </a:blipFill>
                      </a:tcPr>
                    </a:tc>
                    <a:extLst>
                      <a:ext uri="{0D108BD9-81ED-4DB2-BD59-A6C34878D82A}">
                        <a16:rowId xmlns:a16="http://schemas.microsoft.com/office/drawing/2014/main" val="2536344823"/>
                      </a:ext>
                    </a:extLst>
                  </a:tr>
                </a:tbl>
              </a:graphicData>
            </a:graphic>
          </p:graphicFrame>
        </mc:Fallback>
      </mc:AlternateContent>
      <p:sp>
        <p:nvSpPr>
          <p:cNvPr id="8" name="Tijdelijke aanduiding voor voettekst 4">
            <a:extLst>
              <a:ext uri="{FF2B5EF4-FFF2-40B4-BE49-F238E27FC236}">
                <a16:creationId xmlns:a16="http://schemas.microsoft.com/office/drawing/2014/main" id="{6619AD4F-F716-E2A4-19CD-CE94A3B67019}"/>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21]</a:t>
            </a:r>
            <a:endParaRPr lang="en-GB" sz="750" dirty="0"/>
          </a:p>
        </p:txBody>
      </p:sp>
      <p:pic>
        <p:nvPicPr>
          <p:cNvPr id="9" name="Picture 42">
            <a:extLst>
              <a:ext uri="{FF2B5EF4-FFF2-40B4-BE49-F238E27FC236}">
                <a16:creationId xmlns:a16="http://schemas.microsoft.com/office/drawing/2014/main" id="{EB025ABE-0A9C-0832-45FB-9E271A00F69E}"/>
              </a:ext>
            </a:extLst>
          </p:cNvPr>
          <p:cNvPicPr>
            <a:picLocks noChangeAspect="1"/>
          </p:cNvPicPr>
          <p:nvPr/>
        </p:nvPicPr>
        <p:blipFill>
          <a:blip r:embed="rId5"/>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E62826DC-BACD-3380-40C3-DE612AAEAB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7" name="Tekstvak 6">
                <a:extLst>
                  <a:ext uri="{FF2B5EF4-FFF2-40B4-BE49-F238E27FC236}">
                    <a16:creationId xmlns:a16="http://schemas.microsoft.com/office/drawing/2014/main" id="{1A4424E1-6069-7DA5-858A-7D0B23C7A751}"/>
                  </a:ext>
                </a:extLst>
              </p:cNvPr>
              <p:cNvSpPr txBox="1"/>
              <p:nvPr/>
            </p:nvSpPr>
            <p:spPr>
              <a:xfrm>
                <a:off x="3064172" y="949086"/>
                <a:ext cx="2945806"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Camera</m:t>
                      </m:r>
                      <m:r>
                        <a:rPr lang="en-US" b="0" i="0" smtClean="0">
                          <a:latin typeface="Cambria Math" panose="02040503050406030204" pitchFamily="18" charset="0"/>
                        </a:rPr>
                        <m:t> 1 </m:t>
                      </m:r>
                      <m:d>
                        <m:dPr>
                          <m:ctrlPr>
                            <a:rPr lang="en-US" b="0" i="1" smtClean="0">
                              <a:latin typeface="Cambria Math" panose="02040503050406030204" pitchFamily="18" charset="0"/>
                            </a:rPr>
                          </m:ctrlPr>
                        </m:dPr>
                        <m:e>
                          <m:r>
                            <m:rPr>
                              <m:sty m:val="p"/>
                            </m:rPr>
                            <a:rPr lang="en-US" b="0" i="0" smtClean="0">
                              <a:latin typeface="Cambria Math" panose="02040503050406030204" pitchFamily="18" charset="0"/>
                            </a:rPr>
                            <m:t>top</m:t>
                          </m:r>
                        </m:e>
                      </m:d>
                      <m:r>
                        <a:rPr lang="en-US" b="0" i="0" smtClean="0">
                          <a:latin typeface="Cambria Math" panose="02040503050406030204" pitchFamily="18" charset="0"/>
                        </a:rPr>
                        <m:t> </m:t>
                      </m:r>
                      <m:r>
                        <m:rPr>
                          <m:sty m:val="p"/>
                        </m:rPr>
                        <a:rPr lang="en-US" b="0" i="0" smtClean="0">
                          <a:latin typeface="Cambria Math" panose="02040503050406030204" pitchFamily="18" charset="0"/>
                        </a:rPr>
                        <m:t>and</m:t>
                      </m:r>
                      <m:r>
                        <a:rPr lang="en-US" b="0" i="0" smtClean="0">
                          <a:latin typeface="Cambria Math" panose="02040503050406030204" pitchFamily="18" charset="0"/>
                        </a:rPr>
                        <m:t> </m:t>
                      </m:r>
                      <m:r>
                        <m:rPr>
                          <m:sty m:val="p"/>
                        </m:rPr>
                        <a:rPr lang="en-US" b="0" i="0" smtClean="0">
                          <a:latin typeface="Cambria Math" panose="02040503050406030204" pitchFamily="18" charset="0"/>
                        </a:rPr>
                        <m:t>Camera</m:t>
                      </m:r>
                      <m:r>
                        <a:rPr lang="en-US" b="0" i="0" smtClean="0">
                          <a:latin typeface="Cambria Math" panose="02040503050406030204" pitchFamily="18" charset="0"/>
                        </a:rPr>
                        <m:t> 2 (</m:t>
                      </m:r>
                      <m:r>
                        <m:rPr>
                          <m:sty m:val="p"/>
                        </m:rPr>
                        <a:rPr lang="en-US" b="0" i="0" smtClean="0">
                          <a:latin typeface="Cambria Math" panose="02040503050406030204" pitchFamily="18" charset="0"/>
                        </a:rPr>
                        <m:t>bottem</m:t>
                      </m:r>
                      <m:r>
                        <a:rPr lang="en-US" b="0" i="0" smtClean="0">
                          <a:latin typeface="Cambria Math" panose="02040503050406030204" pitchFamily="18" charset="0"/>
                        </a:rPr>
                        <m:t>)</m:t>
                      </m:r>
                    </m:oMath>
                  </m:oMathPara>
                </a14:m>
                <a:endParaRPr lang="en-US" dirty="0"/>
              </a:p>
            </p:txBody>
          </p:sp>
        </mc:Choice>
        <mc:Fallback xmlns="">
          <p:sp>
            <p:nvSpPr>
              <p:cNvPr id="7" name="Tekstvak 6">
                <a:extLst>
                  <a:ext uri="{FF2B5EF4-FFF2-40B4-BE49-F238E27FC236}">
                    <a16:creationId xmlns:a16="http://schemas.microsoft.com/office/drawing/2014/main" id="{1A4424E1-6069-7DA5-858A-7D0B23C7A751}"/>
                  </a:ext>
                </a:extLst>
              </p:cNvPr>
              <p:cNvSpPr txBox="1">
                <a:spLocks noRot="1" noChangeAspect="1" noMove="1" noResize="1" noEditPoints="1" noAdjustHandles="1" noChangeArrowheads="1" noChangeShapeType="1" noTextEdit="1"/>
              </p:cNvSpPr>
              <p:nvPr/>
            </p:nvSpPr>
            <p:spPr>
              <a:xfrm>
                <a:off x="3064172" y="949086"/>
                <a:ext cx="2945806" cy="207749"/>
              </a:xfrm>
              <a:prstGeom prst="rect">
                <a:avLst/>
              </a:prstGeom>
              <a:blipFill>
                <a:blip r:embed="rId7"/>
                <a:stretch>
                  <a:fillRect l="-1035" t="-2941" r="-1656" b="-32353"/>
                </a:stretch>
              </a:blipFill>
            </p:spPr>
            <p:txBody>
              <a:bodyPr/>
              <a:lstStyle/>
              <a:p>
                <a:r>
                  <a:rPr lang="en-US">
                    <a:noFill/>
                  </a:rPr>
                  <a:t> </a:t>
                </a:r>
              </a:p>
            </p:txBody>
          </p:sp>
        </mc:Fallback>
      </mc:AlternateContent>
    </p:spTree>
    <p:extLst>
      <p:ext uri="{BB962C8B-B14F-4D97-AF65-F5344CB8AC3E}">
        <p14:creationId xmlns:p14="http://schemas.microsoft.com/office/powerpoint/2010/main" val="2778191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145B9F-4320-6B1D-85DE-875B12E91B94}"/>
              </a:ext>
            </a:extLst>
          </p:cNvPr>
          <p:cNvSpPr>
            <a:spLocks noGrp="1"/>
          </p:cNvSpPr>
          <p:nvPr>
            <p:ph type="title"/>
          </p:nvPr>
        </p:nvSpPr>
        <p:spPr/>
        <p:txBody>
          <a:bodyPr anchor="ctr"/>
          <a:lstStyle/>
          <a:p>
            <a:pPr algn="ctr"/>
            <a:r>
              <a:rPr lang="en-US" sz="2500" dirty="0"/>
              <a:t>Analysis of the synchrotron radiation power</a:t>
            </a:r>
          </a:p>
        </p:txBody>
      </p:sp>
      <p:pic>
        <p:nvPicPr>
          <p:cNvPr id="12" name="Tijdelijke aanduiding voor inhoud 11">
            <a:extLst>
              <a:ext uri="{FF2B5EF4-FFF2-40B4-BE49-F238E27FC236}">
                <a16:creationId xmlns:a16="http://schemas.microsoft.com/office/drawing/2014/main" id="{41BD745D-CEFC-05BE-95F8-3532C327538B}"/>
              </a:ext>
            </a:extLst>
          </p:cNvPr>
          <p:cNvPicPr>
            <a:picLocks noGrp="1" noChangeAspect="1"/>
          </p:cNvPicPr>
          <p:nvPr>
            <p:ph idx="1"/>
          </p:nvPr>
        </p:nvPicPr>
        <p:blipFill>
          <a:blip r:embed="rId3"/>
          <a:stretch>
            <a:fillRect/>
          </a:stretch>
        </p:blipFill>
        <p:spPr>
          <a:xfrm>
            <a:off x="1623593" y="1306513"/>
            <a:ext cx="5826964" cy="2922587"/>
          </a:xfrm>
        </p:spPr>
      </p:pic>
      <p:sp>
        <p:nvSpPr>
          <p:cNvPr id="4" name="Tijdelijke aanduiding voor voettekst 3">
            <a:extLst>
              <a:ext uri="{FF2B5EF4-FFF2-40B4-BE49-F238E27FC236}">
                <a16:creationId xmlns:a16="http://schemas.microsoft.com/office/drawing/2014/main" id="{3D4406EB-3834-0587-DDB1-258E3E294B40}"/>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F36A24CA-8BA1-C9C4-7FCA-F968FE19D6E1}"/>
              </a:ext>
            </a:extLst>
          </p:cNvPr>
          <p:cNvSpPr>
            <a:spLocks noGrp="1"/>
          </p:cNvSpPr>
          <p:nvPr>
            <p:ph type="sldNum" sz="quarter" idx="12"/>
          </p:nvPr>
        </p:nvSpPr>
        <p:spPr/>
        <p:txBody>
          <a:bodyPr/>
          <a:lstStyle/>
          <a:p>
            <a:fld id="{C194BDB0-F4EA-4DD6-8281-CCE2440D0CE0}" type="slidenum">
              <a:rPr lang="en-GB" smtClean="0"/>
              <a:t>32</a:t>
            </a:fld>
            <a:endParaRPr lang="en-GB" dirty="0"/>
          </a:p>
        </p:txBody>
      </p:sp>
      <p:sp>
        <p:nvSpPr>
          <p:cNvPr id="6" name="Tijdelijke aanduiding voor voettekst 4">
            <a:extLst>
              <a:ext uri="{FF2B5EF4-FFF2-40B4-BE49-F238E27FC236}">
                <a16:creationId xmlns:a16="http://schemas.microsoft.com/office/drawing/2014/main" id="{3111CBF7-F642-B010-873A-293B8A8AFE4F}"/>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22]</a:t>
            </a:r>
            <a:endParaRPr lang="en-GB" sz="750" dirty="0"/>
          </a:p>
        </p:txBody>
      </p:sp>
      <p:pic>
        <p:nvPicPr>
          <p:cNvPr id="7" name="Picture 42">
            <a:extLst>
              <a:ext uri="{FF2B5EF4-FFF2-40B4-BE49-F238E27FC236}">
                <a16:creationId xmlns:a16="http://schemas.microsoft.com/office/drawing/2014/main" id="{39496AA4-CDA1-B623-499C-5C2FA2DA90D3}"/>
              </a:ext>
            </a:extLst>
          </p:cNvPr>
          <p:cNvPicPr>
            <a:picLocks noChangeAspect="1"/>
          </p:cNvPicPr>
          <p:nvPr/>
        </p:nvPicPr>
        <p:blipFill>
          <a:blip r:embed="rId4"/>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EEDE4C62-27CE-4726-AA37-D65C4B3123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888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E147F6-85B9-D3A5-43B6-4A05F7990BE9}"/>
              </a:ext>
            </a:extLst>
          </p:cNvPr>
          <p:cNvSpPr>
            <a:spLocks noGrp="1"/>
          </p:cNvSpPr>
          <p:nvPr>
            <p:ph type="title"/>
          </p:nvPr>
        </p:nvSpPr>
        <p:spPr/>
        <p:txBody>
          <a:bodyPr anchor="ctr"/>
          <a:lstStyle/>
          <a:p>
            <a:pPr algn="ctr"/>
            <a:r>
              <a:rPr lang="en-US" sz="2500" dirty="0"/>
              <a:t>Analysis of the synchrotron radiation power</a:t>
            </a:r>
          </a:p>
        </p:txBody>
      </p:sp>
      <mc:AlternateContent xmlns:mc="http://schemas.openxmlformats.org/markup-compatibility/2006" xmlns:a14="http://schemas.microsoft.com/office/drawing/2010/main">
        <mc:Choice Requires="a14">
          <p:graphicFrame>
            <p:nvGraphicFramePr>
              <p:cNvPr id="6" name="Tijdelijke aanduiding voor inhoud 5">
                <a:extLst>
                  <a:ext uri="{FF2B5EF4-FFF2-40B4-BE49-F238E27FC236}">
                    <a16:creationId xmlns:a16="http://schemas.microsoft.com/office/drawing/2014/main" id="{4CE653DB-C099-4EB4-532C-EAD31982D966}"/>
                  </a:ext>
                </a:extLst>
              </p:cNvPr>
              <p:cNvGraphicFramePr>
                <a:graphicFrameLocks noGrp="1"/>
              </p:cNvGraphicFramePr>
              <p:nvPr>
                <p:ph idx="1"/>
                <p:extLst>
                  <p:ext uri="{D42A27DB-BD31-4B8C-83A1-F6EECF244321}">
                    <p14:modId xmlns:p14="http://schemas.microsoft.com/office/powerpoint/2010/main" val="444695456"/>
                  </p:ext>
                </p:extLst>
              </p:nvPr>
            </p:nvGraphicFramePr>
            <p:xfrm>
              <a:off x="2116668" y="1334848"/>
              <a:ext cx="5037664" cy="111252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𝐒𝐡𝐨𝐭</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𝐧𝐮𝐦𝐛𝐞𝐫</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𝐄𝐂𝐑𝐇</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𝐥𝐨𝐜𝐚𝐭𝐢𝐨𝐧</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sSubSup>
                                      <m:sSubSupPr>
                                        <m:ctrlPr>
                                          <a:rPr lang="en-US" sz="1250" b="1" i="1" smtClean="0">
                                            <a:latin typeface="Cambria Math" panose="02040503050406030204" pitchFamily="18" charset="0"/>
                                            <a:ea typeface="Cambria Math" panose="02040503050406030204" pitchFamily="18" charset="0"/>
                                          </a:rPr>
                                        </m:ctrlPr>
                                      </m:sSubSupPr>
                                      <m:e>
                                        <m:r>
                                          <a:rPr lang="en-US" sz="1250" b="1" i="0" smtClean="0">
                                            <a:latin typeface="Cambria Math" panose="02040503050406030204" pitchFamily="18" charset="0"/>
                                            <a:ea typeface="Cambria Math" panose="02040503050406030204" pitchFamily="18" charset="0"/>
                                          </a:rPr>
                                          <m:t>𝐑𝐄</m:t>
                                        </m:r>
                                      </m:e>
                                      <m:sub>
                                        <m:r>
                                          <a:rPr lang="en-US" sz="1250" b="1" i="1" smtClean="0">
                                            <a:latin typeface="Cambria Math" panose="02040503050406030204" pitchFamily="18" charset="0"/>
                                            <a:ea typeface="Cambria Math" panose="02040503050406030204" pitchFamily="18" charset="0"/>
                                          </a:rPr>
                                          <m:t>𝟐</m:t>
                                        </m:r>
                                      </m:sub>
                                      <m:sup>
                                        <m:r>
                                          <a:rPr lang="en-US" sz="1250" b="1" i="1" smtClean="0">
                                            <a:latin typeface="Cambria Math" panose="02040503050406030204" pitchFamily="18" charset="0"/>
                                            <a:ea typeface="Cambria Math" panose="02040503050406030204" pitchFamily="18" charset="0"/>
                                          </a:rPr>
                                          <m:t>⋆</m:t>
                                        </m:r>
                                      </m:sup>
                                    </m:sSubSup>
                                    <m:r>
                                      <a:rPr lang="en-US" sz="1250" b="1" i="1" smtClean="0">
                                        <a:latin typeface="Cambria Math" panose="02040503050406030204" pitchFamily="18" charset="0"/>
                                        <a:ea typeface="Cambria Math" panose="02040503050406030204" pitchFamily="18" charset="0"/>
                                      </a:rPr>
                                      <m:t> </m:t>
                                    </m:r>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sSubSup>
                                      <m:sSubSupPr>
                                        <m:ctrlPr>
                                          <a:rPr lang="en-US" sz="1250" b="1" i="1" smtClean="0">
                                            <a:latin typeface="Cambria Math" panose="02040503050406030204" pitchFamily="18" charset="0"/>
                                            <a:ea typeface="Cambria Math" panose="02040503050406030204" pitchFamily="18" charset="0"/>
                                          </a:rPr>
                                        </m:ctrlPr>
                                      </m:sSubSupPr>
                                      <m:e>
                                        <m:r>
                                          <a:rPr lang="en-US" sz="1250" b="1" i="0" smtClean="0">
                                            <a:latin typeface="Cambria Math" panose="02040503050406030204" pitchFamily="18" charset="0"/>
                                            <a:ea typeface="Cambria Math" panose="02040503050406030204" pitchFamily="18" charset="0"/>
                                          </a:rPr>
                                          <m:t>𝐑𝐄</m:t>
                                        </m:r>
                                      </m:e>
                                      <m:sub>
                                        <m:r>
                                          <a:rPr lang="en-US" sz="1250" b="1" i="1" smtClean="0">
                                            <a:latin typeface="Cambria Math" panose="02040503050406030204" pitchFamily="18" charset="0"/>
                                            <a:ea typeface="Cambria Math" panose="02040503050406030204" pitchFamily="18" charset="0"/>
                                          </a:rPr>
                                          <m:t>𝟎</m:t>
                                        </m:r>
                                      </m:sub>
                                      <m:sup>
                                        <m:r>
                                          <a:rPr lang="en-US" sz="1250" b="1" i="1" smtClean="0">
                                            <a:latin typeface="Cambria Math" panose="02040503050406030204" pitchFamily="18" charset="0"/>
                                            <a:ea typeface="Cambria Math" panose="02040503050406030204" pitchFamily="18" charset="0"/>
                                          </a:rPr>
                                          <m:t>⋆</m:t>
                                        </m:r>
                                      </m:sup>
                                    </m:sSubSup>
                                    <m:r>
                                      <a:rPr lang="en-US" sz="1250" b="1" i="1" smtClean="0">
                                        <a:latin typeface="Cambria Math" panose="02040503050406030204" pitchFamily="18" charset="0"/>
                                        <a:ea typeface="Cambria Math" panose="02040503050406030204" pitchFamily="18" charset="0"/>
                                      </a:rPr>
                                      <m:t> </m:t>
                                    </m:r>
                                  </m:sub>
                                </m:sSub>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𝟏</m:t>
                                    </m:r>
                                  </m:sub>
                                </m:sSub>
                                <m:r>
                                  <a:rPr lang="en-US" sz="1250" b="1" i="1" smtClean="0">
                                    <a:latin typeface="Cambria Math" panose="02040503050406030204" pitchFamily="18" charset="0"/>
                                    <a:ea typeface="Cambria Math" panose="02040503050406030204" pitchFamily="18" charset="0"/>
                                  </a:rPr>
                                  <m:t> [</m:t>
                                </m:r>
                                <m:sSup>
                                  <m:sSupPr>
                                    <m:ctrlPr>
                                      <a:rPr lang="en-US" sz="1250" b="1" i="1" smtClean="0">
                                        <a:latin typeface="Cambria Math" panose="02040503050406030204" pitchFamily="18" charset="0"/>
                                        <a:ea typeface="Cambria Math" panose="02040503050406030204" pitchFamily="18" charset="0"/>
                                      </a:rPr>
                                    </m:ctrlPr>
                                  </m:sSupPr>
                                  <m:e>
                                    <m:r>
                                      <a:rPr lang="en-US" sz="1250" b="1" i="0" smtClean="0">
                                        <a:latin typeface="Cambria Math" panose="02040503050406030204" pitchFamily="18" charset="0"/>
                                        <a:ea typeface="Cambria Math" panose="02040503050406030204" pitchFamily="18" charset="0"/>
                                      </a:rPr>
                                      <m:t>𝐬</m:t>
                                    </m:r>
                                  </m:e>
                                  <m:sup>
                                    <m:r>
                                      <a:rPr lang="en-US" sz="1250" b="1" i="1" smtClean="0">
                                        <a:latin typeface="Cambria Math" panose="02040503050406030204" pitchFamily="18" charset="0"/>
                                        <a:ea typeface="Cambria Math" panose="02040503050406030204" pitchFamily="18" charset="0"/>
                                      </a:rPr>
                                      <m:t>−</m:t>
                                    </m:r>
                                    <m:r>
                                      <a:rPr lang="en-US" sz="1250" b="1" i="1" smtClean="0">
                                        <a:latin typeface="Cambria Math" panose="02040503050406030204" pitchFamily="18" charset="0"/>
                                        <a:ea typeface="Cambria Math" panose="02040503050406030204" pitchFamily="18" charset="0"/>
                                      </a:rPr>
                                      <m:t>𝟏</m:t>
                                    </m:r>
                                  </m:sup>
                                </m:sSup>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737800574"/>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m:t>
                                </m:r>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5</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0.15</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112±</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0.0</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04</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32</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1</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1547351636"/>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𝟕𝟖𝟖𝟕𝟖</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ea typeface="Cambria Math" panose="02040503050406030204" pitchFamily="18" charset="0"/>
                                  </a:rPr>
                                  <m:t>0.</m:t>
                                </m:r>
                                <m:r>
                                  <a:rPr lang="en-US" sz="1250" b="0" i="1" dirty="0" smtClean="0">
                                    <a:latin typeface="Cambria Math" panose="02040503050406030204" pitchFamily="18" charset="0"/>
                                    <a:ea typeface="Cambria Math" panose="02040503050406030204" pitchFamily="18" charset="0"/>
                                  </a:rPr>
                                  <m:t>70</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238±0.001</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a:rPr lang="en-US" sz="1250" b="0" i="1" kern="1200" dirty="0" smtClean="0">
                                    <a:solidFill>
                                      <a:schemeClr val="dk1"/>
                                    </a:solidFill>
                                    <a:effectLst/>
                                    <a:latin typeface="Cambria Math" panose="02040503050406030204" pitchFamily="18" charset="0"/>
                                    <a:ea typeface="Cambria Math" panose="02040503050406030204" pitchFamily="18" charset="0"/>
                                    <a:cs typeface="+mn-cs"/>
                                  </a:rPr>
                                  <m:t>20.8</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±0.2</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442566979"/>
                      </a:ext>
                    </a:extLst>
                  </a:tr>
                </a:tbl>
              </a:graphicData>
            </a:graphic>
          </p:graphicFrame>
        </mc:Choice>
        <mc:Fallback xmlns="">
          <p:graphicFrame>
            <p:nvGraphicFramePr>
              <p:cNvPr id="6" name="Tijdelijke aanduiding voor inhoud 5">
                <a:extLst>
                  <a:ext uri="{FF2B5EF4-FFF2-40B4-BE49-F238E27FC236}">
                    <a16:creationId xmlns:a16="http://schemas.microsoft.com/office/drawing/2014/main" id="{4CE653DB-C099-4EB4-532C-EAD31982D966}"/>
                  </a:ext>
                </a:extLst>
              </p:cNvPr>
              <p:cNvGraphicFramePr>
                <a:graphicFrameLocks noGrp="1"/>
              </p:cNvGraphicFramePr>
              <p:nvPr>
                <p:ph idx="1"/>
                <p:extLst>
                  <p:ext uri="{D42A27DB-BD31-4B8C-83A1-F6EECF244321}">
                    <p14:modId xmlns:p14="http://schemas.microsoft.com/office/powerpoint/2010/main" val="444695456"/>
                  </p:ext>
                </p:extLst>
              </p:nvPr>
            </p:nvGraphicFramePr>
            <p:xfrm>
              <a:off x="2116668" y="1334848"/>
              <a:ext cx="5037664" cy="111252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endParaRPr lang="en-NL"/>
                        </a:p>
                      </a:txBody>
                      <a:tcPr anchor="ctr">
                        <a:blipFill>
                          <a:blip r:embed="rId2"/>
                          <a:stretch>
                            <a:fillRect l="-483" t="-1639" r="-301449" b="-204918"/>
                          </a:stretch>
                        </a:blipFill>
                      </a:tcPr>
                    </a:tc>
                    <a:tc>
                      <a:txBody>
                        <a:bodyPr/>
                        <a:lstStyle/>
                        <a:p>
                          <a:endParaRPr lang="en-NL"/>
                        </a:p>
                      </a:txBody>
                      <a:tcPr anchor="ctr">
                        <a:blipFill>
                          <a:blip r:embed="rId2"/>
                          <a:stretch>
                            <a:fillRect l="-100483" t="-1639" r="-201449" b="-204918"/>
                          </a:stretch>
                        </a:blipFill>
                      </a:tcPr>
                    </a:tc>
                    <a:tc>
                      <a:txBody>
                        <a:bodyPr/>
                        <a:lstStyle/>
                        <a:p>
                          <a:endParaRPr lang="en-NL"/>
                        </a:p>
                      </a:txBody>
                      <a:tcPr anchor="ctr">
                        <a:blipFill>
                          <a:blip r:embed="rId2"/>
                          <a:stretch>
                            <a:fillRect l="-201456" t="-1639" r="-102427" b="-204918"/>
                          </a:stretch>
                        </a:blipFill>
                      </a:tcPr>
                    </a:tc>
                    <a:tc>
                      <a:txBody>
                        <a:bodyPr/>
                        <a:lstStyle/>
                        <a:p>
                          <a:endParaRPr lang="en-NL"/>
                        </a:p>
                      </a:txBody>
                      <a:tcPr anchor="ctr">
                        <a:blipFill>
                          <a:blip r:embed="rId2"/>
                          <a:stretch>
                            <a:fillRect l="-300000" t="-1639" r="-1932" b="-204918"/>
                          </a:stretch>
                        </a:blipFill>
                      </a:tcPr>
                    </a:tc>
                    <a:extLst>
                      <a:ext uri="{0D108BD9-81ED-4DB2-BD59-A6C34878D82A}">
                        <a16:rowId xmlns:a16="http://schemas.microsoft.com/office/drawing/2014/main" val="2737800574"/>
                      </a:ext>
                    </a:extLst>
                  </a:tr>
                  <a:tr h="370840">
                    <a:tc>
                      <a:txBody>
                        <a:bodyPr/>
                        <a:lstStyle/>
                        <a:p>
                          <a:endParaRPr lang="en-NL"/>
                        </a:p>
                      </a:txBody>
                      <a:tcPr anchor="ctr">
                        <a:blipFill>
                          <a:blip r:embed="rId2"/>
                          <a:stretch>
                            <a:fillRect l="-483" t="-100000" r="-301449" b="-101613"/>
                          </a:stretch>
                        </a:blipFill>
                      </a:tcPr>
                    </a:tc>
                    <a:tc>
                      <a:txBody>
                        <a:bodyPr/>
                        <a:lstStyle/>
                        <a:p>
                          <a:endParaRPr lang="en-NL"/>
                        </a:p>
                      </a:txBody>
                      <a:tcPr anchor="ctr">
                        <a:blipFill>
                          <a:blip r:embed="rId2"/>
                          <a:stretch>
                            <a:fillRect l="-100483" t="-100000" r="-201449" b="-101613"/>
                          </a:stretch>
                        </a:blipFill>
                      </a:tcPr>
                    </a:tc>
                    <a:tc>
                      <a:txBody>
                        <a:bodyPr/>
                        <a:lstStyle/>
                        <a:p>
                          <a:endParaRPr lang="en-NL"/>
                        </a:p>
                      </a:txBody>
                      <a:tcPr anchor="ctr">
                        <a:blipFill>
                          <a:blip r:embed="rId2"/>
                          <a:stretch>
                            <a:fillRect l="-201456" t="-100000" r="-102427" b="-101613"/>
                          </a:stretch>
                        </a:blipFill>
                      </a:tcPr>
                    </a:tc>
                    <a:tc>
                      <a:txBody>
                        <a:bodyPr/>
                        <a:lstStyle/>
                        <a:p>
                          <a:endParaRPr lang="en-NL"/>
                        </a:p>
                      </a:txBody>
                      <a:tcPr anchor="ctr">
                        <a:blipFill>
                          <a:blip r:embed="rId2"/>
                          <a:stretch>
                            <a:fillRect l="-300000" t="-100000" r="-1932" b="-101613"/>
                          </a:stretch>
                        </a:blipFill>
                      </a:tcPr>
                    </a:tc>
                    <a:extLst>
                      <a:ext uri="{0D108BD9-81ED-4DB2-BD59-A6C34878D82A}">
                        <a16:rowId xmlns:a16="http://schemas.microsoft.com/office/drawing/2014/main" val="1547351636"/>
                      </a:ext>
                    </a:extLst>
                  </a:tr>
                  <a:tr h="370840">
                    <a:tc>
                      <a:txBody>
                        <a:bodyPr/>
                        <a:lstStyle/>
                        <a:p>
                          <a:endParaRPr lang="en-NL"/>
                        </a:p>
                      </a:txBody>
                      <a:tcPr anchor="ctr">
                        <a:blipFill>
                          <a:blip r:embed="rId2"/>
                          <a:stretch>
                            <a:fillRect l="-483" t="-203279" r="-301449" b="-3279"/>
                          </a:stretch>
                        </a:blipFill>
                      </a:tcPr>
                    </a:tc>
                    <a:tc>
                      <a:txBody>
                        <a:bodyPr/>
                        <a:lstStyle/>
                        <a:p>
                          <a:endParaRPr lang="en-NL"/>
                        </a:p>
                      </a:txBody>
                      <a:tcPr anchor="ctr">
                        <a:blipFill>
                          <a:blip r:embed="rId2"/>
                          <a:stretch>
                            <a:fillRect l="-100483" t="-203279" r="-201449" b="-3279"/>
                          </a:stretch>
                        </a:blipFill>
                      </a:tcPr>
                    </a:tc>
                    <a:tc>
                      <a:txBody>
                        <a:bodyPr/>
                        <a:lstStyle/>
                        <a:p>
                          <a:endParaRPr lang="en-NL"/>
                        </a:p>
                      </a:txBody>
                      <a:tcPr anchor="ctr">
                        <a:blipFill>
                          <a:blip r:embed="rId2"/>
                          <a:stretch>
                            <a:fillRect l="-201456" t="-203279" r="-102427" b="-3279"/>
                          </a:stretch>
                        </a:blipFill>
                      </a:tcPr>
                    </a:tc>
                    <a:tc>
                      <a:txBody>
                        <a:bodyPr/>
                        <a:lstStyle/>
                        <a:p>
                          <a:endParaRPr lang="en-NL"/>
                        </a:p>
                      </a:txBody>
                      <a:tcPr anchor="ctr">
                        <a:blipFill>
                          <a:blip r:embed="rId2"/>
                          <a:stretch>
                            <a:fillRect l="-300000" t="-203279" r="-1932" b="-3279"/>
                          </a:stretch>
                        </a:blipFill>
                      </a:tcPr>
                    </a:tc>
                    <a:extLst>
                      <a:ext uri="{0D108BD9-81ED-4DB2-BD59-A6C34878D82A}">
                        <a16:rowId xmlns:a16="http://schemas.microsoft.com/office/drawing/2014/main" val="2442566979"/>
                      </a:ext>
                    </a:extLst>
                  </a:tr>
                </a:tbl>
              </a:graphicData>
            </a:graphic>
          </p:graphicFrame>
        </mc:Fallback>
      </mc:AlternateContent>
      <p:sp>
        <p:nvSpPr>
          <p:cNvPr id="4" name="Tijdelijke aanduiding voor voettekst 3">
            <a:extLst>
              <a:ext uri="{FF2B5EF4-FFF2-40B4-BE49-F238E27FC236}">
                <a16:creationId xmlns:a16="http://schemas.microsoft.com/office/drawing/2014/main" id="{1D75AA49-B08F-CCA3-3A92-E473A5DEB02C}"/>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E63722FC-5DD7-0071-383C-A6C4EC6F4E10}"/>
              </a:ext>
            </a:extLst>
          </p:cNvPr>
          <p:cNvSpPr>
            <a:spLocks noGrp="1"/>
          </p:cNvSpPr>
          <p:nvPr>
            <p:ph type="sldNum" sz="quarter" idx="12"/>
          </p:nvPr>
        </p:nvSpPr>
        <p:spPr/>
        <p:txBody>
          <a:bodyPr/>
          <a:lstStyle/>
          <a:p>
            <a:fld id="{C194BDB0-F4EA-4DD6-8281-CCE2440D0CE0}" type="slidenum">
              <a:rPr lang="en-GB" smtClean="0"/>
              <a:t>33</a:t>
            </a:fld>
            <a:endParaRPr lang="en-GB" dirty="0"/>
          </a:p>
        </p:txBody>
      </p:sp>
      <mc:AlternateContent xmlns:mc="http://schemas.openxmlformats.org/markup-compatibility/2006" xmlns:a14="http://schemas.microsoft.com/office/drawing/2010/main">
        <mc:Choice Requires="a14">
          <p:graphicFrame>
            <p:nvGraphicFramePr>
              <p:cNvPr id="3" name="Tijdelijke aanduiding voor inhoud 5">
                <a:extLst>
                  <a:ext uri="{FF2B5EF4-FFF2-40B4-BE49-F238E27FC236}">
                    <a16:creationId xmlns:a16="http://schemas.microsoft.com/office/drawing/2014/main" id="{8E3C015A-F941-0466-4CA7-02EF5D488CC2}"/>
                  </a:ext>
                </a:extLst>
              </p:cNvPr>
              <p:cNvGraphicFramePr>
                <a:graphicFrameLocks/>
              </p:cNvGraphicFramePr>
              <p:nvPr>
                <p:extLst>
                  <p:ext uri="{D42A27DB-BD31-4B8C-83A1-F6EECF244321}">
                    <p14:modId xmlns:p14="http://schemas.microsoft.com/office/powerpoint/2010/main" val="2054933739"/>
                  </p:ext>
                </p:extLst>
              </p:nvPr>
            </p:nvGraphicFramePr>
            <p:xfrm>
              <a:off x="2116668" y="2724467"/>
              <a:ext cx="5037664" cy="111252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ea typeface="Cambria Math" panose="02040503050406030204" pitchFamily="18" charset="0"/>
                                  </a:rPr>
                                  <m:t>𝐒𝐡𝐨𝐭</m:t>
                                </m:r>
                                <m:r>
                                  <a:rPr lang="en-US" sz="1250" b="1" i="0" dirty="0" smtClean="0">
                                    <a:latin typeface="Cambria Math" panose="02040503050406030204" pitchFamily="18" charset="0"/>
                                    <a:ea typeface="Cambria Math" panose="02040503050406030204" pitchFamily="18" charset="0"/>
                                  </a:rPr>
                                  <m:t> </m:t>
                                </m:r>
                                <m:r>
                                  <a:rPr lang="en-US" sz="1250" b="1" i="0" dirty="0" smtClean="0">
                                    <a:latin typeface="Cambria Math" panose="02040503050406030204" pitchFamily="18" charset="0"/>
                                    <a:ea typeface="Cambria Math" panose="02040503050406030204" pitchFamily="18" charset="0"/>
                                  </a:rPr>
                                  <m:t>𝐧𝐮𝐦𝐛𝐞𝐫</m:t>
                                </m:r>
                              </m:oMath>
                            </m:oMathPara>
                          </a14:m>
                          <a:endParaRPr lang="en-US" sz="125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000" b="1" i="0" dirty="0" smtClean="0">
                                    <a:latin typeface="Cambria Math" panose="02040503050406030204" pitchFamily="18" charset="0"/>
                                    <a:ea typeface="Cambria Math" panose="02040503050406030204" pitchFamily="18" charset="0"/>
                                  </a:rPr>
                                  <m:t>𝐄𝐂𝐑𝐇</m:t>
                                </m:r>
                                <m:r>
                                  <a:rPr lang="en-US" sz="1000" b="1" i="0" dirty="0" smtClean="0">
                                    <a:latin typeface="Cambria Math" panose="02040503050406030204" pitchFamily="18" charset="0"/>
                                    <a:ea typeface="Cambria Math" panose="02040503050406030204" pitchFamily="18" charset="0"/>
                                  </a:rPr>
                                  <m:t> </m:t>
                                </m:r>
                                <m:r>
                                  <a:rPr lang="en-US" sz="1000" b="1" i="0" dirty="0" smtClean="0">
                                    <a:latin typeface="Cambria Math" panose="02040503050406030204" pitchFamily="18" charset="0"/>
                                    <a:ea typeface="Cambria Math" panose="02040503050406030204" pitchFamily="18" charset="0"/>
                                  </a:rPr>
                                  <m:t>𝐩𝐨𝐰𝐞𝐫</m:t>
                                </m:r>
                                <m:r>
                                  <a:rPr lang="en-US" sz="1000" b="1" i="0" dirty="0" smtClean="0">
                                    <a:latin typeface="Cambria Math" panose="02040503050406030204" pitchFamily="18" charset="0"/>
                                    <a:ea typeface="Cambria Math" panose="02040503050406030204" pitchFamily="18" charset="0"/>
                                  </a:rPr>
                                  <m:t> [</m:t>
                                </m:r>
                                <m:r>
                                  <a:rPr lang="en-US" sz="1000" b="1" i="0" dirty="0" smtClean="0">
                                    <a:latin typeface="Cambria Math" panose="02040503050406030204" pitchFamily="18" charset="0"/>
                                    <a:ea typeface="Cambria Math" panose="02040503050406030204" pitchFamily="18" charset="0"/>
                                  </a:rPr>
                                  <m:t>𝐤𝐖</m:t>
                                </m:r>
                                <m:r>
                                  <a:rPr lang="en-US" sz="1000" b="1" i="0" dirty="0" smtClean="0">
                                    <a:latin typeface="Cambria Math" panose="02040503050406030204" pitchFamily="18" charset="0"/>
                                    <a:ea typeface="Cambria Math" panose="02040503050406030204" pitchFamily="18" charset="0"/>
                                  </a:rPr>
                                  <m:t>]</m:t>
                                </m:r>
                              </m:oMath>
                            </m:oMathPara>
                          </a14:m>
                          <a:endParaRPr lang="en-US" sz="1000" b="1" i="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sSubSup>
                                      <m:sSubSupPr>
                                        <m:ctrlPr>
                                          <a:rPr lang="en-US" sz="1250" b="1" i="1" smtClean="0">
                                            <a:latin typeface="Cambria Math" panose="02040503050406030204" pitchFamily="18" charset="0"/>
                                            <a:ea typeface="Cambria Math" panose="02040503050406030204" pitchFamily="18" charset="0"/>
                                          </a:rPr>
                                        </m:ctrlPr>
                                      </m:sSubSupPr>
                                      <m:e>
                                        <m:r>
                                          <a:rPr lang="en-US" sz="1250" b="1" i="0" smtClean="0">
                                            <a:latin typeface="Cambria Math" panose="02040503050406030204" pitchFamily="18" charset="0"/>
                                            <a:ea typeface="Cambria Math" panose="02040503050406030204" pitchFamily="18" charset="0"/>
                                          </a:rPr>
                                          <m:t>𝐑𝐄</m:t>
                                        </m:r>
                                      </m:e>
                                      <m:sub>
                                        <m:r>
                                          <a:rPr lang="en-US" sz="1250" b="1" i="1" smtClean="0">
                                            <a:latin typeface="Cambria Math" panose="02040503050406030204" pitchFamily="18" charset="0"/>
                                            <a:ea typeface="Cambria Math" panose="02040503050406030204" pitchFamily="18" charset="0"/>
                                          </a:rPr>
                                          <m:t>𝟐</m:t>
                                        </m:r>
                                      </m:sub>
                                      <m:sup>
                                        <m:r>
                                          <a:rPr lang="en-US" sz="1250" b="1" i="1" smtClean="0">
                                            <a:latin typeface="Cambria Math" panose="02040503050406030204" pitchFamily="18" charset="0"/>
                                            <a:ea typeface="Cambria Math" panose="02040503050406030204" pitchFamily="18" charset="0"/>
                                          </a:rPr>
                                          <m:t>⋆</m:t>
                                        </m:r>
                                      </m:sup>
                                    </m:sSubSup>
                                    <m:r>
                                      <a:rPr lang="en-US" sz="1250" b="1" i="1" smtClean="0">
                                        <a:latin typeface="Cambria Math" panose="02040503050406030204" pitchFamily="18" charset="0"/>
                                        <a:ea typeface="Cambria Math" panose="02040503050406030204" pitchFamily="18" charset="0"/>
                                      </a:rPr>
                                      <m:t> </m:t>
                                    </m:r>
                                  </m:sub>
                                </m:sSub>
                                <m:r>
                                  <a:rPr lang="en-US" sz="1250" b="1" i="1" smtClean="0">
                                    <a:latin typeface="Cambria Math" panose="02040503050406030204" pitchFamily="18" charset="0"/>
                                    <a:ea typeface="Cambria Math" panose="02040503050406030204" pitchFamily="18" charset="0"/>
                                  </a:rPr>
                                  <m:t>/</m:t>
                                </m:r>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𝒏</m:t>
                                    </m:r>
                                  </m:e>
                                  <m:sub>
                                    <m:sSubSup>
                                      <m:sSubSupPr>
                                        <m:ctrlPr>
                                          <a:rPr lang="en-US" sz="1250" b="1" i="1" smtClean="0">
                                            <a:latin typeface="Cambria Math" panose="02040503050406030204" pitchFamily="18" charset="0"/>
                                            <a:ea typeface="Cambria Math" panose="02040503050406030204" pitchFamily="18" charset="0"/>
                                          </a:rPr>
                                        </m:ctrlPr>
                                      </m:sSubSupPr>
                                      <m:e>
                                        <m:r>
                                          <a:rPr lang="en-US" sz="1250" b="1" i="0" smtClean="0">
                                            <a:latin typeface="Cambria Math" panose="02040503050406030204" pitchFamily="18" charset="0"/>
                                            <a:ea typeface="Cambria Math" panose="02040503050406030204" pitchFamily="18" charset="0"/>
                                          </a:rPr>
                                          <m:t>𝐑𝐄</m:t>
                                        </m:r>
                                      </m:e>
                                      <m:sub>
                                        <m:r>
                                          <a:rPr lang="en-US" sz="1250" b="1" i="1" smtClean="0">
                                            <a:latin typeface="Cambria Math" panose="02040503050406030204" pitchFamily="18" charset="0"/>
                                            <a:ea typeface="Cambria Math" panose="02040503050406030204" pitchFamily="18" charset="0"/>
                                          </a:rPr>
                                          <m:t>𝟎</m:t>
                                        </m:r>
                                      </m:sub>
                                      <m:sup>
                                        <m:r>
                                          <a:rPr lang="en-US" sz="1250" b="1" i="1" smtClean="0">
                                            <a:latin typeface="Cambria Math" panose="02040503050406030204" pitchFamily="18" charset="0"/>
                                            <a:ea typeface="Cambria Math" panose="02040503050406030204" pitchFamily="18" charset="0"/>
                                          </a:rPr>
                                          <m:t>⋆</m:t>
                                        </m:r>
                                      </m:sup>
                                    </m:sSubSup>
                                    <m:r>
                                      <a:rPr lang="en-US" sz="1250" b="1" i="1" smtClean="0">
                                        <a:latin typeface="Cambria Math" panose="02040503050406030204" pitchFamily="18" charset="0"/>
                                        <a:ea typeface="Cambria Math" panose="02040503050406030204" pitchFamily="18" charset="0"/>
                                      </a:rPr>
                                      <m:t> </m:t>
                                    </m:r>
                                  </m:sub>
                                </m:sSub>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sz="1250" b="1" i="1" smtClean="0">
                                        <a:latin typeface="Cambria Math" panose="02040503050406030204" pitchFamily="18" charset="0"/>
                                        <a:ea typeface="Cambria Math" panose="02040503050406030204" pitchFamily="18" charset="0"/>
                                      </a:rPr>
                                    </m:ctrlPr>
                                  </m:sSubPr>
                                  <m:e>
                                    <m:r>
                                      <a:rPr lang="en-US" sz="1250" b="1" i="1" smtClean="0">
                                        <a:latin typeface="Cambria Math" panose="02040503050406030204" pitchFamily="18" charset="0"/>
                                        <a:ea typeface="Cambria Math" panose="02040503050406030204" pitchFamily="18" charset="0"/>
                                      </a:rPr>
                                      <m:t>𝝂</m:t>
                                    </m:r>
                                  </m:e>
                                  <m:sub>
                                    <m:r>
                                      <a:rPr lang="en-US" sz="1250" b="1" i="1" smtClean="0">
                                        <a:latin typeface="Cambria Math" panose="02040503050406030204" pitchFamily="18" charset="0"/>
                                        <a:ea typeface="Cambria Math" panose="02040503050406030204" pitchFamily="18" charset="0"/>
                                      </a:rPr>
                                      <m:t>𝟏</m:t>
                                    </m:r>
                                  </m:sub>
                                </m:sSub>
                                <m:r>
                                  <a:rPr lang="en-US" sz="1250" b="1" i="1" smtClean="0">
                                    <a:latin typeface="Cambria Math" panose="02040503050406030204" pitchFamily="18" charset="0"/>
                                    <a:ea typeface="Cambria Math" panose="02040503050406030204" pitchFamily="18" charset="0"/>
                                  </a:rPr>
                                  <m:t> [</m:t>
                                </m:r>
                                <m:sSup>
                                  <m:sSupPr>
                                    <m:ctrlPr>
                                      <a:rPr lang="en-US" sz="1250" b="1" i="1" smtClean="0">
                                        <a:latin typeface="Cambria Math" panose="02040503050406030204" pitchFamily="18" charset="0"/>
                                        <a:ea typeface="Cambria Math" panose="02040503050406030204" pitchFamily="18" charset="0"/>
                                      </a:rPr>
                                    </m:ctrlPr>
                                  </m:sSupPr>
                                  <m:e>
                                    <m:r>
                                      <a:rPr lang="en-US" sz="1250" b="1" i="0" smtClean="0">
                                        <a:latin typeface="Cambria Math" panose="02040503050406030204" pitchFamily="18" charset="0"/>
                                        <a:ea typeface="Cambria Math" panose="02040503050406030204" pitchFamily="18" charset="0"/>
                                      </a:rPr>
                                      <m:t>𝐬</m:t>
                                    </m:r>
                                  </m:e>
                                  <m:sup>
                                    <m:r>
                                      <a:rPr lang="en-US" sz="1250" b="1" i="1" smtClean="0">
                                        <a:latin typeface="Cambria Math" panose="02040503050406030204" pitchFamily="18" charset="0"/>
                                        <a:ea typeface="Cambria Math" panose="02040503050406030204" pitchFamily="18" charset="0"/>
                                      </a:rPr>
                                      <m:t>−</m:t>
                                    </m:r>
                                    <m:r>
                                      <a:rPr lang="en-US" sz="1250" b="1" i="1" smtClean="0">
                                        <a:latin typeface="Cambria Math" panose="02040503050406030204" pitchFamily="18" charset="0"/>
                                        <a:ea typeface="Cambria Math" panose="02040503050406030204" pitchFamily="18" charset="0"/>
                                      </a:rPr>
                                      <m:t>𝟏</m:t>
                                    </m:r>
                                  </m:sup>
                                </m:sSup>
                                <m:r>
                                  <a:rPr lang="en-US" sz="1250" b="1" i="1" smtClean="0">
                                    <a:latin typeface="Cambria Math" panose="02040503050406030204" pitchFamily="18" charset="0"/>
                                    <a:ea typeface="Cambria Math" panose="02040503050406030204" pitchFamily="18" charset="0"/>
                                  </a:rPr>
                                  <m:t>]</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737800574"/>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𝟕𝟖𝟖𝟏</m:t>
                                </m:r>
                                <m:r>
                                  <a:rPr lang="en-NL" sz="1250" b="0" i="1" kern="1200" dirty="0" smtClean="0">
                                    <a:solidFill>
                                      <a:schemeClr val="dk1"/>
                                    </a:solidFill>
                                    <a:effectLst/>
                                    <a:latin typeface="Cambria Math" panose="02040503050406030204" pitchFamily="18" charset="0"/>
                                    <a:ea typeface="Cambria Math" panose="02040503050406030204" pitchFamily="18" charset="0"/>
                                    <a:cs typeface="+mn-cs"/>
                                  </a:rPr>
                                  <m:t>5</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1250" b="0" i="1" smtClean="0">
                                  <a:latin typeface="Cambria Math" panose="02040503050406030204" pitchFamily="18" charset="0"/>
                                  <a:ea typeface="Cambria Math" panose="02040503050406030204" pitchFamily="18" charset="0"/>
                                </a:rPr>
                                <m:t>12</m:t>
                              </m:r>
                            </m:oMath>
                          </a14:m>
                          <a:r>
                            <a:rPr lang="en-US" sz="1250" dirty="0">
                              <a:latin typeface="Cambria Math" panose="02040503050406030204" pitchFamily="18" charset="0"/>
                              <a:ea typeface="Cambria Math" panose="02040503050406030204" pitchFamily="18" charset="0"/>
                            </a:rPr>
                            <a:t>00</a:t>
                          </a: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17±</m:t>
                                </m:r>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0.0</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1</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28</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m:t>
                                </m:r>
                                <m:r>
                                  <m:rPr>
                                    <m:nor/>
                                  </m:rPr>
                                  <a:rPr lang="en-US" sz="1250" b="0" i="0" kern="1200" smtClean="0">
                                    <a:solidFill>
                                      <a:schemeClr val="dk1"/>
                                    </a:solidFill>
                                    <a:effectLst/>
                                    <a:latin typeface="Cambria Math" panose="02040503050406030204" pitchFamily="18" charset="0"/>
                                    <a:ea typeface="Cambria Math" panose="02040503050406030204" pitchFamily="18" charset="0"/>
                                    <a:cs typeface="+mn-cs"/>
                                  </a:rPr>
                                  <m:t>2</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1547351636"/>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ea typeface="Cambria Math" panose="02040503050406030204" pitchFamily="18" charset="0"/>
                                  </a:rPr>
                                  <m:t>#</m:t>
                                </m:r>
                                <m:r>
                                  <a:rPr lang="en-US" sz="1250" b="1" i="1" dirty="0" smtClean="0">
                                    <a:latin typeface="Cambria Math" panose="02040503050406030204" pitchFamily="18" charset="0"/>
                                    <a:ea typeface="Cambria Math" panose="02040503050406030204" pitchFamily="18" charset="0"/>
                                  </a:rPr>
                                  <m:t>𝟕𝟖𝟖𝟕𝟖</m:t>
                                </m:r>
                              </m:oMath>
                            </m:oMathPara>
                          </a14:m>
                          <a:endParaRPr lang="en-US" sz="1250" b="1" dirty="0">
                            <a:latin typeface="Cambria Math" panose="02040503050406030204" pitchFamily="18" charset="0"/>
                            <a:ea typeface="Cambria Math" panose="020405030504060302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1250" b="0" i="1" smtClean="0">
                                  <a:latin typeface="Cambria Math" panose="02040503050406030204" pitchFamily="18" charset="0"/>
                                  <a:ea typeface="Cambria Math" panose="02040503050406030204" pitchFamily="18" charset="0"/>
                                </a:rPr>
                                <m:t>12</m:t>
                              </m:r>
                            </m:oMath>
                          </a14:m>
                          <a:r>
                            <a:rPr lang="en-US" sz="1250" dirty="0">
                              <a:latin typeface="Cambria Math" panose="02040503050406030204" pitchFamily="18" charset="0"/>
                              <a:ea typeface="Cambria Math" panose="02040503050406030204" pitchFamily="18" charset="0"/>
                            </a:rPr>
                            <a:t>00</a:t>
                          </a:r>
                        </a:p>
                      </a:txBody>
                      <a:tcPr anchor="ctr"/>
                    </a:tc>
                    <a:tc>
                      <a:txBody>
                        <a:bodyPr/>
                        <a:lstStyle/>
                        <a:p>
                          <a:pPr algn="ctr"/>
                          <a14:m>
                            <m:oMathPara xmlns:m="http://schemas.openxmlformats.org/officeDocument/2006/math">
                              <m:oMathParaPr>
                                <m:jc m:val="center"/>
                              </m:oMathParaPr>
                              <m:oMath xmlns:m="http://schemas.openxmlformats.org/officeDocument/2006/math">
                                <m:r>
                                  <m:rPr>
                                    <m:nor/>
                                  </m:rPr>
                                  <a:rPr lang="en-NL" sz="1250" b="0" i="0" kern="1200" smtClean="0">
                                    <a:solidFill>
                                      <a:schemeClr val="dk1"/>
                                    </a:solidFill>
                                    <a:effectLst/>
                                    <a:latin typeface="Cambria Math" panose="02040503050406030204" pitchFamily="18" charset="0"/>
                                    <a:ea typeface="Cambria Math" panose="02040503050406030204" pitchFamily="18" charset="0"/>
                                    <a:cs typeface="+mn-cs"/>
                                  </a:rPr>
                                  <m:t>0.</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374±0.002</m:t>
                                </m:r>
                              </m:oMath>
                            </m:oMathPara>
                          </a14:m>
                          <a:endParaRPr lang="en-US" sz="125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ParaPr>
                                <m:jc m:val="center"/>
                              </m:oMathParaPr>
                              <m:oMath xmlns:m="http://schemas.openxmlformats.org/officeDocument/2006/math">
                                <m:r>
                                  <a:rPr lang="en-US" sz="1250" b="0" i="1" kern="1200" dirty="0" smtClean="0">
                                    <a:solidFill>
                                      <a:schemeClr val="dk1"/>
                                    </a:solidFill>
                                    <a:effectLst/>
                                    <a:latin typeface="Cambria Math" panose="02040503050406030204" pitchFamily="18" charset="0"/>
                                    <a:ea typeface="Cambria Math" panose="02040503050406030204" pitchFamily="18" charset="0"/>
                                    <a:cs typeface="+mn-cs"/>
                                  </a:rPr>
                                  <m:t>21.8</m:t>
                                </m:r>
                                <m:r>
                                  <a:rPr lang="en-US" sz="1250" b="0" i="1" kern="1200" smtClean="0">
                                    <a:solidFill>
                                      <a:schemeClr val="dk1"/>
                                    </a:solidFill>
                                    <a:effectLst/>
                                    <a:latin typeface="Cambria Math" panose="02040503050406030204" pitchFamily="18" charset="0"/>
                                    <a:ea typeface="Cambria Math" panose="02040503050406030204" pitchFamily="18" charset="0"/>
                                    <a:cs typeface="+mn-cs"/>
                                  </a:rPr>
                                  <m:t>±0.3</m:t>
                                </m:r>
                              </m:oMath>
                            </m:oMathPara>
                          </a14:m>
                          <a:endParaRPr lang="en-US" sz="125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442566979"/>
                      </a:ext>
                    </a:extLst>
                  </a:tr>
                </a:tbl>
              </a:graphicData>
            </a:graphic>
          </p:graphicFrame>
        </mc:Choice>
        <mc:Fallback xmlns="">
          <p:graphicFrame>
            <p:nvGraphicFramePr>
              <p:cNvPr id="3" name="Tijdelijke aanduiding voor inhoud 5">
                <a:extLst>
                  <a:ext uri="{FF2B5EF4-FFF2-40B4-BE49-F238E27FC236}">
                    <a16:creationId xmlns:a16="http://schemas.microsoft.com/office/drawing/2014/main" id="{8E3C015A-F941-0466-4CA7-02EF5D488CC2}"/>
                  </a:ext>
                </a:extLst>
              </p:cNvPr>
              <p:cNvGraphicFramePr>
                <a:graphicFrameLocks/>
              </p:cNvGraphicFramePr>
              <p:nvPr>
                <p:extLst>
                  <p:ext uri="{D42A27DB-BD31-4B8C-83A1-F6EECF244321}">
                    <p14:modId xmlns:p14="http://schemas.microsoft.com/office/powerpoint/2010/main" val="2054933739"/>
                  </p:ext>
                </p:extLst>
              </p:nvPr>
            </p:nvGraphicFramePr>
            <p:xfrm>
              <a:off x="2116668" y="2724467"/>
              <a:ext cx="5037664" cy="1112520"/>
            </p:xfrm>
            <a:graphic>
              <a:graphicData uri="http://schemas.openxmlformats.org/drawingml/2006/table">
                <a:tbl>
                  <a:tblPr firstRow="1" bandRow="1">
                    <a:tableStyleId>{5C22544A-7EE6-4342-B048-85BDC9FD1C3A}</a:tableStyleId>
                  </a:tblPr>
                  <a:tblGrid>
                    <a:gridCol w="1259416">
                      <a:extLst>
                        <a:ext uri="{9D8B030D-6E8A-4147-A177-3AD203B41FA5}">
                          <a16:colId xmlns:a16="http://schemas.microsoft.com/office/drawing/2014/main" val="2678740396"/>
                        </a:ext>
                      </a:extLst>
                    </a:gridCol>
                    <a:gridCol w="1259416">
                      <a:extLst>
                        <a:ext uri="{9D8B030D-6E8A-4147-A177-3AD203B41FA5}">
                          <a16:colId xmlns:a16="http://schemas.microsoft.com/office/drawing/2014/main" val="1290942814"/>
                        </a:ext>
                      </a:extLst>
                    </a:gridCol>
                    <a:gridCol w="1259416">
                      <a:extLst>
                        <a:ext uri="{9D8B030D-6E8A-4147-A177-3AD203B41FA5}">
                          <a16:colId xmlns:a16="http://schemas.microsoft.com/office/drawing/2014/main" val="2605930395"/>
                        </a:ext>
                      </a:extLst>
                    </a:gridCol>
                    <a:gridCol w="1259416">
                      <a:extLst>
                        <a:ext uri="{9D8B030D-6E8A-4147-A177-3AD203B41FA5}">
                          <a16:colId xmlns:a16="http://schemas.microsoft.com/office/drawing/2014/main" val="4042098345"/>
                        </a:ext>
                      </a:extLst>
                    </a:gridCol>
                  </a:tblGrid>
                  <a:tr h="370840">
                    <a:tc>
                      <a:txBody>
                        <a:bodyPr/>
                        <a:lstStyle/>
                        <a:p>
                          <a:endParaRPr lang="en-NL"/>
                        </a:p>
                      </a:txBody>
                      <a:tcPr anchor="ctr">
                        <a:blipFill>
                          <a:blip r:embed="rId3"/>
                          <a:stretch>
                            <a:fillRect l="-483" t="-1639" r="-301449" b="-204918"/>
                          </a:stretch>
                        </a:blipFill>
                      </a:tcPr>
                    </a:tc>
                    <a:tc>
                      <a:txBody>
                        <a:bodyPr/>
                        <a:lstStyle/>
                        <a:p>
                          <a:endParaRPr lang="en-NL"/>
                        </a:p>
                      </a:txBody>
                      <a:tcPr anchor="ctr">
                        <a:blipFill>
                          <a:blip r:embed="rId3"/>
                          <a:stretch>
                            <a:fillRect l="-100483" t="-1639" r="-201449" b="-204918"/>
                          </a:stretch>
                        </a:blipFill>
                      </a:tcPr>
                    </a:tc>
                    <a:tc>
                      <a:txBody>
                        <a:bodyPr/>
                        <a:lstStyle/>
                        <a:p>
                          <a:endParaRPr lang="en-NL"/>
                        </a:p>
                      </a:txBody>
                      <a:tcPr anchor="ctr">
                        <a:blipFill>
                          <a:blip r:embed="rId3"/>
                          <a:stretch>
                            <a:fillRect l="-201456" t="-1639" r="-102427" b="-204918"/>
                          </a:stretch>
                        </a:blipFill>
                      </a:tcPr>
                    </a:tc>
                    <a:tc>
                      <a:txBody>
                        <a:bodyPr/>
                        <a:lstStyle/>
                        <a:p>
                          <a:endParaRPr lang="en-NL"/>
                        </a:p>
                      </a:txBody>
                      <a:tcPr anchor="ctr">
                        <a:blipFill>
                          <a:blip r:embed="rId3"/>
                          <a:stretch>
                            <a:fillRect l="-300000" t="-1639" r="-1932" b="-204918"/>
                          </a:stretch>
                        </a:blipFill>
                      </a:tcPr>
                    </a:tc>
                    <a:extLst>
                      <a:ext uri="{0D108BD9-81ED-4DB2-BD59-A6C34878D82A}">
                        <a16:rowId xmlns:a16="http://schemas.microsoft.com/office/drawing/2014/main" val="2737800574"/>
                      </a:ext>
                    </a:extLst>
                  </a:tr>
                  <a:tr h="370840">
                    <a:tc>
                      <a:txBody>
                        <a:bodyPr/>
                        <a:lstStyle/>
                        <a:p>
                          <a:endParaRPr lang="en-NL"/>
                        </a:p>
                      </a:txBody>
                      <a:tcPr anchor="ctr">
                        <a:blipFill>
                          <a:blip r:embed="rId3"/>
                          <a:stretch>
                            <a:fillRect l="-483" t="-100000" r="-301449" b="-101613"/>
                          </a:stretch>
                        </a:blipFill>
                      </a:tcPr>
                    </a:tc>
                    <a:tc>
                      <a:txBody>
                        <a:bodyPr/>
                        <a:lstStyle/>
                        <a:p>
                          <a:endParaRPr lang="en-NL"/>
                        </a:p>
                      </a:txBody>
                      <a:tcPr anchor="ctr">
                        <a:blipFill>
                          <a:blip r:embed="rId3"/>
                          <a:stretch>
                            <a:fillRect l="-100483" t="-100000" r="-201449" b="-101613"/>
                          </a:stretch>
                        </a:blipFill>
                      </a:tcPr>
                    </a:tc>
                    <a:tc>
                      <a:txBody>
                        <a:bodyPr/>
                        <a:lstStyle/>
                        <a:p>
                          <a:endParaRPr lang="en-NL"/>
                        </a:p>
                      </a:txBody>
                      <a:tcPr anchor="ctr">
                        <a:blipFill>
                          <a:blip r:embed="rId3"/>
                          <a:stretch>
                            <a:fillRect l="-201456" t="-100000" r="-102427" b="-101613"/>
                          </a:stretch>
                        </a:blipFill>
                      </a:tcPr>
                    </a:tc>
                    <a:tc>
                      <a:txBody>
                        <a:bodyPr/>
                        <a:lstStyle/>
                        <a:p>
                          <a:endParaRPr lang="en-NL"/>
                        </a:p>
                      </a:txBody>
                      <a:tcPr anchor="ctr">
                        <a:blipFill>
                          <a:blip r:embed="rId3"/>
                          <a:stretch>
                            <a:fillRect l="-300000" t="-100000" r="-1932" b="-101613"/>
                          </a:stretch>
                        </a:blipFill>
                      </a:tcPr>
                    </a:tc>
                    <a:extLst>
                      <a:ext uri="{0D108BD9-81ED-4DB2-BD59-A6C34878D82A}">
                        <a16:rowId xmlns:a16="http://schemas.microsoft.com/office/drawing/2014/main" val="1547351636"/>
                      </a:ext>
                    </a:extLst>
                  </a:tr>
                  <a:tr h="370840">
                    <a:tc>
                      <a:txBody>
                        <a:bodyPr/>
                        <a:lstStyle/>
                        <a:p>
                          <a:endParaRPr lang="en-NL"/>
                        </a:p>
                      </a:txBody>
                      <a:tcPr anchor="ctr">
                        <a:blipFill>
                          <a:blip r:embed="rId3"/>
                          <a:stretch>
                            <a:fillRect l="-483" t="-203279" r="-301449" b="-3279"/>
                          </a:stretch>
                        </a:blipFill>
                      </a:tcPr>
                    </a:tc>
                    <a:tc>
                      <a:txBody>
                        <a:bodyPr/>
                        <a:lstStyle/>
                        <a:p>
                          <a:endParaRPr lang="en-NL"/>
                        </a:p>
                      </a:txBody>
                      <a:tcPr anchor="ctr">
                        <a:blipFill>
                          <a:blip r:embed="rId3"/>
                          <a:stretch>
                            <a:fillRect l="-100483" t="-203279" r="-201449" b="-3279"/>
                          </a:stretch>
                        </a:blipFill>
                      </a:tcPr>
                    </a:tc>
                    <a:tc>
                      <a:txBody>
                        <a:bodyPr/>
                        <a:lstStyle/>
                        <a:p>
                          <a:endParaRPr lang="en-NL"/>
                        </a:p>
                      </a:txBody>
                      <a:tcPr anchor="ctr">
                        <a:blipFill>
                          <a:blip r:embed="rId3"/>
                          <a:stretch>
                            <a:fillRect l="-201456" t="-203279" r="-102427" b="-3279"/>
                          </a:stretch>
                        </a:blipFill>
                      </a:tcPr>
                    </a:tc>
                    <a:tc>
                      <a:txBody>
                        <a:bodyPr/>
                        <a:lstStyle/>
                        <a:p>
                          <a:endParaRPr lang="en-NL"/>
                        </a:p>
                      </a:txBody>
                      <a:tcPr anchor="ctr">
                        <a:blipFill>
                          <a:blip r:embed="rId3"/>
                          <a:stretch>
                            <a:fillRect l="-300000" t="-203279" r="-1932" b="-3279"/>
                          </a:stretch>
                        </a:blipFill>
                      </a:tcPr>
                    </a:tc>
                    <a:extLst>
                      <a:ext uri="{0D108BD9-81ED-4DB2-BD59-A6C34878D82A}">
                        <a16:rowId xmlns:a16="http://schemas.microsoft.com/office/drawing/2014/main" val="2442566979"/>
                      </a:ext>
                    </a:extLst>
                  </a:tr>
                </a:tbl>
              </a:graphicData>
            </a:graphic>
          </p:graphicFrame>
        </mc:Fallback>
      </mc:AlternateContent>
      <p:sp>
        <p:nvSpPr>
          <p:cNvPr id="8" name="Tijdelijke aanduiding voor voettekst 4">
            <a:extLst>
              <a:ext uri="{FF2B5EF4-FFF2-40B4-BE49-F238E27FC236}">
                <a16:creationId xmlns:a16="http://schemas.microsoft.com/office/drawing/2014/main" id="{9A495CCA-96FB-2716-28F4-2C1AFDCB1549}"/>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23]</a:t>
            </a:r>
            <a:endParaRPr lang="en-GB" sz="750" dirty="0"/>
          </a:p>
        </p:txBody>
      </p:sp>
      <p:pic>
        <p:nvPicPr>
          <p:cNvPr id="9" name="Picture 42">
            <a:extLst>
              <a:ext uri="{FF2B5EF4-FFF2-40B4-BE49-F238E27FC236}">
                <a16:creationId xmlns:a16="http://schemas.microsoft.com/office/drawing/2014/main" id="{80669C34-0EAE-A52F-DD0B-B0338E67B505}"/>
              </a:ext>
            </a:extLst>
          </p:cNvPr>
          <p:cNvPicPr>
            <a:picLocks noChangeAspect="1"/>
          </p:cNvPicPr>
          <p:nvPr/>
        </p:nvPicPr>
        <p:blipFill>
          <a:blip r:embed="rId4"/>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4807460E-6D40-4041-FC3B-44A1295162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2" name="Tekstvak 11">
                <a:extLst>
                  <a:ext uri="{FF2B5EF4-FFF2-40B4-BE49-F238E27FC236}">
                    <a16:creationId xmlns:a16="http://schemas.microsoft.com/office/drawing/2014/main" id="{98867ADF-219B-6A50-67E6-F82EB9CCFD42}"/>
                  </a:ext>
                </a:extLst>
              </p:cNvPr>
              <p:cNvSpPr txBox="1"/>
              <p:nvPr/>
            </p:nvSpPr>
            <p:spPr>
              <a:xfrm>
                <a:off x="3064172" y="949086"/>
                <a:ext cx="2945806"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Camera</m:t>
                      </m:r>
                      <m:r>
                        <a:rPr lang="en-US" b="0" i="0" smtClean="0">
                          <a:latin typeface="Cambria Math" panose="02040503050406030204" pitchFamily="18" charset="0"/>
                        </a:rPr>
                        <m:t> 1 </m:t>
                      </m:r>
                      <m:d>
                        <m:dPr>
                          <m:ctrlPr>
                            <a:rPr lang="en-US" b="0" i="1" smtClean="0">
                              <a:latin typeface="Cambria Math" panose="02040503050406030204" pitchFamily="18" charset="0"/>
                            </a:rPr>
                          </m:ctrlPr>
                        </m:dPr>
                        <m:e>
                          <m:r>
                            <m:rPr>
                              <m:sty m:val="p"/>
                            </m:rPr>
                            <a:rPr lang="en-US" b="0" i="0" smtClean="0">
                              <a:latin typeface="Cambria Math" panose="02040503050406030204" pitchFamily="18" charset="0"/>
                            </a:rPr>
                            <m:t>top</m:t>
                          </m:r>
                        </m:e>
                      </m:d>
                      <m:r>
                        <a:rPr lang="en-US" b="0" i="0" smtClean="0">
                          <a:latin typeface="Cambria Math" panose="02040503050406030204" pitchFamily="18" charset="0"/>
                        </a:rPr>
                        <m:t> </m:t>
                      </m:r>
                      <m:r>
                        <m:rPr>
                          <m:sty m:val="p"/>
                        </m:rPr>
                        <a:rPr lang="en-US" b="0" i="0" smtClean="0">
                          <a:latin typeface="Cambria Math" panose="02040503050406030204" pitchFamily="18" charset="0"/>
                        </a:rPr>
                        <m:t>and</m:t>
                      </m:r>
                      <m:r>
                        <a:rPr lang="en-US" b="0" i="0" smtClean="0">
                          <a:latin typeface="Cambria Math" panose="02040503050406030204" pitchFamily="18" charset="0"/>
                        </a:rPr>
                        <m:t> </m:t>
                      </m:r>
                      <m:r>
                        <m:rPr>
                          <m:sty m:val="p"/>
                        </m:rPr>
                        <a:rPr lang="en-US" b="0" i="0" smtClean="0">
                          <a:latin typeface="Cambria Math" panose="02040503050406030204" pitchFamily="18" charset="0"/>
                        </a:rPr>
                        <m:t>Camera</m:t>
                      </m:r>
                      <m:r>
                        <a:rPr lang="en-US" b="0" i="0" smtClean="0">
                          <a:latin typeface="Cambria Math" panose="02040503050406030204" pitchFamily="18" charset="0"/>
                        </a:rPr>
                        <m:t> 2 (</m:t>
                      </m:r>
                      <m:r>
                        <m:rPr>
                          <m:sty m:val="p"/>
                        </m:rPr>
                        <a:rPr lang="en-US" b="0" i="0" smtClean="0">
                          <a:latin typeface="Cambria Math" panose="02040503050406030204" pitchFamily="18" charset="0"/>
                        </a:rPr>
                        <m:t>bottem</m:t>
                      </m:r>
                      <m:r>
                        <a:rPr lang="en-US" b="0" i="0" smtClean="0">
                          <a:latin typeface="Cambria Math" panose="02040503050406030204" pitchFamily="18" charset="0"/>
                        </a:rPr>
                        <m:t>)</m:t>
                      </m:r>
                    </m:oMath>
                  </m:oMathPara>
                </a14:m>
                <a:endParaRPr lang="en-US" dirty="0"/>
              </a:p>
            </p:txBody>
          </p:sp>
        </mc:Choice>
        <mc:Fallback xmlns="">
          <p:sp>
            <p:nvSpPr>
              <p:cNvPr id="12" name="Tekstvak 11">
                <a:extLst>
                  <a:ext uri="{FF2B5EF4-FFF2-40B4-BE49-F238E27FC236}">
                    <a16:creationId xmlns:a16="http://schemas.microsoft.com/office/drawing/2014/main" id="{98867ADF-219B-6A50-67E6-F82EB9CCFD42}"/>
                  </a:ext>
                </a:extLst>
              </p:cNvPr>
              <p:cNvSpPr txBox="1">
                <a:spLocks noRot="1" noChangeAspect="1" noMove="1" noResize="1" noEditPoints="1" noAdjustHandles="1" noChangeArrowheads="1" noChangeShapeType="1" noTextEdit="1"/>
              </p:cNvSpPr>
              <p:nvPr/>
            </p:nvSpPr>
            <p:spPr>
              <a:xfrm>
                <a:off x="3064172" y="949086"/>
                <a:ext cx="2945806" cy="207749"/>
              </a:xfrm>
              <a:prstGeom prst="rect">
                <a:avLst/>
              </a:prstGeom>
              <a:blipFill>
                <a:blip r:embed="rId6"/>
                <a:stretch>
                  <a:fillRect l="-1035" t="-2941" r="-1656" b="-32353"/>
                </a:stretch>
              </a:blipFill>
            </p:spPr>
            <p:txBody>
              <a:bodyPr/>
              <a:lstStyle/>
              <a:p>
                <a:r>
                  <a:rPr lang="en-US">
                    <a:noFill/>
                  </a:rPr>
                  <a:t> </a:t>
                </a:r>
              </a:p>
            </p:txBody>
          </p:sp>
        </mc:Fallback>
      </mc:AlternateContent>
    </p:spTree>
    <p:extLst>
      <p:ext uri="{BB962C8B-B14F-4D97-AF65-F5344CB8AC3E}">
        <p14:creationId xmlns:p14="http://schemas.microsoft.com/office/powerpoint/2010/main" val="1821429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E8EDC-B31D-96BD-E216-A79A2F8BE7F3}"/>
              </a:ext>
            </a:extLst>
          </p:cNvPr>
          <p:cNvSpPr>
            <a:spLocks noGrp="1"/>
          </p:cNvSpPr>
          <p:nvPr>
            <p:ph type="title"/>
          </p:nvPr>
        </p:nvSpPr>
        <p:spPr/>
        <p:txBody>
          <a:bodyPr anchor="ctr"/>
          <a:lstStyle/>
          <a:p>
            <a:pPr algn="ctr"/>
            <a:r>
              <a:rPr lang="en-US" sz="2500" dirty="0"/>
              <a:t>Analysis of the synchrotron radiation power</a:t>
            </a:r>
          </a:p>
        </p:txBody>
      </p:sp>
      <p:sp>
        <p:nvSpPr>
          <p:cNvPr id="4" name="Tijdelijke aanduiding voor voettekst 3">
            <a:extLst>
              <a:ext uri="{FF2B5EF4-FFF2-40B4-BE49-F238E27FC236}">
                <a16:creationId xmlns:a16="http://schemas.microsoft.com/office/drawing/2014/main" id="{9E235D78-2B7B-7BFB-5998-C0A431263333}"/>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2360DD27-81D1-FF8E-8D35-E7145730E064}"/>
              </a:ext>
            </a:extLst>
          </p:cNvPr>
          <p:cNvSpPr>
            <a:spLocks noGrp="1"/>
          </p:cNvSpPr>
          <p:nvPr>
            <p:ph type="sldNum" sz="quarter" idx="12"/>
          </p:nvPr>
        </p:nvSpPr>
        <p:spPr/>
        <p:txBody>
          <a:bodyPr/>
          <a:lstStyle/>
          <a:p>
            <a:fld id="{C194BDB0-F4EA-4DD6-8281-CCE2440D0CE0}" type="slidenum">
              <a:rPr lang="en-GB" smtClean="0"/>
              <a:t>34</a:t>
            </a:fld>
            <a:endParaRPr lang="en-GB" dirty="0"/>
          </a:p>
        </p:txBody>
      </p:sp>
      <p:sp>
        <p:nvSpPr>
          <p:cNvPr id="3" name="Tijdelijke aanduiding voor voettekst 4">
            <a:extLst>
              <a:ext uri="{FF2B5EF4-FFF2-40B4-BE49-F238E27FC236}">
                <a16:creationId xmlns:a16="http://schemas.microsoft.com/office/drawing/2014/main" id="{901C1871-7F04-F934-A638-2CEB9AF8CDDA}"/>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24]</a:t>
            </a:r>
            <a:endParaRPr lang="en-GB" sz="750" dirty="0"/>
          </a:p>
        </p:txBody>
      </p:sp>
      <p:pic>
        <p:nvPicPr>
          <p:cNvPr id="6" name="Picture 42">
            <a:extLst>
              <a:ext uri="{FF2B5EF4-FFF2-40B4-BE49-F238E27FC236}">
                <a16:creationId xmlns:a16="http://schemas.microsoft.com/office/drawing/2014/main" id="{8D279C62-F9B1-E92D-707C-81E84BB73681}"/>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427121B3-CC95-AF52-D310-F475761BE6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9" name="Tijdelijke aanduiding voor inhoud 8">
                <a:extLst>
                  <a:ext uri="{FF2B5EF4-FFF2-40B4-BE49-F238E27FC236}">
                    <a16:creationId xmlns:a16="http://schemas.microsoft.com/office/drawing/2014/main" id="{EE63DE99-8FFA-535D-AE28-49517672B330}"/>
                  </a:ext>
                </a:extLst>
              </p:cNvPr>
              <p:cNvSpPr>
                <a:spLocks noGrp="1"/>
              </p:cNvSpPr>
              <p:nvPr>
                <p:ph idx="1"/>
              </p:nvPr>
            </p:nvSpPr>
            <p:spPr/>
            <p:txBody>
              <a:bodyPr/>
              <a:lstStyle/>
              <a:p>
                <a:pPr marL="342900" indent="-342900">
                  <a:buFont typeface="Wingdings" panose="05000000000000000000" pitchFamily="2" charset="2"/>
                  <a:buChar char="§"/>
                </a:pPr>
                <a:r>
                  <a:rPr lang="en-US" sz="1600" dirty="0"/>
                  <a:t>The </a:t>
                </a:r>
                <a:r>
                  <a:rPr lang="en-US" sz="1600" b="1" dirty="0"/>
                  <a:t>loss coefficient</a:t>
                </a:r>
                <a:r>
                  <a:rPr lang="en-US" sz="1600" dirty="0"/>
                  <a:t>,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𝜈</m:t>
                        </m:r>
                      </m:e>
                      <m:sub>
                        <m:r>
                          <a:rPr lang="en-US" sz="1600" b="0" i="1" smtClean="0">
                            <a:latin typeface="Cambria Math" panose="02040503050406030204" pitchFamily="18" charset="0"/>
                          </a:rPr>
                          <m:t>1</m:t>
                        </m:r>
                      </m:sub>
                    </m:sSub>
                  </m:oMath>
                </a14:m>
                <a:r>
                  <a:rPr lang="en-US" sz="1600" dirty="0"/>
                  <a:t>, becomes </a:t>
                </a:r>
                <a:r>
                  <a:rPr lang="en-US" sz="1600" b="1" dirty="0"/>
                  <a:t>smaller</a:t>
                </a:r>
                <a:r>
                  <a:rPr lang="en-US" sz="1600" dirty="0"/>
                  <a:t> if the </a:t>
                </a:r>
                <a:r>
                  <a:rPr lang="en-US" sz="1600" b="1" dirty="0"/>
                  <a:t>ECRH power </a:t>
                </a:r>
                <a:r>
                  <a:rPr lang="en-US" sz="1600" dirty="0"/>
                  <a:t>is </a:t>
                </a:r>
                <a:r>
                  <a:rPr lang="en-US" sz="1600" b="1" dirty="0"/>
                  <a:t>deposited</a:t>
                </a:r>
                <a:r>
                  <a:rPr lang="en-US" sz="1600" dirty="0"/>
                  <a:t> </a:t>
                </a:r>
                <a:r>
                  <a:rPr lang="en-US" sz="1600" b="1" dirty="0"/>
                  <a:t>more radially outwards </a:t>
                </a:r>
                <a:r>
                  <a:rPr lang="en-US" sz="1600" dirty="0">
                    <a:solidFill>
                      <a:schemeClr val="accent1"/>
                    </a:solidFill>
                  </a:rPr>
                  <a:t>(except for #78817, possibly due to the higher loop voltage)</a:t>
                </a:r>
                <a:r>
                  <a:rPr lang="en-US" sz="1600" dirty="0"/>
                  <a:t>;</a:t>
                </a:r>
              </a:p>
              <a:p>
                <a:pPr marL="342900" indent="-342900">
                  <a:buFont typeface="Wingdings" panose="05000000000000000000" pitchFamily="2" charset="2"/>
                  <a:buChar char="§"/>
                </a:pPr>
                <a:endParaRPr lang="en-US" sz="900" dirty="0"/>
              </a:p>
              <a:p>
                <a:pPr marL="342900" indent="-342900">
                  <a:buFont typeface="Wingdings" panose="05000000000000000000" pitchFamily="2" charset="2"/>
                  <a:buChar char="§"/>
                </a:pPr>
                <a:r>
                  <a:rPr lang="en-US" sz="1600" dirty="0"/>
                  <a:t>The </a:t>
                </a:r>
                <a:r>
                  <a:rPr lang="en-US" sz="1600" b="1" u="sng" dirty="0"/>
                  <a:t>high-energetic</a:t>
                </a:r>
                <a:r>
                  <a:rPr lang="en-US" sz="1600" b="1" dirty="0"/>
                  <a:t> synchrotron radiation decay rate </a:t>
                </a:r>
                <a:r>
                  <a:rPr lang="en-US" sz="1600" dirty="0"/>
                  <a:t>is </a:t>
                </a:r>
                <a:r>
                  <a:rPr lang="en-US" sz="1600" b="1" dirty="0"/>
                  <a:t>higher than </a:t>
                </a:r>
                <a:r>
                  <a:rPr lang="en-US" sz="1600" dirty="0"/>
                  <a:t>the </a:t>
                </a:r>
                <a:r>
                  <a:rPr lang="en-US" sz="1600" b="1" u="sng" dirty="0"/>
                  <a:t>lower-energetic</a:t>
                </a:r>
                <a:r>
                  <a:rPr lang="en-US" sz="1600" dirty="0"/>
                  <a:t> </a:t>
                </a:r>
                <a:r>
                  <a:rPr lang="en-US" sz="1600" b="1" dirty="0"/>
                  <a:t>PMTX decay rate</a:t>
                </a:r>
                <a:r>
                  <a:rPr lang="en-US" sz="1600" dirty="0"/>
                  <a:t>.</a:t>
                </a:r>
              </a:p>
              <a:p>
                <a:endParaRPr lang="en-US" sz="900" dirty="0"/>
              </a:p>
              <a:p>
                <a:pPr marL="342900" indent="-342900">
                  <a:buFont typeface="Wingdings" panose="05000000000000000000" pitchFamily="2" charset="2"/>
                  <a:buChar char="§"/>
                </a:pPr>
                <a:r>
                  <a:rPr lang="en-US" sz="1600" dirty="0"/>
                  <a:t>The </a:t>
                </a:r>
                <a:r>
                  <a:rPr lang="en-US" sz="1600" b="1" dirty="0"/>
                  <a:t>relative decrease</a:t>
                </a:r>
                <a:r>
                  <a:rPr lang="en-US" sz="1600" dirty="0"/>
                  <a:t> of the (high-energetic) </a:t>
                </a:r>
                <a:r>
                  <a:rPr lang="en-US" sz="1600" b="1" dirty="0"/>
                  <a:t>population of runaway electrons</a:t>
                </a:r>
                <a:r>
                  <a:rPr lang="en-US" sz="1600" dirty="0"/>
                  <a:t> becomes </a:t>
                </a:r>
                <a:r>
                  <a:rPr lang="en-US" sz="1600" b="1" dirty="0"/>
                  <a:t>smaller</a:t>
                </a:r>
                <a:r>
                  <a:rPr lang="en-US" sz="1600" dirty="0"/>
                  <a:t> if the </a:t>
                </a:r>
                <a:r>
                  <a:rPr lang="en-US" sz="1600" b="1" dirty="0"/>
                  <a:t>ECRH power </a:t>
                </a:r>
                <a:r>
                  <a:rPr lang="en-US" sz="1600" dirty="0"/>
                  <a:t>is </a:t>
                </a:r>
                <a:r>
                  <a:rPr lang="en-US" sz="1600" b="1" dirty="0"/>
                  <a:t>deposited</a:t>
                </a:r>
                <a:r>
                  <a:rPr lang="en-US" sz="1600" dirty="0"/>
                  <a:t> </a:t>
                </a:r>
                <a:r>
                  <a:rPr lang="en-US" sz="1600" b="1" dirty="0"/>
                  <a:t>more radially outwards;</a:t>
                </a:r>
                <a:endParaRPr lang="en-US" sz="1600" dirty="0"/>
              </a:p>
              <a:p>
                <a:pPr marL="342900" indent="-342900">
                  <a:buFont typeface="Wingdings" panose="05000000000000000000" pitchFamily="2" charset="2"/>
                  <a:buChar char="q"/>
                </a:pPr>
                <a:endParaRPr lang="en-US" sz="1500" b="1" dirty="0"/>
              </a:p>
              <a:p>
                <a:pPr marL="342900" indent="-342900">
                  <a:buFont typeface="Wingdings" panose="05000000000000000000" pitchFamily="2" charset="2"/>
                  <a:buChar char="q"/>
                </a:pPr>
                <a:r>
                  <a:rPr lang="en-US" sz="1500" dirty="0"/>
                  <a:t>If the </a:t>
                </a:r>
                <a:r>
                  <a:rPr lang="en-US" sz="1500" b="1" dirty="0"/>
                  <a:t>ECRH power</a:t>
                </a:r>
                <a:r>
                  <a:rPr lang="en-US" sz="1500" dirty="0"/>
                  <a:t> is </a:t>
                </a:r>
                <a:r>
                  <a:rPr lang="en-US" sz="1500" b="1" dirty="0"/>
                  <a:t>deposited</a:t>
                </a:r>
                <a:r>
                  <a:rPr lang="en-US" sz="1500" dirty="0"/>
                  <a:t> around the </a:t>
                </a:r>
                <a:r>
                  <a:rPr lang="en-US" sz="1500" b="1" dirty="0"/>
                  <a:t>edge of the plasma</a:t>
                </a:r>
                <a:r>
                  <a:rPr lang="en-US" sz="1500" dirty="0"/>
                  <a:t>, then the </a:t>
                </a:r>
                <a:r>
                  <a:rPr lang="en-US" sz="1500" b="1" dirty="0"/>
                  <a:t>synchrotron radiation pattern </a:t>
                </a:r>
                <a:r>
                  <a:rPr lang="en-US" sz="1500" dirty="0"/>
                  <a:t>does </a:t>
                </a:r>
                <a:r>
                  <a:rPr lang="en-US" sz="1500" b="1" dirty="0"/>
                  <a:t>NOT</a:t>
                </a:r>
                <a:r>
                  <a:rPr lang="en-US" sz="1500" dirty="0"/>
                  <a:t> completely </a:t>
                </a:r>
                <a:r>
                  <a:rPr lang="en-US" sz="1500" b="1" dirty="0"/>
                  <a:t>disappear</a:t>
                </a:r>
                <a:r>
                  <a:rPr lang="en-US" sz="1500" dirty="0"/>
                  <a:t>, indicating that some </a:t>
                </a:r>
                <a:r>
                  <a:rPr lang="en-US" sz="1500" b="1" dirty="0"/>
                  <a:t>runaway electrons survive</a:t>
                </a:r>
                <a:r>
                  <a:rPr lang="en-US" sz="1500" dirty="0"/>
                  <a:t> (within the core of the plasma);</a:t>
                </a:r>
              </a:p>
            </p:txBody>
          </p:sp>
        </mc:Choice>
        <mc:Fallback xmlns="">
          <p:sp>
            <p:nvSpPr>
              <p:cNvPr id="9" name="Tijdelijke aanduiding voor inhoud 8">
                <a:extLst>
                  <a:ext uri="{FF2B5EF4-FFF2-40B4-BE49-F238E27FC236}">
                    <a16:creationId xmlns:a16="http://schemas.microsoft.com/office/drawing/2014/main" id="{EE63DE99-8FFA-535D-AE28-49517672B330}"/>
                  </a:ext>
                </a:extLst>
              </p:cNvPr>
              <p:cNvSpPr>
                <a:spLocks noGrp="1" noRot="1" noChangeAspect="1" noMove="1" noResize="1" noEditPoints="1" noAdjustHandles="1" noChangeArrowheads="1" noChangeShapeType="1" noTextEdit="1"/>
              </p:cNvSpPr>
              <p:nvPr>
                <p:ph idx="1"/>
              </p:nvPr>
            </p:nvSpPr>
            <p:spPr>
              <a:blipFill>
                <a:blip r:embed="rId4"/>
                <a:stretch>
                  <a:fillRect l="-1532" t="-2083" r="-1694"/>
                </a:stretch>
              </a:blipFill>
            </p:spPr>
            <p:txBody>
              <a:bodyPr/>
              <a:lstStyle/>
              <a:p>
                <a:r>
                  <a:rPr lang="en-US">
                    <a:noFill/>
                  </a:rPr>
                  <a:t> </a:t>
                </a:r>
              </a:p>
            </p:txBody>
          </p:sp>
        </mc:Fallback>
      </mc:AlternateContent>
    </p:spTree>
    <p:extLst>
      <p:ext uri="{BB962C8B-B14F-4D97-AF65-F5344CB8AC3E}">
        <p14:creationId xmlns:p14="http://schemas.microsoft.com/office/powerpoint/2010/main" val="386342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E8EDC-B31D-96BD-E216-A79A2F8BE7F3}"/>
              </a:ext>
            </a:extLst>
          </p:cNvPr>
          <p:cNvSpPr>
            <a:spLocks noGrp="1"/>
          </p:cNvSpPr>
          <p:nvPr>
            <p:ph type="title"/>
          </p:nvPr>
        </p:nvSpPr>
        <p:spPr/>
        <p:txBody>
          <a:bodyPr anchor="ctr"/>
          <a:lstStyle/>
          <a:p>
            <a:pPr algn="ctr"/>
            <a:r>
              <a:rPr lang="en-US" sz="2500" dirty="0"/>
              <a:t>Analysis of the synchrotron radiation patterns</a:t>
            </a:r>
          </a:p>
        </p:txBody>
      </p:sp>
      <p:sp>
        <p:nvSpPr>
          <p:cNvPr id="4" name="Tijdelijke aanduiding voor voettekst 3">
            <a:extLst>
              <a:ext uri="{FF2B5EF4-FFF2-40B4-BE49-F238E27FC236}">
                <a16:creationId xmlns:a16="http://schemas.microsoft.com/office/drawing/2014/main" id="{9E235D78-2B7B-7BFB-5998-C0A431263333}"/>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2360DD27-81D1-FF8E-8D35-E7145730E064}"/>
              </a:ext>
            </a:extLst>
          </p:cNvPr>
          <p:cNvSpPr>
            <a:spLocks noGrp="1"/>
          </p:cNvSpPr>
          <p:nvPr>
            <p:ph type="sldNum" sz="quarter" idx="12"/>
          </p:nvPr>
        </p:nvSpPr>
        <p:spPr/>
        <p:txBody>
          <a:bodyPr/>
          <a:lstStyle/>
          <a:p>
            <a:fld id="{C194BDB0-F4EA-4DD6-8281-CCE2440D0CE0}" type="slidenum">
              <a:rPr lang="en-GB" smtClean="0"/>
              <a:t>35</a:t>
            </a:fld>
            <a:endParaRPr lang="en-GB" dirty="0"/>
          </a:p>
        </p:txBody>
      </p:sp>
      <p:sp>
        <p:nvSpPr>
          <p:cNvPr id="3" name="Tijdelijke aanduiding voor voettekst 4">
            <a:extLst>
              <a:ext uri="{FF2B5EF4-FFF2-40B4-BE49-F238E27FC236}">
                <a16:creationId xmlns:a16="http://schemas.microsoft.com/office/drawing/2014/main" id="{901C1871-7F04-F934-A638-2CEB9AF8CDDA}"/>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25a]</a:t>
            </a:r>
            <a:endParaRPr lang="en-GB" sz="750" dirty="0"/>
          </a:p>
        </p:txBody>
      </p:sp>
      <p:pic>
        <p:nvPicPr>
          <p:cNvPr id="6" name="Picture 42">
            <a:extLst>
              <a:ext uri="{FF2B5EF4-FFF2-40B4-BE49-F238E27FC236}">
                <a16:creationId xmlns:a16="http://schemas.microsoft.com/office/drawing/2014/main" id="{8D279C62-F9B1-E92D-707C-81E84BB73681}"/>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427121B3-CC95-AF52-D310-F475761BE6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pic>
        <p:nvPicPr>
          <p:cNvPr id="16" name="Tijdelijke aanduiding voor inhoud 15">
            <a:extLst>
              <a:ext uri="{FF2B5EF4-FFF2-40B4-BE49-F238E27FC236}">
                <a16:creationId xmlns:a16="http://schemas.microsoft.com/office/drawing/2014/main" id="{FC22E74A-84BA-83FE-530C-40BFF1964515}"/>
              </a:ext>
            </a:extLst>
          </p:cNvPr>
          <p:cNvPicPr>
            <a:picLocks noGrp="1" noChangeAspect="1"/>
          </p:cNvPicPr>
          <p:nvPr>
            <p:ph idx="1"/>
          </p:nvPr>
        </p:nvPicPr>
        <p:blipFill>
          <a:blip r:embed="rId4"/>
          <a:stretch>
            <a:fillRect/>
          </a:stretch>
        </p:blipFill>
        <p:spPr>
          <a:xfrm>
            <a:off x="1623593" y="1306513"/>
            <a:ext cx="5826964" cy="2922587"/>
          </a:xfrm>
        </p:spPr>
      </p:pic>
    </p:spTree>
    <p:extLst>
      <p:ext uri="{BB962C8B-B14F-4D97-AF65-F5344CB8AC3E}">
        <p14:creationId xmlns:p14="http://schemas.microsoft.com/office/powerpoint/2010/main" val="3718160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E8EDC-B31D-96BD-E216-A79A2F8BE7F3}"/>
              </a:ext>
            </a:extLst>
          </p:cNvPr>
          <p:cNvSpPr>
            <a:spLocks noGrp="1"/>
          </p:cNvSpPr>
          <p:nvPr>
            <p:ph type="title"/>
          </p:nvPr>
        </p:nvSpPr>
        <p:spPr/>
        <p:txBody>
          <a:bodyPr anchor="ctr"/>
          <a:lstStyle/>
          <a:p>
            <a:pPr algn="ctr"/>
            <a:r>
              <a:rPr lang="en-US" sz="2500" dirty="0"/>
              <a:t>Analysis of the synchrotron radiation patterns</a:t>
            </a:r>
          </a:p>
        </p:txBody>
      </p:sp>
      <p:sp>
        <p:nvSpPr>
          <p:cNvPr id="4" name="Tijdelijke aanduiding voor voettekst 3">
            <a:extLst>
              <a:ext uri="{FF2B5EF4-FFF2-40B4-BE49-F238E27FC236}">
                <a16:creationId xmlns:a16="http://schemas.microsoft.com/office/drawing/2014/main" id="{9E235D78-2B7B-7BFB-5998-C0A431263333}"/>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2360DD27-81D1-FF8E-8D35-E7145730E064}"/>
              </a:ext>
            </a:extLst>
          </p:cNvPr>
          <p:cNvSpPr>
            <a:spLocks noGrp="1"/>
          </p:cNvSpPr>
          <p:nvPr>
            <p:ph type="sldNum" sz="quarter" idx="12"/>
          </p:nvPr>
        </p:nvSpPr>
        <p:spPr/>
        <p:txBody>
          <a:bodyPr/>
          <a:lstStyle/>
          <a:p>
            <a:fld id="{C194BDB0-F4EA-4DD6-8281-CCE2440D0CE0}" type="slidenum">
              <a:rPr lang="en-GB" smtClean="0"/>
              <a:t>36</a:t>
            </a:fld>
            <a:endParaRPr lang="en-GB" dirty="0"/>
          </a:p>
        </p:txBody>
      </p:sp>
      <p:sp>
        <p:nvSpPr>
          <p:cNvPr id="3" name="Tijdelijke aanduiding voor voettekst 4">
            <a:extLst>
              <a:ext uri="{FF2B5EF4-FFF2-40B4-BE49-F238E27FC236}">
                <a16:creationId xmlns:a16="http://schemas.microsoft.com/office/drawing/2014/main" id="{901C1871-7F04-F934-A638-2CEB9AF8CDDA}"/>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25b - Hidden]</a:t>
            </a:r>
            <a:endParaRPr lang="en-GB" sz="750" dirty="0"/>
          </a:p>
        </p:txBody>
      </p:sp>
      <p:pic>
        <p:nvPicPr>
          <p:cNvPr id="6" name="Picture 42">
            <a:extLst>
              <a:ext uri="{FF2B5EF4-FFF2-40B4-BE49-F238E27FC236}">
                <a16:creationId xmlns:a16="http://schemas.microsoft.com/office/drawing/2014/main" id="{8D279C62-F9B1-E92D-707C-81E84BB73681}"/>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427121B3-CC95-AF52-D310-F475761BE6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pic>
        <p:nvPicPr>
          <p:cNvPr id="18" name="Tijdelijke aanduiding voor inhoud 17">
            <a:extLst>
              <a:ext uri="{FF2B5EF4-FFF2-40B4-BE49-F238E27FC236}">
                <a16:creationId xmlns:a16="http://schemas.microsoft.com/office/drawing/2014/main" id="{C030CF99-726E-5026-D2F7-9EE0453C6EE3}"/>
              </a:ext>
            </a:extLst>
          </p:cNvPr>
          <p:cNvPicPr>
            <a:picLocks noGrp="1" noChangeAspect="1"/>
          </p:cNvPicPr>
          <p:nvPr>
            <p:ph idx="1"/>
          </p:nvPr>
        </p:nvPicPr>
        <p:blipFill>
          <a:blip r:embed="rId4"/>
          <a:stretch>
            <a:fillRect/>
          </a:stretch>
        </p:blipFill>
        <p:spPr>
          <a:xfrm>
            <a:off x="1623593" y="1306513"/>
            <a:ext cx="5826964" cy="2922587"/>
          </a:xfrm>
        </p:spPr>
      </p:pic>
    </p:spTree>
    <p:extLst>
      <p:ext uri="{BB962C8B-B14F-4D97-AF65-F5344CB8AC3E}">
        <p14:creationId xmlns:p14="http://schemas.microsoft.com/office/powerpoint/2010/main" val="3900743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8E376F8-5B89-8537-EC44-A9244AA625E3}"/>
              </a:ext>
            </a:extLst>
          </p:cNvPr>
          <p:cNvSpPr>
            <a:spLocks noGrp="1"/>
          </p:cNvSpPr>
          <p:nvPr>
            <p:ph type="title"/>
          </p:nvPr>
        </p:nvSpPr>
        <p:spPr/>
        <p:txBody>
          <a:bodyPr anchor="ctr"/>
          <a:lstStyle/>
          <a:p>
            <a:r>
              <a:rPr lang="en-US" sz="2500" dirty="0"/>
              <a:t>Table of Contents</a:t>
            </a:r>
          </a:p>
        </p:txBody>
      </p:sp>
      <p:sp>
        <p:nvSpPr>
          <p:cNvPr id="6" name="Tijdelijke aanduiding voor inhoud 5">
            <a:extLst>
              <a:ext uri="{FF2B5EF4-FFF2-40B4-BE49-F238E27FC236}">
                <a16:creationId xmlns:a16="http://schemas.microsoft.com/office/drawing/2014/main" id="{4CD265BE-4335-17E2-BD14-33EA30C4D45C}"/>
              </a:ext>
            </a:extLst>
          </p:cNvPr>
          <p:cNvSpPr>
            <a:spLocks noGrp="1"/>
          </p:cNvSpPr>
          <p:nvPr>
            <p:ph idx="1"/>
          </p:nvPr>
        </p:nvSpPr>
        <p:spPr/>
        <p:txBody>
          <a:bodyPr/>
          <a:lstStyle/>
          <a:p>
            <a:pPr marL="342900" indent="-342900">
              <a:buFont typeface="Wingdings" panose="05000000000000000000" pitchFamily="2" charset="2"/>
              <a:buChar char="§"/>
            </a:pPr>
            <a:r>
              <a:rPr lang="en-US" sz="1750" dirty="0"/>
              <a:t>ECRH-induced expulsion of REs (model)</a:t>
            </a:r>
          </a:p>
          <a:p>
            <a:pPr marL="523875" lvl="2" indent="-342900"/>
            <a:r>
              <a:rPr lang="en-US" sz="1500" dirty="0"/>
              <a:t>Short recap of the </a:t>
            </a:r>
            <a:r>
              <a:rPr lang="en-US" sz="1500" i="1" dirty="0"/>
              <a:t>zero-dimensional ECRH-induced expulsion of REs model</a:t>
            </a:r>
            <a:r>
              <a:rPr lang="en-US" sz="1500" dirty="0"/>
              <a:t>;</a:t>
            </a:r>
          </a:p>
          <a:p>
            <a:pPr marL="523875" lvl="2" indent="-342900"/>
            <a:r>
              <a:rPr lang="en-US" sz="1500" dirty="0"/>
              <a:t>Analysis of the hard X-ray emission for different ECRH deposition locations;</a:t>
            </a:r>
          </a:p>
          <a:p>
            <a:pPr marL="523875" lvl="2" indent="-342900"/>
            <a:endParaRPr lang="en-US" sz="1500" dirty="0"/>
          </a:p>
          <a:p>
            <a:pPr marL="342900" indent="-342900">
              <a:buFont typeface="Wingdings" panose="05000000000000000000" pitchFamily="2" charset="2"/>
              <a:buChar char="§"/>
            </a:pPr>
            <a:r>
              <a:rPr lang="en-US" sz="1750" dirty="0"/>
              <a:t>Synchrotron radiation</a:t>
            </a:r>
          </a:p>
          <a:p>
            <a:pPr marL="523875" lvl="2" indent="-342900"/>
            <a:r>
              <a:rPr lang="en-US" sz="1500" dirty="0"/>
              <a:t>Introduction to the MANTIS system(s);</a:t>
            </a:r>
          </a:p>
          <a:p>
            <a:pPr marL="523875" lvl="2" indent="-342900"/>
            <a:r>
              <a:rPr lang="en-US" sz="1500" dirty="0"/>
              <a:t>Analysis of the synchrotron radiation power for different ECRH deposition locations;</a:t>
            </a:r>
          </a:p>
          <a:p>
            <a:pPr marL="523875" lvl="2" indent="-342900"/>
            <a:r>
              <a:rPr lang="en-US" sz="1500" b="1" dirty="0"/>
              <a:t>Introduction to the tomographic inversion tool(s);</a:t>
            </a:r>
          </a:p>
          <a:p>
            <a:pPr marL="523875" lvl="2" indent="-342900"/>
            <a:r>
              <a:rPr lang="en-US" sz="1500" dirty="0"/>
              <a:t>Analysis of the tomographic inversions of the RE-distribution(s);</a:t>
            </a:r>
          </a:p>
          <a:p>
            <a:pPr marL="523875" lvl="2" indent="-342900"/>
            <a:endParaRPr lang="en-US" sz="1500" dirty="0"/>
          </a:p>
          <a:p>
            <a:pPr marL="342900" indent="-342900">
              <a:buFont typeface="Wingdings" panose="05000000000000000000" pitchFamily="2" charset="2"/>
              <a:buChar char="§"/>
            </a:pPr>
            <a:r>
              <a:rPr lang="en-US" sz="1750" dirty="0"/>
              <a:t>Outlook</a:t>
            </a:r>
          </a:p>
          <a:p>
            <a:pPr marL="342900" indent="-342900">
              <a:buFont typeface="Wingdings" panose="05000000000000000000" pitchFamily="2" charset="2"/>
              <a:buChar char="§"/>
            </a:pPr>
            <a:endParaRPr lang="en-US" dirty="0"/>
          </a:p>
        </p:txBody>
      </p:sp>
      <p:sp>
        <p:nvSpPr>
          <p:cNvPr id="3" name="Tijdelijke aanduiding voor voettekst 2">
            <a:extLst>
              <a:ext uri="{FF2B5EF4-FFF2-40B4-BE49-F238E27FC236}">
                <a16:creationId xmlns:a16="http://schemas.microsoft.com/office/drawing/2014/main" id="{63783317-E880-EFE5-9246-103124134E45}"/>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4" name="Tijdelijke aanduiding voor dianummer 3">
            <a:extLst>
              <a:ext uri="{FF2B5EF4-FFF2-40B4-BE49-F238E27FC236}">
                <a16:creationId xmlns:a16="http://schemas.microsoft.com/office/drawing/2014/main" id="{6F0FB54F-7855-44F9-0115-B5937E6181A0}"/>
              </a:ext>
            </a:extLst>
          </p:cNvPr>
          <p:cNvSpPr>
            <a:spLocks noGrp="1"/>
          </p:cNvSpPr>
          <p:nvPr>
            <p:ph type="sldNum" sz="quarter" idx="12"/>
          </p:nvPr>
        </p:nvSpPr>
        <p:spPr/>
        <p:txBody>
          <a:bodyPr/>
          <a:lstStyle/>
          <a:p>
            <a:fld id="{C194BDB0-F4EA-4DD6-8281-CCE2440D0CE0}" type="slidenum">
              <a:rPr lang="en-GB" smtClean="0"/>
              <a:t>37</a:t>
            </a:fld>
            <a:endParaRPr lang="en-GB" dirty="0"/>
          </a:p>
        </p:txBody>
      </p:sp>
      <p:sp>
        <p:nvSpPr>
          <p:cNvPr id="2" name="Tijdelijke aanduiding voor voettekst 4">
            <a:extLst>
              <a:ext uri="{FF2B5EF4-FFF2-40B4-BE49-F238E27FC236}">
                <a16:creationId xmlns:a16="http://schemas.microsoft.com/office/drawing/2014/main" id="{7A554488-8DB7-2EF3-08B9-05879577B0A1}"/>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a:t>
            </a:r>
            <a:endParaRPr lang="en-GB" sz="750" dirty="0"/>
          </a:p>
        </p:txBody>
      </p:sp>
      <p:pic>
        <p:nvPicPr>
          <p:cNvPr id="7" name="Picture 42">
            <a:extLst>
              <a:ext uri="{FF2B5EF4-FFF2-40B4-BE49-F238E27FC236}">
                <a16:creationId xmlns:a16="http://schemas.microsoft.com/office/drawing/2014/main" id="{DE1616C2-46AE-68AE-9F91-FC49E39AAAF3}"/>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6D7E969F-43BD-9373-816B-5A6A14DCDE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3155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59B950-4527-869B-976E-2023152C8436}"/>
              </a:ext>
            </a:extLst>
          </p:cNvPr>
          <p:cNvSpPr>
            <a:spLocks noGrp="1"/>
          </p:cNvSpPr>
          <p:nvPr>
            <p:ph type="title"/>
          </p:nvPr>
        </p:nvSpPr>
        <p:spPr/>
        <p:txBody>
          <a:bodyPr anchor="ctr"/>
          <a:lstStyle/>
          <a:p>
            <a:pPr algn="ctr"/>
            <a:r>
              <a:rPr lang="en-US" sz="2500" dirty="0"/>
              <a:t>Tomographic inversion of the RE distribution(s)</a:t>
            </a:r>
          </a:p>
        </p:txBody>
      </p:sp>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38</a:t>
            </a:fld>
            <a:endParaRPr lang="en-GB" dirty="0"/>
          </a:p>
        </p:txBody>
      </p:sp>
      <p:sp>
        <p:nvSpPr>
          <p:cNvPr id="8" name="Tijdelijke aanduiding voor inhoud 2">
            <a:extLst>
              <a:ext uri="{FF2B5EF4-FFF2-40B4-BE49-F238E27FC236}">
                <a16:creationId xmlns:a16="http://schemas.microsoft.com/office/drawing/2014/main" id="{17CE27CA-09A3-F9E6-39FE-DE7C9D5A29B3}"/>
              </a:ext>
            </a:extLst>
          </p:cNvPr>
          <p:cNvSpPr txBox="1">
            <a:spLocks/>
          </p:cNvSpPr>
          <p:nvPr/>
        </p:nvSpPr>
        <p:spPr>
          <a:xfrm>
            <a:off x="758824" y="1306642"/>
            <a:ext cx="7556501" cy="2922458"/>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950" kern="1200" baseline="0">
                <a:solidFill>
                  <a:schemeClr val="tx1"/>
                </a:solidFill>
                <a:latin typeface="+mn-lt"/>
                <a:ea typeface="+mn-ea"/>
                <a:cs typeface="+mn-cs"/>
              </a:defRPr>
            </a:lvl1pPr>
            <a:lvl2pPr marL="0" indent="0" algn="l" defTabSz="685800" rtl="0" eaLnBrk="1" latinLnBrk="0" hangingPunct="1">
              <a:lnSpc>
                <a:spcPct val="100000"/>
              </a:lnSpc>
              <a:spcBef>
                <a:spcPts val="0"/>
              </a:spcBef>
              <a:buFont typeface="Arial" panose="020B0604020202020204" pitchFamily="34" charset="0"/>
              <a:buNone/>
              <a:defRPr sz="1650" kern="1200">
                <a:solidFill>
                  <a:schemeClr val="tx1"/>
                </a:solidFill>
                <a:latin typeface="+mn-lt"/>
                <a:ea typeface="+mn-ea"/>
                <a:cs typeface="+mn-cs"/>
              </a:defRPr>
            </a:lvl2pPr>
            <a:lvl3pPr marL="180975" indent="-180975" algn="l" defTabSz="685800" rtl="0" eaLnBrk="1" latinLnBrk="0" hangingPunct="1">
              <a:lnSpc>
                <a:spcPct val="100000"/>
              </a:lnSpc>
              <a:spcBef>
                <a:spcPts val="0"/>
              </a:spcBef>
              <a:buFont typeface="Arial" panose="020B0604020202020204" pitchFamily="34" charset="0"/>
              <a:buChar char="•"/>
              <a:defRPr sz="1650" kern="1200">
                <a:solidFill>
                  <a:schemeClr val="tx1"/>
                </a:solidFill>
                <a:latin typeface="+mn-lt"/>
                <a:ea typeface="+mn-ea"/>
                <a:cs typeface="+mn-cs"/>
              </a:defRPr>
            </a:lvl3pPr>
            <a:lvl4pPr marL="360000" indent="-180975" algn="l" defTabSz="685800" rtl="0" eaLnBrk="1" latinLnBrk="0" hangingPunct="1">
              <a:lnSpc>
                <a:spcPct val="100000"/>
              </a:lnSpc>
              <a:spcBef>
                <a:spcPts val="0"/>
              </a:spcBef>
              <a:buFont typeface="Arial" panose="020B0604020202020204" pitchFamily="34" charset="0"/>
              <a:buChar char="•"/>
              <a:defRPr sz="1650" kern="1200">
                <a:solidFill>
                  <a:schemeClr val="tx1"/>
                </a:solidFill>
                <a:latin typeface="+mn-lt"/>
                <a:ea typeface="+mn-ea"/>
                <a:cs typeface="+mn-cs"/>
              </a:defRPr>
            </a:lvl4pPr>
            <a:lvl5pPr marL="539750" indent="-177800" algn="l" defTabSz="685800" rtl="0" eaLnBrk="1" latinLnBrk="0" hangingPunct="1">
              <a:lnSpc>
                <a:spcPct val="100000"/>
              </a:lnSpc>
              <a:spcBef>
                <a:spcPts val="0"/>
              </a:spcBef>
              <a:buFont typeface="Arial" panose="020B0604020202020204" pitchFamily="34" charset="0"/>
              <a:buChar char="•"/>
              <a:defRPr sz="16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buFont typeface="Wingdings" panose="05000000000000000000" pitchFamily="2" charset="2"/>
              <a:buChar char="§"/>
            </a:pPr>
            <a:r>
              <a:rPr lang="en-US" dirty="0"/>
              <a:t>SOFT:</a:t>
            </a:r>
            <a:r>
              <a:rPr lang="en-US" dirty="0">
                <a:solidFill>
                  <a:schemeClr val="tx2"/>
                </a:solidFill>
              </a:rPr>
              <a:t> S</a:t>
            </a:r>
            <a:r>
              <a:rPr lang="en-US" dirty="0"/>
              <a:t>ynchrotron-detecting </a:t>
            </a:r>
            <a:r>
              <a:rPr lang="en-US" dirty="0">
                <a:solidFill>
                  <a:schemeClr val="tx2"/>
                </a:solidFill>
              </a:rPr>
              <a:t>O</a:t>
            </a:r>
            <a:r>
              <a:rPr lang="en-US" dirty="0"/>
              <a:t>rbit </a:t>
            </a:r>
            <a:r>
              <a:rPr lang="en-US" dirty="0">
                <a:solidFill>
                  <a:schemeClr val="tx2"/>
                </a:solidFill>
              </a:rPr>
              <a:t>F</a:t>
            </a:r>
            <a:r>
              <a:rPr lang="en-US" dirty="0"/>
              <a:t>ollowing </a:t>
            </a:r>
            <a:r>
              <a:rPr lang="en-US" dirty="0">
                <a:solidFill>
                  <a:schemeClr val="tx2"/>
                </a:solidFill>
              </a:rPr>
              <a:t>T</a:t>
            </a:r>
            <a:r>
              <a:rPr lang="en-US" dirty="0"/>
              <a:t>oolkit</a:t>
            </a:r>
          </a:p>
          <a:p>
            <a:pPr marL="342900" indent="-342900">
              <a:buFont typeface="Wingdings" panose="05000000000000000000" pitchFamily="2" charset="2"/>
              <a:buChar char="§"/>
            </a:pPr>
            <a:endParaRPr lang="en-US" sz="1000" dirty="0"/>
          </a:p>
        </p:txBody>
      </p:sp>
      <p:pic>
        <p:nvPicPr>
          <p:cNvPr id="14" name="Afbeelding 13">
            <a:extLst>
              <a:ext uri="{FF2B5EF4-FFF2-40B4-BE49-F238E27FC236}">
                <a16:creationId xmlns:a16="http://schemas.microsoft.com/office/drawing/2014/main" id="{652B6FF8-5232-608B-01D6-74DC5A91B16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462356" y="1777871"/>
            <a:ext cx="4346287" cy="1980000"/>
          </a:xfrm>
          <a:prstGeom prst="rect">
            <a:avLst/>
          </a:prstGeom>
        </p:spPr>
      </p:pic>
      <mc:AlternateContent xmlns:mc="http://schemas.openxmlformats.org/markup-compatibility/2006" xmlns:a14="http://schemas.microsoft.com/office/drawing/2010/main">
        <mc:Choice Requires="a14">
          <p:sp>
            <p:nvSpPr>
              <p:cNvPr id="15" name="Tekstvak 14">
                <a:extLst>
                  <a:ext uri="{FF2B5EF4-FFF2-40B4-BE49-F238E27FC236}">
                    <a16:creationId xmlns:a16="http://schemas.microsoft.com/office/drawing/2014/main" id="{2A3928B8-D99E-5C7C-1E07-039B69A110D9}"/>
                  </a:ext>
                </a:extLst>
              </p:cNvPr>
              <p:cNvSpPr txBox="1"/>
              <p:nvPr/>
            </p:nvSpPr>
            <p:spPr>
              <a:xfrm>
                <a:off x="1016048" y="3827289"/>
                <a:ext cx="7238905" cy="8073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𝑡𝑜𝑡</m:t>
                          </m:r>
                        </m:sub>
                      </m:sSub>
                      <m:r>
                        <a:rPr lang="en-US" sz="2000" b="0" i="1" smtClean="0">
                          <a:latin typeface="Cambria Math" panose="02040503050406030204" pitchFamily="18" charset="0"/>
                        </a:rPr>
                        <m:t>=</m:t>
                      </m:r>
                      <m:nary>
                        <m:naryPr>
                          <m:limLoc m:val="undOvr"/>
                          <m:subHide m:val="on"/>
                          <m:supHide m:val="on"/>
                          <m:ctrlPr>
                            <a:rPr lang="en-US" sz="2000" b="0" i="1" smtClean="0">
                              <a:latin typeface="Cambria Math" panose="02040503050406030204" pitchFamily="18" charset="0"/>
                            </a:rPr>
                          </m:ctrlPr>
                        </m:naryPr>
                        <m:sub/>
                        <m:sup/>
                        <m:e>
                          <m:nary>
                            <m:naryPr>
                              <m:limLoc m:val="undOvr"/>
                              <m:subHide m:val="on"/>
                              <m:supHide m:val="on"/>
                              <m:ctrlPr>
                                <a:rPr lang="en-US" sz="2000" b="0" i="1" smtClean="0">
                                  <a:latin typeface="Cambria Math" panose="02040503050406030204" pitchFamily="18" charset="0"/>
                                </a:rPr>
                              </m:ctrlPr>
                            </m:naryPr>
                            <m:sub/>
                            <m:sup/>
                            <m:e>
                              <m:nary>
                                <m:naryPr>
                                  <m:limLoc m:val="undOvr"/>
                                  <m:subHide m:val="on"/>
                                  <m:supHide m:val="on"/>
                                  <m:ctrlPr>
                                    <a:rPr lang="en-US" sz="2000" b="0" i="1" smtClean="0">
                                      <a:latin typeface="Cambria Math" panose="02040503050406030204" pitchFamily="18" charset="0"/>
                                    </a:rPr>
                                  </m:ctrlPr>
                                </m:naryPr>
                                <m:sub/>
                                <m:sup/>
                                <m:e>
                                  <m:nary>
                                    <m:naryPr>
                                      <m:limLoc m:val="undOvr"/>
                                      <m:subHide m:val="on"/>
                                      <m:supHide m:val="on"/>
                                      <m:ctrlPr>
                                        <a:rPr lang="en-US" sz="2000" b="0" i="1" smtClean="0">
                                          <a:latin typeface="Cambria Math" panose="02040503050406030204" pitchFamily="18" charset="0"/>
                                        </a:rPr>
                                      </m:ctrlPr>
                                    </m:naryPr>
                                    <m:sub/>
                                    <m:sup/>
                                    <m:e>
                                      <m:r>
                                        <a:rPr lang="en-US" sz="2000" b="0" i="1" smtClean="0">
                                          <a:solidFill>
                                            <a:srgbClr val="7030A0"/>
                                          </a:solidFill>
                                          <a:latin typeface="Cambria Math" panose="02040503050406030204" pitchFamily="18" charset="0"/>
                                        </a:rPr>
                                        <m:t>𝐺</m:t>
                                      </m:r>
                                      <m:d>
                                        <m:dPr>
                                          <m:ctrlPr>
                                            <a:rPr lang="en-US" sz="2000" b="0" i="1" smtClean="0">
                                              <a:solidFill>
                                                <a:srgbClr val="7030A0"/>
                                              </a:solidFill>
                                              <a:latin typeface="Cambria Math" panose="02040503050406030204" pitchFamily="18" charset="0"/>
                                            </a:rPr>
                                          </m:ctrlPr>
                                        </m:dPr>
                                        <m:e>
                                          <m:r>
                                            <a:rPr lang="en-US" sz="2000" b="0" i="1" smtClean="0">
                                              <a:solidFill>
                                                <a:srgbClr val="7030A0"/>
                                              </a:solidFill>
                                              <a:latin typeface="Cambria Math" panose="02040503050406030204" pitchFamily="18" charset="0"/>
                                            </a:rPr>
                                            <m:t>𝜌</m:t>
                                          </m:r>
                                          <m:r>
                                            <a:rPr lang="en-US" sz="2000" b="0" i="1" smtClean="0">
                                              <a:solidFill>
                                                <a:srgbClr val="7030A0"/>
                                              </a:solidFill>
                                              <a:latin typeface="Cambria Math" panose="02040503050406030204" pitchFamily="18" charset="0"/>
                                            </a:rPr>
                                            <m:t>, </m:t>
                                          </m:r>
                                          <m:r>
                                            <a:rPr lang="en-US" sz="2000" b="0" i="1" smtClean="0">
                                              <a:solidFill>
                                                <a:srgbClr val="7030A0"/>
                                              </a:solidFill>
                                              <a:latin typeface="Cambria Math" panose="02040503050406030204" pitchFamily="18" charset="0"/>
                                            </a:rPr>
                                            <m:t>𝑝</m:t>
                                          </m:r>
                                          <m:r>
                                            <a:rPr lang="en-US" sz="2000" b="0" i="1" smtClean="0">
                                              <a:solidFill>
                                                <a:srgbClr val="7030A0"/>
                                              </a:solidFill>
                                              <a:latin typeface="Cambria Math" panose="02040503050406030204" pitchFamily="18" charset="0"/>
                                            </a:rPr>
                                            <m:t>, </m:t>
                                          </m:r>
                                          <m:r>
                                            <m:rPr>
                                              <m:sty m:val="p"/>
                                            </m:rPr>
                                            <a:rPr lang="en-US" sz="2000" b="0" i="0" smtClean="0">
                                              <a:solidFill>
                                                <a:srgbClr val="7030A0"/>
                                              </a:solidFill>
                                              <a:latin typeface="Cambria Math" panose="02040503050406030204" pitchFamily="18" charset="0"/>
                                            </a:rPr>
                                            <m:t>Θ</m:t>
                                          </m:r>
                                          <m:r>
                                            <a:rPr lang="en-US" sz="2000" b="0" i="1" smtClean="0">
                                              <a:solidFill>
                                                <a:srgbClr val="7030A0"/>
                                              </a:solidFill>
                                              <a:latin typeface="Cambria Math" panose="02040503050406030204" pitchFamily="18" charset="0"/>
                                            </a:rPr>
                                            <m:t>, </m:t>
                                          </m:r>
                                          <m:r>
                                            <a:rPr lang="en-US" sz="2000" b="0" i="1" smtClean="0">
                                              <a:solidFill>
                                                <a:srgbClr val="7030A0"/>
                                              </a:solidFill>
                                              <a:latin typeface="Cambria Math" panose="02040503050406030204" pitchFamily="18" charset="0"/>
                                            </a:rPr>
                                            <m:t>𝜆</m:t>
                                          </m:r>
                                        </m:e>
                                      </m:d>
                                      <m:sSub>
                                        <m:sSubPr>
                                          <m:ctrlPr>
                                            <a:rPr lang="en-US" sz="2000" b="0" i="1" smtClean="0">
                                              <a:solidFill>
                                                <a:schemeClr val="accent1"/>
                                              </a:solidFill>
                                              <a:latin typeface="Cambria Math" panose="02040503050406030204" pitchFamily="18" charset="0"/>
                                            </a:rPr>
                                          </m:ctrlPr>
                                        </m:sSubPr>
                                        <m:e>
                                          <m:r>
                                            <a:rPr lang="en-US" sz="2000" b="0" i="1" smtClean="0">
                                              <a:solidFill>
                                                <a:schemeClr val="accent1"/>
                                              </a:solidFill>
                                              <a:latin typeface="Cambria Math" panose="02040503050406030204" pitchFamily="18" charset="0"/>
                                            </a:rPr>
                                            <m:t> </m:t>
                                          </m:r>
                                          <m:r>
                                            <a:rPr lang="en-US" sz="2000" b="0" i="1" smtClean="0">
                                              <a:solidFill>
                                                <a:schemeClr val="accent1"/>
                                              </a:solidFill>
                                              <a:latin typeface="Cambria Math" panose="02040503050406030204" pitchFamily="18" charset="0"/>
                                            </a:rPr>
                                            <m:t>𝑓</m:t>
                                          </m:r>
                                        </m:e>
                                        <m:sub>
                                          <m:r>
                                            <a:rPr lang="en-US" sz="2000" b="0" i="1" smtClean="0">
                                              <a:solidFill>
                                                <a:schemeClr val="accent1"/>
                                              </a:solidFill>
                                              <a:latin typeface="Cambria Math" panose="02040503050406030204" pitchFamily="18" charset="0"/>
                                            </a:rPr>
                                            <m:t>𝑒</m:t>
                                          </m:r>
                                        </m:sub>
                                      </m:sSub>
                                      <m:d>
                                        <m:dPr>
                                          <m:ctrlPr>
                                            <a:rPr lang="en-US" sz="2000" b="0" i="1" smtClean="0">
                                              <a:solidFill>
                                                <a:schemeClr val="accent1"/>
                                              </a:solidFill>
                                              <a:latin typeface="Cambria Math" panose="02040503050406030204" pitchFamily="18" charset="0"/>
                                            </a:rPr>
                                          </m:ctrlPr>
                                        </m:dPr>
                                        <m:e>
                                          <m:r>
                                            <a:rPr lang="en-US" sz="2000" b="0" i="1" smtClean="0">
                                              <a:solidFill>
                                                <a:schemeClr val="accent1"/>
                                              </a:solidFill>
                                              <a:latin typeface="Cambria Math" panose="02040503050406030204" pitchFamily="18" charset="0"/>
                                            </a:rPr>
                                            <m:t>𝜌</m:t>
                                          </m:r>
                                          <m:r>
                                            <a:rPr lang="en-US" sz="2000" b="0" i="1" smtClean="0">
                                              <a:solidFill>
                                                <a:schemeClr val="accent1"/>
                                              </a:solidFill>
                                              <a:latin typeface="Cambria Math" panose="02040503050406030204" pitchFamily="18" charset="0"/>
                                            </a:rPr>
                                            <m:t>, </m:t>
                                          </m:r>
                                          <m:r>
                                            <a:rPr lang="en-US" sz="2000" b="0" i="1" smtClean="0">
                                              <a:solidFill>
                                                <a:schemeClr val="accent1"/>
                                              </a:solidFill>
                                              <a:latin typeface="Cambria Math" panose="02040503050406030204" pitchFamily="18" charset="0"/>
                                            </a:rPr>
                                            <m:t>𝑝</m:t>
                                          </m:r>
                                          <m:r>
                                            <a:rPr lang="en-US" sz="2000" b="0" i="1" smtClean="0">
                                              <a:solidFill>
                                                <a:schemeClr val="accent1"/>
                                              </a:solidFill>
                                              <a:latin typeface="Cambria Math" panose="02040503050406030204" pitchFamily="18" charset="0"/>
                                            </a:rPr>
                                            <m:t>, </m:t>
                                          </m:r>
                                          <m:r>
                                            <m:rPr>
                                              <m:sty m:val="p"/>
                                            </m:rPr>
                                            <a:rPr lang="en-US" sz="2000" b="0" i="0" smtClean="0">
                                              <a:solidFill>
                                                <a:schemeClr val="accent1"/>
                                              </a:solidFill>
                                              <a:latin typeface="Cambria Math" panose="02040503050406030204" pitchFamily="18" charset="0"/>
                                            </a:rPr>
                                            <m:t>Θ</m:t>
                                          </m:r>
                                        </m:e>
                                      </m:d>
                                      <m:r>
                                        <a:rPr lang="en-US" sz="2000" b="0" i="1" smtClean="0">
                                          <a:latin typeface="Cambria Math" panose="02040503050406030204" pitchFamily="18" charset="0"/>
                                        </a:rPr>
                                        <m:t> </m:t>
                                      </m:r>
                                      <m:r>
                                        <a:rPr lang="en-US" sz="2000" i="1" smtClean="0">
                                          <a:solidFill>
                                            <a:schemeClr val="accent3"/>
                                          </a:solidFill>
                                          <a:latin typeface="Cambria Math" panose="02040503050406030204" pitchFamily="18" charset="0"/>
                                        </a:rPr>
                                        <m:t>𝑇</m:t>
                                      </m:r>
                                      <m:d>
                                        <m:dPr>
                                          <m:ctrlPr>
                                            <a:rPr lang="en-US" sz="2000" i="1">
                                              <a:solidFill>
                                                <a:schemeClr val="accent3"/>
                                              </a:solidFill>
                                              <a:latin typeface="Cambria Math" panose="02040503050406030204" pitchFamily="18" charset="0"/>
                                            </a:rPr>
                                          </m:ctrlPr>
                                        </m:dPr>
                                        <m:e>
                                          <m:r>
                                            <a:rPr lang="en-US" sz="2000" i="1">
                                              <a:solidFill>
                                                <a:schemeClr val="accent3"/>
                                              </a:solidFill>
                                              <a:latin typeface="Cambria Math" panose="02040503050406030204" pitchFamily="18" charset="0"/>
                                            </a:rPr>
                                            <m:t>𝜆</m:t>
                                          </m:r>
                                        </m:e>
                                      </m:d>
                                      <m:r>
                                        <a:rPr lang="en-US" sz="2000" b="0" i="1" smtClean="0">
                                          <a:solidFill>
                                            <a:schemeClr val="accent3"/>
                                          </a:solidFill>
                                          <a:latin typeface="Cambria Math" panose="02040503050406030204" pitchFamily="18" charset="0"/>
                                        </a:rPr>
                                        <m:t> </m:t>
                                      </m:r>
                                      <m:sSup>
                                        <m:sSupPr>
                                          <m:ctrlPr>
                                            <a:rPr lang="en-US" sz="2000" b="0" i="1" smtClean="0">
                                              <a:solidFill>
                                                <a:schemeClr val="accent4"/>
                                              </a:solidFill>
                                              <a:latin typeface="Cambria Math" panose="02040503050406030204" pitchFamily="18" charset="0"/>
                                            </a:rPr>
                                          </m:ctrlPr>
                                        </m:sSupPr>
                                        <m:e>
                                          <m:r>
                                            <a:rPr lang="en-US" sz="2000" b="0" i="1" smtClean="0">
                                              <a:solidFill>
                                                <a:schemeClr val="accent4"/>
                                              </a:solidFill>
                                              <a:latin typeface="Cambria Math" panose="02040503050406030204" pitchFamily="18" charset="0"/>
                                            </a:rPr>
                                            <m:t>𝑝</m:t>
                                          </m:r>
                                        </m:e>
                                        <m:sup>
                                          <m:r>
                                            <a:rPr lang="en-US" sz="2000" b="0" i="1" smtClean="0">
                                              <a:solidFill>
                                                <a:schemeClr val="accent4"/>
                                              </a:solidFill>
                                              <a:latin typeface="Cambria Math" panose="02040503050406030204" pitchFamily="18" charset="0"/>
                                            </a:rPr>
                                            <m:t>2</m:t>
                                          </m:r>
                                        </m:sup>
                                      </m:sSup>
                                      <m:func>
                                        <m:funcPr>
                                          <m:ctrlPr>
                                            <a:rPr lang="en-US" sz="2000" b="0" i="1" smtClean="0">
                                              <a:solidFill>
                                                <a:schemeClr val="accent4"/>
                                              </a:solidFill>
                                              <a:latin typeface="Cambria Math" panose="02040503050406030204" pitchFamily="18" charset="0"/>
                                            </a:rPr>
                                          </m:ctrlPr>
                                        </m:funcPr>
                                        <m:fName>
                                          <m:r>
                                            <m:rPr>
                                              <m:sty m:val="p"/>
                                            </m:rPr>
                                            <a:rPr lang="en-US" sz="2000" b="0" i="0" smtClean="0">
                                              <a:solidFill>
                                                <a:schemeClr val="accent4"/>
                                              </a:solidFill>
                                              <a:latin typeface="Cambria Math" panose="02040503050406030204" pitchFamily="18" charset="0"/>
                                            </a:rPr>
                                            <m:t>sin</m:t>
                                          </m:r>
                                        </m:fName>
                                        <m:e>
                                          <m:d>
                                            <m:dPr>
                                              <m:ctrlPr>
                                                <a:rPr lang="en-US" sz="2000" b="0" i="1" smtClean="0">
                                                  <a:solidFill>
                                                    <a:schemeClr val="accent4"/>
                                                  </a:solidFill>
                                                  <a:latin typeface="Cambria Math" panose="02040503050406030204" pitchFamily="18" charset="0"/>
                                                </a:rPr>
                                              </m:ctrlPr>
                                            </m:dPr>
                                            <m:e>
                                              <m:r>
                                                <m:rPr>
                                                  <m:sty m:val="p"/>
                                                </m:rPr>
                                                <a:rPr lang="en-US" sz="2000" b="0" i="0" smtClean="0">
                                                  <a:solidFill>
                                                    <a:schemeClr val="accent4"/>
                                                  </a:solidFill>
                                                  <a:latin typeface="Cambria Math" panose="02040503050406030204" pitchFamily="18" charset="0"/>
                                                </a:rPr>
                                                <m:t>Θ</m:t>
                                              </m:r>
                                            </m:e>
                                          </m:d>
                                        </m:e>
                                      </m:func>
                                      <m:r>
                                        <m:rPr>
                                          <m:sty m:val="p"/>
                                        </m:rPr>
                                        <a:rPr lang="en-US" sz="2000" b="0" i="0" smtClean="0">
                                          <a:latin typeface="Cambria Math" panose="02040503050406030204" pitchFamily="18" charset="0"/>
                                        </a:rPr>
                                        <m:t>d</m:t>
                                      </m:r>
                                      <m:r>
                                        <a:rPr lang="en-US" sz="2000" b="0" i="1" smtClean="0">
                                          <a:latin typeface="Cambria Math" panose="02040503050406030204" pitchFamily="18" charset="0"/>
                                        </a:rPr>
                                        <m:t>𝜌</m:t>
                                      </m:r>
                                      <m:r>
                                        <a:rPr lang="en-US" sz="2000" b="0" i="1" smtClean="0">
                                          <a:latin typeface="Cambria Math" panose="02040503050406030204" pitchFamily="18" charset="0"/>
                                        </a:rPr>
                                        <m:t> </m:t>
                                      </m:r>
                                      <m:r>
                                        <m:rPr>
                                          <m:sty m:val="p"/>
                                        </m:rPr>
                                        <a:rPr lang="en-US" sz="2000" b="0" i="0" smtClean="0">
                                          <a:latin typeface="Cambria Math" panose="02040503050406030204" pitchFamily="18" charset="0"/>
                                        </a:rPr>
                                        <m:t>d</m:t>
                                      </m:r>
                                      <m:r>
                                        <a:rPr lang="en-US" sz="2000" b="0" i="1" smtClean="0">
                                          <a:latin typeface="Cambria Math" panose="02040503050406030204" pitchFamily="18" charset="0"/>
                                        </a:rPr>
                                        <m:t>𝑝</m:t>
                                      </m:r>
                                      <m:r>
                                        <a:rPr lang="en-US" sz="2000" b="0" i="1" smtClean="0">
                                          <a:latin typeface="Cambria Math" panose="02040503050406030204" pitchFamily="18" charset="0"/>
                                        </a:rPr>
                                        <m:t> </m:t>
                                      </m:r>
                                      <m:r>
                                        <m:rPr>
                                          <m:sty m:val="p"/>
                                        </m:rPr>
                                        <a:rPr lang="en-US" sz="2000" b="0" i="0" smtClean="0">
                                          <a:latin typeface="Cambria Math" panose="02040503050406030204" pitchFamily="18" charset="0"/>
                                        </a:rPr>
                                        <m:t>dΘ</m:t>
                                      </m:r>
                                      <m:r>
                                        <a:rPr lang="en-US" sz="2000" b="0" i="1" smtClean="0">
                                          <a:latin typeface="Cambria Math" panose="02040503050406030204" pitchFamily="18" charset="0"/>
                                        </a:rPr>
                                        <m:t> </m:t>
                                      </m:r>
                                      <m:r>
                                        <m:rPr>
                                          <m:sty m:val="p"/>
                                        </m:rPr>
                                        <a:rPr lang="en-US" sz="2000" b="0" i="0" smtClean="0">
                                          <a:latin typeface="Cambria Math" panose="02040503050406030204" pitchFamily="18" charset="0"/>
                                        </a:rPr>
                                        <m:t>d</m:t>
                                      </m:r>
                                      <m:r>
                                        <a:rPr lang="en-US" sz="2000" b="0" i="1" smtClean="0">
                                          <a:latin typeface="Cambria Math" panose="02040503050406030204" pitchFamily="18" charset="0"/>
                                        </a:rPr>
                                        <m:t>𝜆</m:t>
                                      </m:r>
                                    </m:e>
                                  </m:nary>
                                </m:e>
                              </m:nary>
                            </m:e>
                          </m:nary>
                        </m:e>
                      </m:nary>
                    </m:oMath>
                  </m:oMathPara>
                </a14:m>
                <a:endParaRPr lang="en-US" sz="2000" dirty="0"/>
              </a:p>
            </p:txBody>
          </p:sp>
        </mc:Choice>
        <mc:Fallback xmlns="">
          <p:sp>
            <p:nvSpPr>
              <p:cNvPr id="15" name="Tekstvak 14">
                <a:extLst>
                  <a:ext uri="{FF2B5EF4-FFF2-40B4-BE49-F238E27FC236}">
                    <a16:creationId xmlns:a16="http://schemas.microsoft.com/office/drawing/2014/main" id="{2A3928B8-D99E-5C7C-1E07-039B69A110D9}"/>
                  </a:ext>
                </a:extLst>
              </p:cNvPr>
              <p:cNvSpPr txBox="1">
                <a:spLocks noRot="1" noChangeAspect="1" noMove="1" noResize="1" noEditPoints="1" noAdjustHandles="1" noChangeArrowheads="1" noChangeShapeType="1" noTextEdit="1"/>
              </p:cNvSpPr>
              <p:nvPr/>
            </p:nvSpPr>
            <p:spPr>
              <a:xfrm>
                <a:off x="1016048" y="3827289"/>
                <a:ext cx="7238905" cy="807337"/>
              </a:xfrm>
              <a:prstGeom prst="rect">
                <a:avLst/>
              </a:prstGeom>
              <a:blipFill>
                <a:blip r:embed="rId4"/>
                <a:stretch>
                  <a:fillRect/>
                </a:stretch>
              </a:blipFill>
            </p:spPr>
            <p:txBody>
              <a:bodyPr/>
              <a:lstStyle/>
              <a:p>
                <a:r>
                  <a:rPr lang="en-US">
                    <a:noFill/>
                  </a:rPr>
                  <a:t> </a:t>
                </a:r>
              </a:p>
            </p:txBody>
          </p:sp>
        </mc:Fallback>
      </mc:AlternateContent>
      <p:sp>
        <p:nvSpPr>
          <p:cNvPr id="3" name="Tijdelijke aanduiding voor voettekst 4">
            <a:extLst>
              <a:ext uri="{FF2B5EF4-FFF2-40B4-BE49-F238E27FC236}">
                <a16:creationId xmlns:a16="http://schemas.microsoft.com/office/drawing/2014/main" id="{70C6E331-1314-A642-F638-857CBBBAAE40}"/>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26]</a:t>
            </a:r>
            <a:endParaRPr lang="en-GB" sz="750" dirty="0"/>
          </a:p>
        </p:txBody>
      </p:sp>
      <p:pic>
        <p:nvPicPr>
          <p:cNvPr id="6" name="Picture 42">
            <a:extLst>
              <a:ext uri="{FF2B5EF4-FFF2-40B4-BE49-F238E27FC236}">
                <a16:creationId xmlns:a16="http://schemas.microsoft.com/office/drawing/2014/main" id="{AA90F9C8-1477-6495-CFA0-BFD78BCB080F}"/>
              </a:ext>
            </a:extLst>
          </p:cNvPr>
          <p:cNvPicPr>
            <a:picLocks noChangeAspect="1"/>
          </p:cNvPicPr>
          <p:nvPr/>
        </p:nvPicPr>
        <p:blipFill>
          <a:blip r:embed="rId5"/>
          <a:stretch>
            <a:fillRect/>
          </a:stretch>
        </p:blipFill>
        <p:spPr>
          <a:xfrm>
            <a:off x="0" y="4659979"/>
            <a:ext cx="1440000" cy="392839"/>
          </a:xfrm>
          <a:prstGeom prst="rect">
            <a:avLst/>
          </a:prstGeom>
        </p:spPr>
      </p:pic>
      <p:pic>
        <p:nvPicPr>
          <p:cNvPr id="7" name="Picture 8">
            <a:extLst>
              <a:ext uri="{FF2B5EF4-FFF2-40B4-BE49-F238E27FC236}">
                <a16:creationId xmlns:a16="http://schemas.microsoft.com/office/drawing/2014/main" id="{858A1BE4-3563-A831-E74E-F1150C7660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10" name="Tekstvak 9">
            <a:extLst>
              <a:ext uri="{FF2B5EF4-FFF2-40B4-BE49-F238E27FC236}">
                <a16:creationId xmlns:a16="http://schemas.microsoft.com/office/drawing/2014/main" id="{7770F74E-B394-E240-4B42-54DEAB3ABC6C}"/>
              </a:ext>
            </a:extLst>
          </p:cNvPr>
          <p:cNvSpPr txBox="1"/>
          <p:nvPr/>
        </p:nvSpPr>
        <p:spPr>
          <a:xfrm>
            <a:off x="1604820" y="1673996"/>
            <a:ext cx="6099177" cy="207749"/>
          </a:xfrm>
          <a:prstGeom prst="rect">
            <a:avLst/>
          </a:prstGeom>
          <a:noFill/>
        </p:spPr>
        <p:txBody>
          <a:bodyPr wrap="square">
            <a:spAutoFit/>
          </a:bodyPr>
          <a:lstStyle/>
          <a:p>
            <a:pPr algn="ctr"/>
            <a:r>
              <a:rPr lang="nl-NL" sz="750" b="0" i="0" dirty="0">
                <a:solidFill>
                  <a:schemeClr val="bg1">
                    <a:lumMod val="65000"/>
                  </a:schemeClr>
                </a:solidFill>
                <a:effectLst/>
                <a:latin typeface="Times New Roman" panose="02020603050405020304" pitchFamily="18" charset="0"/>
              </a:rPr>
              <a:t>M. Hoppe et al. SOFT: a </a:t>
            </a:r>
            <a:r>
              <a:rPr lang="nl-NL" sz="750" b="0" i="0" dirty="0" err="1">
                <a:solidFill>
                  <a:schemeClr val="bg1">
                    <a:lumMod val="65000"/>
                  </a:schemeClr>
                </a:solidFill>
                <a:effectLst/>
                <a:latin typeface="Times New Roman" panose="02020603050405020304" pitchFamily="18" charset="0"/>
              </a:rPr>
              <a:t>synthetic</a:t>
            </a:r>
            <a:r>
              <a:rPr lang="nl-NL" sz="750" b="0" i="0" dirty="0">
                <a:solidFill>
                  <a:schemeClr val="bg1">
                    <a:lumMod val="65000"/>
                  </a:schemeClr>
                </a:solidFill>
                <a:effectLst/>
                <a:latin typeface="Times New Roman" panose="02020603050405020304" pitchFamily="18" charset="0"/>
              </a:rPr>
              <a:t> synchrotron </a:t>
            </a:r>
            <a:r>
              <a:rPr lang="nl-NL" sz="750" b="0" i="0" dirty="0" err="1">
                <a:solidFill>
                  <a:schemeClr val="bg1">
                    <a:lumMod val="65000"/>
                  </a:schemeClr>
                </a:solidFill>
                <a:effectLst/>
                <a:latin typeface="Times New Roman" panose="02020603050405020304" pitchFamily="18" charset="0"/>
              </a:rPr>
              <a:t>diagnostic</a:t>
            </a:r>
            <a:r>
              <a:rPr lang="nl-NL" sz="750" b="0" i="0" dirty="0">
                <a:solidFill>
                  <a:schemeClr val="bg1">
                    <a:lumMod val="65000"/>
                  </a:schemeClr>
                </a:solidFill>
                <a:effectLst/>
                <a:latin typeface="Times New Roman" panose="02020603050405020304" pitchFamily="18" charset="0"/>
              </a:rPr>
              <a:t> for </a:t>
            </a:r>
            <a:r>
              <a:rPr lang="nl-NL" sz="750" b="0" i="0" dirty="0" err="1">
                <a:solidFill>
                  <a:schemeClr val="bg1">
                    <a:lumMod val="65000"/>
                  </a:schemeClr>
                </a:solidFill>
                <a:effectLst/>
                <a:latin typeface="Times New Roman" panose="02020603050405020304" pitchFamily="18" charset="0"/>
              </a:rPr>
              <a:t>runaway</a:t>
            </a:r>
            <a:r>
              <a:rPr lang="nl-NL" sz="750" b="0" i="0" dirty="0">
                <a:solidFill>
                  <a:schemeClr val="bg1">
                    <a:lumMod val="65000"/>
                  </a:schemeClr>
                </a:solidFill>
                <a:effectLst/>
                <a:latin typeface="Times New Roman" panose="02020603050405020304" pitchFamily="18" charset="0"/>
              </a:rPr>
              <a:t> </a:t>
            </a:r>
            <a:r>
              <a:rPr lang="nl-NL" sz="750" b="0" i="0" dirty="0" err="1">
                <a:solidFill>
                  <a:schemeClr val="bg1">
                    <a:lumMod val="65000"/>
                  </a:schemeClr>
                </a:solidFill>
                <a:effectLst/>
                <a:latin typeface="Times New Roman" panose="02020603050405020304" pitchFamily="18" charset="0"/>
              </a:rPr>
              <a:t>electrons</a:t>
            </a:r>
            <a:r>
              <a:rPr lang="nl-NL" sz="750" b="0" i="0" dirty="0">
                <a:solidFill>
                  <a:schemeClr val="bg1">
                    <a:lumMod val="65000"/>
                  </a:schemeClr>
                </a:solidFill>
                <a:effectLst/>
                <a:latin typeface="Times New Roman" panose="02020603050405020304" pitchFamily="18" charset="0"/>
              </a:rPr>
              <a:t>. </a:t>
            </a:r>
            <a:r>
              <a:rPr lang="nl-NL" sz="750" b="0" i="1" dirty="0">
                <a:solidFill>
                  <a:schemeClr val="bg1">
                    <a:lumMod val="65000"/>
                  </a:schemeClr>
                </a:solidFill>
                <a:effectLst/>
                <a:latin typeface="Times New Roman" panose="02020603050405020304" pitchFamily="18" charset="0"/>
              </a:rPr>
              <a:t>Nuclear Fusion</a:t>
            </a:r>
            <a:r>
              <a:rPr lang="nl-NL" sz="750" b="0" i="0" dirty="0">
                <a:solidFill>
                  <a:schemeClr val="bg1">
                    <a:lumMod val="65000"/>
                  </a:schemeClr>
                </a:solidFill>
                <a:effectLst/>
                <a:latin typeface="Times New Roman" panose="02020603050405020304" pitchFamily="18" charset="0"/>
              </a:rPr>
              <a:t>, </a:t>
            </a:r>
            <a:r>
              <a:rPr lang="nl-NL" sz="750" b="1" i="0" dirty="0">
                <a:solidFill>
                  <a:schemeClr val="bg1">
                    <a:lumMod val="65000"/>
                  </a:schemeClr>
                </a:solidFill>
                <a:effectLst/>
                <a:latin typeface="Times New Roman" panose="02020603050405020304" pitchFamily="18" charset="0"/>
              </a:rPr>
              <a:t>58</a:t>
            </a:r>
            <a:r>
              <a:rPr lang="nl-NL" sz="750" b="0" i="0" dirty="0">
                <a:solidFill>
                  <a:schemeClr val="bg1">
                    <a:lumMod val="65000"/>
                  </a:schemeClr>
                </a:solidFill>
                <a:effectLst/>
                <a:latin typeface="Times New Roman" panose="02020603050405020304" pitchFamily="18" charset="0"/>
              </a:rPr>
              <a:t> (2): 026032, 2018. DOI: 10.1088/1741-4326/aa9abb.</a:t>
            </a:r>
            <a:endParaRPr lang="en-US" sz="750" dirty="0">
              <a:solidFill>
                <a:schemeClr val="bg1">
                  <a:lumMod val="65000"/>
                </a:schemeClr>
              </a:solidFill>
            </a:endParaRPr>
          </a:p>
        </p:txBody>
      </p:sp>
    </p:spTree>
    <p:extLst>
      <p:ext uri="{BB962C8B-B14F-4D97-AF65-F5344CB8AC3E}">
        <p14:creationId xmlns:p14="http://schemas.microsoft.com/office/powerpoint/2010/main" val="413171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59B950-4527-869B-976E-2023152C8436}"/>
              </a:ext>
            </a:extLst>
          </p:cNvPr>
          <p:cNvSpPr>
            <a:spLocks noGrp="1"/>
          </p:cNvSpPr>
          <p:nvPr>
            <p:ph type="title"/>
          </p:nvPr>
        </p:nvSpPr>
        <p:spPr/>
        <p:txBody>
          <a:bodyPr anchor="ctr"/>
          <a:lstStyle/>
          <a:p>
            <a:pPr algn="ctr"/>
            <a:r>
              <a:rPr lang="en-US" sz="2500" dirty="0"/>
              <a:t>Tomographic inversion of the RE distribution(s)</a:t>
            </a:r>
          </a:p>
        </p:txBody>
      </p:sp>
      <p:sp>
        <p:nvSpPr>
          <p:cNvPr id="3" name="Tijdelijke aanduiding voor inhoud 2">
            <a:extLst>
              <a:ext uri="{FF2B5EF4-FFF2-40B4-BE49-F238E27FC236}">
                <a16:creationId xmlns:a16="http://schemas.microsoft.com/office/drawing/2014/main" id="{80087937-0352-1574-A8E1-0E749D2C00BA}"/>
              </a:ext>
            </a:extLst>
          </p:cNvPr>
          <p:cNvSpPr>
            <a:spLocks noGrp="1"/>
          </p:cNvSpPr>
          <p:nvPr>
            <p:ph idx="1"/>
          </p:nvPr>
        </p:nvSpPr>
        <p:spPr/>
        <p:txBody>
          <a:bodyPr/>
          <a:lstStyle/>
          <a:p>
            <a:pPr marL="342900" indent="-342900">
              <a:buFont typeface="Wingdings" panose="05000000000000000000" pitchFamily="2" charset="2"/>
              <a:buChar char="§"/>
            </a:pPr>
            <a:r>
              <a:rPr lang="en-US" dirty="0"/>
              <a:t>SOFT:</a:t>
            </a:r>
            <a:r>
              <a:rPr lang="en-US" dirty="0">
                <a:solidFill>
                  <a:schemeClr val="tx2"/>
                </a:solidFill>
              </a:rPr>
              <a:t> S</a:t>
            </a:r>
            <a:r>
              <a:rPr lang="en-US" dirty="0"/>
              <a:t>ynchrotron-detecting </a:t>
            </a:r>
            <a:r>
              <a:rPr lang="en-US" dirty="0">
                <a:solidFill>
                  <a:schemeClr val="tx2"/>
                </a:solidFill>
              </a:rPr>
              <a:t>O</a:t>
            </a:r>
            <a:r>
              <a:rPr lang="en-US" dirty="0"/>
              <a:t>rbit </a:t>
            </a:r>
            <a:r>
              <a:rPr lang="en-US" dirty="0">
                <a:solidFill>
                  <a:schemeClr val="tx2"/>
                </a:solidFill>
              </a:rPr>
              <a:t>F</a:t>
            </a:r>
            <a:r>
              <a:rPr lang="en-US" dirty="0"/>
              <a:t>ollowing </a:t>
            </a:r>
            <a:r>
              <a:rPr lang="en-US" dirty="0">
                <a:solidFill>
                  <a:schemeClr val="tx2"/>
                </a:solidFill>
              </a:rPr>
              <a:t>T</a:t>
            </a:r>
            <a:r>
              <a:rPr lang="en-US" dirty="0"/>
              <a:t>oolkit</a:t>
            </a:r>
          </a:p>
          <a:p>
            <a:pPr marL="342900" indent="-342900">
              <a:buFont typeface="Wingdings" panose="05000000000000000000" pitchFamily="2" charset="2"/>
              <a:buChar char="§"/>
            </a:pPr>
            <a:endParaRPr lang="en-US" sz="1000" dirty="0"/>
          </a:p>
          <a:p>
            <a:pPr marL="342900" indent="-342900">
              <a:buFont typeface="Wingdings" panose="05000000000000000000" pitchFamily="2" charset="2"/>
              <a:buChar char="§"/>
            </a:pPr>
            <a:r>
              <a:rPr lang="en-US" dirty="0"/>
              <a:t>Input of SOFT:</a:t>
            </a:r>
          </a:p>
          <a:p>
            <a:pPr marL="523875" lvl="2" indent="-342900"/>
            <a:r>
              <a:rPr lang="en-US" dirty="0"/>
              <a:t>The angular distribution of the radiation power;</a:t>
            </a:r>
          </a:p>
          <a:p>
            <a:pPr marL="523875" lvl="2" indent="-342900"/>
            <a:r>
              <a:rPr lang="en-US" dirty="0"/>
              <a:t>The properties of the camera (aperture, distortion, position, </a:t>
            </a:r>
            <a:r>
              <a:rPr lang="en-US" dirty="0">
                <a:solidFill>
                  <a:schemeClr val="accent3"/>
                </a:solidFill>
              </a:rPr>
              <a:t>spectral range</a:t>
            </a:r>
            <a:r>
              <a:rPr lang="en-US" dirty="0"/>
              <a:t>, viewing angle and viewing direction, etc.);</a:t>
            </a:r>
          </a:p>
          <a:p>
            <a:pPr marL="523875" lvl="2" indent="-342900"/>
            <a:r>
              <a:rPr lang="en-US" dirty="0"/>
              <a:t>The magnetic field (strength) in the toroidal plane;</a:t>
            </a:r>
          </a:p>
          <a:p>
            <a:pPr marL="523875" lvl="2" indent="-342900"/>
            <a:r>
              <a:rPr lang="en-US" dirty="0">
                <a:solidFill>
                  <a:schemeClr val="accent1"/>
                </a:solidFill>
              </a:rPr>
              <a:t>The (runaway) electron distribution function</a:t>
            </a:r>
            <a:r>
              <a:rPr lang="en-US" dirty="0"/>
              <a:t>;</a:t>
            </a:r>
          </a:p>
          <a:p>
            <a:pPr marL="523875" lvl="2" indent="-342900"/>
            <a:endParaRPr lang="en-US" sz="1000" dirty="0"/>
          </a:p>
          <a:p>
            <a:pPr marL="342900" indent="-342900">
              <a:buFont typeface="Wingdings" panose="05000000000000000000" pitchFamily="2" charset="2"/>
              <a:buChar char="§"/>
            </a:pPr>
            <a:r>
              <a:rPr lang="en-US" dirty="0"/>
              <a:t>Output of SOFT:</a:t>
            </a:r>
          </a:p>
          <a:p>
            <a:pPr marL="523875" lvl="2" indent="-342900"/>
            <a:r>
              <a:rPr lang="en-US" dirty="0"/>
              <a:t>The product of the </a:t>
            </a:r>
            <a:r>
              <a:rPr lang="en-US" dirty="0">
                <a:solidFill>
                  <a:srgbClr val="7030A0"/>
                </a:solidFill>
              </a:rPr>
              <a:t>Green function </a:t>
            </a:r>
            <a:r>
              <a:rPr lang="en-US" dirty="0"/>
              <a:t>and the </a:t>
            </a:r>
            <a:r>
              <a:rPr lang="en-US" dirty="0">
                <a:solidFill>
                  <a:schemeClr val="accent4"/>
                </a:solidFill>
              </a:rPr>
              <a:t>Jacobian</a:t>
            </a:r>
            <a:r>
              <a:rPr lang="en-US" dirty="0"/>
              <a:t> (from first three inputs);</a:t>
            </a:r>
          </a:p>
          <a:p>
            <a:pPr marL="523875" lvl="2" indent="-342900"/>
            <a:r>
              <a:rPr lang="en-US" dirty="0"/>
              <a:t>The (absolute) intensity of the synchrotron radiation power (from all inputs);</a:t>
            </a:r>
          </a:p>
        </p:txBody>
      </p:sp>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39</a:t>
            </a:fld>
            <a:endParaRPr lang="en-GB" dirty="0"/>
          </a:p>
        </p:txBody>
      </p:sp>
      <p:sp>
        <p:nvSpPr>
          <p:cNvPr id="6" name="Tijdelijke aanduiding voor voettekst 4">
            <a:extLst>
              <a:ext uri="{FF2B5EF4-FFF2-40B4-BE49-F238E27FC236}">
                <a16:creationId xmlns:a16="http://schemas.microsoft.com/office/drawing/2014/main" id="{3553D40A-4CBF-BCA1-27B1-4B0E33F40C34}"/>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27]</a:t>
            </a:r>
            <a:endParaRPr lang="en-GB" sz="750" dirty="0"/>
          </a:p>
        </p:txBody>
      </p:sp>
      <p:pic>
        <p:nvPicPr>
          <p:cNvPr id="7" name="Picture 42">
            <a:extLst>
              <a:ext uri="{FF2B5EF4-FFF2-40B4-BE49-F238E27FC236}">
                <a16:creationId xmlns:a16="http://schemas.microsoft.com/office/drawing/2014/main" id="{D3018662-B462-191F-282E-AB2DC55041BB}"/>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26EAE864-5018-1ECB-9C99-0BE8450F3C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10" name="Tekstvak 9">
            <a:extLst>
              <a:ext uri="{FF2B5EF4-FFF2-40B4-BE49-F238E27FC236}">
                <a16:creationId xmlns:a16="http://schemas.microsoft.com/office/drawing/2014/main" id="{6FBF42FA-AB8E-40FD-5F0D-4070A1016E83}"/>
              </a:ext>
            </a:extLst>
          </p:cNvPr>
          <p:cNvSpPr txBox="1"/>
          <p:nvPr/>
        </p:nvSpPr>
        <p:spPr>
          <a:xfrm>
            <a:off x="1487485" y="4294875"/>
            <a:ext cx="6099177" cy="207749"/>
          </a:xfrm>
          <a:prstGeom prst="rect">
            <a:avLst/>
          </a:prstGeom>
          <a:noFill/>
        </p:spPr>
        <p:txBody>
          <a:bodyPr wrap="square">
            <a:spAutoFit/>
          </a:bodyPr>
          <a:lstStyle/>
          <a:p>
            <a:pPr algn="ctr"/>
            <a:r>
              <a:rPr lang="nl-NL" sz="750" b="0" i="0" dirty="0">
                <a:solidFill>
                  <a:schemeClr val="bg1">
                    <a:lumMod val="65000"/>
                  </a:schemeClr>
                </a:solidFill>
                <a:effectLst/>
                <a:latin typeface="Times New Roman" panose="02020603050405020304" pitchFamily="18" charset="0"/>
              </a:rPr>
              <a:t>M. Hoppe et al. SOFT: a </a:t>
            </a:r>
            <a:r>
              <a:rPr lang="nl-NL" sz="750" b="0" i="0" dirty="0" err="1">
                <a:solidFill>
                  <a:schemeClr val="bg1">
                    <a:lumMod val="65000"/>
                  </a:schemeClr>
                </a:solidFill>
                <a:effectLst/>
                <a:latin typeface="Times New Roman" panose="02020603050405020304" pitchFamily="18" charset="0"/>
              </a:rPr>
              <a:t>synthetic</a:t>
            </a:r>
            <a:r>
              <a:rPr lang="nl-NL" sz="750" b="0" i="0" dirty="0">
                <a:solidFill>
                  <a:schemeClr val="bg1">
                    <a:lumMod val="65000"/>
                  </a:schemeClr>
                </a:solidFill>
                <a:effectLst/>
                <a:latin typeface="Times New Roman" panose="02020603050405020304" pitchFamily="18" charset="0"/>
              </a:rPr>
              <a:t> synchrotron </a:t>
            </a:r>
            <a:r>
              <a:rPr lang="nl-NL" sz="750" b="0" i="0" dirty="0" err="1">
                <a:solidFill>
                  <a:schemeClr val="bg1">
                    <a:lumMod val="65000"/>
                  </a:schemeClr>
                </a:solidFill>
                <a:effectLst/>
                <a:latin typeface="Times New Roman" panose="02020603050405020304" pitchFamily="18" charset="0"/>
              </a:rPr>
              <a:t>diagnostic</a:t>
            </a:r>
            <a:r>
              <a:rPr lang="nl-NL" sz="750" b="0" i="0" dirty="0">
                <a:solidFill>
                  <a:schemeClr val="bg1">
                    <a:lumMod val="65000"/>
                  </a:schemeClr>
                </a:solidFill>
                <a:effectLst/>
                <a:latin typeface="Times New Roman" panose="02020603050405020304" pitchFamily="18" charset="0"/>
              </a:rPr>
              <a:t> for </a:t>
            </a:r>
            <a:r>
              <a:rPr lang="nl-NL" sz="750" b="0" i="0" dirty="0" err="1">
                <a:solidFill>
                  <a:schemeClr val="bg1">
                    <a:lumMod val="65000"/>
                  </a:schemeClr>
                </a:solidFill>
                <a:effectLst/>
                <a:latin typeface="Times New Roman" panose="02020603050405020304" pitchFamily="18" charset="0"/>
              </a:rPr>
              <a:t>runaway</a:t>
            </a:r>
            <a:r>
              <a:rPr lang="nl-NL" sz="750" b="0" i="0" dirty="0">
                <a:solidFill>
                  <a:schemeClr val="bg1">
                    <a:lumMod val="65000"/>
                  </a:schemeClr>
                </a:solidFill>
                <a:effectLst/>
                <a:latin typeface="Times New Roman" panose="02020603050405020304" pitchFamily="18" charset="0"/>
              </a:rPr>
              <a:t> </a:t>
            </a:r>
            <a:r>
              <a:rPr lang="nl-NL" sz="750" b="0" i="0" dirty="0" err="1">
                <a:solidFill>
                  <a:schemeClr val="bg1">
                    <a:lumMod val="65000"/>
                  </a:schemeClr>
                </a:solidFill>
                <a:effectLst/>
                <a:latin typeface="Times New Roman" panose="02020603050405020304" pitchFamily="18" charset="0"/>
              </a:rPr>
              <a:t>electrons</a:t>
            </a:r>
            <a:r>
              <a:rPr lang="nl-NL" sz="750" b="0" i="0" dirty="0">
                <a:solidFill>
                  <a:schemeClr val="bg1">
                    <a:lumMod val="65000"/>
                  </a:schemeClr>
                </a:solidFill>
                <a:effectLst/>
                <a:latin typeface="Times New Roman" panose="02020603050405020304" pitchFamily="18" charset="0"/>
              </a:rPr>
              <a:t>. </a:t>
            </a:r>
            <a:r>
              <a:rPr lang="nl-NL" sz="750" b="0" i="1" dirty="0">
                <a:solidFill>
                  <a:schemeClr val="bg1">
                    <a:lumMod val="65000"/>
                  </a:schemeClr>
                </a:solidFill>
                <a:effectLst/>
                <a:latin typeface="Times New Roman" panose="02020603050405020304" pitchFamily="18" charset="0"/>
              </a:rPr>
              <a:t>Nuclear Fusion</a:t>
            </a:r>
            <a:r>
              <a:rPr lang="nl-NL" sz="750" b="0" i="0" dirty="0">
                <a:solidFill>
                  <a:schemeClr val="bg1">
                    <a:lumMod val="65000"/>
                  </a:schemeClr>
                </a:solidFill>
                <a:effectLst/>
                <a:latin typeface="Times New Roman" panose="02020603050405020304" pitchFamily="18" charset="0"/>
              </a:rPr>
              <a:t>, </a:t>
            </a:r>
            <a:r>
              <a:rPr lang="nl-NL" sz="750" b="1" i="0" dirty="0">
                <a:solidFill>
                  <a:schemeClr val="bg1">
                    <a:lumMod val="65000"/>
                  </a:schemeClr>
                </a:solidFill>
                <a:effectLst/>
                <a:latin typeface="Times New Roman" panose="02020603050405020304" pitchFamily="18" charset="0"/>
              </a:rPr>
              <a:t>58</a:t>
            </a:r>
            <a:r>
              <a:rPr lang="nl-NL" sz="750" b="0" i="0" dirty="0">
                <a:solidFill>
                  <a:schemeClr val="bg1">
                    <a:lumMod val="65000"/>
                  </a:schemeClr>
                </a:solidFill>
                <a:effectLst/>
                <a:latin typeface="Times New Roman" panose="02020603050405020304" pitchFamily="18" charset="0"/>
              </a:rPr>
              <a:t> (2): 026032, 2018. DOI: 10.1088/1741-4326/aa9abb.</a:t>
            </a:r>
            <a:endParaRPr lang="en-US" sz="750" dirty="0">
              <a:solidFill>
                <a:schemeClr val="bg1">
                  <a:lumMod val="65000"/>
                </a:schemeClr>
              </a:solidFill>
            </a:endParaRPr>
          </a:p>
        </p:txBody>
      </p:sp>
    </p:spTree>
    <p:extLst>
      <p:ext uri="{BB962C8B-B14F-4D97-AF65-F5344CB8AC3E}">
        <p14:creationId xmlns:p14="http://schemas.microsoft.com/office/powerpoint/2010/main" val="267852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CF95D4-108B-EF5C-A135-E12E27763C69}"/>
              </a:ext>
            </a:extLst>
          </p:cNvPr>
          <p:cNvSpPr>
            <a:spLocks noGrp="1"/>
          </p:cNvSpPr>
          <p:nvPr>
            <p:ph type="title"/>
          </p:nvPr>
        </p:nvSpPr>
        <p:spPr/>
        <p:txBody>
          <a:bodyPr anchor="ctr"/>
          <a:lstStyle/>
          <a:p>
            <a:pPr algn="ctr"/>
            <a:r>
              <a:rPr lang="en-US" sz="2500" dirty="0"/>
              <a:t>Zero-dimensional ECRH-induced RE expulsion model</a:t>
            </a:r>
          </a:p>
        </p:txBody>
      </p:sp>
      <p:sp>
        <p:nvSpPr>
          <p:cNvPr id="4" name="Tijdelijke aanduiding voor voettekst 3">
            <a:extLst>
              <a:ext uri="{FF2B5EF4-FFF2-40B4-BE49-F238E27FC236}">
                <a16:creationId xmlns:a16="http://schemas.microsoft.com/office/drawing/2014/main" id="{734EFD17-577C-98F1-80D3-05B12CF9AE28}"/>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C82F773C-256D-C123-8CE7-4FB0F1C1C388}"/>
              </a:ext>
            </a:extLst>
          </p:cNvPr>
          <p:cNvSpPr>
            <a:spLocks noGrp="1"/>
          </p:cNvSpPr>
          <p:nvPr>
            <p:ph type="sldNum" sz="quarter" idx="12"/>
          </p:nvPr>
        </p:nvSpPr>
        <p:spPr/>
        <p:txBody>
          <a:bodyPr/>
          <a:lstStyle/>
          <a:p>
            <a:fld id="{C194BDB0-F4EA-4DD6-8281-CCE2440D0CE0}" type="slidenum">
              <a:rPr lang="en-GB" smtClean="0"/>
              <a:t>4</a:t>
            </a:fld>
            <a:endParaRPr lang="en-GB" dirty="0"/>
          </a:p>
        </p:txBody>
      </p:sp>
      <p:sp>
        <p:nvSpPr>
          <p:cNvPr id="6" name="Tijdelijke aanduiding voor voettekst 4">
            <a:extLst>
              <a:ext uri="{FF2B5EF4-FFF2-40B4-BE49-F238E27FC236}">
                <a16:creationId xmlns:a16="http://schemas.microsoft.com/office/drawing/2014/main" id="{381D5FBA-6517-BF24-B0ED-04116B79BB5F}"/>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3a]</a:t>
            </a:r>
            <a:endParaRPr lang="en-GB" sz="750" dirty="0"/>
          </a:p>
        </p:txBody>
      </p:sp>
      <p:pic>
        <p:nvPicPr>
          <p:cNvPr id="7" name="Picture 42">
            <a:extLst>
              <a:ext uri="{FF2B5EF4-FFF2-40B4-BE49-F238E27FC236}">
                <a16:creationId xmlns:a16="http://schemas.microsoft.com/office/drawing/2014/main" id="{31235A19-8DD4-CAB9-003F-925E66DD00A6}"/>
              </a:ext>
            </a:extLst>
          </p:cNvPr>
          <p:cNvPicPr>
            <a:picLocks noChangeAspect="1"/>
          </p:cNvPicPr>
          <p:nvPr/>
        </p:nvPicPr>
        <p:blipFill>
          <a:blip r:embed="rId3"/>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C010912F-08E3-C73C-0CC9-B9A0857C6C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4" name="Tekstvak 23">
            <a:extLst>
              <a:ext uri="{FF2B5EF4-FFF2-40B4-BE49-F238E27FC236}">
                <a16:creationId xmlns:a16="http://schemas.microsoft.com/office/drawing/2014/main" id="{54268A68-CC9D-9F0A-549B-FCD6D7AD71FD}"/>
              </a:ext>
            </a:extLst>
          </p:cNvPr>
          <p:cNvSpPr txBox="1"/>
          <p:nvPr/>
        </p:nvSpPr>
        <p:spPr>
          <a:xfrm>
            <a:off x="2051185" y="4294875"/>
            <a:ext cx="5168629" cy="207749"/>
          </a:xfrm>
          <a:prstGeom prst="rect">
            <a:avLst/>
          </a:prstGeom>
          <a:noFill/>
        </p:spPr>
        <p:txBody>
          <a:bodyPr wrap="square">
            <a:spAutoFit/>
          </a:bodyPr>
          <a:lstStyle/>
          <a:p>
            <a:pPr algn="ctr"/>
            <a:r>
              <a:rPr lang="en-US" sz="750" dirty="0">
                <a:solidFill>
                  <a:schemeClr val="bg1">
                    <a:lumMod val="65000"/>
                  </a:schemeClr>
                </a:solidFill>
              </a:rPr>
              <a:t>J. Decker et al. Expulsion of runaway electrons using ECRH in the TCV tokamak. </a:t>
            </a:r>
            <a:r>
              <a:rPr lang="en-US" sz="750" i="1" dirty="0" err="1">
                <a:solidFill>
                  <a:schemeClr val="bg1">
                    <a:lumMod val="65000"/>
                  </a:schemeClr>
                </a:solidFill>
              </a:rPr>
              <a:t>arXiv</a:t>
            </a:r>
            <a:r>
              <a:rPr lang="en-US" sz="750" dirty="0">
                <a:solidFill>
                  <a:schemeClr val="bg1">
                    <a:lumMod val="65000"/>
                  </a:schemeClr>
                </a:solidFill>
              </a:rPr>
              <a:t>, 2024. DOI: 10.48550/arXiv.2404.09900.</a:t>
            </a:r>
          </a:p>
        </p:txBody>
      </p:sp>
      <mc:AlternateContent xmlns:mc="http://schemas.openxmlformats.org/markup-compatibility/2006" xmlns:a14="http://schemas.microsoft.com/office/drawing/2010/main">
        <mc:Choice Requires="a14">
          <p:sp>
            <p:nvSpPr>
              <p:cNvPr id="9" name="Tijdelijke aanduiding voor inhoud 8">
                <a:extLst>
                  <a:ext uri="{FF2B5EF4-FFF2-40B4-BE49-F238E27FC236}">
                    <a16:creationId xmlns:a16="http://schemas.microsoft.com/office/drawing/2014/main" id="{6DEE1717-9BEF-21AB-7D8B-ADCD27E90154}"/>
                  </a:ext>
                </a:extLst>
              </p:cNvPr>
              <p:cNvSpPr>
                <a:spLocks noGrp="1"/>
              </p:cNvSpPr>
              <p:nvPr>
                <p:ph idx="1"/>
              </p:nvPr>
            </p:nvSpPr>
            <p:spPr/>
            <p:txBody>
              <a:bodyPr/>
              <a:lstStyle/>
              <a:p>
                <a:pPr marL="285750" indent="-285750">
                  <a:buFont typeface="Wingdings" panose="05000000000000000000" pitchFamily="2" charset="2"/>
                  <a:buChar char="§"/>
                </a:pPr>
                <a:r>
                  <a:rPr lang="en-US" sz="1750" dirty="0"/>
                  <a:t>Time evolution of the population of REs is a balancing act between the generation of REs and the losses of </a:t>
                </a:r>
                <a:r>
                  <a:rPr lang="en-US" sz="1750" dirty="0" err="1"/>
                  <a:t>REs.</a:t>
                </a:r>
                <a:endParaRPr lang="en-US" sz="1750" dirty="0"/>
              </a:p>
              <a:p>
                <a:pPr marL="342900" indent="-342900">
                  <a:buFont typeface="Arial" panose="020B0604020202020204" pitchFamily="34" charset="0"/>
                  <a:buChar char="•"/>
                </a:pPr>
                <a:endParaRPr lang="en-US" sz="1000" b="1" i="1" dirty="0"/>
              </a:p>
              <a:p>
                <a:pPr marL="342900" indent="-342900">
                  <a:buFont typeface="Wingdings" panose="05000000000000000000" pitchFamily="2" charset="2"/>
                  <a:buChar char="§"/>
                </a:pPr>
                <a:r>
                  <a:rPr lang="en-US" sz="1750" b="1" dirty="0"/>
                  <a:t>Generation of REs:</a:t>
                </a:r>
              </a:p>
              <a:p>
                <a:pPr marL="523875" lvl="2" indent="-342900"/>
                <a:r>
                  <a:rPr lang="en-US" sz="1500" dirty="0"/>
                  <a:t>Dreicer generation rate </a:t>
                </a:r>
                <a14:m>
                  <m:oMath xmlns:m="http://schemas.openxmlformats.org/officeDocument/2006/math">
                    <m:d>
                      <m:dPr>
                        <m:ctrlPr>
                          <a:rPr lang="en-US" sz="1500" b="0" i="1" smtClean="0">
                            <a:latin typeface="Cambria Math" panose="02040503050406030204" pitchFamily="18" charset="0"/>
                          </a:rPr>
                        </m:ctrlPr>
                      </m:dPr>
                      <m:e>
                        <m:sSub>
                          <m:sSubPr>
                            <m:ctrlPr>
                              <a:rPr lang="en-US" sz="1500" b="0" i="1" smtClean="0">
                                <a:latin typeface="Cambria Math" panose="02040503050406030204" pitchFamily="18" charset="0"/>
                              </a:rPr>
                            </m:ctrlPr>
                          </m:sSubPr>
                          <m:e>
                            <m:r>
                              <m:rPr>
                                <m:sty m:val="p"/>
                              </m:rPr>
                              <a:rPr lang="en-US" sz="1500" b="0" i="0" smtClean="0">
                                <a:latin typeface="Cambria Math" panose="02040503050406030204" pitchFamily="18" charset="0"/>
                              </a:rPr>
                              <m:t>Γ</m:t>
                            </m:r>
                          </m:e>
                          <m:sub>
                            <m:r>
                              <m:rPr>
                                <m:sty m:val="p"/>
                              </m:rPr>
                              <a:rPr lang="en-US" sz="1500" b="0" i="0" smtClean="0">
                                <a:latin typeface="Cambria Math" panose="02040503050406030204" pitchFamily="18" charset="0"/>
                              </a:rPr>
                              <m:t>D</m:t>
                            </m:r>
                          </m:sub>
                        </m:sSub>
                      </m:e>
                    </m:d>
                  </m:oMath>
                </a14:m>
                <a:r>
                  <a:rPr lang="en-US" sz="1500" dirty="0"/>
                  <a:t>;</a:t>
                </a:r>
              </a:p>
              <a:p>
                <a:pPr marL="523875" lvl="2" indent="-342900"/>
                <a:r>
                  <a:rPr lang="en-US" sz="1500" dirty="0"/>
                  <a:t>Avalanche generation rate </a:t>
                </a:r>
                <a14:m>
                  <m:oMath xmlns:m="http://schemas.openxmlformats.org/officeDocument/2006/math">
                    <m:d>
                      <m:dPr>
                        <m:ctrlPr>
                          <a:rPr lang="en-US" sz="1500" b="0" i="1" smtClean="0">
                            <a:latin typeface="Cambria Math" panose="02040503050406030204" pitchFamily="18" charset="0"/>
                          </a:rPr>
                        </m:ctrlPr>
                      </m:dPr>
                      <m:e>
                        <m:sSub>
                          <m:sSubPr>
                            <m:ctrlPr>
                              <a:rPr lang="en-US" sz="1500" b="0" i="1" smtClean="0">
                                <a:latin typeface="Cambria Math" panose="02040503050406030204" pitchFamily="18" charset="0"/>
                              </a:rPr>
                            </m:ctrlPr>
                          </m:sSubPr>
                          <m:e>
                            <m:r>
                              <m:rPr>
                                <m:sty m:val="p"/>
                              </m:rPr>
                              <a:rPr lang="en-US" sz="1500" b="0" i="0" smtClean="0">
                                <a:latin typeface="Cambria Math" panose="02040503050406030204" pitchFamily="18" charset="0"/>
                              </a:rPr>
                              <m:t>Γ</m:t>
                            </m:r>
                          </m:e>
                          <m:sub>
                            <m:r>
                              <m:rPr>
                                <m:sty m:val="p"/>
                              </m:rPr>
                              <a:rPr lang="en-US" sz="1500" b="0" i="0" smtClean="0">
                                <a:latin typeface="Cambria Math" panose="02040503050406030204" pitchFamily="18" charset="0"/>
                              </a:rPr>
                              <m:t>A</m:t>
                            </m:r>
                          </m:sub>
                        </m:sSub>
                        <m:r>
                          <a:rPr lang="en-US" sz="1500" b="0" i="1" smtClean="0">
                            <a:latin typeface="Cambria Math" panose="02040503050406030204" pitchFamily="18" charset="0"/>
                          </a:rPr>
                          <m:t>=</m:t>
                        </m:r>
                        <m:sSub>
                          <m:sSubPr>
                            <m:ctrlPr>
                              <a:rPr lang="en-US" sz="1500" b="0" i="1" smtClean="0">
                                <a:latin typeface="Cambria Math" panose="02040503050406030204" pitchFamily="18" charset="0"/>
                              </a:rPr>
                            </m:ctrlPr>
                          </m:sSubPr>
                          <m:e>
                            <m:r>
                              <a:rPr lang="en-US" sz="1500" b="0" i="1" smtClean="0">
                                <a:latin typeface="Cambria Math" panose="02040503050406030204" pitchFamily="18" charset="0"/>
                              </a:rPr>
                              <m:t>𝛾</m:t>
                            </m:r>
                          </m:e>
                          <m:sub>
                            <m:r>
                              <m:rPr>
                                <m:sty m:val="p"/>
                              </m:rPr>
                              <a:rPr lang="en-US" sz="1500" b="0" i="0" smtClean="0">
                                <a:latin typeface="Cambria Math" panose="02040503050406030204" pitchFamily="18" charset="0"/>
                              </a:rPr>
                              <m:t>A</m:t>
                            </m:r>
                          </m:sub>
                        </m:sSub>
                        <m:r>
                          <a:rPr lang="en-US" sz="1500" b="0" i="1" smtClean="0">
                            <a:latin typeface="Cambria Math" panose="02040503050406030204" pitchFamily="18" charset="0"/>
                          </a:rPr>
                          <m:t> </m:t>
                        </m:r>
                        <m:sSub>
                          <m:sSubPr>
                            <m:ctrlPr>
                              <a:rPr lang="en-US" sz="1500" b="0" i="1" smtClean="0">
                                <a:latin typeface="Cambria Math" panose="02040503050406030204" pitchFamily="18" charset="0"/>
                              </a:rPr>
                            </m:ctrlPr>
                          </m:sSubPr>
                          <m:e>
                            <m:r>
                              <a:rPr lang="en-US" sz="1500" b="0" i="1" smtClean="0">
                                <a:latin typeface="Cambria Math" panose="02040503050406030204" pitchFamily="18" charset="0"/>
                              </a:rPr>
                              <m:t>𝑛</m:t>
                            </m:r>
                          </m:e>
                          <m:sub>
                            <m:r>
                              <m:rPr>
                                <m:sty m:val="p"/>
                              </m:rPr>
                              <a:rPr lang="en-US" sz="1500" b="0" i="0" smtClean="0">
                                <a:latin typeface="Cambria Math" panose="02040503050406030204" pitchFamily="18" charset="0"/>
                              </a:rPr>
                              <m:t>RE</m:t>
                            </m:r>
                          </m:sub>
                        </m:sSub>
                      </m:e>
                    </m:d>
                  </m:oMath>
                </a14:m>
                <a:r>
                  <a:rPr lang="en-US" sz="1500" dirty="0"/>
                  <a:t> </a:t>
                </a:r>
              </a:p>
              <a:p>
                <a:pPr lvl="2" indent="0">
                  <a:buNone/>
                </a:pPr>
                <a:r>
                  <a:rPr lang="en-US" sz="1500" dirty="0"/>
                  <a:t>	with avalanche generation rate coefficient </a:t>
                </a:r>
                <a14:m>
                  <m:oMath xmlns:m="http://schemas.openxmlformats.org/officeDocument/2006/math">
                    <m:sSub>
                      <m:sSubPr>
                        <m:ctrlPr>
                          <a:rPr lang="en-US" sz="1500" i="1">
                            <a:latin typeface="Cambria Math" panose="02040503050406030204" pitchFamily="18" charset="0"/>
                          </a:rPr>
                        </m:ctrlPr>
                      </m:sSubPr>
                      <m:e>
                        <m:r>
                          <a:rPr lang="en-US" sz="1500" i="1">
                            <a:latin typeface="Cambria Math" panose="02040503050406030204" pitchFamily="18" charset="0"/>
                          </a:rPr>
                          <m:t>𝛾</m:t>
                        </m:r>
                      </m:e>
                      <m:sub>
                        <m:r>
                          <m:rPr>
                            <m:sty m:val="p"/>
                          </m:rPr>
                          <a:rPr lang="en-US" sz="1500">
                            <a:latin typeface="Cambria Math" panose="02040503050406030204" pitchFamily="18" charset="0"/>
                          </a:rPr>
                          <m:t>A</m:t>
                        </m:r>
                      </m:sub>
                    </m:sSub>
                    <m:r>
                      <a:rPr lang="en-US" sz="1500" b="0" i="1" smtClean="0">
                        <a:latin typeface="Cambria Math" panose="02040503050406030204" pitchFamily="18" charset="0"/>
                      </a:rPr>
                      <m:t>=</m:t>
                    </m:r>
                    <m:sSub>
                      <m:sSubPr>
                        <m:ctrlPr>
                          <a:rPr lang="en-US" sz="1500" i="1">
                            <a:latin typeface="Cambria Math" panose="02040503050406030204" pitchFamily="18" charset="0"/>
                          </a:rPr>
                        </m:ctrlPr>
                      </m:sSubPr>
                      <m:e>
                        <m:r>
                          <a:rPr lang="en-US" sz="1500" i="1">
                            <a:latin typeface="Cambria Math" panose="02040503050406030204" pitchFamily="18" charset="0"/>
                          </a:rPr>
                          <m:t>𝛾</m:t>
                        </m:r>
                      </m:e>
                      <m:sub>
                        <m:r>
                          <m:rPr>
                            <m:sty m:val="p"/>
                          </m:rPr>
                          <a:rPr lang="en-US" sz="1500">
                            <a:latin typeface="Cambria Math" panose="02040503050406030204" pitchFamily="18" charset="0"/>
                          </a:rPr>
                          <m:t>A</m:t>
                        </m:r>
                      </m:sub>
                    </m:sSub>
                    <m:r>
                      <a:rPr lang="en-US" sz="1500" b="0" i="1" smtClean="0">
                        <a:latin typeface="Cambria Math" panose="02040503050406030204" pitchFamily="18" charset="0"/>
                      </a:rPr>
                      <m:t>(</m:t>
                    </m:r>
                    <m:r>
                      <a:rPr lang="en-US" sz="1500" b="0" i="1" smtClean="0">
                        <a:latin typeface="Cambria Math" panose="02040503050406030204" pitchFamily="18" charset="0"/>
                      </a:rPr>
                      <m:t>𝐸</m:t>
                    </m:r>
                    <m:r>
                      <a:rPr lang="en-US" sz="1500" b="0" i="1" smtClean="0">
                        <a:latin typeface="Cambria Math" panose="02040503050406030204" pitchFamily="18" charset="0"/>
                      </a:rPr>
                      <m:t>−</m:t>
                    </m:r>
                    <m:sSub>
                      <m:sSubPr>
                        <m:ctrlPr>
                          <a:rPr lang="en-US" sz="1500" b="0" i="1" smtClean="0">
                            <a:latin typeface="Cambria Math" panose="02040503050406030204" pitchFamily="18" charset="0"/>
                          </a:rPr>
                        </m:ctrlPr>
                      </m:sSubPr>
                      <m:e>
                        <m:r>
                          <a:rPr lang="en-US" sz="1500" b="0" i="1" smtClean="0">
                            <a:latin typeface="Cambria Math" panose="02040503050406030204" pitchFamily="18" charset="0"/>
                          </a:rPr>
                          <m:t>𝐸</m:t>
                        </m:r>
                      </m:e>
                      <m:sub>
                        <m:r>
                          <m:rPr>
                            <m:sty m:val="p"/>
                          </m:rPr>
                          <a:rPr lang="en-US" sz="1500" b="0" i="0" smtClean="0">
                            <a:latin typeface="Cambria Math" panose="02040503050406030204" pitchFamily="18" charset="0"/>
                          </a:rPr>
                          <m:t>CH</m:t>
                        </m:r>
                      </m:sub>
                    </m:sSub>
                    <m:r>
                      <a:rPr lang="en-US" sz="1500" b="0" i="0" smtClean="0">
                        <a:latin typeface="Cambria Math" panose="02040503050406030204" pitchFamily="18" charset="0"/>
                      </a:rPr>
                      <m:t>)</m:t>
                    </m:r>
                  </m:oMath>
                </a14:m>
                <a:r>
                  <a:rPr lang="en-US" sz="1500" dirty="0"/>
                  <a:t>.</a:t>
                </a:r>
              </a:p>
              <a:p>
                <a:pPr marL="523875" lvl="2" indent="-342900"/>
                <a:endParaRPr lang="en-US" sz="1000" dirty="0"/>
              </a:p>
              <a:p>
                <a:pPr marL="342900" indent="-342900">
                  <a:buFont typeface="Wingdings" panose="05000000000000000000" pitchFamily="2" charset="2"/>
                  <a:buChar char="§"/>
                </a:pPr>
                <a:r>
                  <a:rPr lang="en-US" sz="1750" b="1" dirty="0"/>
                  <a:t>Losses of runaway electrons:</a:t>
                </a:r>
              </a:p>
              <a:p>
                <a:pPr marL="523875" lvl="2" indent="-342900"/>
                <a:r>
                  <a:rPr lang="en-US" sz="1500" dirty="0"/>
                  <a:t>Loss rate </a:t>
                </a:r>
                <a14:m>
                  <m:oMath xmlns:m="http://schemas.openxmlformats.org/officeDocument/2006/math">
                    <m:r>
                      <a:rPr lang="en-US" sz="1500" b="0" i="1" smtClean="0">
                        <a:latin typeface="Cambria Math" panose="02040503050406030204" pitchFamily="18" charset="0"/>
                      </a:rPr>
                      <m:t>(</m:t>
                    </m:r>
                    <m:sSub>
                      <m:sSubPr>
                        <m:ctrlPr>
                          <a:rPr lang="en-US" sz="1500" b="0" i="1" smtClean="0">
                            <a:latin typeface="Cambria Math" panose="02040503050406030204" pitchFamily="18" charset="0"/>
                          </a:rPr>
                        </m:ctrlPr>
                      </m:sSubPr>
                      <m:e>
                        <m:r>
                          <m:rPr>
                            <m:sty m:val="p"/>
                          </m:rPr>
                          <a:rPr lang="en-US" sz="1500" b="0" i="0" smtClean="0">
                            <a:latin typeface="Cambria Math" panose="02040503050406030204" pitchFamily="18" charset="0"/>
                          </a:rPr>
                          <m:t>Γ</m:t>
                        </m:r>
                      </m:e>
                      <m:sub>
                        <m:r>
                          <a:rPr lang="en-US" sz="1500" b="0" i="1" smtClean="0">
                            <a:latin typeface="Cambria Math" panose="02040503050406030204" pitchFamily="18" charset="0"/>
                          </a:rPr>
                          <m:t>𝜈</m:t>
                        </m:r>
                      </m:sub>
                    </m:sSub>
                    <m:r>
                      <a:rPr lang="en-US" sz="1500" b="0" i="1" smtClean="0">
                        <a:latin typeface="Cambria Math" panose="02040503050406030204" pitchFamily="18" charset="0"/>
                      </a:rPr>
                      <m:t>=</m:t>
                    </m:r>
                    <m:r>
                      <a:rPr lang="en-US" sz="1500" b="0" i="1" smtClean="0">
                        <a:latin typeface="Cambria Math" panose="02040503050406030204" pitchFamily="18" charset="0"/>
                      </a:rPr>
                      <m:t>𝜈</m:t>
                    </m:r>
                    <m:r>
                      <a:rPr lang="en-US" sz="1500" b="0" i="1" smtClean="0">
                        <a:latin typeface="Cambria Math" panose="02040503050406030204" pitchFamily="18" charset="0"/>
                      </a:rPr>
                      <m:t> </m:t>
                    </m:r>
                    <m:sSub>
                      <m:sSubPr>
                        <m:ctrlPr>
                          <a:rPr lang="en-US" sz="1500" i="1">
                            <a:latin typeface="Cambria Math" panose="02040503050406030204" pitchFamily="18" charset="0"/>
                          </a:rPr>
                        </m:ctrlPr>
                      </m:sSubPr>
                      <m:e>
                        <m:r>
                          <a:rPr lang="en-US" sz="1500" i="1">
                            <a:latin typeface="Cambria Math" panose="02040503050406030204" pitchFamily="18" charset="0"/>
                          </a:rPr>
                          <m:t>𝑛</m:t>
                        </m:r>
                      </m:e>
                      <m:sub>
                        <m:r>
                          <m:rPr>
                            <m:sty m:val="p"/>
                          </m:rPr>
                          <a:rPr lang="en-US" sz="1500">
                            <a:latin typeface="Cambria Math" panose="02040503050406030204" pitchFamily="18" charset="0"/>
                          </a:rPr>
                          <m:t>RE</m:t>
                        </m:r>
                      </m:sub>
                    </m:sSub>
                    <m:r>
                      <a:rPr lang="en-US" sz="1500" b="0" i="1" smtClean="0">
                        <a:latin typeface="Cambria Math" panose="02040503050406030204" pitchFamily="18" charset="0"/>
                      </a:rPr>
                      <m:t>)</m:t>
                    </m:r>
                  </m:oMath>
                </a14:m>
                <a:r>
                  <a:rPr lang="en-US" sz="1500" dirty="0"/>
                  <a:t> with loss coefficient </a:t>
                </a:r>
                <a14:m>
                  <m:oMath xmlns:m="http://schemas.openxmlformats.org/officeDocument/2006/math">
                    <m:r>
                      <a:rPr lang="en-US" sz="1500" b="0" i="1" smtClean="0">
                        <a:latin typeface="Cambria Math" panose="02040503050406030204" pitchFamily="18" charset="0"/>
                      </a:rPr>
                      <m:t>𝜈</m:t>
                    </m:r>
                  </m:oMath>
                </a14:m>
                <a:r>
                  <a:rPr lang="en-US" sz="1500" dirty="0"/>
                  <a:t>;</a:t>
                </a:r>
              </a:p>
              <a:p>
                <a:pPr marL="523875" lvl="2" indent="-342900"/>
                <a:endParaRPr lang="en-US" sz="1000" dirty="0"/>
              </a:p>
              <a:p>
                <a:pPr marL="342900" lvl="1" indent="-342900">
                  <a:buFont typeface="Wingdings" panose="05000000000000000000" pitchFamily="2" charset="2"/>
                  <a:buChar char="§"/>
                </a:pPr>
                <a:r>
                  <a:rPr lang="en-US" sz="1750" dirty="0"/>
                  <a:t>Analytical expression of the steady-state RE density can be derived from the balancing act (also known as the rate equation).</a:t>
                </a:r>
              </a:p>
            </p:txBody>
          </p:sp>
        </mc:Choice>
        <mc:Fallback xmlns="">
          <p:sp>
            <p:nvSpPr>
              <p:cNvPr id="9" name="Tijdelijke aanduiding voor inhoud 8">
                <a:extLst>
                  <a:ext uri="{FF2B5EF4-FFF2-40B4-BE49-F238E27FC236}">
                    <a16:creationId xmlns:a16="http://schemas.microsoft.com/office/drawing/2014/main" id="{6DEE1717-9BEF-21AB-7D8B-ADCD27E90154}"/>
                  </a:ext>
                </a:extLst>
              </p:cNvPr>
              <p:cNvSpPr>
                <a:spLocks noGrp="1" noRot="1" noChangeAspect="1" noMove="1" noResize="1" noEditPoints="1" noAdjustHandles="1" noChangeArrowheads="1" noChangeShapeType="1" noTextEdit="1"/>
              </p:cNvSpPr>
              <p:nvPr>
                <p:ph idx="1"/>
              </p:nvPr>
            </p:nvSpPr>
            <p:spPr>
              <a:blipFill>
                <a:blip r:embed="rId5"/>
                <a:stretch>
                  <a:fillRect l="-1613" t="-2083" b="-6250"/>
                </a:stretch>
              </a:blipFill>
            </p:spPr>
            <p:txBody>
              <a:bodyPr/>
              <a:lstStyle/>
              <a:p>
                <a:r>
                  <a:rPr lang="en-US">
                    <a:noFill/>
                  </a:rPr>
                  <a:t> </a:t>
                </a:r>
              </a:p>
            </p:txBody>
          </p:sp>
        </mc:Fallback>
      </mc:AlternateContent>
      <p:grpSp>
        <p:nvGrpSpPr>
          <p:cNvPr id="11" name="Groep 10">
            <a:extLst>
              <a:ext uri="{FF2B5EF4-FFF2-40B4-BE49-F238E27FC236}">
                <a16:creationId xmlns:a16="http://schemas.microsoft.com/office/drawing/2014/main" id="{246E3FFB-9FD3-241F-9852-8F930379EC51}"/>
              </a:ext>
            </a:extLst>
          </p:cNvPr>
          <p:cNvGrpSpPr/>
          <p:nvPr/>
        </p:nvGrpSpPr>
        <p:grpSpPr>
          <a:xfrm>
            <a:off x="5959814" y="1733075"/>
            <a:ext cx="2520000" cy="720000"/>
            <a:chOff x="5238401" y="2022533"/>
            <a:chExt cx="2520000" cy="720000"/>
          </a:xfrm>
        </p:grpSpPr>
        <mc:AlternateContent xmlns:mc="http://schemas.openxmlformats.org/markup-compatibility/2006" xmlns:a14="http://schemas.microsoft.com/office/drawing/2010/main">
          <mc:Choice Requires="a14">
            <p:sp>
              <p:nvSpPr>
                <p:cNvPr id="3" name="Tekstvak 2">
                  <a:extLst>
                    <a:ext uri="{FF2B5EF4-FFF2-40B4-BE49-F238E27FC236}">
                      <a16:creationId xmlns:a16="http://schemas.microsoft.com/office/drawing/2014/main" id="{297ED432-5568-A89A-1F2F-BB25107A7BE1}"/>
                    </a:ext>
                  </a:extLst>
                </p:cNvPr>
                <p:cNvSpPr txBox="1"/>
                <p:nvPr/>
              </p:nvSpPr>
              <p:spPr>
                <a:xfrm>
                  <a:off x="5522685" y="2185267"/>
                  <a:ext cx="1951432" cy="3945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m:rPr>
                                <m:sty m:val="p"/>
                              </m:rPr>
                              <a:rPr lang="en-US" b="0" i="0" smtClean="0">
                                <a:latin typeface="Cambria Math" panose="02040503050406030204" pitchFamily="18" charset="0"/>
                              </a:rPr>
                              <m:t>d</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m:rPr>
                                    <m:sty m:val="p"/>
                                  </m:rPr>
                                  <a:rPr lang="en-US" b="0" i="0" smtClean="0">
                                    <a:latin typeface="Cambria Math" panose="02040503050406030204" pitchFamily="18" charset="0"/>
                                  </a:rPr>
                                  <m:t>RE</m:t>
                                </m:r>
                              </m:sub>
                            </m:sSub>
                          </m:num>
                          <m:den>
                            <m:r>
                              <m:rPr>
                                <m:sty m:val="p"/>
                              </m:rPr>
                              <a:rPr lang="en-US" b="0" i="0" smtClean="0">
                                <a:latin typeface="Cambria Math" panose="02040503050406030204" pitchFamily="18" charset="0"/>
                              </a:rPr>
                              <m:t>d</m:t>
                            </m:r>
                            <m:r>
                              <a:rPr lang="en-US" b="0" i="1" smtClean="0">
                                <a:latin typeface="Cambria Math" panose="02040503050406030204" pitchFamily="18" charset="0"/>
                              </a:rPr>
                              <m:t>𝑡</m:t>
                            </m:r>
                          </m:den>
                        </m:f>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Γ</m:t>
                            </m:r>
                          </m:e>
                          <m:sub>
                            <m:r>
                              <m:rPr>
                                <m:sty m:val="p"/>
                              </m:rPr>
                              <a:rPr lang="en-US" b="0" i="0" smtClean="0">
                                <a:latin typeface="Cambria Math" panose="02040503050406030204" pitchFamily="18" charset="0"/>
                              </a:rPr>
                              <m:t>D</m:t>
                            </m:r>
                          </m:sub>
                        </m:sSub>
                        <m:r>
                          <a:rPr lang="en-US" b="0" i="0"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𝛾</m:t>
                                </m:r>
                              </m:e>
                              <m:sub>
                                <m:r>
                                  <m:rPr>
                                    <m:sty m:val="p"/>
                                  </m:rPr>
                                  <a:rPr lang="en-US" b="0" i="0" smtClean="0">
                                    <a:latin typeface="Cambria Math" panose="02040503050406030204" pitchFamily="18" charset="0"/>
                                  </a:rPr>
                                  <m:t>A</m:t>
                                </m:r>
                              </m:sub>
                            </m:sSub>
                            <m:r>
                              <a:rPr lang="en-US" b="0" i="1" smtClean="0">
                                <a:latin typeface="Cambria Math" panose="02040503050406030204" pitchFamily="18" charset="0"/>
                              </a:rPr>
                              <m:t>−</m:t>
                            </m:r>
                            <m:r>
                              <a:rPr lang="en-US" b="0" i="1" smtClean="0">
                                <a:latin typeface="Cambria Math" panose="02040503050406030204" pitchFamily="18" charset="0"/>
                              </a:rPr>
                              <m:t>𝜈</m:t>
                            </m:r>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m:rPr>
                                <m:sty m:val="p"/>
                              </m:rPr>
                              <a:rPr lang="en-US" b="0" i="0" smtClean="0">
                                <a:latin typeface="Cambria Math" panose="02040503050406030204" pitchFamily="18" charset="0"/>
                              </a:rPr>
                              <m:t>RE</m:t>
                            </m:r>
                          </m:sub>
                        </m:sSub>
                      </m:oMath>
                    </m:oMathPara>
                  </a14:m>
                  <a:endParaRPr lang="en-US" dirty="0"/>
                </a:p>
              </p:txBody>
            </p:sp>
          </mc:Choice>
          <mc:Fallback xmlns="">
            <p:sp>
              <p:nvSpPr>
                <p:cNvPr id="3" name="Tekstvak 2">
                  <a:extLst>
                    <a:ext uri="{FF2B5EF4-FFF2-40B4-BE49-F238E27FC236}">
                      <a16:creationId xmlns:a16="http://schemas.microsoft.com/office/drawing/2014/main" id="{297ED432-5568-A89A-1F2F-BB25107A7BE1}"/>
                    </a:ext>
                  </a:extLst>
                </p:cNvPr>
                <p:cNvSpPr txBox="1">
                  <a:spLocks noRot="1" noChangeAspect="1" noMove="1" noResize="1" noEditPoints="1" noAdjustHandles="1" noChangeArrowheads="1" noChangeShapeType="1" noTextEdit="1"/>
                </p:cNvSpPr>
                <p:nvPr/>
              </p:nvSpPr>
              <p:spPr>
                <a:xfrm>
                  <a:off x="5522685" y="2185267"/>
                  <a:ext cx="1951432" cy="394532"/>
                </a:xfrm>
                <a:prstGeom prst="rect">
                  <a:avLst/>
                </a:prstGeom>
                <a:blipFill>
                  <a:blip r:embed="rId6"/>
                  <a:stretch>
                    <a:fillRect l="-1563" t="-3077" r="-312" b="-13846"/>
                  </a:stretch>
                </a:blipFill>
              </p:spPr>
              <p:txBody>
                <a:bodyPr/>
                <a:lstStyle/>
                <a:p>
                  <a:r>
                    <a:rPr lang="en-US">
                      <a:noFill/>
                    </a:rPr>
                    <a:t> </a:t>
                  </a:r>
                </a:p>
              </p:txBody>
            </p:sp>
          </mc:Fallback>
        </mc:AlternateContent>
        <p:sp>
          <p:nvSpPr>
            <p:cNvPr id="10" name="Rechthoek 9">
              <a:extLst>
                <a:ext uri="{FF2B5EF4-FFF2-40B4-BE49-F238E27FC236}">
                  <a16:creationId xmlns:a16="http://schemas.microsoft.com/office/drawing/2014/main" id="{BDAFD3A7-647A-11AA-8E8A-0FEB80C2A14D}"/>
                </a:ext>
              </a:extLst>
            </p:cNvPr>
            <p:cNvSpPr/>
            <p:nvPr/>
          </p:nvSpPr>
          <p:spPr>
            <a:xfrm>
              <a:off x="5238401" y="2022533"/>
              <a:ext cx="2520000" cy="720000"/>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9834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59B950-4527-869B-976E-2023152C8436}"/>
              </a:ext>
            </a:extLst>
          </p:cNvPr>
          <p:cNvSpPr>
            <a:spLocks noGrp="1"/>
          </p:cNvSpPr>
          <p:nvPr>
            <p:ph type="title"/>
          </p:nvPr>
        </p:nvSpPr>
        <p:spPr/>
        <p:txBody>
          <a:bodyPr anchor="ctr"/>
          <a:lstStyle/>
          <a:p>
            <a:pPr algn="ctr"/>
            <a:r>
              <a:rPr lang="en-US" sz="2500" dirty="0"/>
              <a:t>Tomographic inversion of the RE distribution(s)</a:t>
            </a:r>
          </a:p>
        </p:txBody>
      </p:sp>
      <p:sp>
        <p:nvSpPr>
          <p:cNvPr id="3" name="Tijdelijke aanduiding voor inhoud 2">
            <a:extLst>
              <a:ext uri="{FF2B5EF4-FFF2-40B4-BE49-F238E27FC236}">
                <a16:creationId xmlns:a16="http://schemas.microsoft.com/office/drawing/2014/main" id="{80087937-0352-1574-A8E1-0E749D2C00BA}"/>
              </a:ext>
            </a:extLst>
          </p:cNvPr>
          <p:cNvSpPr>
            <a:spLocks noGrp="1"/>
          </p:cNvSpPr>
          <p:nvPr>
            <p:ph idx="1"/>
          </p:nvPr>
        </p:nvSpPr>
        <p:spPr/>
        <p:txBody>
          <a:bodyPr/>
          <a:lstStyle/>
          <a:p>
            <a:pPr marL="342900" indent="-342900">
              <a:buFont typeface="Wingdings" panose="05000000000000000000" pitchFamily="2" charset="2"/>
              <a:buChar char="§"/>
            </a:pPr>
            <a:r>
              <a:rPr lang="en-US" dirty="0"/>
              <a:t>Experimental results:</a:t>
            </a:r>
          </a:p>
          <a:p>
            <a:pPr marL="523875" lvl="2" indent="-342900"/>
            <a:r>
              <a:rPr lang="en-US" dirty="0"/>
              <a:t>The synchrotron radiation pattern(s) at different wavelengths from MANTIS II-b;</a:t>
            </a:r>
          </a:p>
          <a:p>
            <a:pPr marL="523875" lvl="2" indent="-342900"/>
            <a:r>
              <a:rPr lang="en-US" dirty="0"/>
              <a:t>The magnetic field (strength) in the toroidal plane;</a:t>
            </a:r>
          </a:p>
          <a:p>
            <a:pPr marL="523875" lvl="2" indent="-342900"/>
            <a:endParaRPr lang="en-US" dirty="0"/>
          </a:p>
          <a:p>
            <a:pPr marL="342900" indent="-342900">
              <a:buFont typeface="Wingdings" panose="05000000000000000000" pitchFamily="2" charset="2"/>
              <a:buChar char="§"/>
            </a:pPr>
            <a:r>
              <a:rPr lang="en-US" dirty="0"/>
              <a:t>Numerical results:</a:t>
            </a:r>
          </a:p>
          <a:p>
            <a:pPr marL="523875" lvl="2" indent="-342900"/>
            <a:r>
              <a:rPr lang="en-US" dirty="0"/>
              <a:t>The product of the </a:t>
            </a:r>
            <a:r>
              <a:rPr lang="en-US" dirty="0">
                <a:solidFill>
                  <a:srgbClr val="7030A0"/>
                </a:solidFill>
              </a:rPr>
              <a:t>Green function </a:t>
            </a:r>
            <a:r>
              <a:rPr lang="en-US" dirty="0"/>
              <a:t>and the </a:t>
            </a:r>
            <a:r>
              <a:rPr lang="en-US" dirty="0">
                <a:solidFill>
                  <a:schemeClr val="accent4"/>
                </a:solidFill>
              </a:rPr>
              <a:t>Jacobian</a:t>
            </a:r>
            <a:r>
              <a:rPr lang="en-US" dirty="0"/>
              <a:t>;</a:t>
            </a:r>
          </a:p>
          <a:p>
            <a:pPr marL="523875" lvl="2" indent="-342900"/>
            <a:endParaRPr lang="en-US" dirty="0"/>
          </a:p>
          <a:p>
            <a:pPr marL="285750" indent="-285750">
              <a:buFont typeface="Wingdings" panose="05000000000000000000" pitchFamily="2" charset="2"/>
              <a:buChar char="§"/>
            </a:pPr>
            <a:r>
              <a:rPr lang="en-US" dirty="0"/>
              <a:t>‘Missing’ results:</a:t>
            </a:r>
          </a:p>
          <a:p>
            <a:pPr marL="466725" lvl="2" indent="-285750"/>
            <a:r>
              <a:rPr lang="en-US" dirty="0">
                <a:solidFill>
                  <a:schemeClr val="accent1"/>
                </a:solidFill>
              </a:rPr>
              <a:t>The (runaway) electron distribution function.</a:t>
            </a:r>
          </a:p>
          <a:p>
            <a:pPr marL="523875" lvl="2" indent="-342900"/>
            <a:endParaRPr lang="en-US" dirty="0"/>
          </a:p>
          <a:p>
            <a:pPr marL="342900" lvl="1" indent="-342900"/>
            <a:endParaRPr lang="en-US" dirty="0"/>
          </a:p>
        </p:txBody>
      </p:sp>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40</a:t>
            </a:fld>
            <a:endParaRPr lang="en-GB" dirty="0"/>
          </a:p>
        </p:txBody>
      </p:sp>
      <mc:AlternateContent xmlns:mc="http://schemas.openxmlformats.org/markup-compatibility/2006" xmlns:a14="http://schemas.microsoft.com/office/drawing/2010/main">
        <mc:Choice Requires="a14">
          <p:sp>
            <p:nvSpPr>
              <p:cNvPr id="6" name="Tekstvak 5">
                <a:extLst>
                  <a:ext uri="{FF2B5EF4-FFF2-40B4-BE49-F238E27FC236}">
                    <a16:creationId xmlns:a16="http://schemas.microsoft.com/office/drawing/2014/main" id="{8F24509D-F609-0F5F-7025-E468620F6653}"/>
                  </a:ext>
                </a:extLst>
              </p:cNvPr>
              <p:cNvSpPr txBox="1"/>
              <p:nvPr/>
            </p:nvSpPr>
            <p:spPr>
              <a:xfrm>
                <a:off x="1016048" y="3827289"/>
                <a:ext cx="7238905" cy="8073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𝑡𝑜𝑡</m:t>
                          </m:r>
                        </m:sub>
                      </m:sSub>
                      <m:r>
                        <a:rPr lang="en-US" sz="2000" b="0" i="1" smtClean="0">
                          <a:latin typeface="Cambria Math" panose="02040503050406030204" pitchFamily="18" charset="0"/>
                        </a:rPr>
                        <m:t>=</m:t>
                      </m:r>
                      <m:nary>
                        <m:naryPr>
                          <m:limLoc m:val="undOvr"/>
                          <m:subHide m:val="on"/>
                          <m:supHide m:val="on"/>
                          <m:ctrlPr>
                            <a:rPr lang="en-US" sz="2000" b="0" i="1" smtClean="0">
                              <a:latin typeface="Cambria Math" panose="02040503050406030204" pitchFamily="18" charset="0"/>
                            </a:rPr>
                          </m:ctrlPr>
                        </m:naryPr>
                        <m:sub/>
                        <m:sup/>
                        <m:e>
                          <m:nary>
                            <m:naryPr>
                              <m:limLoc m:val="undOvr"/>
                              <m:subHide m:val="on"/>
                              <m:supHide m:val="on"/>
                              <m:ctrlPr>
                                <a:rPr lang="en-US" sz="2000" b="0" i="1" smtClean="0">
                                  <a:latin typeface="Cambria Math" panose="02040503050406030204" pitchFamily="18" charset="0"/>
                                </a:rPr>
                              </m:ctrlPr>
                            </m:naryPr>
                            <m:sub/>
                            <m:sup/>
                            <m:e>
                              <m:nary>
                                <m:naryPr>
                                  <m:limLoc m:val="undOvr"/>
                                  <m:subHide m:val="on"/>
                                  <m:supHide m:val="on"/>
                                  <m:ctrlPr>
                                    <a:rPr lang="en-US" sz="2000" b="0" i="1" smtClean="0">
                                      <a:latin typeface="Cambria Math" panose="02040503050406030204" pitchFamily="18" charset="0"/>
                                    </a:rPr>
                                  </m:ctrlPr>
                                </m:naryPr>
                                <m:sub/>
                                <m:sup/>
                                <m:e>
                                  <m:nary>
                                    <m:naryPr>
                                      <m:limLoc m:val="undOvr"/>
                                      <m:subHide m:val="on"/>
                                      <m:supHide m:val="on"/>
                                      <m:ctrlPr>
                                        <a:rPr lang="en-US" sz="2000" b="0" i="1" smtClean="0">
                                          <a:latin typeface="Cambria Math" panose="02040503050406030204" pitchFamily="18" charset="0"/>
                                        </a:rPr>
                                      </m:ctrlPr>
                                    </m:naryPr>
                                    <m:sub/>
                                    <m:sup/>
                                    <m:e>
                                      <m:r>
                                        <a:rPr lang="en-US" sz="2000" b="0" i="1" smtClean="0">
                                          <a:solidFill>
                                            <a:srgbClr val="7030A0"/>
                                          </a:solidFill>
                                          <a:latin typeface="Cambria Math" panose="02040503050406030204" pitchFamily="18" charset="0"/>
                                        </a:rPr>
                                        <m:t>𝐺</m:t>
                                      </m:r>
                                      <m:d>
                                        <m:dPr>
                                          <m:ctrlPr>
                                            <a:rPr lang="en-US" sz="2000" b="0" i="1" smtClean="0">
                                              <a:solidFill>
                                                <a:srgbClr val="7030A0"/>
                                              </a:solidFill>
                                              <a:latin typeface="Cambria Math" panose="02040503050406030204" pitchFamily="18" charset="0"/>
                                            </a:rPr>
                                          </m:ctrlPr>
                                        </m:dPr>
                                        <m:e>
                                          <m:r>
                                            <a:rPr lang="en-US" sz="2000" b="0" i="1" smtClean="0">
                                              <a:solidFill>
                                                <a:srgbClr val="7030A0"/>
                                              </a:solidFill>
                                              <a:latin typeface="Cambria Math" panose="02040503050406030204" pitchFamily="18" charset="0"/>
                                            </a:rPr>
                                            <m:t>𝜌</m:t>
                                          </m:r>
                                          <m:r>
                                            <a:rPr lang="en-US" sz="2000" b="0" i="1" smtClean="0">
                                              <a:solidFill>
                                                <a:srgbClr val="7030A0"/>
                                              </a:solidFill>
                                              <a:latin typeface="Cambria Math" panose="02040503050406030204" pitchFamily="18" charset="0"/>
                                            </a:rPr>
                                            <m:t>, </m:t>
                                          </m:r>
                                          <m:r>
                                            <a:rPr lang="en-US" sz="2000" b="0" i="1" smtClean="0">
                                              <a:solidFill>
                                                <a:srgbClr val="7030A0"/>
                                              </a:solidFill>
                                              <a:latin typeface="Cambria Math" panose="02040503050406030204" pitchFamily="18" charset="0"/>
                                            </a:rPr>
                                            <m:t>𝑝</m:t>
                                          </m:r>
                                          <m:r>
                                            <a:rPr lang="en-US" sz="2000" b="0" i="1" smtClean="0">
                                              <a:solidFill>
                                                <a:srgbClr val="7030A0"/>
                                              </a:solidFill>
                                              <a:latin typeface="Cambria Math" panose="02040503050406030204" pitchFamily="18" charset="0"/>
                                            </a:rPr>
                                            <m:t>, </m:t>
                                          </m:r>
                                          <m:r>
                                            <m:rPr>
                                              <m:sty m:val="p"/>
                                            </m:rPr>
                                            <a:rPr lang="en-US" sz="2000" b="0" i="0" smtClean="0">
                                              <a:solidFill>
                                                <a:srgbClr val="7030A0"/>
                                              </a:solidFill>
                                              <a:latin typeface="Cambria Math" panose="02040503050406030204" pitchFamily="18" charset="0"/>
                                            </a:rPr>
                                            <m:t>Θ</m:t>
                                          </m:r>
                                          <m:r>
                                            <a:rPr lang="en-US" sz="2000" b="0" i="1" smtClean="0">
                                              <a:solidFill>
                                                <a:srgbClr val="7030A0"/>
                                              </a:solidFill>
                                              <a:latin typeface="Cambria Math" panose="02040503050406030204" pitchFamily="18" charset="0"/>
                                            </a:rPr>
                                            <m:t>, </m:t>
                                          </m:r>
                                          <m:r>
                                            <a:rPr lang="en-US" sz="2000" b="0" i="1" smtClean="0">
                                              <a:solidFill>
                                                <a:srgbClr val="7030A0"/>
                                              </a:solidFill>
                                              <a:latin typeface="Cambria Math" panose="02040503050406030204" pitchFamily="18" charset="0"/>
                                            </a:rPr>
                                            <m:t>𝜆</m:t>
                                          </m:r>
                                        </m:e>
                                      </m:d>
                                      <m:sSub>
                                        <m:sSubPr>
                                          <m:ctrlPr>
                                            <a:rPr lang="en-US" sz="2000" b="0" i="1" smtClean="0">
                                              <a:solidFill>
                                                <a:schemeClr val="accent1"/>
                                              </a:solidFill>
                                              <a:latin typeface="Cambria Math" panose="02040503050406030204" pitchFamily="18" charset="0"/>
                                            </a:rPr>
                                          </m:ctrlPr>
                                        </m:sSubPr>
                                        <m:e>
                                          <m:r>
                                            <a:rPr lang="en-US" sz="2000" b="0" i="1" smtClean="0">
                                              <a:solidFill>
                                                <a:schemeClr val="accent1"/>
                                              </a:solidFill>
                                              <a:latin typeface="Cambria Math" panose="02040503050406030204" pitchFamily="18" charset="0"/>
                                            </a:rPr>
                                            <m:t> </m:t>
                                          </m:r>
                                          <m:r>
                                            <a:rPr lang="en-US" sz="2000" b="0" i="1" smtClean="0">
                                              <a:solidFill>
                                                <a:schemeClr val="accent1"/>
                                              </a:solidFill>
                                              <a:latin typeface="Cambria Math" panose="02040503050406030204" pitchFamily="18" charset="0"/>
                                            </a:rPr>
                                            <m:t>𝑓</m:t>
                                          </m:r>
                                        </m:e>
                                        <m:sub>
                                          <m:r>
                                            <a:rPr lang="en-US" sz="2000" b="0" i="1" smtClean="0">
                                              <a:solidFill>
                                                <a:schemeClr val="accent1"/>
                                              </a:solidFill>
                                              <a:latin typeface="Cambria Math" panose="02040503050406030204" pitchFamily="18" charset="0"/>
                                            </a:rPr>
                                            <m:t>𝑒</m:t>
                                          </m:r>
                                        </m:sub>
                                      </m:sSub>
                                      <m:d>
                                        <m:dPr>
                                          <m:ctrlPr>
                                            <a:rPr lang="en-US" sz="2000" b="0" i="1" smtClean="0">
                                              <a:solidFill>
                                                <a:schemeClr val="accent1"/>
                                              </a:solidFill>
                                              <a:latin typeface="Cambria Math" panose="02040503050406030204" pitchFamily="18" charset="0"/>
                                            </a:rPr>
                                          </m:ctrlPr>
                                        </m:dPr>
                                        <m:e>
                                          <m:r>
                                            <a:rPr lang="en-US" sz="2000" b="0" i="1" smtClean="0">
                                              <a:solidFill>
                                                <a:schemeClr val="accent1"/>
                                              </a:solidFill>
                                              <a:latin typeface="Cambria Math" panose="02040503050406030204" pitchFamily="18" charset="0"/>
                                            </a:rPr>
                                            <m:t>𝜌</m:t>
                                          </m:r>
                                          <m:r>
                                            <a:rPr lang="en-US" sz="2000" b="0" i="1" smtClean="0">
                                              <a:solidFill>
                                                <a:schemeClr val="accent1"/>
                                              </a:solidFill>
                                              <a:latin typeface="Cambria Math" panose="02040503050406030204" pitchFamily="18" charset="0"/>
                                            </a:rPr>
                                            <m:t>, </m:t>
                                          </m:r>
                                          <m:r>
                                            <a:rPr lang="en-US" sz="2000" b="0" i="1" smtClean="0">
                                              <a:solidFill>
                                                <a:schemeClr val="accent1"/>
                                              </a:solidFill>
                                              <a:latin typeface="Cambria Math" panose="02040503050406030204" pitchFamily="18" charset="0"/>
                                            </a:rPr>
                                            <m:t>𝑝</m:t>
                                          </m:r>
                                          <m:r>
                                            <a:rPr lang="en-US" sz="2000" b="0" i="1" smtClean="0">
                                              <a:solidFill>
                                                <a:schemeClr val="accent1"/>
                                              </a:solidFill>
                                              <a:latin typeface="Cambria Math" panose="02040503050406030204" pitchFamily="18" charset="0"/>
                                            </a:rPr>
                                            <m:t>, </m:t>
                                          </m:r>
                                          <m:r>
                                            <m:rPr>
                                              <m:sty m:val="p"/>
                                            </m:rPr>
                                            <a:rPr lang="en-US" sz="2000" b="0" i="0" smtClean="0">
                                              <a:solidFill>
                                                <a:schemeClr val="accent1"/>
                                              </a:solidFill>
                                              <a:latin typeface="Cambria Math" panose="02040503050406030204" pitchFamily="18" charset="0"/>
                                            </a:rPr>
                                            <m:t>Θ</m:t>
                                          </m:r>
                                        </m:e>
                                      </m:d>
                                      <m:r>
                                        <a:rPr lang="en-US" sz="2000" b="0" i="1" smtClean="0">
                                          <a:latin typeface="Cambria Math" panose="02040503050406030204" pitchFamily="18" charset="0"/>
                                        </a:rPr>
                                        <m:t> </m:t>
                                      </m:r>
                                      <m:r>
                                        <a:rPr lang="en-US" sz="2000" i="1" smtClean="0">
                                          <a:solidFill>
                                            <a:schemeClr val="accent3"/>
                                          </a:solidFill>
                                          <a:latin typeface="Cambria Math" panose="02040503050406030204" pitchFamily="18" charset="0"/>
                                        </a:rPr>
                                        <m:t>𝑇</m:t>
                                      </m:r>
                                      <m:d>
                                        <m:dPr>
                                          <m:ctrlPr>
                                            <a:rPr lang="en-US" sz="2000" i="1">
                                              <a:solidFill>
                                                <a:schemeClr val="accent3"/>
                                              </a:solidFill>
                                              <a:latin typeface="Cambria Math" panose="02040503050406030204" pitchFamily="18" charset="0"/>
                                            </a:rPr>
                                          </m:ctrlPr>
                                        </m:dPr>
                                        <m:e>
                                          <m:r>
                                            <a:rPr lang="en-US" sz="2000" i="1">
                                              <a:solidFill>
                                                <a:schemeClr val="accent3"/>
                                              </a:solidFill>
                                              <a:latin typeface="Cambria Math" panose="02040503050406030204" pitchFamily="18" charset="0"/>
                                            </a:rPr>
                                            <m:t>𝜆</m:t>
                                          </m:r>
                                        </m:e>
                                      </m:d>
                                      <m:r>
                                        <a:rPr lang="en-US" sz="2000" b="0" i="1" smtClean="0">
                                          <a:solidFill>
                                            <a:schemeClr val="accent3"/>
                                          </a:solidFill>
                                          <a:latin typeface="Cambria Math" panose="02040503050406030204" pitchFamily="18" charset="0"/>
                                        </a:rPr>
                                        <m:t> </m:t>
                                      </m:r>
                                      <m:sSup>
                                        <m:sSupPr>
                                          <m:ctrlPr>
                                            <a:rPr lang="en-US" sz="2000" b="0" i="1" smtClean="0">
                                              <a:solidFill>
                                                <a:schemeClr val="accent4"/>
                                              </a:solidFill>
                                              <a:latin typeface="Cambria Math" panose="02040503050406030204" pitchFamily="18" charset="0"/>
                                            </a:rPr>
                                          </m:ctrlPr>
                                        </m:sSupPr>
                                        <m:e>
                                          <m:r>
                                            <a:rPr lang="en-US" sz="2000" b="0" i="1" smtClean="0">
                                              <a:solidFill>
                                                <a:schemeClr val="accent4"/>
                                              </a:solidFill>
                                              <a:latin typeface="Cambria Math" panose="02040503050406030204" pitchFamily="18" charset="0"/>
                                            </a:rPr>
                                            <m:t>𝑝</m:t>
                                          </m:r>
                                        </m:e>
                                        <m:sup>
                                          <m:r>
                                            <a:rPr lang="en-US" sz="2000" b="0" i="1" smtClean="0">
                                              <a:solidFill>
                                                <a:schemeClr val="accent4"/>
                                              </a:solidFill>
                                              <a:latin typeface="Cambria Math" panose="02040503050406030204" pitchFamily="18" charset="0"/>
                                            </a:rPr>
                                            <m:t>2</m:t>
                                          </m:r>
                                        </m:sup>
                                      </m:sSup>
                                      <m:func>
                                        <m:funcPr>
                                          <m:ctrlPr>
                                            <a:rPr lang="en-US" sz="2000" b="0" i="1" smtClean="0">
                                              <a:solidFill>
                                                <a:schemeClr val="accent4"/>
                                              </a:solidFill>
                                              <a:latin typeface="Cambria Math" panose="02040503050406030204" pitchFamily="18" charset="0"/>
                                            </a:rPr>
                                          </m:ctrlPr>
                                        </m:funcPr>
                                        <m:fName>
                                          <m:r>
                                            <m:rPr>
                                              <m:sty m:val="p"/>
                                            </m:rPr>
                                            <a:rPr lang="en-US" sz="2000" b="0" i="0" smtClean="0">
                                              <a:solidFill>
                                                <a:schemeClr val="accent4"/>
                                              </a:solidFill>
                                              <a:latin typeface="Cambria Math" panose="02040503050406030204" pitchFamily="18" charset="0"/>
                                            </a:rPr>
                                            <m:t>sin</m:t>
                                          </m:r>
                                        </m:fName>
                                        <m:e>
                                          <m:d>
                                            <m:dPr>
                                              <m:ctrlPr>
                                                <a:rPr lang="en-US" sz="2000" b="0" i="1" smtClean="0">
                                                  <a:solidFill>
                                                    <a:schemeClr val="accent4"/>
                                                  </a:solidFill>
                                                  <a:latin typeface="Cambria Math" panose="02040503050406030204" pitchFamily="18" charset="0"/>
                                                </a:rPr>
                                              </m:ctrlPr>
                                            </m:dPr>
                                            <m:e>
                                              <m:r>
                                                <m:rPr>
                                                  <m:sty m:val="p"/>
                                                </m:rPr>
                                                <a:rPr lang="en-US" sz="2000" b="0" i="0" smtClean="0">
                                                  <a:solidFill>
                                                    <a:schemeClr val="accent4"/>
                                                  </a:solidFill>
                                                  <a:latin typeface="Cambria Math" panose="02040503050406030204" pitchFamily="18" charset="0"/>
                                                </a:rPr>
                                                <m:t>Θ</m:t>
                                              </m:r>
                                            </m:e>
                                          </m:d>
                                        </m:e>
                                      </m:func>
                                      <m:r>
                                        <m:rPr>
                                          <m:sty m:val="p"/>
                                        </m:rPr>
                                        <a:rPr lang="en-US" sz="2000" b="0" i="0" smtClean="0">
                                          <a:latin typeface="Cambria Math" panose="02040503050406030204" pitchFamily="18" charset="0"/>
                                        </a:rPr>
                                        <m:t>d</m:t>
                                      </m:r>
                                      <m:r>
                                        <a:rPr lang="en-US" sz="2000" b="0" i="1" smtClean="0">
                                          <a:latin typeface="Cambria Math" panose="02040503050406030204" pitchFamily="18" charset="0"/>
                                        </a:rPr>
                                        <m:t>𝜌</m:t>
                                      </m:r>
                                      <m:r>
                                        <a:rPr lang="en-US" sz="2000" b="0" i="1" smtClean="0">
                                          <a:latin typeface="Cambria Math" panose="02040503050406030204" pitchFamily="18" charset="0"/>
                                        </a:rPr>
                                        <m:t> </m:t>
                                      </m:r>
                                      <m:r>
                                        <m:rPr>
                                          <m:sty m:val="p"/>
                                        </m:rPr>
                                        <a:rPr lang="en-US" sz="2000" b="0" i="0" smtClean="0">
                                          <a:latin typeface="Cambria Math" panose="02040503050406030204" pitchFamily="18" charset="0"/>
                                        </a:rPr>
                                        <m:t>d</m:t>
                                      </m:r>
                                      <m:r>
                                        <a:rPr lang="en-US" sz="2000" b="0" i="1" smtClean="0">
                                          <a:latin typeface="Cambria Math" panose="02040503050406030204" pitchFamily="18" charset="0"/>
                                        </a:rPr>
                                        <m:t>𝑝</m:t>
                                      </m:r>
                                      <m:r>
                                        <a:rPr lang="en-US" sz="2000" b="0" i="1" smtClean="0">
                                          <a:latin typeface="Cambria Math" panose="02040503050406030204" pitchFamily="18" charset="0"/>
                                        </a:rPr>
                                        <m:t> </m:t>
                                      </m:r>
                                      <m:r>
                                        <m:rPr>
                                          <m:sty m:val="p"/>
                                        </m:rPr>
                                        <a:rPr lang="en-US" sz="2000" b="0" i="0" smtClean="0">
                                          <a:latin typeface="Cambria Math" panose="02040503050406030204" pitchFamily="18" charset="0"/>
                                        </a:rPr>
                                        <m:t>dΘ</m:t>
                                      </m:r>
                                      <m:r>
                                        <a:rPr lang="en-US" sz="2000" b="0" i="1" smtClean="0">
                                          <a:latin typeface="Cambria Math" panose="02040503050406030204" pitchFamily="18" charset="0"/>
                                        </a:rPr>
                                        <m:t> </m:t>
                                      </m:r>
                                      <m:r>
                                        <m:rPr>
                                          <m:sty m:val="p"/>
                                        </m:rPr>
                                        <a:rPr lang="en-US" sz="2000" b="0" i="0" smtClean="0">
                                          <a:latin typeface="Cambria Math" panose="02040503050406030204" pitchFamily="18" charset="0"/>
                                        </a:rPr>
                                        <m:t>d</m:t>
                                      </m:r>
                                      <m:r>
                                        <a:rPr lang="en-US" sz="2000" b="0" i="1" smtClean="0">
                                          <a:latin typeface="Cambria Math" panose="02040503050406030204" pitchFamily="18" charset="0"/>
                                        </a:rPr>
                                        <m:t>𝜆</m:t>
                                      </m:r>
                                    </m:e>
                                  </m:nary>
                                </m:e>
                              </m:nary>
                            </m:e>
                          </m:nary>
                        </m:e>
                      </m:nary>
                    </m:oMath>
                  </m:oMathPara>
                </a14:m>
                <a:endParaRPr lang="en-US" sz="2000" dirty="0"/>
              </a:p>
            </p:txBody>
          </p:sp>
        </mc:Choice>
        <mc:Fallback xmlns="">
          <p:sp>
            <p:nvSpPr>
              <p:cNvPr id="6" name="Tekstvak 5">
                <a:extLst>
                  <a:ext uri="{FF2B5EF4-FFF2-40B4-BE49-F238E27FC236}">
                    <a16:creationId xmlns:a16="http://schemas.microsoft.com/office/drawing/2014/main" id="{8F24509D-F609-0F5F-7025-E468620F6653}"/>
                  </a:ext>
                </a:extLst>
              </p:cNvPr>
              <p:cNvSpPr txBox="1">
                <a:spLocks noRot="1" noChangeAspect="1" noMove="1" noResize="1" noEditPoints="1" noAdjustHandles="1" noChangeArrowheads="1" noChangeShapeType="1" noTextEdit="1"/>
              </p:cNvSpPr>
              <p:nvPr/>
            </p:nvSpPr>
            <p:spPr>
              <a:xfrm>
                <a:off x="1016048" y="3827289"/>
                <a:ext cx="7238905" cy="807337"/>
              </a:xfrm>
              <a:prstGeom prst="rect">
                <a:avLst/>
              </a:prstGeom>
              <a:blipFill>
                <a:blip r:embed="rId2"/>
                <a:stretch>
                  <a:fillRect/>
                </a:stretch>
              </a:blipFill>
            </p:spPr>
            <p:txBody>
              <a:bodyPr/>
              <a:lstStyle/>
              <a:p>
                <a:r>
                  <a:rPr lang="en-US">
                    <a:noFill/>
                  </a:rPr>
                  <a:t> </a:t>
                </a:r>
              </a:p>
            </p:txBody>
          </p:sp>
        </mc:Fallback>
      </mc:AlternateContent>
      <p:sp>
        <p:nvSpPr>
          <p:cNvPr id="7" name="Tijdelijke aanduiding voor voettekst 4">
            <a:extLst>
              <a:ext uri="{FF2B5EF4-FFF2-40B4-BE49-F238E27FC236}">
                <a16:creationId xmlns:a16="http://schemas.microsoft.com/office/drawing/2014/main" id="{237BB04A-5511-A866-FF47-FB00BA0610A9}"/>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28]</a:t>
            </a:r>
            <a:endParaRPr lang="en-GB" sz="750" dirty="0"/>
          </a:p>
        </p:txBody>
      </p:sp>
      <p:pic>
        <p:nvPicPr>
          <p:cNvPr id="8" name="Picture 42">
            <a:extLst>
              <a:ext uri="{FF2B5EF4-FFF2-40B4-BE49-F238E27FC236}">
                <a16:creationId xmlns:a16="http://schemas.microsoft.com/office/drawing/2014/main" id="{2C059010-819A-4D42-586D-E5E20BBFEE1D}"/>
              </a:ext>
            </a:extLst>
          </p:cNvPr>
          <p:cNvPicPr>
            <a:picLocks noChangeAspect="1"/>
          </p:cNvPicPr>
          <p:nvPr/>
        </p:nvPicPr>
        <p:blipFill>
          <a:blip r:embed="rId3"/>
          <a:stretch>
            <a:fillRect/>
          </a:stretch>
        </p:blipFill>
        <p:spPr>
          <a:xfrm>
            <a:off x="0" y="4659979"/>
            <a:ext cx="1440000" cy="392839"/>
          </a:xfrm>
          <a:prstGeom prst="rect">
            <a:avLst/>
          </a:prstGeom>
        </p:spPr>
      </p:pic>
      <p:pic>
        <p:nvPicPr>
          <p:cNvPr id="9" name="Picture 8">
            <a:extLst>
              <a:ext uri="{FF2B5EF4-FFF2-40B4-BE49-F238E27FC236}">
                <a16:creationId xmlns:a16="http://schemas.microsoft.com/office/drawing/2014/main" id="{9C31B240-514D-CA22-479D-6348F8C0B4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079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59B950-4527-869B-976E-2023152C8436}"/>
              </a:ext>
            </a:extLst>
          </p:cNvPr>
          <p:cNvSpPr>
            <a:spLocks noGrp="1"/>
          </p:cNvSpPr>
          <p:nvPr>
            <p:ph type="title"/>
          </p:nvPr>
        </p:nvSpPr>
        <p:spPr/>
        <p:txBody>
          <a:bodyPr anchor="ctr"/>
          <a:lstStyle/>
          <a:p>
            <a:pPr algn="ctr"/>
            <a:r>
              <a:rPr lang="en-US" sz="2500" dirty="0"/>
              <a:t>Tomographic inversion of the RE distribution(s)</a:t>
            </a:r>
          </a:p>
        </p:txBody>
      </p:sp>
      <mc:AlternateContent xmlns:mc="http://schemas.openxmlformats.org/markup-compatibility/2006" xmlns:a14="http://schemas.microsoft.com/office/drawing/2010/main">
        <mc:Choice Requires="a14">
          <p:sp>
            <p:nvSpPr>
              <p:cNvPr id="3" name="Tijdelijke aanduiding voor inhoud 2">
                <a:extLst>
                  <a:ext uri="{FF2B5EF4-FFF2-40B4-BE49-F238E27FC236}">
                    <a16:creationId xmlns:a16="http://schemas.microsoft.com/office/drawing/2014/main" id="{80087937-0352-1574-A8E1-0E749D2C00BA}"/>
                  </a:ext>
                </a:extLst>
              </p:cNvPr>
              <p:cNvSpPr>
                <a:spLocks noGrp="1"/>
              </p:cNvSpPr>
              <p:nvPr>
                <p:ph idx="1"/>
              </p:nvPr>
            </p:nvSpPr>
            <p:spPr/>
            <p:txBody>
              <a:bodyPr/>
              <a:lstStyle/>
              <a:p>
                <a:pPr marL="342900" indent="-342900">
                  <a:buFont typeface="Wingdings" panose="05000000000000000000" pitchFamily="2" charset="2"/>
                  <a:buChar char="§"/>
                </a:pPr>
                <a:r>
                  <a:rPr lang="en-US" dirty="0"/>
                  <a:t>SOLUTION: Tomographic inversion(s) of the synchrotron radiation pattern(s) from the different camera channels of MANTIS II-b.</a:t>
                </a:r>
              </a:p>
              <a:p>
                <a:pPr marL="342900" indent="-342900">
                  <a:buFont typeface="Wingdings" panose="05000000000000000000" pitchFamily="2" charset="2"/>
                  <a:buChar char="§"/>
                </a:pPr>
                <a:endParaRPr lang="en-US" sz="1000" b="0" dirty="0"/>
              </a:p>
              <a:p>
                <a:pPr marL="342900" indent="-342900">
                  <a:buFont typeface="Wingdings" panose="05000000000000000000" pitchFamily="2" charset="2"/>
                  <a:buChar char="§"/>
                </a:pPr>
                <a:r>
                  <a:rPr lang="en-US" b="0" dirty="0"/>
                  <a:t>Synchrotron radiation power recorded by the </a:t>
                </a:r>
                <a14:m>
                  <m:oMath xmlns:m="http://schemas.openxmlformats.org/officeDocument/2006/math">
                    <m:r>
                      <a:rPr lang="en-US" b="0" i="1" smtClean="0">
                        <a:latin typeface="Cambria Math" panose="02040503050406030204" pitchFamily="18" charset="0"/>
                      </a:rPr>
                      <m:t>𝑖</m:t>
                    </m:r>
                  </m:oMath>
                </a14:m>
                <a:r>
                  <a:rPr lang="en-US" b="0" dirty="0"/>
                  <a:t>-</a:t>
                </a:r>
                <a:r>
                  <a:rPr lang="en-US" b="0" dirty="0" err="1"/>
                  <a:t>th</a:t>
                </a:r>
                <a:r>
                  <a:rPr lang="en-US" b="0" dirty="0"/>
                  <a:t> pixel:</a:t>
                </a:r>
              </a:p>
              <a:p>
                <a:endParaRPr lang="en-US"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𝑃</m:t>
                                  </m:r>
                                </m:e>
                                <m:sub>
                                  <m:r>
                                    <m:rPr>
                                      <m:sty m:val="p"/>
                                    </m:rPr>
                                    <a:rPr lang="en-US" b="0" i="0" smtClean="0">
                                      <a:latin typeface="Cambria Math" panose="02040503050406030204" pitchFamily="18" charset="0"/>
                                    </a:rPr>
                                    <m:t>synch</m:t>
                                  </m:r>
                                </m:sub>
                              </m:sSub>
                            </m:e>
                          </m:d>
                        </m:e>
                        <m:sub>
                          <m:r>
                            <a:rPr lang="en-US" b="0" i="1" smtClean="0">
                              <a:latin typeface="Cambria Math" panose="02040503050406030204" pitchFamily="18" charset="0"/>
                            </a:rPr>
                            <m:t>𝑖</m:t>
                          </m:r>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𝑗</m:t>
                          </m:r>
                        </m:sub>
                        <m:sup/>
                        <m:e>
                          <m:sSub>
                            <m:sSubPr>
                              <m:ctrlPr>
                                <a:rPr lang="en-US" i="1">
                                  <a:latin typeface="Cambria Math" panose="02040503050406030204" pitchFamily="18" charset="0"/>
                                </a:rPr>
                              </m:ctrlPr>
                            </m:sSubPr>
                            <m:e>
                              <m:d>
                                <m:dPr>
                                  <m:ctrlPr>
                                    <a:rPr lang="en-US" i="1">
                                      <a:latin typeface="Cambria Math" panose="02040503050406030204" pitchFamily="18" charset="0"/>
                                    </a:rPr>
                                  </m:ctrlPr>
                                </m:dPr>
                                <m:e>
                                  <m:r>
                                    <a:rPr lang="en-US" i="1">
                                      <a:latin typeface="Cambria Math" panose="02040503050406030204" pitchFamily="18" charset="0"/>
                                    </a:rPr>
                                    <m:t>𝐺𝐽</m:t>
                                  </m:r>
                                </m:e>
                              </m:d>
                            </m:e>
                            <m:sub>
                              <m:r>
                                <a:rPr lang="en-US" i="1">
                                  <a:latin typeface="Cambria Math" panose="02040503050406030204" pitchFamily="18" charset="0"/>
                                </a:rPr>
                                <m:t>𝑖𝑗</m:t>
                              </m:r>
                            </m:sub>
                          </m:sSub>
                          <m:r>
                            <a:rPr lang="en-US" i="1">
                              <a:latin typeface="Cambria Math" panose="02040503050406030204" pitchFamily="18" charset="0"/>
                            </a:rPr>
                            <m:t> </m:t>
                          </m:r>
                          <m:sSub>
                            <m:sSubPr>
                              <m:ctrlPr>
                                <a:rPr lang="en-US" i="1">
                                  <a:latin typeface="Cambria Math" panose="02040503050406030204" pitchFamily="18" charset="0"/>
                                </a:rPr>
                              </m:ctrlPr>
                            </m:sSub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𝑒</m:t>
                                      </m:r>
                                    </m:sub>
                                  </m:sSub>
                                </m:e>
                              </m:d>
                            </m:e>
                            <m:sub>
                              <m:r>
                                <a:rPr lang="en-US" i="1">
                                  <a:latin typeface="Cambria Math" panose="02040503050406030204" pitchFamily="18" charset="0"/>
                                </a:rPr>
                                <m:t>𝑗</m:t>
                              </m:r>
                            </m:sub>
                          </m:sSub>
                        </m:e>
                      </m:nary>
                    </m:oMath>
                  </m:oMathPara>
                </a14:m>
                <a:endParaRPr lang="en-US" dirty="0"/>
              </a:p>
              <a:p>
                <a:endParaRPr lang="en-US" sz="1000" dirty="0"/>
              </a:p>
              <a:p>
                <a:pPr marL="342900" indent="-342900">
                  <a:buFont typeface="Wingdings" panose="05000000000000000000" pitchFamily="2" charset="2"/>
                  <a:buChar char="§"/>
                </a:pPr>
                <a:r>
                  <a:rPr lang="en-US" i="1" dirty="0"/>
                  <a:t>Simultaneous Algebraic Reconstruction Technique</a:t>
                </a:r>
                <a:r>
                  <a:rPr lang="en-US" dirty="0"/>
                  <a:t> (SART-algorithm):</a:t>
                </a:r>
              </a:p>
              <a:p>
                <a:pPr marL="523875" lvl="2" indent="-342900"/>
                <a:r>
                  <a:rPr lang="en-US" dirty="0"/>
                  <a:t>Minimizing difference between the synthetic image(s) and the camera image(s);</a:t>
                </a:r>
              </a:p>
              <a:p>
                <a:endParaRPr lang="en-US" dirty="0"/>
              </a:p>
            </p:txBody>
          </p:sp>
        </mc:Choice>
        <mc:Fallback xmlns="">
          <p:sp>
            <p:nvSpPr>
              <p:cNvPr id="3" name="Tijdelijke aanduiding voor inhoud 2">
                <a:extLst>
                  <a:ext uri="{FF2B5EF4-FFF2-40B4-BE49-F238E27FC236}">
                    <a16:creationId xmlns:a16="http://schemas.microsoft.com/office/drawing/2014/main" id="{80087937-0352-1574-A8E1-0E749D2C00BA}"/>
                  </a:ext>
                </a:extLst>
              </p:cNvPr>
              <p:cNvSpPr>
                <a:spLocks noGrp="1" noRot="1" noChangeAspect="1" noMove="1" noResize="1" noEditPoints="1" noAdjustHandles="1" noChangeArrowheads="1" noChangeShapeType="1" noTextEdit="1"/>
              </p:cNvSpPr>
              <p:nvPr>
                <p:ph idx="1"/>
              </p:nvPr>
            </p:nvSpPr>
            <p:spPr>
              <a:blipFill>
                <a:blip r:embed="rId3"/>
                <a:stretch>
                  <a:fillRect l="-1855" t="-2500"/>
                </a:stretch>
              </a:blipFill>
            </p:spPr>
            <p:txBody>
              <a:bodyPr/>
              <a:lstStyle/>
              <a:p>
                <a:r>
                  <a:rPr lang="en-US">
                    <a:noFill/>
                  </a:rPr>
                  <a:t> </a:t>
                </a:r>
              </a:p>
            </p:txBody>
          </p:sp>
        </mc:Fallback>
      </mc:AlternateContent>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41</a:t>
            </a:fld>
            <a:endParaRPr lang="en-GB" dirty="0"/>
          </a:p>
        </p:txBody>
      </p:sp>
      <p:sp>
        <p:nvSpPr>
          <p:cNvPr id="6" name="Tijdelijke aanduiding voor voettekst 4">
            <a:extLst>
              <a:ext uri="{FF2B5EF4-FFF2-40B4-BE49-F238E27FC236}">
                <a16:creationId xmlns:a16="http://schemas.microsoft.com/office/drawing/2014/main" id="{7DFE2754-A0D4-20D0-800B-0E6F184EA18B}"/>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29a]</a:t>
            </a:r>
            <a:endParaRPr lang="en-GB" sz="750" dirty="0"/>
          </a:p>
        </p:txBody>
      </p:sp>
      <p:pic>
        <p:nvPicPr>
          <p:cNvPr id="7" name="Picture 42">
            <a:extLst>
              <a:ext uri="{FF2B5EF4-FFF2-40B4-BE49-F238E27FC236}">
                <a16:creationId xmlns:a16="http://schemas.microsoft.com/office/drawing/2014/main" id="{400A03A1-FCCC-317D-E40B-F398BC1CC8E7}"/>
              </a:ext>
            </a:extLst>
          </p:cNvPr>
          <p:cNvPicPr>
            <a:picLocks noChangeAspect="1"/>
          </p:cNvPicPr>
          <p:nvPr/>
        </p:nvPicPr>
        <p:blipFill>
          <a:blip r:embed="rId4"/>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5311FE9A-59A5-3E64-F20E-73373EA9D2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10" name="Tekstvak 9">
            <a:extLst>
              <a:ext uri="{FF2B5EF4-FFF2-40B4-BE49-F238E27FC236}">
                <a16:creationId xmlns:a16="http://schemas.microsoft.com/office/drawing/2014/main" id="{BB4FD651-55A4-AED4-7FCA-29C4BCDF01CC}"/>
              </a:ext>
            </a:extLst>
          </p:cNvPr>
          <p:cNvSpPr txBox="1"/>
          <p:nvPr/>
        </p:nvSpPr>
        <p:spPr>
          <a:xfrm>
            <a:off x="506185" y="4320679"/>
            <a:ext cx="8258630" cy="207749"/>
          </a:xfrm>
          <a:prstGeom prst="rect">
            <a:avLst/>
          </a:prstGeom>
          <a:noFill/>
        </p:spPr>
        <p:txBody>
          <a:bodyPr wrap="square">
            <a:spAutoFit/>
          </a:bodyPr>
          <a:lstStyle/>
          <a:p>
            <a:r>
              <a:rPr lang="en-US" sz="750" b="0" i="0" dirty="0">
                <a:solidFill>
                  <a:schemeClr val="bg1">
                    <a:lumMod val="65000"/>
                  </a:schemeClr>
                </a:solidFill>
                <a:effectLst/>
                <a:latin typeface="Times New Roman" panose="02020603050405020304" pitchFamily="18" charset="0"/>
              </a:rPr>
              <a:t>T. A. Wijkamp et al. Tomographic reconstruction of the runaway distribution function in TCV using multispectral synchrotron images. </a:t>
            </a:r>
            <a:r>
              <a:rPr lang="en-US" sz="750" b="0" i="1" dirty="0">
                <a:solidFill>
                  <a:schemeClr val="bg1">
                    <a:lumMod val="65000"/>
                  </a:schemeClr>
                </a:solidFill>
                <a:effectLst/>
                <a:latin typeface="Times New Roman" panose="02020603050405020304" pitchFamily="18" charset="0"/>
              </a:rPr>
              <a:t>Nuclear Fusion</a:t>
            </a:r>
            <a:r>
              <a:rPr lang="en-US" sz="750" b="0" i="0" dirty="0">
                <a:solidFill>
                  <a:schemeClr val="bg1">
                    <a:lumMod val="65000"/>
                  </a:schemeClr>
                </a:solidFill>
                <a:effectLst/>
                <a:latin typeface="Times New Roman" panose="02020603050405020304" pitchFamily="18" charset="0"/>
              </a:rPr>
              <a:t>, </a:t>
            </a:r>
            <a:r>
              <a:rPr lang="en-US" sz="750" b="1" i="0" dirty="0">
                <a:solidFill>
                  <a:schemeClr val="bg1">
                    <a:lumMod val="65000"/>
                  </a:schemeClr>
                </a:solidFill>
                <a:effectLst/>
                <a:latin typeface="Times New Roman" panose="02020603050405020304" pitchFamily="18" charset="0"/>
              </a:rPr>
              <a:t>61</a:t>
            </a:r>
            <a:r>
              <a:rPr lang="en-US" sz="750" b="0" i="0" dirty="0">
                <a:solidFill>
                  <a:schemeClr val="bg1">
                    <a:lumMod val="65000"/>
                  </a:schemeClr>
                </a:solidFill>
                <a:effectLst/>
                <a:latin typeface="Times New Roman" panose="02020603050405020304" pitchFamily="18" charset="0"/>
              </a:rPr>
              <a:t> (4): 046044, 2021. DOI: 10.1088/1741-4326/abe8af.</a:t>
            </a:r>
            <a:endParaRPr lang="en-US" sz="750" dirty="0">
              <a:solidFill>
                <a:schemeClr val="bg1">
                  <a:lumMod val="65000"/>
                </a:schemeClr>
              </a:solidFill>
            </a:endParaRPr>
          </a:p>
        </p:txBody>
      </p:sp>
      <p:sp>
        <p:nvSpPr>
          <p:cNvPr id="11" name="Tekstvak 10">
            <a:extLst>
              <a:ext uri="{FF2B5EF4-FFF2-40B4-BE49-F238E27FC236}">
                <a16:creationId xmlns:a16="http://schemas.microsoft.com/office/drawing/2014/main" id="{D54321DA-EEDE-AE39-8F89-EEFC466F3A94}"/>
              </a:ext>
            </a:extLst>
          </p:cNvPr>
          <p:cNvSpPr txBox="1"/>
          <p:nvPr/>
        </p:nvSpPr>
        <p:spPr>
          <a:xfrm>
            <a:off x="379185" y="4191936"/>
            <a:ext cx="8759371" cy="215444"/>
          </a:xfrm>
          <a:prstGeom prst="rect">
            <a:avLst/>
          </a:prstGeom>
          <a:noFill/>
        </p:spPr>
        <p:txBody>
          <a:bodyPr wrap="square">
            <a:spAutoFit/>
          </a:bodyPr>
          <a:lstStyle/>
          <a:p>
            <a:pPr algn="ctr"/>
            <a:r>
              <a:rPr lang="en-US" sz="800" b="0" i="0" dirty="0">
                <a:solidFill>
                  <a:schemeClr val="bg1">
                    <a:lumMod val="65000"/>
                  </a:schemeClr>
                </a:solidFill>
                <a:effectLst/>
                <a:latin typeface="Times New Roman" panose="02020603050405020304" pitchFamily="18" charset="0"/>
              </a:rPr>
              <a:t>W. J. </a:t>
            </a:r>
            <a:r>
              <a:rPr lang="en-US" sz="800" b="0" i="0" dirty="0" err="1">
                <a:solidFill>
                  <a:schemeClr val="bg1">
                    <a:lumMod val="65000"/>
                  </a:schemeClr>
                </a:solidFill>
                <a:effectLst/>
                <a:latin typeface="Times New Roman" panose="02020603050405020304" pitchFamily="18" charset="0"/>
              </a:rPr>
              <a:t>Roog</a:t>
            </a:r>
            <a:r>
              <a:rPr lang="en-US" sz="800" b="0" i="0" dirty="0">
                <a:solidFill>
                  <a:schemeClr val="bg1">
                    <a:lumMod val="65000"/>
                  </a:schemeClr>
                </a:solidFill>
                <a:effectLst/>
                <a:latin typeface="Times New Roman" panose="02020603050405020304" pitchFamily="18" charset="0"/>
              </a:rPr>
              <a:t>. Synchrotron imaging as a diagnostic for runaway electron distribution on ASDEX Upgrade. </a:t>
            </a:r>
            <a:r>
              <a:rPr lang="en-US" sz="800" b="0" i="1" dirty="0">
                <a:solidFill>
                  <a:schemeClr val="bg1">
                    <a:lumMod val="65000"/>
                  </a:schemeClr>
                </a:solidFill>
                <a:effectLst/>
                <a:latin typeface="Times New Roman" panose="02020603050405020304" pitchFamily="18" charset="0"/>
              </a:rPr>
              <a:t>Master Thesis</a:t>
            </a:r>
            <a:r>
              <a:rPr lang="en-US" sz="800" b="0" i="0" dirty="0">
                <a:solidFill>
                  <a:schemeClr val="bg1">
                    <a:lumMod val="65000"/>
                  </a:schemeClr>
                </a:solidFill>
                <a:effectLst/>
                <a:latin typeface="Times New Roman" panose="02020603050405020304" pitchFamily="18" charset="0"/>
              </a:rPr>
              <a:t>, </a:t>
            </a:r>
            <a:r>
              <a:rPr lang="en-US" sz="800" dirty="0">
                <a:solidFill>
                  <a:schemeClr val="bg1">
                    <a:lumMod val="65000"/>
                  </a:schemeClr>
                </a:solidFill>
                <a:latin typeface="Times New Roman" panose="02020603050405020304" pitchFamily="18" charset="0"/>
              </a:rPr>
              <a:t>Eindhoven University of Technology, 2023.</a:t>
            </a:r>
            <a:endParaRPr lang="en-US" sz="800" dirty="0">
              <a:solidFill>
                <a:schemeClr val="bg1">
                  <a:lumMod val="65000"/>
                </a:schemeClr>
              </a:solidFill>
            </a:endParaRPr>
          </a:p>
        </p:txBody>
      </p:sp>
    </p:spTree>
    <p:extLst>
      <p:ext uri="{BB962C8B-B14F-4D97-AF65-F5344CB8AC3E}">
        <p14:creationId xmlns:p14="http://schemas.microsoft.com/office/powerpoint/2010/main" val="1131785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59B950-4527-869B-976E-2023152C8436}"/>
              </a:ext>
            </a:extLst>
          </p:cNvPr>
          <p:cNvSpPr>
            <a:spLocks noGrp="1"/>
          </p:cNvSpPr>
          <p:nvPr>
            <p:ph type="title"/>
          </p:nvPr>
        </p:nvSpPr>
        <p:spPr/>
        <p:txBody>
          <a:bodyPr anchor="ctr"/>
          <a:lstStyle/>
          <a:p>
            <a:pPr algn="ctr"/>
            <a:r>
              <a:rPr lang="en-US" sz="2500" dirty="0"/>
              <a:t>Tomographic inversion of the RE distribution(s)</a:t>
            </a:r>
          </a:p>
        </p:txBody>
      </p:sp>
      <p:sp>
        <p:nvSpPr>
          <p:cNvPr id="3" name="Tijdelijke aanduiding voor inhoud 2">
            <a:extLst>
              <a:ext uri="{FF2B5EF4-FFF2-40B4-BE49-F238E27FC236}">
                <a16:creationId xmlns:a16="http://schemas.microsoft.com/office/drawing/2014/main" id="{80087937-0352-1574-A8E1-0E749D2C00BA}"/>
              </a:ext>
            </a:extLst>
          </p:cNvPr>
          <p:cNvSpPr>
            <a:spLocks noGrp="1"/>
          </p:cNvSpPr>
          <p:nvPr>
            <p:ph idx="1"/>
          </p:nvPr>
        </p:nvSpPr>
        <p:spPr/>
        <p:txBody>
          <a:bodyPr/>
          <a:lstStyle/>
          <a:p>
            <a:pPr marL="342900" indent="-342900">
              <a:buFont typeface="Wingdings" panose="05000000000000000000" pitchFamily="2" charset="2"/>
              <a:buChar char="§"/>
            </a:pPr>
            <a:r>
              <a:rPr lang="en-US" i="1" dirty="0"/>
              <a:t>Simultaneous Algebraic Reconstruction Technique</a:t>
            </a:r>
            <a:r>
              <a:rPr lang="en-US" dirty="0"/>
              <a:t> (SART-algorithm):</a:t>
            </a:r>
          </a:p>
          <a:p>
            <a:pPr marL="523875" lvl="2" indent="-342900"/>
            <a:r>
              <a:rPr lang="en-US" dirty="0"/>
              <a:t>Minimizing difference between the synthetic image(s) and the camera image(s);</a:t>
            </a:r>
          </a:p>
          <a:p>
            <a:pPr marL="523875" lvl="2" indent="-342900"/>
            <a:endParaRPr lang="en-US" dirty="0"/>
          </a:p>
          <a:p>
            <a:pPr marL="523875" lvl="2" indent="-342900"/>
            <a:endParaRPr lang="en-US" sz="1050" dirty="0"/>
          </a:p>
          <a:p>
            <a:pPr marL="523875" lvl="2" indent="-342900"/>
            <a:endParaRPr lang="en-US" dirty="0"/>
          </a:p>
          <a:p>
            <a:pPr lvl="2" indent="0">
              <a:buNone/>
            </a:pPr>
            <a:endParaRPr lang="en-US" sz="1000" dirty="0"/>
          </a:p>
          <a:p>
            <a:pPr marL="342900" indent="-342900">
              <a:buFont typeface="Wingdings" panose="05000000000000000000" pitchFamily="2" charset="2"/>
              <a:buChar char="§"/>
            </a:pPr>
            <a:r>
              <a:rPr lang="en-US" dirty="0"/>
              <a:t>The</a:t>
            </a:r>
            <a:r>
              <a:rPr lang="en-US" dirty="0">
                <a:solidFill>
                  <a:schemeClr val="accent6">
                    <a:lumMod val="50000"/>
                  </a:schemeClr>
                </a:solidFill>
              </a:rPr>
              <a:t> SART-algorithm contribution</a:t>
            </a:r>
          </a:p>
          <a:p>
            <a:pPr marL="523875" lvl="2" indent="-342900"/>
            <a:r>
              <a:rPr lang="en-US" dirty="0"/>
              <a:t>Difference between synthetic and camera image weighted by Green function;</a:t>
            </a:r>
          </a:p>
          <a:p>
            <a:pPr marL="523875" lvl="2" indent="-342900"/>
            <a:r>
              <a:rPr lang="en-US" dirty="0"/>
              <a:t>Relaxation parameters governs the speed of convergence;</a:t>
            </a:r>
          </a:p>
          <a:p>
            <a:endParaRPr lang="en-US" dirty="0"/>
          </a:p>
        </p:txBody>
      </p:sp>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42</a:t>
            </a:fld>
            <a:endParaRPr lang="en-GB" dirty="0"/>
          </a:p>
        </p:txBody>
      </p:sp>
      <mc:AlternateContent xmlns:mc="http://schemas.openxmlformats.org/markup-compatibility/2006" xmlns:a14="http://schemas.microsoft.com/office/drawing/2010/main">
        <mc:Choice Requires="a14">
          <p:sp>
            <p:nvSpPr>
              <p:cNvPr id="9" name="Tekstvak 8">
                <a:extLst>
                  <a:ext uri="{FF2B5EF4-FFF2-40B4-BE49-F238E27FC236}">
                    <a16:creationId xmlns:a16="http://schemas.microsoft.com/office/drawing/2014/main" id="{67122B66-2055-D239-56F9-0862C325E96F}"/>
                  </a:ext>
                </a:extLst>
              </p:cNvPr>
              <p:cNvSpPr txBox="1"/>
              <p:nvPr/>
            </p:nvSpPr>
            <p:spPr>
              <a:xfrm>
                <a:off x="793748" y="2030908"/>
                <a:ext cx="7556501" cy="69243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sz="1950" b="0" i="1" smtClean="0">
                              <a:latin typeface="Cambria Math" panose="02040503050406030204" pitchFamily="18" charset="0"/>
                            </a:rPr>
                          </m:ctrlPr>
                        </m:sSupPr>
                        <m:e>
                          <m:sSub>
                            <m:sSubPr>
                              <m:ctrlPr>
                                <a:rPr lang="en-US" sz="1950" i="1">
                                  <a:latin typeface="Cambria Math" panose="02040503050406030204" pitchFamily="18" charset="0"/>
                                </a:rPr>
                              </m:ctrlPr>
                            </m:sSubPr>
                            <m:e>
                              <m:d>
                                <m:dPr>
                                  <m:ctrlPr>
                                    <a:rPr lang="en-US" sz="1950" i="1">
                                      <a:latin typeface="Cambria Math" panose="02040503050406030204" pitchFamily="18" charset="0"/>
                                    </a:rPr>
                                  </m:ctrlPr>
                                </m:dPr>
                                <m:e>
                                  <m:sSub>
                                    <m:sSubPr>
                                      <m:ctrlPr>
                                        <a:rPr lang="en-US" sz="1950" i="1">
                                          <a:latin typeface="Cambria Math" panose="02040503050406030204" pitchFamily="18" charset="0"/>
                                        </a:rPr>
                                      </m:ctrlPr>
                                    </m:sSubPr>
                                    <m:e>
                                      <m:r>
                                        <a:rPr lang="en-US" sz="1950" i="1">
                                          <a:latin typeface="Cambria Math" panose="02040503050406030204" pitchFamily="18" charset="0"/>
                                        </a:rPr>
                                        <m:t>𝑓</m:t>
                                      </m:r>
                                    </m:e>
                                    <m:sub>
                                      <m:r>
                                        <a:rPr lang="en-US" sz="1950" i="1">
                                          <a:latin typeface="Cambria Math" panose="02040503050406030204" pitchFamily="18" charset="0"/>
                                        </a:rPr>
                                        <m:t>𝑒</m:t>
                                      </m:r>
                                    </m:sub>
                                  </m:sSub>
                                </m:e>
                              </m:d>
                            </m:e>
                            <m:sub>
                              <m:r>
                                <a:rPr lang="en-US" sz="1950" i="1">
                                  <a:latin typeface="Cambria Math" panose="02040503050406030204" pitchFamily="18" charset="0"/>
                                </a:rPr>
                                <m:t>𝑗</m:t>
                              </m:r>
                            </m:sub>
                          </m:sSub>
                        </m:e>
                        <m:sup>
                          <m:r>
                            <a:rPr lang="en-US" sz="1950" b="0" i="1" smtClean="0">
                              <a:latin typeface="Cambria Math" panose="02040503050406030204" pitchFamily="18" charset="0"/>
                            </a:rPr>
                            <m:t>(ℓ+1)</m:t>
                          </m:r>
                        </m:sup>
                      </m:sSup>
                      <m:r>
                        <a:rPr lang="en-US" sz="1950" b="0" i="1" smtClean="0">
                          <a:latin typeface="Cambria Math" panose="02040503050406030204" pitchFamily="18" charset="0"/>
                        </a:rPr>
                        <m:t>=</m:t>
                      </m:r>
                      <m:sSup>
                        <m:sSupPr>
                          <m:ctrlPr>
                            <a:rPr lang="en-US" sz="1950" i="1">
                              <a:latin typeface="Cambria Math" panose="02040503050406030204" pitchFamily="18" charset="0"/>
                            </a:rPr>
                          </m:ctrlPr>
                        </m:sSupPr>
                        <m:e>
                          <m:sSub>
                            <m:sSubPr>
                              <m:ctrlPr>
                                <a:rPr lang="en-US" sz="1950" i="1">
                                  <a:latin typeface="Cambria Math" panose="02040503050406030204" pitchFamily="18" charset="0"/>
                                </a:rPr>
                              </m:ctrlPr>
                            </m:sSubPr>
                            <m:e>
                              <m:d>
                                <m:dPr>
                                  <m:ctrlPr>
                                    <a:rPr lang="en-US" sz="1950" i="1">
                                      <a:latin typeface="Cambria Math" panose="02040503050406030204" pitchFamily="18" charset="0"/>
                                    </a:rPr>
                                  </m:ctrlPr>
                                </m:dPr>
                                <m:e>
                                  <m:sSub>
                                    <m:sSubPr>
                                      <m:ctrlPr>
                                        <a:rPr lang="en-US" sz="1950" i="1">
                                          <a:latin typeface="Cambria Math" panose="02040503050406030204" pitchFamily="18" charset="0"/>
                                        </a:rPr>
                                      </m:ctrlPr>
                                    </m:sSubPr>
                                    <m:e>
                                      <m:r>
                                        <a:rPr lang="en-US" sz="1950" i="1">
                                          <a:latin typeface="Cambria Math" panose="02040503050406030204" pitchFamily="18" charset="0"/>
                                        </a:rPr>
                                        <m:t>𝑓</m:t>
                                      </m:r>
                                    </m:e>
                                    <m:sub>
                                      <m:r>
                                        <a:rPr lang="en-US" sz="1950" i="1">
                                          <a:latin typeface="Cambria Math" panose="02040503050406030204" pitchFamily="18" charset="0"/>
                                        </a:rPr>
                                        <m:t>𝑒</m:t>
                                      </m:r>
                                    </m:sub>
                                  </m:sSub>
                                </m:e>
                              </m:d>
                            </m:e>
                            <m:sub>
                              <m:r>
                                <a:rPr lang="en-US" sz="1950" i="1">
                                  <a:latin typeface="Cambria Math" panose="02040503050406030204" pitchFamily="18" charset="0"/>
                                </a:rPr>
                                <m:t>𝑗</m:t>
                              </m:r>
                            </m:sub>
                          </m:sSub>
                        </m:e>
                        <m:sup>
                          <m:r>
                            <a:rPr lang="en-US" sz="1950" b="0" i="1" smtClean="0">
                              <a:latin typeface="Cambria Math" panose="02040503050406030204" pitchFamily="18" charset="0"/>
                            </a:rPr>
                            <m:t>(</m:t>
                          </m:r>
                          <m:r>
                            <a:rPr lang="en-US" sz="1950" i="1">
                              <a:latin typeface="Cambria Math" panose="02040503050406030204" pitchFamily="18" charset="0"/>
                            </a:rPr>
                            <m:t>ℓ</m:t>
                          </m:r>
                          <m:r>
                            <a:rPr lang="en-US" sz="1950" b="0" i="1" smtClean="0">
                              <a:latin typeface="Cambria Math" panose="02040503050406030204" pitchFamily="18" charset="0"/>
                            </a:rPr>
                            <m:t>)</m:t>
                          </m:r>
                        </m:sup>
                      </m:sSup>
                      <m:r>
                        <a:rPr lang="en-US" sz="1950" b="0" i="1" smtClean="0">
                          <a:latin typeface="Cambria Math" panose="02040503050406030204" pitchFamily="18" charset="0"/>
                        </a:rPr>
                        <m:t>+</m:t>
                      </m:r>
                      <m:sSup>
                        <m:sSupPr>
                          <m:ctrlPr>
                            <a:rPr lang="en-US" sz="1950" b="0" i="1" smtClean="0">
                              <a:solidFill>
                                <a:schemeClr val="accent6">
                                  <a:lumMod val="50000"/>
                                </a:schemeClr>
                              </a:solidFill>
                              <a:latin typeface="Cambria Math" panose="02040503050406030204" pitchFamily="18" charset="0"/>
                            </a:rPr>
                          </m:ctrlPr>
                        </m:sSupPr>
                        <m:e>
                          <m:sSub>
                            <m:sSubPr>
                              <m:ctrlPr>
                                <a:rPr lang="en-US" sz="1950" i="1">
                                  <a:solidFill>
                                    <a:schemeClr val="accent6">
                                      <a:lumMod val="50000"/>
                                    </a:schemeClr>
                                  </a:solidFill>
                                  <a:latin typeface="Cambria Math" panose="02040503050406030204" pitchFamily="18" charset="0"/>
                                </a:rPr>
                              </m:ctrlPr>
                            </m:sSubPr>
                            <m:e>
                              <m:d>
                                <m:dPr>
                                  <m:ctrlPr>
                                    <a:rPr lang="en-US" sz="1950" i="1">
                                      <a:solidFill>
                                        <a:schemeClr val="accent6">
                                          <a:lumMod val="50000"/>
                                        </a:schemeClr>
                                      </a:solidFill>
                                      <a:latin typeface="Cambria Math" panose="02040503050406030204" pitchFamily="18" charset="0"/>
                                    </a:rPr>
                                  </m:ctrlPr>
                                </m:dPr>
                                <m:e>
                                  <m:sSup>
                                    <m:sSupPr>
                                      <m:ctrlPr>
                                        <a:rPr lang="en-US" sz="1950" i="1">
                                          <a:solidFill>
                                            <a:schemeClr val="accent6">
                                              <a:lumMod val="50000"/>
                                            </a:schemeClr>
                                          </a:solidFill>
                                          <a:latin typeface="Cambria Math" panose="02040503050406030204" pitchFamily="18" charset="0"/>
                                        </a:rPr>
                                      </m:ctrlPr>
                                    </m:sSupPr>
                                    <m:e>
                                      <m:r>
                                        <m:rPr>
                                          <m:sty m:val="p"/>
                                        </m:rPr>
                                        <a:rPr lang="en-US" sz="1950">
                                          <a:solidFill>
                                            <a:schemeClr val="accent6">
                                              <a:lumMod val="50000"/>
                                            </a:schemeClr>
                                          </a:solidFill>
                                          <a:latin typeface="Cambria Math" panose="02040503050406030204" pitchFamily="18" charset="0"/>
                                        </a:rPr>
                                        <m:t>Δ</m:t>
                                      </m:r>
                                      <m:sSub>
                                        <m:sSubPr>
                                          <m:ctrlPr>
                                            <a:rPr lang="en-US" sz="1950" i="1">
                                              <a:solidFill>
                                                <a:schemeClr val="accent6">
                                                  <a:lumMod val="50000"/>
                                                </a:schemeClr>
                                              </a:solidFill>
                                              <a:latin typeface="Cambria Math" panose="02040503050406030204" pitchFamily="18" charset="0"/>
                                            </a:rPr>
                                          </m:ctrlPr>
                                        </m:sSubPr>
                                        <m:e>
                                          <m:r>
                                            <a:rPr lang="en-US" sz="1950" i="1">
                                              <a:solidFill>
                                                <a:schemeClr val="accent6">
                                                  <a:lumMod val="50000"/>
                                                </a:schemeClr>
                                              </a:solidFill>
                                              <a:latin typeface="Cambria Math" panose="02040503050406030204" pitchFamily="18" charset="0"/>
                                            </a:rPr>
                                            <m:t>𝑓</m:t>
                                          </m:r>
                                        </m:e>
                                        <m:sub>
                                          <m:r>
                                            <a:rPr lang="en-US" sz="1950" i="1">
                                              <a:solidFill>
                                                <a:schemeClr val="accent6">
                                                  <a:lumMod val="50000"/>
                                                </a:schemeClr>
                                              </a:solidFill>
                                              <a:latin typeface="Cambria Math" panose="02040503050406030204" pitchFamily="18" charset="0"/>
                                            </a:rPr>
                                            <m:t>𝑒</m:t>
                                          </m:r>
                                        </m:sub>
                                      </m:sSub>
                                    </m:e>
                                    <m:sup>
                                      <m:d>
                                        <m:dPr>
                                          <m:ctrlPr>
                                            <a:rPr lang="en-US" sz="1950" i="1">
                                              <a:solidFill>
                                                <a:schemeClr val="accent6">
                                                  <a:lumMod val="50000"/>
                                                </a:schemeClr>
                                              </a:solidFill>
                                              <a:latin typeface="Cambria Math" panose="02040503050406030204" pitchFamily="18" charset="0"/>
                                            </a:rPr>
                                          </m:ctrlPr>
                                        </m:dPr>
                                        <m:e>
                                          <m:r>
                                            <m:rPr>
                                              <m:sty m:val="p"/>
                                            </m:rPr>
                                            <a:rPr lang="en-US" sz="1950">
                                              <a:solidFill>
                                                <a:schemeClr val="accent6">
                                                  <a:lumMod val="50000"/>
                                                </a:schemeClr>
                                              </a:solidFill>
                                              <a:latin typeface="Cambria Math" panose="02040503050406030204" pitchFamily="18" charset="0"/>
                                            </a:rPr>
                                            <m:t>SART</m:t>
                                          </m:r>
                                        </m:e>
                                      </m:d>
                                    </m:sup>
                                  </m:sSup>
                                </m:e>
                              </m:d>
                            </m:e>
                            <m:sub>
                              <m:r>
                                <a:rPr lang="en-US" sz="1950" i="1">
                                  <a:solidFill>
                                    <a:schemeClr val="accent6">
                                      <a:lumMod val="50000"/>
                                    </a:schemeClr>
                                  </a:solidFill>
                                  <a:latin typeface="Cambria Math" panose="02040503050406030204" pitchFamily="18" charset="0"/>
                                </a:rPr>
                                <m:t>𝑗</m:t>
                              </m:r>
                            </m:sub>
                          </m:sSub>
                        </m:e>
                        <m:sup>
                          <m:r>
                            <a:rPr lang="en-US" sz="1950" b="0" i="1" smtClean="0">
                              <a:solidFill>
                                <a:schemeClr val="accent6">
                                  <a:lumMod val="50000"/>
                                </a:schemeClr>
                              </a:solidFill>
                              <a:latin typeface="Cambria Math" panose="02040503050406030204" pitchFamily="18" charset="0"/>
                            </a:rPr>
                            <m:t>(ℓ)</m:t>
                          </m:r>
                        </m:sup>
                      </m:sSup>
                      <m:r>
                        <a:rPr lang="en-US" sz="1950" i="1">
                          <a:latin typeface="Cambria Math" panose="02040503050406030204" pitchFamily="18" charset="0"/>
                        </a:rPr>
                        <m:t>+</m:t>
                      </m:r>
                      <m:sSup>
                        <m:sSupPr>
                          <m:ctrlPr>
                            <a:rPr lang="en-US" sz="1950" i="1" smtClean="0">
                              <a:solidFill>
                                <a:schemeClr val="accent5">
                                  <a:lumMod val="40000"/>
                                  <a:lumOff val="60000"/>
                                </a:schemeClr>
                              </a:solidFill>
                              <a:latin typeface="Cambria Math" panose="02040503050406030204" pitchFamily="18" charset="0"/>
                            </a:rPr>
                          </m:ctrlPr>
                        </m:sSupPr>
                        <m:e>
                          <m:sSub>
                            <m:sSubPr>
                              <m:ctrlPr>
                                <a:rPr lang="en-US" sz="1950" i="1">
                                  <a:solidFill>
                                    <a:schemeClr val="accent5">
                                      <a:lumMod val="40000"/>
                                      <a:lumOff val="60000"/>
                                    </a:schemeClr>
                                  </a:solidFill>
                                  <a:latin typeface="Cambria Math" panose="02040503050406030204" pitchFamily="18" charset="0"/>
                                </a:rPr>
                              </m:ctrlPr>
                            </m:sSubPr>
                            <m:e>
                              <m:d>
                                <m:dPr>
                                  <m:ctrlPr>
                                    <a:rPr lang="en-US" sz="1950" i="1">
                                      <a:solidFill>
                                        <a:schemeClr val="accent5">
                                          <a:lumMod val="40000"/>
                                          <a:lumOff val="60000"/>
                                        </a:schemeClr>
                                      </a:solidFill>
                                      <a:latin typeface="Cambria Math" panose="02040503050406030204" pitchFamily="18" charset="0"/>
                                    </a:rPr>
                                  </m:ctrlPr>
                                </m:dPr>
                                <m:e>
                                  <m:sSup>
                                    <m:sSupPr>
                                      <m:ctrlPr>
                                        <a:rPr lang="en-US" sz="1950" i="1">
                                          <a:solidFill>
                                            <a:schemeClr val="accent5">
                                              <a:lumMod val="40000"/>
                                              <a:lumOff val="60000"/>
                                            </a:schemeClr>
                                          </a:solidFill>
                                          <a:latin typeface="Cambria Math" panose="02040503050406030204" pitchFamily="18" charset="0"/>
                                        </a:rPr>
                                      </m:ctrlPr>
                                    </m:sSupPr>
                                    <m:e>
                                      <m:r>
                                        <m:rPr>
                                          <m:sty m:val="p"/>
                                        </m:rPr>
                                        <a:rPr lang="en-US" sz="1950">
                                          <a:solidFill>
                                            <a:schemeClr val="accent5">
                                              <a:lumMod val="40000"/>
                                              <a:lumOff val="60000"/>
                                            </a:schemeClr>
                                          </a:solidFill>
                                          <a:latin typeface="Cambria Math" panose="02040503050406030204" pitchFamily="18" charset="0"/>
                                        </a:rPr>
                                        <m:t>Δ</m:t>
                                      </m:r>
                                      <m:sSub>
                                        <m:sSubPr>
                                          <m:ctrlPr>
                                            <a:rPr lang="en-US" sz="1950" i="1">
                                              <a:solidFill>
                                                <a:schemeClr val="accent5">
                                                  <a:lumMod val="40000"/>
                                                  <a:lumOff val="60000"/>
                                                </a:schemeClr>
                                              </a:solidFill>
                                              <a:latin typeface="Cambria Math" panose="02040503050406030204" pitchFamily="18" charset="0"/>
                                            </a:rPr>
                                          </m:ctrlPr>
                                        </m:sSubPr>
                                        <m:e>
                                          <m:r>
                                            <a:rPr lang="en-US" sz="1950" i="1">
                                              <a:solidFill>
                                                <a:schemeClr val="accent5">
                                                  <a:lumMod val="40000"/>
                                                  <a:lumOff val="60000"/>
                                                </a:schemeClr>
                                              </a:solidFill>
                                              <a:latin typeface="Cambria Math" panose="02040503050406030204" pitchFamily="18" charset="0"/>
                                            </a:rPr>
                                            <m:t>𝑓</m:t>
                                          </m:r>
                                        </m:e>
                                        <m:sub>
                                          <m:r>
                                            <a:rPr lang="en-US" sz="1950" i="1">
                                              <a:solidFill>
                                                <a:schemeClr val="accent5">
                                                  <a:lumMod val="40000"/>
                                                  <a:lumOff val="60000"/>
                                                </a:schemeClr>
                                              </a:solidFill>
                                              <a:latin typeface="Cambria Math" panose="02040503050406030204" pitchFamily="18" charset="0"/>
                                            </a:rPr>
                                            <m:t>𝑒</m:t>
                                          </m:r>
                                        </m:sub>
                                      </m:sSub>
                                    </m:e>
                                    <m:sup>
                                      <m:d>
                                        <m:dPr>
                                          <m:ctrlPr>
                                            <a:rPr lang="en-US" sz="1950" i="1">
                                              <a:solidFill>
                                                <a:schemeClr val="accent5">
                                                  <a:lumMod val="40000"/>
                                                  <a:lumOff val="60000"/>
                                                </a:schemeClr>
                                              </a:solidFill>
                                              <a:latin typeface="Cambria Math" panose="02040503050406030204" pitchFamily="18" charset="0"/>
                                            </a:rPr>
                                          </m:ctrlPr>
                                        </m:dPr>
                                        <m:e>
                                          <m:sSub>
                                            <m:sSubPr>
                                              <m:ctrlPr>
                                                <a:rPr lang="en-US" sz="1950" b="0" i="1" smtClean="0">
                                                  <a:solidFill>
                                                    <a:schemeClr val="accent5">
                                                      <a:lumMod val="40000"/>
                                                      <a:lumOff val="60000"/>
                                                    </a:schemeClr>
                                                  </a:solidFill>
                                                  <a:latin typeface="Cambria Math" panose="02040503050406030204" pitchFamily="18" charset="0"/>
                                                </a:rPr>
                                              </m:ctrlPr>
                                            </m:sSubPr>
                                            <m:e>
                                              <m:r>
                                                <a:rPr lang="en-US" sz="1950" b="0" i="1" smtClean="0">
                                                  <a:solidFill>
                                                    <a:schemeClr val="accent5">
                                                      <a:lumMod val="40000"/>
                                                      <a:lumOff val="60000"/>
                                                    </a:schemeClr>
                                                  </a:solidFill>
                                                  <a:latin typeface="Cambria Math" panose="02040503050406030204" pitchFamily="18" charset="0"/>
                                                </a:rPr>
                                                <m:t>𝛽</m:t>
                                              </m:r>
                                            </m:e>
                                            <m:sub>
                                              <m:r>
                                                <m:rPr>
                                                  <m:sty m:val="p"/>
                                                </m:rPr>
                                                <a:rPr lang="en-US" sz="1950" b="0" i="0" smtClean="0">
                                                  <a:solidFill>
                                                    <a:schemeClr val="accent5">
                                                      <a:lumMod val="40000"/>
                                                      <a:lumOff val="60000"/>
                                                    </a:schemeClr>
                                                  </a:solidFill>
                                                  <a:latin typeface="Cambria Math" panose="02040503050406030204" pitchFamily="18" charset="0"/>
                                                </a:rPr>
                                                <m:t>m</m:t>
                                              </m:r>
                                            </m:sub>
                                          </m:sSub>
                                        </m:e>
                                      </m:d>
                                    </m:sup>
                                  </m:sSup>
                                </m:e>
                              </m:d>
                            </m:e>
                            <m:sub>
                              <m:r>
                                <a:rPr lang="en-US" sz="1950" i="1">
                                  <a:solidFill>
                                    <a:schemeClr val="accent5">
                                      <a:lumMod val="40000"/>
                                      <a:lumOff val="60000"/>
                                    </a:schemeClr>
                                  </a:solidFill>
                                  <a:latin typeface="Cambria Math" panose="02040503050406030204" pitchFamily="18" charset="0"/>
                                </a:rPr>
                                <m:t>𝑗</m:t>
                              </m:r>
                            </m:sub>
                          </m:sSub>
                        </m:e>
                        <m:sup>
                          <m:r>
                            <a:rPr lang="en-US" sz="1950" i="1">
                              <a:solidFill>
                                <a:schemeClr val="accent5">
                                  <a:lumMod val="40000"/>
                                  <a:lumOff val="60000"/>
                                </a:schemeClr>
                              </a:solidFill>
                              <a:latin typeface="Cambria Math" panose="02040503050406030204" pitchFamily="18" charset="0"/>
                            </a:rPr>
                            <m:t>(ℓ)</m:t>
                          </m:r>
                        </m:sup>
                      </m:sSup>
                      <m:r>
                        <a:rPr lang="en-US" sz="1950" i="1">
                          <a:latin typeface="Cambria Math" panose="02040503050406030204" pitchFamily="18" charset="0"/>
                        </a:rPr>
                        <m:t>+</m:t>
                      </m:r>
                      <m:sSup>
                        <m:sSupPr>
                          <m:ctrlPr>
                            <a:rPr lang="en-US" sz="1950" i="1" smtClean="0">
                              <a:solidFill>
                                <a:schemeClr val="accent5">
                                  <a:lumMod val="40000"/>
                                  <a:lumOff val="60000"/>
                                </a:schemeClr>
                              </a:solidFill>
                              <a:latin typeface="Cambria Math" panose="02040503050406030204" pitchFamily="18" charset="0"/>
                            </a:rPr>
                          </m:ctrlPr>
                        </m:sSupPr>
                        <m:e>
                          <m:sSub>
                            <m:sSubPr>
                              <m:ctrlPr>
                                <a:rPr lang="en-US" sz="1950" i="1">
                                  <a:solidFill>
                                    <a:schemeClr val="accent5">
                                      <a:lumMod val="40000"/>
                                      <a:lumOff val="60000"/>
                                    </a:schemeClr>
                                  </a:solidFill>
                                  <a:latin typeface="Cambria Math" panose="02040503050406030204" pitchFamily="18" charset="0"/>
                                </a:rPr>
                              </m:ctrlPr>
                            </m:sSubPr>
                            <m:e>
                              <m:d>
                                <m:dPr>
                                  <m:ctrlPr>
                                    <a:rPr lang="en-US" sz="1950" i="1">
                                      <a:solidFill>
                                        <a:schemeClr val="accent5">
                                          <a:lumMod val="40000"/>
                                          <a:lumOff val="60000"/>
                                        </a:schemeClr>
                                      </a:solidFill>
                                      <a:latin typeface="Cambria Math" panose="02040503050406030204" pitchFamily="18" charset="0"/>
                                    </a:rPr>
                                  </m:ctrlPr>
                                </m:dPr>
                                <m:e>
                                  <m:sSup>
                                    <m:sSupPr>
                                      <m:ctrlPr>
                                        <a:rPr lang="en-US" sz="1950" i="1">
                                          <a:solidFill>
                                            <a:schemeClr val="accent5">
                                              <a:lumMod val="40000"/>
                                              <a:lumOff val="60000"/>
                                            </a:schemeClr>
                                          </a:solidFill>
                                          <a:latin typeface="Cambria Math" panose="02040503050406030204" pitchFamily="18" charset="0"/>
                                        </a:rPr>
                                      </m:ctrlPr>
                                    </m:sSupPr>
                                    <m:e>
                                      <m:r>
                                        <m:rPr>
                                          <m:sty m:val="p"/>
                                        </m:rPr>
                                        <a:rPr lang="en-US" sz="1950">
                                          <a:solidFill>
                                            <a:schemeClr val="accent5">
                                              <a:lumMod val="40000"/>
                                              <a:lumOff val="60000"/>
                                            </a:schemeClr>
                                          </a:solidFill>
                                          <a:latin typeface="Cambria Math" panose="02040503050406030204" pitchFamily="18" charset="0"/>
                                        </a:rPr>
                                        <m:t>Δ</m:t>
                                      </m:r>
                                      <m:sSub>
                                        <m:sSubPr>
                                          <m:ctrlPr>
                                            <a:rPr lang="en-US" sz="1950" i="1">
                                              <a:solidFill>
                                                <a:schemeClr val="accent5">
                                                  <a:lumMod val="40000"/>
                                                  <a:lumOff val="60000"/>
                                                </a:schemeClr>
                                              </a:solidFill>
                                              <a:latin typeface="Cambria Math" panose="02040503050406030204" pitchFamily="18" charset="0"/>
                                            </a:rPr>
                                          </m:ctrlPr>
                                        </m:sSubPr>
                                        <m:e>
                                          <m:r>
                                            <a:rPr lang="en-US" sz="1950" i="1">
                                              <a:solidFill>
                                                <a:schemeClr val="accent5">
                                                  <a:lumMod val="40000"/>
                                                  <a:lumOff val="60000"/>
                                                </a:schemeClr>
                                              </a:solidFill>
                                              <a:latin typeface="Cambria Math" panose="02040503050406030204" pitchFamily="18" charset="0"/>
                                            </a:rPr>
                                            <m:t>𝑓</m:t>
                                          </m:r>
                                        </m:e>
                                        <m:sub>
                                          <m:r>
                                            <a:rPr lang="en-US" sz="1950" i="1">
                                              <a:solidFill>
                                                <a:schemeClr val="accent5">
                                                  <a:lumMod val="40000"/>
                                                  <a:lumOff val="60000"/>
                                                </a:schemeClr>
                                              </a:solidFill>
                                              <a:latin typeface="Cambria Math" panose="02040503050406030204" pitchFamily="18" charset="0"/>
                                            </a:rPr>
                                            <m:t>𝑒</m:t>
                                          </m:r>
                                        </m:sub>
                                      </m:sSub>
                                    </m:e>
                                    <m:sup>
                                      <m:d>
                                        <m:dPr>
                                          <m:ctrlPr>
                                            <a:rPr lang="en-US" sz="1950" i="1">
                                              <a:solidFill>
                                                <a:schemeClr val="accent5">
                                                  <a:lumMod val="40000"/>
                                                  <a:lumOff val="60000"/>
                                                </a:schemeClr>
                                              </a:solidFill>
                                              <a:latin typeface="Cambria Math" panose="02040503050406030204" pitchFamily="18" charset="0"/>
                                            </a:rPr>
                                          </m:ctrlPr>
                                        </m:dPr>
                                        <m:e>
                                          <m:sSub>
                                            <m:sSubPr>
                                              <m:ctrlPr>
                                                <a:rPr lang="en-US" sz="1950" b="0" i="1" smtClean="0">
                                                  <a:solidFill>
                                                    <a:schemeClr val="accent5">
                                                      <a:lumMod val="40000"/>
                                                      <a:lumOff val="60000"/>
                                                    </a:schemeClr>
                                                  </a:solidFill>
                                                  <a:latin typeface="Cambria Math" panose="02040503050406030204" pitchFamily="18" charset="0"/>
                                                </a:rPr>
                                              </m:ctrlPr>
                                            </m:sSubPr>
                                            <m:e>
                                              <m:r>
                                                <a:rPr lang="en-US" sz="1950" b="0" i="1" smtClean="0">
                                                  <a:solidFill>
                                                    <a:schemeClr val="accent5">
                                                      <a:lumMod val="40000"/>
                                                      <a:lumOff val="60000"/>
                                                    </a:schemeClr>
                                                  </a:solidFill>
                                                  <a:latin typeface="Cambria Math" panose="02040503050406030204" pitchFamily="18" charset="0"/>
                                                </a:rPr>
                                                <m:t>𝛽</m:t>
                                              </m:r>
                                            </m:e>
                                            <m:sub>
                                              <m:r>
                                                <a:rPr lang="en-US" sz="1950" b="0" i="1" smtClean="0">
                                                  <a:solidFill>
                                                    <a:schemeClr val="accent5">
                                                      <a:lumMod val="40000"/>
                                                      <a:lumOff val="60000"/>
                                                    </a:schemeClr>
                                                  </a:solidFill>
                                                  <a:latin typeface="Cambria Math" panose="02040503050406030204" pitchFamily="18" charset="0"/>
                                                </a:rPr>
                                                <m:t>𝜌</m:t>
                                              </m:r>
                                            </m:sub>
                                          </m:sSub>
                                        </m:e>
                                      </m:d>
                                    </m:sup>
                                  </m:sSup>
                                </m:e>
                              </m:d>
                            </m:e>
                            <m:sub>
                              <m:r>
                                <a:rPr lang="en-US" sz="1950" i="1">
                                  <a:solidFill>
                                    <a:schemeClr val="accent5">
                                      <a:lumMod val="40000"/>
                                      <a:lumOff val="60000"/>
                                    </a:schemeClr>
                                  </a:solidFill>
                                  <a:latin typeface="Cambria Math" panose="02040503050406030204" pitchFamily="18" charset="0"/>
                                </a:rPr>
                                <m:t>𝑗</m:t>
                              </m:r>
                            </m:sub>
                          </m:sSub>
                        </m:e>
                        <m:sup>
                          <m:r>
                            <a:rPr lang="en-US" sz="1950" i="1">
                              <a:solidFill>
                                <a:schemeClr val="accent5">
                                  <a:lumMod val="40000"/>
                                  <a:lumOff val="60000"/>
                                </a:schemeClr>
                              </a:solidFill>
                              <a:latin typeface="Cambria Math" panose="02040503050406030204" pitchFamily="18" charset="0"/>
                            </a:rPr>
                            <m:t>(ℓ)</m:t>
                          </m:r>
                        </m:sup>
                      </m:sSup>
                    </m:oMath>
                  </m:oMathPara>
                </a14:m>
                <a:endParaRPr lang="en-US" sz="1950" dirty="0"/>
              </a:p>
            </p:txBody>
          </p:sp>
        </mc:Choice>
        <mc:Fallback xmlns="">
          <p:sp>
            <p:nvSpPr>
              <p:cNvPr id="9" name="Tekstvak 8">
                <a:extLst>
                  <a:ext uri="{FF2B5EF4-FFF2-40B4-BE49-F238E27FC236}">
                    <a16:creationId xmlns:a16="http://schemas.microsoft.com/office/drawing/2014/main" id="{67122B66-2055-D239-56F9-0862C325E96F}"/>
                  </a:ext>
                </a:extLst>
              </p:cNvPr>
              <p:cNvSpPr txBox="1">
                <a:spLocks noRot="1" noChangeAspect="1" noMove="1" noResize="1" noEditPoints="1" noAdjustHandles="1" noChangeArrowheads="1" noChangeShapeType="1" noTextEdit="1"/>
              </p:cNvSpPr>
              <p:nvPr/>
            </p:nvSpPr>
            <p:spPr>
              <a:xfrm>
                <a:off x="793748" y="2030908"/>
                <a:ext cx="7556501" cy="692434"/>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kstvak 10">
                <a:extLst>
                  <a:ext uri="{FF2B5EF4-FFF2-40B4-BE49-F238E27FC236}">
                    <a16:creationId xmlns:a16="http://schemas.microsoft.com/office/drawing/2014/main" id="{8501A938-EF46-5DC2-C233-DE989F2DE463}"/>
                  </a:ext>
                </a:extLst>
              </p:cNvPr>
              <p:cNvSpPr txBox="1"/>
              <p:nvPr/>
            </p:nvSpPr>
            <p:spPr>
              <a:xfrm>
                <a:off x="660398" y="3500950"/>
                <a:ext cx="7823199" cy="86818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sz="1950" i="1" smtClean="0">
                              <a:solidFill>
                                <a:schemeClr val="accent6">
                                  <a:lumMod val="50000"/>
                                </a:schemeClr>
                              </a:solidFill>
                              <a:latin typeface="Cambria Math" panose="02040503050406030204" pitchFamily="18" charset="0"/>
                            </a:rPr>
                          </m:ctrlPr>
                        </m:sSupPr>
                        <m:e>
                          <m:sSub>
                            <m:sSubPr>
                              <m:ctrlPr>
                                <a:rPr lang="en-US" sz="1950" i="1">
                                  <a:solidFill>
                                    <a:schemeClr val="accent6">
                                      <a:lumMod val="50000"/>
                                    </a:schemeClr>
                                  </a:solidFill>
                                  <a:latin typeface="Cambria Math" panose="02040503050406030204" pitchFamily="18" charset="0"/>
                                </a:rPr>
                              </m:ctrlPr>
                            </m:sSubPr>
                            <m:e>
                              <m:d>
                                <m:dPr>
                                  <m:ctrlPr>
                                    <a:rPr lang="en-US" sz="1950" i="1">
                                      <a:solidFill>
                                        <a:schemeClr val="accent6">
                                          <a:lumMod val="50000"/>
                                        </a:schemeClr>
                                      </a:solidFill>
                                      <a:latin typeface="Cambria Math" panose="02040503050406030204" pitchFamily="18" charset="0"/>
                                    </a:rPr>
                                  </m:ctrlPr>
                                </m:dPr>
                                <m:e>
                                  <m:sSup>
                                    <m:sSupPr>
                                      <m:ctrlPr>
                                        <a:rPr lang="en-US" sz="1950" i="1">
                                          <a:solidFill>
                                            <a:schemeClr val="accent6">
                                              <a:lumMod val="50000"/>
                                            </a:schemeClr>
                                          </a:solidFill>
                                          <a:latin typeface="Cambria Math" panose="02040503050406030204" pitchFamily="18" charset="0"/>
                                        </a:rPr>
                                      </m:ctrlPr>
                                    </m:sSupPr>
                                    <m:e>
                                      <m:r>
                                        <m:rPr>
                                          <m:sty m:val="p"/>
                                        </m:rPr>
                                        <a:rPr lang="en-US" sz="1950">
                                          <a:solidFill>
                                            <a:schemeClr val="accent6">
                                              <a:lumMod val="50000"/>
                                            </a:schemeClr>
                                          </a:solidFill>
                                          <a:latin typeface="Cambria Math" panose="02040503050406030204" pitchFamily="18" charset="0"/>
                                        </a:rPr>
                                        <m:t>Δ</m:t>
                                      </m:r>
                                      <m:sSub>
                                        <m:sSubPr>
                                          <m:ctrlPr>
                                            <a:rPr lang="en-US" sz="1950" i="1">
                                              <a:solidFill>
                                                <a:schemeClr val="accent6">
                                                  <a:lumMod val="50000"/>
                                                </a:schemeClr>
                                              </a:solidFill>
                                              <a:latin typeface="Cambria Math" panose="02040503050406030204" pitchFamily="18" charset="0"/>
                                            </a:rPr>
                                          </m:ctrlPr>
                                        </m:sSubPr>
                                        <m:e>
                                          <m:r>
                                            <a:rPr lang="en-US" sz="1950" i="1">
                                              <a:solidFill>
                                                <a:schemeClr val="accent6">
                                                  <a:lumMod val="50000"/>
                                                </a:schemeClr>
                                              </a:solidFill>
                                              <a:latin typeface="Cambria Math" panose="02040503050406030204" pitchFamily="18" charset="0"/>
                                            </a:rPr>
                                            <m:t>𝑓</m:t>
                                          </m:r>
                                        </m:e>
                                        <m:sub>
                                          <m:r>
                                            <a:rPr lang="en-US" sz="1950" i="1">
                                              <a:solidFill>
                                                <a:schemeClr val="accent6">
                                                  <a:lumMod val="50000"/>
                                                </a:schemeClr>
                                              </a:solidFill>
                                              <a:latin typeface="Cambria Math" panose="02040503050406030204" pitchFamily="18" charset="0"/>
                                            </a:rPr>
                                            <m:t>𝑒</m:t>
                                          </m:r>
                                        </m:sub>
                                      </m:sSub>
                                    </m:e>
                                    <m:sup>
                                      <m:d>
                                        <m:dPr>
                                          <m:ctrlPr>
                                            <a:rPr lang="en-US" sz="1950" i="1">
                                              <a:solidFill>
                                                <a:schemeClr val="accent6">
                                                  <a:lumMod val="50000"/>
                                                </a:schemeClr>
                                              </a:solidFill>
                                              <a:latin typeface="Cambria Math" panose="02040503050406030204" pitchFamily="18" charset="0"/>
                                            </a:rPr>
                                          </m:ctrlPr>
                                        </m:dPr>
                                        <m:e>
                                          <m:r>
                                            <m:rPr>
                                              <m:sty m:val="p"/>
                                            </m:rPr>
                                            <a:rPr lang="en-US" sz="1950">
                                              <a:solidFill>
                                                <a:schemeClr val="accent6">
                                                  <a:lumMod val="50000"/>
                                                </a:schemeClr>
                                              </a:solidFill>
                                              <a:latin typeface="Cambria Math" panose="02040503050406030204" pitchFamily="18" charset="0"/>
                                            </a:rPr>
                                            <m:t>SART</m:t>
                                          </m:r>
                                        </m:e>
                                      </m:d>
                                    </m:sup>
                                  </m:sSup>
                                </m:e>
                              </m:d>
                            </m:e>
                            <m:sub>
                              <m:r>
                                <a:rPr lang="en-US" sz="1950" i="1">
                                  <a:solidFill>
                                    <a:schemeClr val="accent6">
                                      <a:lumMod val="50000"/>
                                    </a:schemeClr>
                                  </a:solidFill>
                                  <a:latin typeface="Cambria Math" panose="02040503050406030204" pitchFamily="18" charset="0"/>
                                </a:rPr>
                                <m:t>𝑗</m:t>
                              </m:r>
                            </m:sub>
                          </m:sSub>
                        </m:e>
                        <m:sup>
                          <m:r>
                            <a:rPr lang="en-US" sz="1950" i="1">
                              <a:solidFill>
                                <a:schemeClr val="accent6">
                                  <a:lumMod val="50000"/>
                                </a:schemeClr>
                              </a:solidFill>
                              <a:latin typeface="Cambria Math" panose="02040503050406030204" pitchFamily="18" charset="0"/>
                            </a:rPr>
                            <m:t>(ℓ)</m:t>
                          </m:r>
                        </m:sup>
                      </m:sSup>
                      <m:r>
                        <a:rPr lang="en-US" sz="1950" b="0" i="1" smtClean="0">
                          <a:latin typeface="Cambria Math" panose="02040503050406030204" pitchFamily="18" charset="0"/>
                        </a:rPr>
                        <m:t>=</m:t>
                      </m:r>
                      <m:f>
                        <m:fPr>
                          <m:ctrlPr>
                            <a:rPr lang="en-US" sz="1950" b="0" i="1" smtClean="0">
                              <a:latin typeface="Cambria Math" panose="02040503050406030204" pitchFamily="18" charset="0"/>
                            </a:rPr>
                          </m:ctrlPr>
                        </m:fPr>
                        <m:num>
                          <m:sSub>
                            <m:sSubPr>
                              <m:ctrlPr>
                                <a:rPr lang="en-US" sz="1950" b="0" i="1" smtClean="0">
                                  <a:latin typeface="Cambria Math" panose="02040503050406030204" pitchFamily="18" charset="0"/>
                                </a:rPr>
                              </m:ctrlPr>
                            </m:sSubPr>
                            <m:e>
                              <m:r>
                                <a:rPr lang="en-US" sz="1950" b="0" i="1" smtClean="0">
                                  <a:latin typeface="Cambria Math" panose="02040503050406030204" pitchFamily="18" charset="0"/>
                                </a:rPr>
                                <m:t>𝜆</m:t>
                              </m:r>
                            </m:e>
                            <m:sub>
                              <m:r>
                                <m:rPr>
                                  <m:sty m:val="p"/>
                                </m:rPr>
                                <a:rPr lang="en-US" sz="1950" b="0" i="0" smtClean="0">
                                  <a:latin typeface="Cambria Math" panose="02040503050406030204" pitchFamily="18" charset="0"/>
                                </a:rPr>
                                <m:t>relaxation</m:t>
                              </m:r>
                            </m:sub>
                          </m:sSub>
                        </m:num>
                        <m:den>
                          <m:nary>
                            <m:naryPr>
                              <m:chr m:val="∑"/>
                              <m:supHide m:val="on"/>
                              <m:ctrlPr>
                                <a:rPr lang="en-US" sz="1950" b="0" i="1" smtClean="0">
                                  <a:latin typeface="Cambria Math" panose="02040503050406030204" pitchFamily="18" charset="0"/>
                                </a:rPr>
                              </m:ctrlPr>
                            </m:naryPr>
                            <m:sub>
                              <m:r>
                                <m:rPr>
                                  <m:brk m:alnAt="7"/>
                                </m:rPr>
                                <a:rPr lang="en-US" sz="1950" b="0" i="1" smtClean="0">
                                  <a:latin typeface="Cambria Math" panose="02040503050406030204" pitchFamily="18" charset="0"/>
                                </a:rPr>
                                <m:t>𝑖</m:t>
                              </m:r>
                            </m:sub>
                            <m:sup/>
                            <m:e>
                              <m:sSub>
                                <m:sSubPr>
                                  <m:ctrlPr>
                                    <a:rPr lang="en-US" sz="1950" i="1">
                                      <a:latin typeface="Cambria Math" panose="02040503050406030204" pitchFamily="18" charset="0"/>
                                    </a:rPr>
                                  </m:ctrlPr>
                                </m:sSubPr>
                                <m:e>
                                  <m:d>
                                    <m:dPr>
                                      <m:ctrlPr>
                                        <a:rPr lang="en-US" sz="1950" i="1">
                                          <a:latin typeface="Cambria Math" panose="02040503050406030204" pitchFamily="18" charset="0"/>
                                        </a:rPr>
                                      </m:ctrlPr>
                                    </m:dPr>
                                    <m:e>
                                      <m:r>
                                        <a:rPr lang="en-US" sz="1950" i="1">
                                          <a:latin typeface="Cambria Math" panose="02040503050406030204" pitchFamily="18" charset="0"/>
                                        </a:rPr>
                                        <m:t>𝐺𝐽</m:t>
                                      </m:r>
                                    </m:e>
                                  </m:d>
                                </m:e>
                                <m:sub>
                                  <m:r>
                                    <a:rPr lang="en-US" sz="1950" i="1">
                                      <a:latin typeface="Cambria Math" panose="02040503050406030204" pitchFamily="18" charset="0"/>
                                    </a:rPr>
                                    <m:t>𝑖𝑗</m:t>
                                  </m:r>
                                </m:sub>
                              </m:sSub>
                            </m:e>
                          </m:nary>
                        </m:den>
                      </m:f>
                      <m:r>
                        <a:rPr lang="en-US" sz="1950" b="0" i="1" smtClean="0">
                          <a:latin typeface="Cambria Math" panose="02040503050406030204" pitchFamily="18" charset="0"/>
                        </a:rPr>
                        <m:t> </m:t>
                      </m:r>
                      <m:nary>
                        <m:naryPr>
                          <m:chr m:val="∑"/>
                          <m:supHide m:val="on"/>
                          <m:ctrlPr>
                            <a:rPr lang="en-US" sz="1950" b="0" i="1" smtClean="0">
                              <a:latin typeface="Cambria Math" panose="02040503050406030204" pitchFamily="18" charset="0"/>
                            </a:rPr>
                          </m:ctrlPr>
                        </m:naryPr>
                        <m:sub>
                          <m:r>
                            <m:rPr>
                              <m:brk m:alnAt="7"/>
                            </m:rPr>
                            <a:rPr lang="en-US" sz="1950" b="0" i="1" smtClean="0">
                              <a:latin typeface="Cambria Math" panose="02040503050406030204" pitchFamily="18" charset="0"/>
                            </a:rPr>
                            <m:t>𝑗</m:t>
                          </m:r>
                        </m:sub>
                        <m:sup/>
                        <m:e>
                          <m:f>
                            <m:fPr>
                              <m:ctrlPr>
                                <a:rPr lang="en-US" sz="1950" b="0" i="1" smtClean="0">
                                  <a:latin typeface="Cambria Math" panose="02040503050406030204" pitchFamily="18" charset="0"/>
                                </a:rPr>
                              </m:ctrlPr>
                            </m:fPr>
                            <m:num>
                              <m:sSub>
                                <m:sSubPr>
                                  <m:ctrlPr>
                                    <a:rPr lang="en-US" sz="1950" i="1">
                                      <a:latin typeface="Cambria Math" panose="02040503050406030204" pitchFamily="18" charset="0"/>
                                    </a:rPr>
                                  </m:ctrlPr>
                                </m:sSubPr>
                                <m:e>
                                  <m:d>
                                    <m:dPr>
                                      <m:ctrlPr>
                                        <a:rPr lang="en-US" sz="1950" i="1">
                                          <a:latin typeface="Cambria Math" panose="02040503050406030204" pitchFamily="18" charset="0"/>
                                        </a:rPr>
                                      </m:ctrlPr>
                                    </m:dPr>
                                    <m:e>
                                      <m:r>
                                        <a:rPr lang="en-US" sz="1950" i="1">
                                          <a:latin typeface="Cambria Math" panose="02040503050406030204" pitchFamily="18" charset="0"/>
                                        </a:rPr>
                                        <m:t>𝐺𝐽</m:t>
                                      </m:r>
                                    </m:e>
                                  </m:d>
                                </m:e>
                                <m:sub>
                                  <m:r>
                                    <a:rPr lang="en-US" sz="1950" i="1">
                                      <a:latin typeface="Cambria Math" panose="02040503050406030204" pitchFamily="18" charset="0"/>
                                    </a:rPr>
                                    <m:t>𝑖𝑗</m:t>
                                  </m:r>
                                </m:sub>
                              </m:sSub>
                            </m:num>
                            <m:den>
                              <m:nary>
                                <m:naryPr>
                                  <m:chr m:val="∑"/>
                                  <m:supHide m:val="on"/>
                                  <m:ctrlPr>
                                    <a:rPr lang="en-US" sz="1950" b="0" i="1" smtClean="0">
                                      <a:latin typeface="Cambria Math" panose="02040503050406030204" pitchFamily="18" charset="0"/>
                                    </a:rPr>
                                  </m:ctrlPr>
                                </m:naryPr>
                                <m:sub>
                                  <m:r>
                                    <m:rPr>
                                      <m:brk m:alnAt="7"/>
                                    </m:rPr>
                                    <a:rPr lang="en-US" sz="1950" b="0" i="1" smtClean="0">
                                      <a:latin typeface="Cambria Math" panose="02040503050406030204" pitchFamily="18" charset="0"/>
                                    </a:rPr>
                                    <m:t>𝑗</m:t>
                                  </m:r>
                                </m:sub>
                                <m:sup/>
                                <m:e>
                                  <m:sSub>
                                    <m:sSubPr>
                                      <m:ctrlPr>
                                        <a:rPr lang="en-US" sz="1950" i="1">
                                          <a:latin typeface="Cambria Math" panose="02040503050406030204" pitchFamily="18" charset="0"/>
                                        </a:rPr>
                                      </m:ctrlPr>
                                    </m:sSubPr>
                                    <m:e>
                                      <m:d>
                                        <m:dPr>
                                          <m:ctrlPr>
                                            <a:rPr lang="en-US" sz="1950" i="1">
                                              <a:latin typeface="Cambria Math" panose="02040503050406030204" pitchFamily="18" charset="0"/>
                                            </a:rPr>
                                          </m:ctrlPr>
                                        </m:dPr>
                                        <m:e>
                                          <m:r>
                                            <a:rPr lang="en-US" sz="1950" i="1">
                                              <a:latin typeface="Cambria Math" panose="02040503050406030204" pitchFamily="18" charset="0"/>
                                            </a:rPr>
                                            <m:t>𝐺𝐽</m:t>
                                          </m:r>
                                        </m:e>
                                      </m:d>
                                    </m:e>
                                    <m:sub>
                                      <m:r>
                                        <a:rPr lang="en-US" sz="1950" i="1">
                                          <a:latin typeface="Cambria Math" panose="02040503050406030204" pitchFamily="18" charset="0"/>
                                        </a:rPr>
                                        <m:t>𝑖𝑗</m:t>
                                      </m:r>
                                    </m:sub>
                                  </m:sSub>
                                </m:e>
                              </m:nary>
                            </m:den>
                          </m:f>
                          <m:r>
                            <a:rPr lang="en-US" sz="1950" b="0" i="1" smtClean="0">
                              <a:latin typeface="Cambria Math" panose="02040503050406030204" pitchFamily="18" charset="0"/>
                            </a:rPr>
                            <m:t> </m:t>
                          </m:r>
                          <m:d>
                            <m:dPr>
                              <m:begChr m:val="["/>
                              <m:endChr m:val="]"/>
                              <m:ctrlPr>
                                <a:rPr lang="en-US" sz="1950" b="0" i="1" smtClean="0">
                                  <a:latin typeface="Cambria Math" panose="02040503050406030204" pitchFamily="18" charset="0"/>
                                </a:rPr>
                              </m:ctrlPr>
                            </m:dPr>
                            <m:e>
                              <m:sSub>
                                <m:sSubPr>
                                  <m:ctrlPr>
                                    <a:rPr lang="en-US" sz="1950" b="0" i="1" smtClean="0">
                                      <a:latin typeface="Cambria Math" panose="02040503050406030204" pitchFamily="18" charset="0"/>
                                    </a:rPr>
                                  </m:ctrlPr>
                                </m:sSubPr>
                                <m:e>
                                  <m:d>
                                    <m:dPr>
                                      <m:ctrlPr>
                                        <a:rPr lang="en-US" sz="1950" i="1">
                                          <a:latin typeface="Cambria Math" panose="02040503050406030204" pitchFamily="18" charset="0"/>
                                        </a:rPr>
                                      </m:ctrlPr>
                                    </m:dPr>
                                    <m:e>
                                      <m:sSub>
                                        <m:sSubPr>
                                          <m:ctrlPr>
                                            <a:rPr lang="en-US" sz="1950" i="1">
                                              <a:latin typeface="Cambria Math" panose="02040503050406030204" pitchFamily="18" charset="0"/>
                                            </a:rPr>
                                          </m:ctrlPr>
                                        </m:sSubPr>
                                        <m:e>
                                          <m:r>
                                            <a:rPr lang="en-US" sz="1950" i="1">
                                              <a:latin typeface="Cambria Math" panose="02040503050406030204" pitchFamily="18" charset="0"/>
                                            </a:rPr>
                                            <m:t>𝑃</m:t>
                                          </m:r>
                                        </m:e>
                                        <m:sub>
                                          <m:r>
                                            <m:rPr>
                                              <m:sty m:val="p"/>
                                            </m:rPr>
                                            <a:rPr lang="en-US" sz="1950">
                                              <a:latin typeface="Cambria Math" panose="02040503050406030204" pitchFamily="18" charset="0"/>
                                            </a:rPr>
                                            <m:t>synch</m:t>
                                          </m:r>
                                        </m:sub>
                                      </m:sSub>
                                    </m:e>
                                  </m:d>
                                </m:e>
                                <m:sub>
                                  <m:r>
                                    <a:rPr lang="en-US" sz="1950" b="0" i="1" smtClean="0">
                                      <a:latin typeface="Cambria Math" panose="02040503050406030204" pitchFamily="18" charset="0"/>
                                    </a:rPr>
                                    <m:t>𝑖</m:t>
                                  </m:r>
                                </m:sub>
                              </m:sSub>
                              <m:r>
                                <a:rPr lang="en-US" sz="1950" b="0" i="1" smtClean="0">
                                  <a:latin typeface="Cambria Math" panose="02040503050406030204" pitchFamily="18" charset="0"/>
                                </a:rPr>
                                <m:t>−</m:t>
                              </m:r>
                              <m:sSub>
                                <m:sSubPr>
                                  <m:ctrlPr>
                                    <a:rPr lang="en-US" sz="1950" i="1">
                                      <a:latin typeface="Cambria Math" panose="02040503050406030204" pitchFamily="18" charset="0"/>
                                    </a:rPr>
                                  </m:ctrlPr>
                                </m:sSubPr>
                                <m:e>
                                  <m:d>
                                    <m:dPr>
                                      <m:ctrlPr>
                                        <a:rPr lang="en-US" sz="1950" i="1">
                                          <a:latin typeface="Cambria Math" panose="02040503050406030204" pitchFamily="18" charset="0"/>
                                        </a:rPr>
                                      </m:ctrlPr>
                                    </m:dPr>
                                    <m:e>
                                      <m:r>
                                        <a:rPr lang="en-US" sz="1950" i="1">
                                          <a:latin typeface="Cambria Math" panose="02040503050406030204" pitchFamily="18" charset="0"/>
                                        </a:rPr>
                                        <m:t>𝐺𝐽</m:t>
                                      </m:r>
                                    </m:e>
                                  </m:d>
                                </m:e>
                                <m:sub>
                                  <m:r>
                                    <a:rPr lang="en-US" sz="1950" i="1">
                                      <a:latin typeface="Cambria Math" panose="02040503050406030204" pitchFamily="18" charset="0"/>
                                    </a:rPr>
                                    <m:t>𝑖𝑗</m:t>
                                  </m:r>
                                </m:sub>
                              </m:sSub>
                              <m:r>
                                <a:rPr lang="en-US" sz="1950" i="1">
                                  <a:latin typeface="Cambria Math" panose="02040503050406030204" pitchFamily="18" charset="0"/>
                                </a:rPr>
                                <m:t> </m:t>
                              </m:r>
                              <m:sSup>
                                <m:sSupPr>
                                  <m:ctrlPr>
                                    <a:rPr lang="en-US" sz="1950" i="1" smtClean="0">
                                      <a:latin typeface="Cambria Math" panose="02040503050406030204" pitchFamily="18" charset="0"/>
                                    </a:rPr>
                                  </m:ctrlPr>
                                </m:sSupPr>
                                <m:e>
                                  <m:sSub>
                                    <m:sSubPr>
                                      <m:ctrlPr>
                                        <a:rPr lang="en-US" sz="1950" b="0" i="1" smtClean="0">
                                          <a:latin typeface="Cambria Math" panose="02040503050406030204" pitchFamily="18" charset="0"/>
                                        </a:rPr>
                                      </m:ctrlPr>
                                    </m:sSubPr>
                                    <m:e>
                                      <m:d>
                                        <m:dPr>
                                          <m:ctrlPr>
                                            <a:rPr lang="en-US" sz="1950" i="1">
                                              <a:latin typeface="Cambria Math" panose="02040503050406030204" pitchFamily="18" charset="0"/>
                                            </a:rPr>
                                          </m:ctrlPr>
                                        </m:dPr>
                                        <m:e>
                                          <m:sSub>
                                            <m:sSubPr>
                                              <m:ctrlPr>
                                                <a:rPr lang="en-US" sz="1950" i="1">
                                                  <a:latin typeface="Cambria Math" panose="02040503050406030204" pitchFamily="18" charset="0"/>
                                                </a:rPr>
                                              </m:ctrlPr>
                                            </m:sSubPr>
                                            <m:e>
                                              <m:r>
                                                <a:rPr lang="en-US" sz="1950" i="1">
                                                  <a:latin typeface="Cambria Math" panose="02040503050406030204" pitchFamily="18" charset="0"/>
                                                </a:rPr>
                                                <m:t>𝑓</m:t>
                                              </m:r>
                                            </m:e>
                                            <m:sub>
                                              <m:r>
                                                <a:rPr lang="en-US" sz="1950" i="1">
                                                  <a:latin typeface="Cambria Math" panose="02040503050406030204" pitchFamily="18" charset="0"/>
                                                </a:rPr>
                                                <m:t>𝑒</m:t>
                                              </m:r>
                                            </m:sub>
                                          </m:sSub>
                                        </m:e>
                                      </m:d>
                                    </m:e>
                                    <m:sub>
                                      <m:r>
                                        <a:rPr lang="en-US" sz="1950" b="0" i="1" smtClean="0">
                                          <a:latin typeface="Cambria Math" panose="02040503050406030204" pitchFamily="18" charset="0"/>
                                        </a:rPr>
                                        <m:t>𝑗</m:t>
                                      </m:r>
                                    </m:sub>
                                  </m:sSub>
                                </m:e>
                                <m:sup>
                                  <m:r>
                                    <a:rPr lang="en-US" sz="1950" b="0" i="1" smtClean="0">
                                      <a:latin typeface="Cambria Math" panose="02040503050406030204" pitchFamily="18" charset="0"/>
                                    </a:rPr>
                                    <m:t>(ℓ)</m:t>
                                  </m:r>
                                </m:sup>
                              </m:sSup>
                            </m:e>
                          </m:d>
                        </m:e>
                      </m:nary>
                    </m:oMath>
                  </m:oMathPara>
                </a14:m>
                <a:endParaRPr lang="en-US" sz="1950" dirty="0"/>
              </a:p>
            </p:txBody>
          </p:sp>
        </mc:Choice>
        <mc:Fallback xmlns="">
          <p:sp>
            <p:nvSpPr>
              <p:cNvPr id="11" name="Tekstvak 10">
                <a:extLst>
                  <a:ext uri="{FF2B5EF4-FFF2-40B4-BE49-F238E27FC236}">
                    <a16:creationId xmlns:a16="http://schemas.microsoft.com/office/drawing/2014/main" id="{8501A938-EF46-5DC2-C233-DE989F2DE463}"/>
                  </a:ext>
                </a:extLst>
              </p:cNvPr>
              <p:cNvSpPr txBox="1">
                <a:spLocks noRot="1" noChangeAspect="1" noMove="1" noResize="1" noEditPoints="1" noAdjustHandles="1" noChangeArrowheads="1" noChangeShapeType="1" noTextEdit="1"/>
              </p:cNvSpPr>
              <p:nvPr/>
            </p:nvSpPr>
            <p:spPr>
              <a:xfrm>
                <a:off x="660398" y="3500950"/>
                <a:ext cx="7823199" cy="868186"/>
              </a:xfrm>
              <a:prstGeom prst="rect">
                <a:avLst/>
              </a:prstGeom>
              <a:blipFill>
                <a:blip r:embed="rId3"/>
                <a:stretch>
                  <a:fillRect/>
                </a:stretch>
              </a:blipFill>
            </p:spPr>
            <p:txBody>
              <a:bodyPr/>
              <a:lstStyle/>
              <a:p>
                <a:r>
                  <a:rPr lang="en-US">
                    <a:noFill/>
                  </a:rPr>
                  <a:t> </a:t>
                </a:r>
              </a:p>
            </p:txBody>
          </p:sp>
        </mc:Fallback>
      </mc:AlternateContent>
      <p:sp>
        <p:nvSpPr>
          <p:cNvPr id="6" name="Tijdelijke aanduiding voor voettekst 4">
            <a:extLst>
              <a:ext uri="{FF2B5EF4-FFF2-40B4-BE49-F238E27FC236}">
                <a16:creationId xmlns:a16="http://schemas.microsoft.com/office/drawing/2014/main" id="{E40AC672-7A9F-DD23-078F-6A16EF5FA919}"/>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29b - Hidden]</a:t>
            </a:r>
            <a:endParaRPr lang="en-GB" sz="750" dirty="0"/>
          </a:p>
        </p:txBody>
      </p:sp>
      <p:pic>
        <p:nvPicPr>
          <p:cNvPr id="7" name="Picture 42">
            <a:extLst>
              <a:ext uri="{FF2B5EF4-FFF2-40B4-BE49-F238E27FC236}">
                <a16:creationId xmlns:a16="http://schemas.microsoft.com/office/drawing/2014/main" id="{F41006E0-59A7-D7F4-9BB7-61696A2142E2}"/>
              </a:ext>
            </a:extLst>
          </p:cNvPr>
          <p:cNvPicPr>
            <a:picLocks noChangeAspect="1"/>
          </p:cNvPicPr>
          <p:nvPr/>
        </p:nvPicPr>
        <p:blipFill>
          <a:blip r:embed="rId4"/>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784EF5A8-3DDA-E60D-E170-F4EE8304A8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10" name="Tekstvak 9">
            <a:extLst>
              <a:ext uri="{FF2B5EF4-FFF2-40B4-BE49-F238E27FC236}">
                <a16:creationId xmlns:a16="http://schemas.microsoft.com/office/drawing/2014/main" id="{97A4D28E-FFF2-7013-ECD8-5ECFA12F6B10}"/>
              </a:ext>
            </a:extLst>
          </p:cNvPr>
          <p:cNvSpPr txBox="1"/>
          <p:nvPr/>
        </p:nvSpPr>
        <p:spPr>
          <a:xfrm>
            <a:off x="506185" y="4320679"/>
            <a:ext cx="8258630" cy="207749"/>
          </a:xfrm>
          <a:prstGeom prst="rect">
            <a:avLst/>
          </a:prstGeom>
          <a:noFill/>
        </p:spPr>
        <p:txBody>
          <a:bodyPr wrap="square">
            <a:spAutoFit/>
          </a:bodyPr>
          <a:lstStyle/>
          <a:p>
            <a:r>
              <a:rPr lang="en-US" sz="750" b="0" i="0" dirty="0">
                <a:solidFill>
                  <a:schemeClr val="bg1">
                    <a:lumMod val="65000"/>
                  </a:schemeClr>
                </a:solidFill>
                <a:effectLst/>
                <a:latin typeface="Times New Roman" panose="02020603050405020304" pitchFamily="18" charset="0"/>
              </a:rPr>
              <a:t>T. A. Wijkamp et al. Tomographic reconstruction of the runaway distribution function in TCV using multispectral synchrotron images. </a:t>
            </a:r>
            <a:r>
              <a:rPr lang="en-US" sz="750" b="0" i="1" dirty="0">
                <a:solidFill>
                  <a:schemeClr val="bg1">
                    <a:lumMod val="65000"/>
                  </a:schemeClr>
                </a:solidFill>
                <a:effectLst/>
                <a:latin typeface="Times New Roman" panose="02020603050405020304" pitchFamily="18" charset="0"/>
              </a:rPr>
              <a:t>Nuclear Fusion</a:t>
            </a:r>
            <a:r>
              <a:rPr lang="en-US" sz="750" b="0" i="0" dirty="0">
                <a:solidFill>
                  <a:schemeClr val="bg1">
                    <a:lumMod val="65000"/>
                  </a:schemeClr>
                </a:solidFill>
                <a:effectLst/>
                <a:latin typeface="Times New Roman" panose="02020603050405020304" pitchFamily="18" charset="0"/>
              </a:rPr>
              <a:t>, </a:t>
            </a:r>
            <a:r>
              <a:rPr lang="en-US" sz="750" b="1" i="0" dirty="0">
                <a:solidFill>
                  <a:schemeClr val="bg1">
                    <a:lumMod val="65000"/>
                  </a:schemeClr>
                </a:solidFill>
                <a:effectLst/>
                <a:latin typeface="Times New Roman" panose="02020603050405020304" pitchFamily="18" charset="0"/>
              </a:rPr>
              <a:t>61</a:t>
            </a:r>
            <a:r>
              <a:rPr lang="en-US" sz="750" b="0" i="0" dirty="0">
                <a:solidFill>
                  <a:schemeClr val="bg1">
                    <a:lumMod val="65000"/>
                  </a:schemeClr>
                </a:solidFill>
                <a:effectLst/>
                <a:latin typeface="Times New Roman" panose="02020603050405020304" pitchFamily="18" charset="0"/>
              </a:rPr>
              <a:t> (4): 046044, 2021. DOI: 10.1088/1741-4326/abe8af.</a:t>
            </a:r>
            <a:endParaRPr lang="en-US" sz="750" dirty="0">
              <a:solidFill>
                <a:schemeClr val="bg1">
                  <a:lumMod val="65000"/>
                </a:schemeClr>
              </a:solidFill>
            </a:endParaRPr>
          </a:p>
        </p:txBody>
      </p:sp>
    </p:spTree>
    <p:extLst>
      <p:ext uri="{BB962C8B-B14F-4D97-AF65-F5344CB8AC3E}">
        <p14:creationId xmlns:p14="http://schemas.microsoft.com/office/powerpoint/2010/main" val="2009707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59B950-4527-869B-976E-2023152C8436}"/>
              </a:ext>
            </a:extLst>
          </p:cNvPr>
          <p:cNvSpPr>
            <a:spLocks noGrp="1"/>
          </p:cNvSpPr>
          <p:nvPr>
            <p:ph type="title"/>
          </p:nvPr>
        </p:nvSpPr>
        <p:spPr/>
        <p:txBody>
          <a:bodyPr anchor="ctr"/>
          <a:lstStyle/>
          <a:p>
            <a:pPr algn="ctr"/>
            <a:r>
              <a:rPr lang="en-US" sz="2500" dirty="0"/>
              <a:t>Tomographic inversion of the RE distribution(s)</a:t>
            </a:r>
          </a:p>
        </p:txBody>
      </p:sp>
      <mc:AlternateContent xmlns:mc="http://schemas.openxmlformats.org/markup-compatibility/2006" xmlns:a14="http://schemas.microsoft.com/office/drawing/2010/main">
        <mc:Choice Requires="a14">
          <p:sp>
            <p:nvSpPr>
              <p:cNvPr id="3" name="Tijdelijke aanduiding voor inhoud 2">
                <a:extLst>
                  <a:ext uri="{FF2B5EF4-FFF2-40B4-BE49-F238E27FC236}">
                    <a16:creationId xmlns:a16="http://schemas.microsoft.com/office/drawing/2014/main" id="{80087937-0352-1574-A8E1-0E749D2C00BA}"/>
                  </a:ext>
                </a:extLst>
              </p:cNvPr>
              <p:cNvSpPr>
                <a:spLocks noGrp="1"/>
              </p:cNvSpPr>
              <p:nvPr>
                <p:ph idx="1"/>
              </p:nvPr>
            </p:nvSpPr>
            <p:spPr/>
            <p:txBody>
              <a:bodyPr/>
              <a:lstStyle/>
              <a:p>
                <a:pPr marL="342900" indent="-342900">
                  <a:buFont typeface="Wingdings" panose="05000000000000000000" pitchFamily="2" charset="2"/>
                  <a:buChar char="§"/>
                </a:pPr>
                <a:r>
                  <a:rPr lang="en-US" i="1" dirty="0"/>
                  <a:t>Simultaneous Algebraic Reconstruction Technique</a:t>
                </a:r>
                <a:r>
                  <a:rPr lang="en-US" dirty="0"/>
                  <a:t> (SART-algorithm):</a:t>
                </a:r>
              </a:p>
              <a:p>
                <a:pPr marL="523875" lvl="2" indent="-342900"/>
                <a:r>
                  <a:rPr lang="en-US" dirty="0"/>
                  <a:t>Minimizing difference between the synthetic image(s) and the camera image(s).</a:t>
                </a:r>
              </a:p>
              <a:p>
                <a:pPr marL="523875" lvl="2" indent="-342900"/>
                <a:endParaRPr lang="en-US" dirty="0"/>
              </a:p>
              <a:p>
                <a:pPr marL="523875" lvl="2" indent="-342900"/>
                <a:endParaRPr lang="en-US" sz="1050" dirty="0"/>
              </a:p>
              <a:p>
                <a:pPr marL="523875" lvl="2" indent="-342900"/>
                <a:endParaRPr lang="en-US" dirty="0"/>
              </a:p>
              <a:p>
                <a:pPr lvl="2" indent="0">
                  <a:buNone/>
                </a:pPr>
                <a:endParaRPr lang="en-US" sz="1000" dirty="0"/>
              </a:p>
              <a:p>
                <a:pPr marL="342900" indent="-342900">
                  <a:buFont typeface="Wingdings" panose="05000000000000000000" pitchFamily="2" charset="2"/>
                  <a:buChar char="§"/>
                </a:pPr>
                <a:r>
                  <a:rPr lang="en-US" dirty="0"/>
                  <a:t>The</a:t>
                </a:r>
                <a:r>
                  <a:rPr lang="en-US" dirty="0">
                    <a:solidFill>
                      <a:schemeClr val="accent6">
                        <a:lumMod val="50000"/>
                      </a:schemeClr>
                    </a:solidFill>
                  </a:rPr>
                  <a:t> </a:t>
                </a:r>
                <a:r>
                  <a:rPr lang="en-US" dirty="0">
                    <a:solidFill>
                      <a:srgbClr val="7A7AEC"/>
                    </a:solidFill>
                  </a:rPr>
                  <a:t>penalty function contributions</a:t>
                </a:r>
              </a:p>
              <a:p>
                <a:pPr marL="523875" lvl="2" indent="-342900"/>
                <a:r>
                  <a:rPr lang="en-US" dirty="0"/>
                  <a:t>Provide smoothness on the solution in phase-space by providing penalties;</a:t>
                </a:r>
              </a:p>
              <a:p>
                <a:pPr marL="523875" lvl="2" indent="-342900"/>
                <a:r>
                  <a:rPr lang="en-US" dirty="0"/>
                  <a:t>Separate terms for the momentum-space grid, i.e.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 </m:t>
                    </m:r>
                    <m:r>
                      <m:rPr>
                        <m:sty m:val="p"/>
                      </m:rPr>
                      <a:rPr lang="en-US" b="0" i="0" smtClean="0">
                        <a:latin typeface="Cambria Math" panose="02040503050406030204" pitchFamily="18" charset="0"/>
                      </a:rPr>
                      <m:t>Θ</m:t>
                    </m:r>
                    <m:r>
                      <a:rPr lang="en-US" b="0" i="1" smtClean="0">
                        <a:latin typeface="Cambria Math" panose="02040503050406030204" pitchFamily="18" charset="0"/>
                      </a:rPr>
                      <m:t>)</m:t>
                    </m:r>
                  </m:oMath>
                </a14:m>
                <a:r>
                  <a:rPr lang="en-US" dirty="0"/>
                  <a:t>-grid, and the radial grid;</a:t>
                </a:r>
              </a:p>
              <a:p>
                <a:endParaRPr lang="en-US" dirty="0"/>
              </a:p>
            </p:txBody>
          </p:sp>
        </mc:Choice>
        <mc:Fallback xmlns="">
          <p:sp>
            <p:nvSpPr>
              <p:cNvPr id="3" name="Tijdelijke aanduiding voor inhoud 2">
                <a:extLst>
                  <a:ext uri="{FF2B5EF4-FFF2-40B4-BE49-F238E27FC236}">
                    <a16:creationId xmlns:a16="http://schemas.microsoft.com/office/drawing/2014/main" id="{80087937-0352-1574-A8E1-0E749D2C00BA}"/>
                  </a:ext>
                </a:extLst>
              </p:cNvPr>
              <p:cNvSpPr>
                <a:spLocks noGrp="1" noRot="1" noChangeAspect="1" noMove="1" noResize="1" noEditPoints="1" noAdjustHandles="1" noChangeArrowheads="1" noChangeShapeType="1" noTextEdit="1"/>
              </p:cNvSpPr>
              <p:nvPr>
                <p:ph idx="1"/>
              </p:nvPr>
            </p:nvSpPr>
            <p:spPr>
              <a:blipFill>
                <a:blip r:embed="rId2"/>
                <a:stretch>
                  <a:fillRect l="-1855" t="-2500"/>
                </a:stretch>
              </a:blipFill>
            </p:spPr>
            <p:txBody>
              <a:bodyPr/>
              <a:lstStyle/>
              <a:p>
                <a:r>
                  <a:rPr lang="en-US">
                    <a:noFill/>
                  </a:rPr>
                  <a:t> </a:t>
                </a:r>
              </a:p>
            </p:txBody>
          </p:sp>
        </mc:Fallback>
      </mc:AlternateContent>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43</a:t>
            </a:fld>
            <a:endParaRPr lang="en-GB" dirty="0"/>
          </a:p>
        </p:txBody>
      </p:sp>
      <mc:AlternateContent xmlns:mc="http://schemas.openxmlformats.org/markup-compatibility/2006" xmlns:a14="http://schemas.microsoft.com/office/drawing/2010/main">
        <mc:Choice Requires="a14">
          <p:sp>
            <p:nvSpPr>
              <p:cNvPr id="9" name="Tekstvak 8">
                <a:extLst>
                  <a:ext uri="{FF2B5EF4-FFF2-40B4-BE49-F238E27FC236}">
                    <a16:creationId xmlns:a16="http://schemas.microsoft.com/office/drawing/2014/main" id="{67122B66-2055-D239-56F9-0862C325E96F}"/>
                  </a:ext>
                </a:extLst>
              </p:cNvPr>
              <p:cNvSpPr txBox="1"/>
              <p:nvPr/>
            </p:nvSpPr>
            <p:spPr>
              <a:xfrm>
                <a:off x="793748" y="2030908"/>
                <a:ext cx="7556501" cy="69243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sz="1950" b="0" i="1" smtClean="0">
                              <a:latin typeface="Cambria Math" panose="02040503050406030204" pitchFamily="18" charset="0"/>
                            </a:rPr>
                          </m:ctrlPr>
                        </m:sSupPr>
                        <m:e>
                          <m:sSub>
                            <m:sSubPr>
                              <m:ctrlPr>
                                <a:rPr lang="en-US" sz="1950" i="1">
                                  <a:latin typeface="Cambria Math" panose="02040503050406030204" pitchFamily="18" charset="0"/>
                                </a:rPr>
                              </m:ctrlPr>
                            </m:sSubPr>
                            <m:e>
                              <m:d>
                                <m:dPr>
                                  <m:ctrlPr>
                                    <a:rPr lang="en-US" sz="1950" i="1">
                                      <a:latin typeface="Cambria Math" panose="02040503050406030204" pitchFamily="18" charset="0"/>
                                    </a:rPr>
                                  </m:ctrlPr>
                                </m:dPr>
                                <m:e>
                                  <m:sSub>
                                    <m:sSubPr>
                                      <m:ctrlPr>
                                        <a:rPr lang="en-US" sz="1950" i="1">
                                          <a:latin typeface="Cambria Math" panose="02040503050406030204" pitchFamily="18" charset="0"/>
                                        </a:rPr>
                                      </m:ctrlPr>
                                    </m:sSubPr>
                                    <m:e>
                                      <m:r>
                                        <a:rPr lang="en-US" sz="1950" i="1">
                                          <a:latin typeface="Cambria Math" panose="02040503050406030204" pitchFamily="18" charset="0"/>
                                        </a:rPr>
                                        <m:t>𝑓</m:t>
                                      </m:r>
                                    </m:e>
                                    <m:sub>
                                      <m:r>
                                        <a:rPr lang="en-US" sz="1950" i="1">
                                          <a:latin typeface="Cambria Math" panose="02040503050406030204" pitchFamily="18" charset="0"/>
                                        </a:rPr>
                                        <m:t>𝑒</m:t>
                                      </m:r>
                                    </m:sub>
                                  </m:sSub>
                                </m:e>
                              </m:d>
                            </m:e>
                            <m:sub>
                              <m:r>
                                <a:rPr lang="en-US" sz="1950" i="1">
                                  <a:latin typeface="Cambria Math" panose="02040503050406030204" pitchFamily="18" charset="0"/>
                                </a:rPr>
                                <m:t>𝑗</m:t>
                              </m:r>
                            </m:sub>
                          </m:sSub>
                        </m:e>
                        <m:sup>
                          <m:r>
                            <a:rPr lang="en-US" sz="1950" b="0" i="1" smtClean="0">
                              <a:latin typeface="Cambria Math" panose="02040503050406030204" pitchFamily="18" charset="0"/>
                            </a:rPr>
                            <m:t>(ℓ+1)</m:t>
                          </m:r>
                        </m:sup>
                      </m:sSup>
                      <m:r>
                        <a:rPr lang="en-US" sz="1950" b="0" i="1" smtClean="0">
                          <a:latin typeface="Cambria Math" panose="02040503050406030204" pitchFamily="18" charset="0"/>
                        </a:rPr>
                        <m:t>=</m:t>
                      </m:r>
                      <m:sSup>
                        <m:sSupPr>
                          <m:ctrlPr>
                            <a:rPr lang="en-US" sz="1950" i="1">
                              <a:latin typeface="Cambria Math" panose="02040503050406030204" pitchFamily="18" charset="0"/>
                            </a:rPr>
                          </m:ctrlPr>
                        </m:sSupPr>
                        <m:e>
                          <m:sSub>
                            <m:sSubPr>
                              <m:ctrlPr>
                                <a:rPr lang="en-US" sz="1950" i="1">
                                  <a:latin typeface="Cambria Math" panose="02040503050406030204" pitchFamily="18" charset="0"/>
                                </a:rPr>
                              </m:ctrlPr>
                            </m:sSubPr>
                            <m:e>
                              <m:d>
                                <m:dPr>
                                  <m:ctrlPr>
                                    <a:rPr lang="en-US" sz="1950" i="1">
                                      <a:latin typeface="Cambria Math" panose="02040503050406030204" pitchFamily="18" charset="0"/>
                                    </a:rPr>
                                  </m:ctrlPr>
                                </m:dPr>
                                <m:e>
                                  <m:sSub>
                                    <m:sSubPr>
                                      <m:ctrlPr>
                                        <a:rPr lang="en-US" sz="1950" i="1">
                                          <a:latin typeface="Cambria Math" panose="02040503050406030204" pitchFamily="18" charset="0"/>
                                        </a:rPr>
                                      </m:ctrlPr>
                                    </m:sSubPr>
                                    <m:e>
                                      <m:r>
                                        <a:rPr lang="en-US" sz="1950" i="1">
                                          <a:latin typeface="Cambria Math" panose="02040503050406030204" pitchFamily="18" charset="0"/>
                                        </a:rPr>
                                        <m:t>𝑓</m:t>
                                      </m:r>
                                    </m:e>
                                    <m:sub>
                                      <m:r>
                                        <a:rPr lang="en-US" sz="1950" i="1">
                                          <a:latin typeface="Cambria Math" panose="02040503050406030204" pitchFamily="18" charset="0"/>
                                        </a:rPr>
                                        <m:t>𝑒</m:t>
                                      </m:r>
                                    </m:sub>
                                  </m:sSub>
                                </m:e>
                              </m:d>
                            </m:e>
                            <m:sub>
                              <m:r>
                                <a:rPr lang="en-US" sz="1950" i="1">
                                  <a:latin typeface="Cambria Math" panose="02040503050406030204" pitchFamily="18" charset="0"/>
                                </a:rPr>
                                <m:t>𝑗</m:t>
                              </m:r>
                            </m:sub>
                          </m:sSub>
                        </m:e>
                        <m:sup>
                          <m:r>
                            <a:rPr lang="en-US" sz="1950" b="0" i="1" smtClean="0">
                              <a:latin typeface="Cambria Math" panose="02040503050406030204" pitchFamily="18" charset="0"/>
                            </a:rPr>
                            <m:t>(</m:t>
                          </m:r>
                          <m:r>
                            <a:rPr lang="en-US" sz="1950" i="1">
                              <a:latin typeface="Cambria Math" panose="02040503050406030204" pitchFamily="18" charset="0"/>
                            </a:rPr>
                            <m:t>ℓ</m:t>
                          </m:r>
                          <m:r>
                            <a:rPr lang="en-US" sz="1950" b="0" i="1" smtClean="0">
                              <a:latin typeface="Cambria Math" panose="02040503050406030204" pitchFamily="18" charset="0"/>
                            </a:rPr>
                            <m:t>)</m:t>
                          </m:r>
                        </m:sup>
                      </m:sSup>
                      <m:r>
                        <a:rPr lang="en-US" sz="1950" b="0" i="1" smtClean="0">
                          <a:latin typeface="Cambria Math" panose="02040503050406030204" pitchFamily="18" charset="0"/>
                        </a:rPr>
                        <m:t>+</m:t>
                      </m:r>
                      <m:sSup>
                        <m:sSupPr>
                          <m:ctrlPr>
                            <a:rPr lang="en-US" sz="1950" b="0" i="1" smtClean="0">
                              <a:solidFill>
                                <a:schemeClr val="accent6">
                                  <a:lumMod val="50000"/>
                                </a:schemeClr>
                              </a:solidFill>
                              <a:latin typeface="Cambria Math" panose="02040503050406030204" pitchFamily="18" charset="0"/>
                            </a:rPr>
                          </m:ctrlPr>
                        </m:sSupPr>
                        <m:e>
                          <m:sSub>
                            <m:sSubPr>
                              <m:ctrlPr>
                                <a:rPr lang="en-US" sz="1950" i="1">
                                  <a:solidFill>
                                    <a:schemeClr val="accent6">
                                      <a:lumMod val="50000"/>
                                    </a:schemeClr>
                                  </a:solidFill>
                                  <a:latin typeface="Cambria Math" panose="02040503050406030204" pitchFamily="18" charset="0"/>
                                </a:rPr>
                              </m:ctrlPr>
                            </m:sSubPr>
                            <m:e>
                              <m:d>
                                <m:dPr>
                                  <m:ctrlPr>
                                    <a:rPr lang="en-US" sz="1950" i="1">
                                      <a:solidFill>
                                        <a:schemeClr val="accent6">
                                          <a:lumMod val="50000"/>
                                        </a:schemeClr>
                                      </a:solidFill>
                                      <a:latin typeface="Cambria Math" panose="02040503050406030204" pitchFamily="18" charset="0"/>
                                    </a:rPr>
                                  </m:ctrlPr>
                                </m:dPr>
                                <m:e>
                                  <m:sSup>
                                    <m:sSupPr>
                                      <m:ctrlPr>
                                        <a:rPr lang="en-US" sz="1950" i="1">
                                          <a:solidFill>
                                            <a:schemeClr val="accent6">
                                              <a:lumMod val="50000"/>
                                            </a:schemeClr>
                                          </a:solidFill>
                                          <a:latin typeface="Cambria Math" panose="02040503050406030204" pitchFamily="18" charset="0"/>
                                        </a:rPr>
                                      </m:ctrlPr>
                                    </m:sSupPr>
                                    <m:e>
                                      <m:r>
                                        <m:rPr>
                                          <m:sty m:val="p"/>
                                        </m:rPr>
                                        <a:rPr lang="en-US" sz="1950">
                                          <a:solidFill>
                                            <a:schemeClr val="accent6">
                                              <a:lumMod val="50000"/>
                                            </a:schemeClr>
                                          </a:solidFill>
                                          <a:latin typeface="Cambria Math" panose="02040503050406030204" pitchFamily="18" charset="0"/>
                                        </a:rPr>
                                        <m:t>Δ</m:t>
                                      </m:r>
                                      <m:sSub>
                                        <m:sSubPr>
                                          <m:ctrlPr>
                                            <a:rPr lang="en-US" sz="1950" i="1">
                                              <a:solidFill>
                                                <a:schemeClr val="accent6">
                                                  <a:lumMod val="50000"/>
                                                </a:schemeClr>
                                              </a:solidFill>
                                              <a:latin typeface="Cambria Math" panose="02040503050406030204" pitchFamily="18" charset="0"/>
                                            </a:rPr>
                                          </m:ctrlPr>
                                        </m:sSubPr>
                                        <m:e>
                                          <m:r>
                                            <a:rPr lang="en-US" sz="1950" i="1">
                                              <a:solidFill>
                                                <a:schemeClr val="accent6">
                                                  <a:lumMod val="50000"/>
                                                </a:schemeClr>
                                              </a:solidFill>
                                              <a:latin typeface="Cambria Math" panose="02040503050406030204" pitchFamily="18" charset="0"/>
                                            </a:rPr>
                                            <m:t>𝑓</m:t>
                                          </m:r>
                                        </m:e>
                                        <m:sub>
                                          <m:r>
                                            <a:rPr lang="en-US" sz="1950" i="1">
                                              <a:solidFill>
                                                <a:schemeClr val="accent6">
                                                  <a:lumMod val="50000"/>
                                                </a:schemeClr>
                                              </a:solidFill>
                                              <a:latin typeface="Cambria Math" panose="02040503050406030204" pitchFamily="18" charset="0"/>
                                            </a:rPr>
                                            <m:t>𝑒</m:t>
                                          </m:r>
                                        </m:sub>
                                      </m:sSub>
                                    </m:e>
                                    <m:sup>
                                      <m:d>
                                        <m:dPr>
                                          <m:ctrlPr>
                                            <a:rPr lang="en-US" sz="1950" i="1">
                                              <a:solidFill>
                                                <a:schemeClr val="accent6">
                                                  <a:lumMod val="50000"/>
                                                </a:schemeClr>
                                              </a:solidFill>
                                              <a:latin typeface="Cambria Math" panose="02040503050406030204" pitchFamily="18" charset="0"/>
                                            </a:rPr>
                                          </m:ctrlPr>
                                        </m:dPr>
                                        <m:e>
                                          <m:r>
                                            <m:rPr>
                                              <m:sty m:val="p"/>
                                            </m:rPr>
                                            <a:rPr lang="en-US" sz="1950">
                                              <a:solidFill>
                                                <a:schemeClr val="accent6">
                                                  <a:lumMod val="50000"/>
                                                </a:schemeClr>
                                              </a:solidFill>
                                              <a:latin typeface="Cambria Math" panose="02040503050406030204" pitchFamily="18" charset="0"/>
                                            </a:rPr>
                                            <m:t>SART</m:t>
                                          </m:r>
                                        </m:e>
                                      </m:d>
                                    </m:sup>
                                  </m:sSup>
                                </m:e>
                              </m:d>
                            </m:e>
                            <m:sub>
                              <m:r>
                                <a:rPr lang="en-US" sz="1950" i="1">
                                  <a:solidFill>
                                    <a:schemeClr val="accent6">
                                      <a:lumMod val="50000"/>
                                    </a:schemeClr>
                                  </a:solidFill>
                                  <a:latin typeface="Cambria Math" panose="02040503050406030204" pitchFamily="18" charset="0"/>
                                </a:rPr>
                                <m:t>𝑗</m:t>
                              </m:r>
                            </m:sub>
                          </m:sSub>
                        </m:e>
                        <m:sup>
                          <m:r>
                            <a:rPr lang="en-US" sz="1950" b="0" i="1" smtClean="0">
                              <a:solidFill>
                                <a:schemeClr val="accent6">
                                  <a:lumMod val="50000"/>
                                </a:schemeClr>
                              </a:solidFill>
                              <a:latin typeface="Cambria Math" panose="02040503050406030204" pitchFamily="18" charset="0"/>
                            </a:rPr>
                            <m:t>(ℓ)</m:t>
                          </m:r>
                        </m:sup>
                      </m:sSup>
                      <m:r>
                        <a:rPr lang="en-US" sz="1950" i="1">
                          <a:latin typeface="Cambria Math" panose="02040503050406030204" pitchFamily="18" charset="0"/>
                        </a:rPr>
                        <m:t>+</m:t>
                      </m:r>
                      <m:sSup>
                        <m:sSupPr>
                          <m:ctrlPr>
                            <a:rPr lang="en-US" sz="1950" i="1" smtClean="0">
                              <a:solidFill>
                                <a:schemeClr val="accent5">
                                  <a:lumMod val="40000"/>
                                  <a:lumOff val="60000"/>
                                </a:schemeClr>
                              </a:solidFill>
                              <a:latin typeface="Cambria Math" panose="02040503050406030204" pitchFamily="18" charset="0"/>
                            </a:rPr>
                          </m:ctrlPr>
                        </m:sSupPr>
                        <m:e>
                          <m:sSub>
                            <m:sSubPr>
                              <m:ctrlPr>
                                <a:rPr lang="en-US" sz="1950" i="1">
                                  <a:solidFill>
                                    <a:schemeClr val="accent5">
                                      <a:lumMod val="40000"/>
                                      <a:lumOff val="60000"/>
                                    </a:schemeClr>
                                  </a:solidFill>
                                  <a:latin typeface="Cambria Math" panose="02040503050406030204" pitchFamily="18" charset="0"/>
                                </a:rPr>
                              </m:ctrlPr>
                            </m:sSubPr>
                            <m:e>
                              <m:d>
                                <m:dPr>
                                  <m:ctrlPr>
                                    <a:rPr lang="en-US" sz="1950" i="1">
                                      <a:solidFill>
                                        <a:schemeClr val="accent5">
                                          <a:lumMod val="40000"/>
                                          <a:lumOff val="60000"/>
                                        </a:schemeClr>
                                      </a:solidFill>
                                      <a:latin typeface="Cambria Math" panose="02040503050406030204" pitchFamily="18" charset="0"/>
                                    </a:rPr>
                                  </m:ctrlPr>
                                </m:dPr>
                                <m:e>
                                  <m:sSup>
                                    <m:sSupPr>
                                      <m:ctrlPr>
                                        <a:rPr lang="en-US" sz="1950" i="1">
                                          <a:solidFill>
                                            <a:schemeClr val="accent5">
                                              <a:lumMod val="40000"/>
                                              <a:lumOff val="60000"/>
                                            </a:schemeClr>
                                          </a:solidFill>
                                          <a:latin typeface="Cambria Math" panose="02040503050406030204" pitchFamily="18" charset="0"/>
                                        </a:rPr>
                                      </m:ctrlPr>
                                    </m:sSupPr>
                                    <m:e>
                                      <m:r>
                                        <m:rPr>
                                          <m:sty m:val="p"/>
                                        </m:rPr>
                                        <a:rPr lang="en-US" sz="1950">
                                          <a:solidFill>
                                            <a:schemeClr val="accent5">
                                              <a:lumMod val="40000"/>
                                              <a:lumOff val="60000"/>
                                            </a:schemeClr>
                                          </a:solidFill>
                                          <a:latin typeface="Cambria Math" panose="02040503050406030204" pitchFamily="18" charset="0"/>
                                        </a:rPr>
                                        <m:t>Δ</m:t>
                                      </m:r>
                                      <m:sSub>
                                        <m:sSubPr>
                                          <m:ctrlPr>
                                            <a:rPr lang="en-US" sz="1950" i="1">
                                              <a:solidFill>
                                                <a:schemeClr val="accent5">
                                                  <a:lumMod val="40000"/>
                                                  <a:lumOff val="60000"/>
                                                </a:schemeClr>
                                              </a:solidFill>
                                              <a:latin typeface="Cambria Math" panose="02040503050406030204" pitchFamily="18" charset="0"/>
                                            </a:rPr>
                                          </m:ctrlPr>
                                        </m:sSubPr>
                                        <m:e>
                                          <m:r>
                                            <a:rPr lang="en-US" sz="1950" i="1">
                                              <a:solidFill>
                                                <a:schemeClr val="accent5">
                                                  <a:lumMod val="40000"/>
                                                  <a:lumOff val="60000"/>
                                                </a:schemeClr>
                                              </a:solidFill>
                                              <a:latin typeface="Cambria Math" panose="02040503050406030204" pitchFamily="18" charset="0"/>
                                            </a:rPr>
                                            <m:t>𝑓</m:t>
                                          </m:r>
                                        </m:e>
                                        <m:sub>
                                          <m:r>
                                            <a:rPr lang="en-US" sz="1950" i="1">
                                              <a:solidFill>
                                                <a:schemeClr val="accent5">
                                                  <a:lumMod val="40000"/>
                                                  <a:lumOff val="60000"/>
                                                </a:schemeClr>
                                              </a:solidFill>
                                              <a:latin typeface="Cambria Math" panose="02040503050406030204" pitchFamily="18" charset="0"/>
                                            </a:rPr>
                                            <m:t>𝑒</m:t>
                                          </m:r>
                                        </m:sub>
                                      </m:sSub>
                                    </m:e>
                                    <m:sup>
                                      <m:d>
                                        <m:dPr>
                                          <m:ctrlPr>
                                            <a:rPr lang="en-US" sz="1950" i="1">
                                              <a:solidFill>
                                                <a:schemeClr val="accent5">
                                                  <a:lumMod val="40000"/>
                                                  <a:lumOff val="60000"/>
                                                </a:schemeClr>
                                              </a:solidFill>
                                              <a:latin typeface="Cambria Math" panose="02040503050406030204" pitchFamily="18" charset="0"/>
                                            </a:rPr>
                                          </m:ctrlPr>
                                        </m:dPr>
                                        <m:e>
                                          <m:sSub>
                                            <m:sSubPr>
                                              <m:ctrlPr>
                                                <a:rPr lang="en-US" sz="1950" b="0" i="1" smtClean="0">
                                                  <a:solidFill>
                                                    <a:schemeClr val="accent5">
                                                      <a:lumMod val="40000"/>
                                                      <a:lumOff val="60000"/>
                                                    </a:schemeClr>
                                                  </a:solidFill>
                                                  <a:latin typeface="Cambria Math" panose="02040503050406030204" pitchFamily="18" charset="0"/>
                                                </a:rPr>
                                              </m:ctrlPr>
                                            </m:sSubPr>
                                            <m:e>
                                              <m:r>
                                                <a:rPr lang="en-US" sz="1950" b="0" i="1" smtClean="0">
                                                  <a:solidFill>
                                                    <a:schemeClr val="accent5">
                                                      <a:lumMod val="40000"/>
                                                      <a:lumOff val="60000"/>
                                                    </a:schemeClr>
                                                  </a:solidFill>
                                                  <a:latin typeface="Cambria Math" panose="02040503050406030204" pitchFamily="18" charset="0"/>
                                                </a:rPr>
                                                <m:t>𝛽</m:t>
                                              </m:r>
                                            </m:e>
                                            <m:sub>
                                              <m:r>
                                                <m:rPr>
                                                  <m:sty m:val="p"/>
                                                </m:rPr>
                                                <a:rPr lang="en-US" sz="1950" b="0" i="0" smtClean="0">
                                                  <a:solidFill>
                                                    <a:schemeClr val="accent5">
                                                      <a:lumMod val="40000"/>
                                                      <a:lumOff val="60000"/>
                                                    </a:schemeClr>
                                                  </a:solidFill>
                                                  <a:latin typeface="Cambria Math" panose="02040503050406030204" pitchFamily="18" charset="0"/>
                                                </a:rPr>
                                                <m:t>m</m:t>
                                              </m:r>
                                            </m:sub>
                                          </m:sSub>
                                        </m:e>
                                      </m:d>
                                    </m:sup>
                                  </m:sSup>
                                </m:e>
                              </m:d>
                            </m:e>
                            <m:sub>
                              <m:r>
                                <a:rPr lang="en-US" sz="1950" i="1">
                                  <a:solidFill>
                                    <a:schemeClr val="accent5">
                                      <a:lumMod val="40000"/>
                                      <a:lumOff val="60000"/>
                                    </a:schemeClr>
                                  </a:solidFill>
                                  <a:latin typeface="Cambria Math" panose="02040503050406030204" pitchFamily="18" charset="0"/>
                                </a:rPr>
                                <m:t>𝑗</m:t>
                              </m:r>
                            </m:sub>
                          </m:sSub>
                        </m:e>
                        <m:sup>
                          <m:r>
                            <a:rPr lang="en-US" sz="1950" i="1">
                              <a:solidFill>
                                <a:schemeClr val="accent5">
                                  <a:lumMod val="40000"/>
                                  <a:lumOff val="60000"/>
                                </a:schemeClr>
                              </a:solidFill>
                              <a:latin typeface="Cambria Math" panose="02040503050406030204" pitchFamily="18" charset="0"/>
                            </a:rPr>
                            <m:t>(ℓ)</m:t>
                          </m:r>
                        </m:sup>
                      </m:sSup>
                      <m:r>
                        <a:rPr lang="en-US" sz="1950" i="1">
                          <a:latin typeface="Cambria Math" panose="02040503050406030204" pitchFamily="18" charset="0"/>
                        </a:rPr>
                        <m:t>+</m:t>
                      </m:r>
                      <m:sSup>
                        <m:sSupPr>
                          <m:ctrlPr>
                            <a:rPr lang="en-US" sz="1950" i="1" smtClean="0">
                              <a:solidFill>
                                <a:schemeClr val="accent5">
                                  <a:lumMod val="40000"/>
                                  <a:lumOff val="60000"/>
                                </a:schemeClr>
                              </a:solidFill>
                              <a:latin typeface="Cambria Math" panose="02040503050406030204" pitchFamily="18" charset="0"/>
                            </a:rPr>
                          </m:ctrlPr>
                        </m:sSupPr>
                        <m:e>
                          <m:sSub>
                            <m:sSubPr>
                              <m:ctrlPr>
                                <a:rPr lang="en-US" sz="1950" i="1">
                                  <a:solidFill>
                                    <a:schemeClr val="accent5">
                                      <a:lumMod val="40000"/>
                                      <a:lumOff val="60000"/>
                                    </a:schemeClr>
                                  </a:solidFill>
                                  <a:latin typeface="Cambria Math" panose="02040503050406030204" pitchFamily="18" charset="0"/>
                                </a:rPr>
                              </m:ctrlPr>
                            </m:sSubPr>
                            <m:e>
                              <m:d>
                                <m:dPr>
                                  <m:ctrlPr>
                                    <a:rPr lang="en-US" sz="1950" i="1">
                                      <a:solidFill>
                                        <a:schemeClr val="accent5">
                                          <a:lumMod val="40000"/>
                                          <a:lumOff val="60000"/>
                                        </a:schemeClr>
                                      </a:solidFill>
                                      <a:latin typeface="Cambria Math" panose="02040503050406030204" pitchFamily="18" charset="0"/>
                                    </a:rPr>
                                  </m:ctrlPr>
                                </m:dPr>
                                <m:e>
                                  <m:sSup>
                                    <m:sSupPr>
                                      <m:ctrlPr>
                                        <a:rPr lang="en-US" sz="1950" i="1">
                                          <a:solidFill>
                                            <a:schemeClr val="accent5">
                                              <a:lumMod val="40000"/>
                                              <a:lumOff val="60000"/>
                                            </a:schemeClr>
                                          </a:solidFill>
                                          <a:latin typeface="Cambria Math" panose="02040503050406030204" pitchFamily="18" charset="0"/>
                                        </a:rPr>
                                      </m:ctrlPr>
                                    </m:sSupPr>
                                    <m:e>
                                      <m:r>
                                        <m:rPr>
                                          <m:sty m:val="p"/>
                                        </m:rPr>
                                        <a:rPr lang="en-US" sz="1950">
                                          <a:solidFill>
                                            <a:schemeClr val="accent5">
                                              <a:lumMod val="40000"/>
                                              <a:lumOff val="60000"/>
                                            </a:schemeClr>
                                          </a:solidFill>
                                          <a:latin typeface="Cambria Math" panose="02040503050406030204" pitchFamily="18" charset="0"/>
                                        </a:rPr>
                                        <m:t>Δ</m:t>
                                      </m:r>
                                      <m:sSub>
                                        <m:sSubPr>
                                          <m:ctrlPr>
                                            <a:rPr lang="en-US" sz="1950" i="1">
                                              <a:solidFill>
                                                <a:schemeClr val="accent5">
                                                  <a:lumMod val="40000"/>
                                                  <a:lumOff val="60000"/>
                                                </a:schemeClr>
                                              </a:solidFill>
                                              <a:latin typeface="Cambria Math" panose="02040503050406030204" pitchFamily="18" charset="0"/>
                                            </a:rPr>
                                          </m:ctrlPr>
                                        </m:sSubPr>
                                        <m:e>
                                          <m:r>
                                            <a:rPr lang="en-US" sz="1950" i="1">
                                              <a:solidFill>
                                                <a:schemeClr val="accent5">
                                                  <a:lumMod val="40000"/>
                                                  <a:lumOff val="60000"/>
                                                </a:schemeClr>
                                              </a:solidFill>
                                              <a:latin typeface="Cambria Math" panose="02040503050406030204" pitchFamily="18" charset="0"/>
                                            </a:rPr>
                                            <m:t>𝑓</m:t>
                                          </m:r>
                                        </m:e>
                                        <m:sub>
                                          <m:r>
                                            <a:rPr lang="en-US" sz="1950" i="1">
                                              <a:solidFill>
                                                <a:schemeClr val="accent5">
                                                  <a:lumMod val="40000"/>
                                                  <a:lumOff val="60000"/>
                                                </a:schemeClr>
                                              </a:solidFill>
                                              <a:latin typeface="Cambria Math" panose="02040503050406030204" pitchFamily="18" charset="0"/>
                                            </a:rPr>
                                            <m:t>𝑒</m:t>
                                          </m:r>
                                        </m:sub>
                                      </m:sSub>
                                    </m:e>
                                    <m:sup>
                                      <m:d>
                                        <m:dPr>
                                          <m:ctrlPr>
                                            <a:rPr lang="en-US" sz="1950" i="1">
                                              <a:solidFill>
                                                <a:schemeClr val="accent5">
                                                  <a:lumMod val="40000"/>
                                                  <a:lumOff val="60000"/>
                                                </a:schemeClr>
                                              </a:solidFill>
                                              <a:latin typeface="Cambria Math" panose="02040503050406030204" pitchFamily="18" charset="0"/>
                                            </a:rPr>
                                          </m:ctrlPr>
                                        </m:dPr>
                                        <m:e>
                                          <m:sSub>
                                            <m:sSubPr>
                                              <m:ctrlPr>
                                                <a:rPr lang="en-US" sz="1950" b="0" i="1" smtClean="0">
                                                  <a:solidFill>
                                                    <a:schemeClr val="accent5">
                                                      <a:lumMod val="40000"/>
                                                      <a:lumOff val="60000"/>
                                                    </a:schemeClr>
                                                  </a:solidFill>
                                                  <a:latin typeface="Cambria Math" panose="02040503050406030204" pitchFamily="18" charset="0"/>
                                                </a:rPr>
                                              </m:ctrlPr>
                                            </m:sSubPr>
                                            <m:e>
                                              <m:r>
                                                <a:rPr lang="en-US" sz="1950" b="0" i="1" smtClean="0">
                                                  <a:solidFill>
                                                    <a:schemeClr val="accent5">
                                                      <a:lumMod val="40000"/>
                                                      <a:lumOff val="60000"/>
                                                    </a:schemeClr>
                                                  </a:solidFill>
                                                  <a:latin typeface="Cambria Math" panose="02040503050406030204" pitchFamily="18" charset="0"/>
                                                </a:rPr>
                                                <m:t>𝛽</m:t>
                                              </m:r>
                                            </m:e>
                                            <m:sub>
                                              <m:r>
                                                <a:rPr lang="en-US" sz="1950" b="0" i="1" smtClean="0">
                                                  <a:solidFill>
                                                    <a:schemeClr val="accent5">
                                                      <a:lumMod val="40000"/>
                                                      <a:lumOff val="60000"/>
                                                    </a:schemeClr>
                                                  </a:solidFill>
                                                  <a:latin typeface="Cambria Math" panose="02040503050406030204" pitchFamily="18" charset="0"/>
                                                </a:rPr>
                                                <m:t>𝜌</m:t>
                                              </m:r>
                                            </m:sub>
                                          </m:sSub>
                                        </m:e>
                                      </m:d>
                                    </m:sup>
                                  </m:sSup>
                                </m:e>
                              </m:d>
                            </m:e>
                            <m:sub>
                              <m:r>
                                <a:rPr lang="en-US" sz="1950" i="1">
                                  <a:solidFill>
                                    <a:schemeClr val="accent5">
                                      <a:lumMod val="40000"/>
                                      <a:lumOff val="60000"/>
                                    </a:schemeClr>
                                  </a:solidFill>
                                  <a:latin typeface="Cambria Math" panose="02040503050406030204" pitchFamily="18" charset="0"/>
                                </a:rPr>
                                <m:t>𝑗</m:t>
                              </m:r>
                            </m:sub>
                          </m:sSub>
                        </m:e>
                        <m:sup>
                          <m:r>
                            <a:rPr lang="en-US" sz="1950" i="1">
                              <a:solidFill>
                                <a:schemeClr val="accent5">
                                  <a:lumMod val="40000"/>
                                  <a:lumOff val="60000"/>
                                </a:schemeClr>
                              </a:solidFill>
                              <a:latin typeface="Cambria Math" panose="02040503050406030204" pitchFamily="18" charset="0"/>
                            </a:rPr>
                            <m:t>(ℓ)</m:t>
                          </m:r>
                        </m:sup>
                      </m:sSup>
                    </m:oMath>
                  </m:oMathPara>
                </a14:m>
                <a:endParaRPr lang="en-US" sz="1950" dirty="0"/>
              </a:p>
            </p:txBody>
          </p:sp>
        </mc:Choice>
        <mc:Fallback xmlns="">
          <p:sp>
            <p:nvSpPr>
              <p:cNvPr id="9" name="Tekstvak 8">
                <a:extLst>
                  <a:ext uri="{FF2B5EF4-FFF2-40B4-BE49-F238E27FC236}">
                    <a16:creationId xmlns:a16="http://schemas.microsoft.com/office/drawing/2014/main" id="{67122B66-2055-D239-56F9-0862C325E96F}"/>
                  </a:ext>
                </a:extLst>
              </p:cNvPr>
              <p:cNvSpPr txBox="1">
                <a:spLocks noRot="1" noChangeAspect="1" noMove="1" noResize="1" noEditPoints="1" noAdjustHandles="1" noChangeArrowheads="1" noChangeShapeType="1" noTextEdit="1"/>
              </p:cNvSpPr>
              <p:nvPr/>
            </p:nvSpPr>
            <p:spPr>
              <a:xfrm>
                <a:off x="793748" y="2030908"/>
                <a:ext cx="7556501" cy="69243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kstvak 6">
                <a:extLst>
                  <a:ext uri="{FF2B5EF4-FFF2-40B4-BE49-F238E27FC236}">
                    <a16:creationId xmlns:a16="http://schemas.microsoft.com/office/drawing/2014/main" id="{D719E9DC-BD6D-1B3F-7E4A-1C6425349503}"/>
                  </a:ext>
                </a:extLst>
              </p:cNvPr>
              <p:cNvSpPr txBox="1"/>
              <p:nvPr/>
            </p:nvSpPr>
            <p:spPr>
              <a:xfrm>
                <a:off x="1522410" y="3447608"/>
                <a:ext cx="6099176" cy="10584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sz="1950" i="1" smtClean="0">
                              <a:solidFill>
                                <a:srgbClr val="7A7AEC"/>
                              </a:solidFill>
                              <a:latin typeface="Cambria Math" panose="02040503050406030204" pitchFamily="18" charset="0"/>
                            </a:rPr>
                          </m:ctrlPr>
                        </m:sSupPr>
                        <m:e>
                          <m:sSub>
                            <m:sSubPr>
                              <m:ctrlPr>
                                <a:rPr lang="en-US" sz="1950" i="1">
                                  <a:solidFill>
                                    <a:srgbClr val="7A7AEC"/>
                                  </a:solidFill>
                                  <a:latin typeface="Cambria Math" panose="02040503050406030204" pitchFamily="18" charset="0"/>
                                </a:rPr>
                              </m:ctrlPr>
                            </m:sSubPr>
                            <m:e>
                              <m:d>
                                <m:dPr>
                                  <m:ctrlPr>
                                    <a:rPr lang="en-US" sz="1950" i="1">
                                      <a:solidFill>
                                        <a:srgbClr val="7A7AEC"/>
                                      </a:solidFill>
                                      <a:latin typeface="Cambria Math" panose="02040503050406030204" pitchFamily="18" charset="0"/>
                                    </a:rPr>
                                  </m:ctrlPr>
                                </m:dPr>
                                <m:e>
                                  <m:sSup>
                                    <m:sSupPr>
                                      <m:ctrlPr>
                                        <a:rPr lang="en-US" sz="1950" i="1">
                                          <a:solidFill>
                                            <a:srgbClr val="7A7AEC"/>
                                          </a:solidFill>
                                          <a:latin typeface="Cambria Math" panose="02040503050406030204" pitchFamily="18" charset="0"/>
                                        </a:rPr>
                                      </m:ctrlPr>
                                    </m:sSupPr>
                                    <m:e>
                                      <m:r>
                                        <m:rPr>
                                          <m:sty m:val="p"/>
                                        </m:rPr>
                                        <a:rPr lang="en-US" sz="1950">
                                          <a:solidFill>
                                            <a:srgbClr val="7A7AEC"/>
                                          </a:solidFill>
                                          <a:latin typeface="Cambria Math" panose="02040503050406030204" pitchFamily="18" charset="0"/>
                                        </a:rPr>
                                        <m:t>Δ</m:t>
                                      </m:r>
                                      <m:sSub>
                                        <m:sSubPr>
                                          <m:ctrlPr>
                                            <a:rPr lang="en-US" sz="1950" i="1">
                                              <a:solidFill>
                                                <a:srgbClr val="7A7AEC"/>
                                              </a:solidFill>
                                              <a:latin typeface="Cambria Math" panose="02040503050406030204" pitchFamily="18" charset="0"/>
                                            </a:rPr>
                                          </m:ctrlPr>
                                        </m:sSubPr>
                                        <m:e>
                                          <m:r>
                                            <a:rPr lang="en-US" sz="1950" i="1">
                                              <a:solidFill>
                                                <a:srgbClr val="7A7AEC"/>
                                              </a:solidFill>
                                              <a:latin typeface="Cambria Math" panose="02040503050406030204" pitchFamily="18" charset="0"/>
                                            </a:rPr>
                                            <m:t>𝑓</m:t>
                                          </m:r>
                                        </m:e>
                                        <m:sub>
                                          <m:r>
                                            <a:rPr lang="en-US" sz="1950" i="1">
                                              <a:solidFill>
                                                <a:srgbClr val="7A7AEC"/>
                                              </a:solidFill>
                                              <a:latin typeface="Cambria Math" panose="02040503050406030204" pitchFamily="18" charset="0"/>
                                            </a:rPr>
                                            <m:t>𝑒</m:t>
                                          </m:r>
                                        </m:sub>
                                      </m:sSub>
                                    </m:e>
                                    <m:sup>
                                      <m:d>
                                        <m:dPr>
                                          <m:ctrlPr>
                                            <a:rPr lang="en-US" sz="1950" i="1">
                                              <a:solidFill>
                                                <a:srgbClr val="7A7AEC"/>
                                              </a:solidFill>
                                              <a:latin typeface="Cambria Math" panose="02040503050406030204" pitchFamily="18" charset="0"/>
                                            </a:rPr>
                                          </m:ctrlPr>
                                        </m:dPr>
                                        <m:e>
                                          <m:sSub>
                                            <m:sSubPr>
                                              <m:ctrlPr>
                                                <a:rPr lang="en-US" sz="1950" i="1">
                                                  <a:solidFill>
                                                    <a:srgbClr val="7A7AEC"/>
                                                  </a:solidFill>
                                                  <a:latin typeface="Cambria Math" panose="02040503050406030204" pitchFamily="18" charset="0"/>
                                                </a:rPr>
                                              </m:ctrlPr>
                                            </m:sSubPr>
                                            <m:e>
                                              <m:r>
                                                <a:rPr lang="en-US" sz="1950" i="1">
                                                  <a:solidFill>
                                                    <a:srgbClr val="7A7AEC"/>
                                                  </a:solidFill>
                                                  <a:latin typeface="Cambria Math" panose="02040503050406030204" pitchFamily="18" charset="0"/>
                                                </a:rPr>
                                                <m:t>𝛽</m:t>
                                              </m:r>
                                            </m:e>
                                            <m:sub>
                                              <m:r>
                                                <a:rPr lang="en-US" sz="1950" b="0" i="1" smtClean="0">
                                                  <a:solidFill>
                                                    <a:srgbClr val="7A7AEC"/>
                                                  </a:solidFill>
                                                  <a:latin typeface="Cambria Math" panose="02040503050406030204" pitchFamily="18" charset="0"/>
                                                </a:rPr>
                                                <m:t>⋆</m:t>
                                              </m:r>
                                            </m:sub>
                                          </m:sSub>
                                        </m:e>
                                      </m:d>
                                    </m:sup>
                                  </m:sSup>
                                </m:e>
                              </m:d>
                            </m:e>
                            <m:sub>
                              <m:r>
                                <a:rPr lang="en-US" sz="1950" i="1">
                                  <a:solidFill>
                                    <a:srgbClr val="7A7AEC"/>
                                  </a:solidFill>
                                  <a:latin typeface="Cambria Math" panose="02040503050406030204" pitchFamily="18" charset="0"/>
                                </a:rPr>
                                <m:t>𝑗</m:t>
                              </m:r>
                            </m:sub>
                          </m:sSub>
                        </m:e>
                        <m:sup>
                          <m:r>
                            <a:rPr lang="en-US" sz="1950" i="1">
                              <a:solidFill>
                                <a:srgbClr val="7A7AEC"/>
                              </a:solidFill>
                              <a:latin typeface="Cambria Math" panose="02040503050406030204" pitchFamily="18" charset="0"/>
                            </a:rPr>
                            <m:t>(ℓ)</m:t>
                          </m:r>
                        </m:sup>
                      </m:sSup>
                      <m:r>
                        <a:rPr lang="en-US" sz="1950" b="0" i="1" smtClean="0">
                          <a:latin typeface="Cambria Math" panose="02040503050406030204" pitchFamily="18" charset="0"/>
                        </a:rPr>
                        <m:t>=−</m:t>
                      </m:r>
                      <m:sSub>
                        <m:sSubPr>
                          <m:ctrlPr>
                            <a:rPr lang="en-US" sz="1950" b="0" i="1" smtClean="0">
                              <a:latin typeface="Cambria Math" panose="02040503050406030204" pitchFamily="18" charset="0"/>
                            </a:rPr>
                          </m:ctrlPr>
                        </m:sSubPr>
                        <m:e>
                          <m:r>
                            <a:rPr lang="en-US" sz="1950" b="0" i="1" smtClean="0">
                              <a:latin typeface="Cambria Math" panose="02040503050406030204" pitchFamily="18" charset="0"/>
                            </a:rPr>
                            <m:t>𝛽</m:t>
                          </m:r>
                        </m:e>
                        <m:sub>
                          <m:r>
                            <a:rPr lang="en-US" sz="1950" b="0" i="1" smtClean="0">
                              <a:latin typeface="Cambria Math" panose="02040503050406030204" pitchFamily="18" charset="0"/>
                            </a:rPr>
                            <m:t>⋆</m:t>
                          </m:r>
                        </m:sub>
                      </m:sSub>
                      <m:r>
                        <a:rPr lang="en-US" sz="1950" b="0" i="1" smtClean="0">
                          <a:latin typeface="Cambria Math" panose="02040503050406030204" pitchFamily="18" charset="0"/>
                        </a:rPr>
                        <m:t> </m:t>
                      </m:r>
                      <m:d>
                        <m:dPr>
                          <m:ctrlPr>
                            <a:rPr lang="en-US" sz="1950" b="0" i="1" smtClean="0">
                              <a:latin typeface="Cambria Math" panose="02040503050406030204" pitchFamily="18" charset="0"/>
                            </a:rPr>
                          </m:ctrlPr>
                        </m:dPr>
                        <m:e>
                          <m:sSubSup>
                            <m:sSubSupPr>
                              <m:ctrlPr>
                                <a:rPr lang="en-US" sz="1950" b="0" i="1" smtClean="0">
                                  <a:latin typeface="Cambria Math" panose="02040503050406030204" pitchFamily="18" charset="0"/>
                                </a:rPr>
                              </m:ctrlPr>
                            </m:sSubSupPr>
                            <m:e>
                              <m:r>
                                <a:rPr lang="en-US" sz="1950" b="0" i="1" smtClean="0">
                                  <a:latin typeface="Cambria Math" panose="02040503050406030204" pitchFamily="18" charset="0"/>
                                </a:rPr>
                                <m:t>𝑁</m:t>
                              </m:r>
                            </m:e>
                            <m:sub>
                              <m:r>
                                <a:rPr lang="en-US" sz="1950" b="0" i="1" smtClean="0">
                                  <a:latin typeface="Cambria Math" panose="02040503050406030204" pitchFamily="18" charset="0"/>
                                </a:rPr>
                                <m:t>𝑛</m:t>
                              </m:r>
                            </m:sub>
                            <m:sup>
                              <m:r>
                                <a:rPr lang="en-US" sz="1950" b="0" i="1" smtClean="0">
                                  <a:latin typeface="Cambria Math" panose="02040503050406030204" pitchFamily="18" charset="0"/>
                                </a:rPr>
                                <m:t>(⋆)</m:t>
                              </m:r>
                            </m:sup>
                          </m:sSubSup>
                          <m:sSup>
                            <m:sSupPr>
                              <m:ctrlPr>
                                <a:rPr lang="en-US" sz="1950" i="1">
                                  <a:latin typeface="Cambria Math" panose="02040503050406030204" pitchFamily="18" charset="0"/>
                                </a:rPr>
                              </m:ctrlPr>
                            </m:sSupPr>
                            <m:e>
                              <m:sSub>
                                <m:sSubPr>
                                  <m:ctrlPr>
                                    <a:rPr lang="en-US" sz="1950" i="1" smtClean="0">
                                      <a:latin typeface="Cambria Math" panose="02040503050406030204" pitchFamily="18" charset="0"/>
                                    </a:rPr>
                                  </m:ctrlPr>
                                </m:sSubPr>
                                <m:e>
                                  <m:d>
                                    <m:dPr>
                                      <m:ctrlPr>
                                        <a:rPr lang="en-US" sz="1950" i="1">
                                          <a:latin typeface="Cambria Math" panose="02040503050406030204" pitchFamily="18" charset="0"/>
                                        </a:rPr>
                                      </m:ctrlPr>
                                    </m:dPr>
                                    <m:e>
                                      <m:sSub>
                                        <m:sSubPr>
                                          <m:ctrlPr>
                                            <a:rPr lang="en-US" sz="1950" i="1">
                                              <a:latin typeface="Cambria Math" panose="02040503050406030204" pitchFamily="18" charset="0"/>
                                            </a:rPr>
                                          </m:ctrlPr>
                                        </m:sSubPr>
                                        <m:e>
                                          <m:r>
                                            <a:rPr lang="en-US" sz="1950" i="1">
                                              <a:latin typeface="Cambria Math" panose="02040503050406030204" pitchFamily="18" charset="0"/>
                                            </a:rPr>
                                            <m:t>𝑓</m:t>
                                          </m:r>
                                        </m:e>
                                        <m:sub>
                                          <m:r>
                                            <a:rPr lang="en-US" sz="1950" i="1">
                                              <a:latin typeface="Cambria Math" panose="02040503050406030204" pitchFamily="18" charset="0"/>
                                            </a:rPr>
                                            <m:t>𝑒</m:t>
                                          </m:r>
                                        </m:sub>
                                      </m:sSub>
                                    </m:e>
                                  </m:d>
                                </m:e>
                                <m:sub>
                                  <m:r>
                                    <a:rPr lang="en-US" sz="1950" i="1">
                                      <a:latin typeface="Cambria Math" panose="02040503050406030204" pitchFamily="18" charset="0"/>
                                    </a:rPr>
                                    <m:t>𝑗</m:t>
                                  </m:r>
                                </m:sub>
                              </m:sSub>
                            </m:e>
                            <m:sup>
                              <m:r>
                                <a:rPr lang="en-US" sz="1950" i="1">
                                  <a:latin typeface="Cambria Math" panose="02040503050406030204" pitchFamily="18" charset="0"/>
                                </a:rPr>
                                <m:t>(ℓ)</m:t>
                              </m:r>
                            </m:sup>
                          </m:sSup>
                          <m:r>
                            <a:rPr lang="en-US" sz="1950" b="0" i="1" smtClean="0">
                              <a:latin typeface="Cambria Math" panose="02040503050406030204" pitchFamily="18" charset="0"/>
                            </a:rPr>
                            <m:t>−</m:t>
                          </m:r>
                          <m:nary>
                            <m:naryPr>
                              <m:chr m:val="∑"/>
                              <m:ctrlPr>
                                <a:rPr lang="en-US" sz="1950" b="0" i="1" smtClean="0">
                                  <a:latin typeface="Cambria Math" panose="02040503050406030204" pitchFamily="18" charset="0"/>
                                </a:rPr>
                              </m:ctrlPr>
                            </m:naryPr>
                            <m:sub>
                              <m:r>
                                <m:rPr>
                                  <m:brk m:alnAt="23"/>
                                </m:rPr>
                                <a:rPr lang="en-US" sz="1950" b="0" i="1" smtClean="0">
                                  <a:latin typeface="Cambria Math" panose="02040503050406030204" pitchFamily="18" charset="0"/>
                                </a:rPr>
                                <m:t>𝑛</m:t>
                              </m:r>
                              <m:r>
                                <a:rPr lang="en-US" sz="1950" b="0" i="1" smtClean="0">
                                  <a:latin typeface="Cambria Math" panose="02040503050406030204" pitchFamily="18" charset="0"/>
                                </a:rPr>
                                <m:t>=1</m:t>
                              </m:r>
                            </m:sub>
                            <m:sup>
                              <m:sSubSup>
                                <m:sSubSupPr>
                                  <m:ctrlPr>
                                    <a:rPr lang="en-US" sz="1950" i="1">
                                      <a:latin typeface="Cambria Math" panose="02040503050406030204" pitchFamily="18" charset="0"/>
                                    </a:rPr>
                                  </m:ctrlPr>
                                </m:sSubSupPr>
                                <m:e>
                                  <m:r>
                                    <a:rPr lang="en-US" sz="1950" i="1">
                                      <a:latin typeface="Cambria Math" panose="02040503050406030204" pitchFamily="18" charset="0"/>
                                    </a:rPr>
                                    <m:t>𝑁</m:t>
                                  </m:r>
                                </m:e>
                                <m:sub>
                                  <m:r>
                                    <a:rPr lang="en-US" sz="1950" i="1">
                                      <a:latin typeface="Cambria Math" panose="02040503050406030204" pitchFamily="18" charset="0"/>
                                    </a:rPr>
                                    <m:t>𝑛</m:t>
                                  </m:r>
                                </m:sub>
                                <m:sup>
                                  <m:r>
                                    <a:rPr lang="en-US" sz="1950" i="1">
                                      <a:latin typeface="Cambria Math" panose="02040503050406030204" pitchFamily="18" charset="0"/>
                                    </a:rPr>
                                    <m:t>(⋆)</m:t>
                                  </m:r>
                                </m:sup>
                              </m:sSubSup>
                            </m:sup>
                            <m:e>
                              <m:sSup>
                                <m:sSupPr>
                                  <m:ctrlPr>
                                    <a:rPr lang="en-US" sz="1950" i="1">
                                      <a:latin typeface="Cambria Math" panose="02040503050406030204" pitchFamily="18" charset="0"/>
                                    </a:rPr>
                                  </m:ctrlPr>
                                </m:sSupPr>
                                <m:e>
                                  <m:sSub>
                                    <m:sSubPr>
                                      <m:ctrlPr>
                                        <a:rPr lang="en-US" sz="1950" i="1">
                                          <a:latin typeface="Cambria Math" panose="02040503050406030204" pitchFamily="18" charset="0"/>
                                        </a:rPr>
                                      </m:ctrlPr>
                                    </m:sSubPr>
                                    <m:e>
                                      <m:d>
                                        <m:dPr>
                                          <m:ctrlPr>
                                            <a:rPr lang="en-US" sz="1950" i="1">
                                              <a:latin typeface="Cambria Math" panose="02040503050406030204" pitchFamily="18" charset="0"/>
                                            </a:rPr>
                                          </m:ctrlPr>
                                        </m:dPr>
                                        <m:e>
                                          <m:sSub>
                                            <m:sSubPr>
                                              <m:ctrlPr>
                                                <a:rPr lang="en-US" sz="1950" i="1">
                                                  <a:latin typeface="Cambria Math" panose="02040503050406030204" pitchFamily="18" charset="0"/>
                                                </a:rPr>
                                              </m:ctrlPr>
                                            </m:sSubPr>
                                            <m:e>
                                              <m:r>
                                                <a:rPr lang="en-US" sz="1950" i="1">
                                                  <a:latin typeface="Cambria Math" panose="02040503050406030204" pitchFamily="18" charset="0"/>
                                                </a:rPr>
                                                <m:t>𝑓</m:t>
                                              </m:r>
                                            </m:e>
                                            <m:sub>
                                              <m:r>
                                                <a:rPr lang="en-US" sz="1950" i="1">
                                                  <a:latin typeface="Cambria Math" panose="02040503050406030204" pitchFamily="18" charset="0"/>
                                                </a:rPr>
                                                <m:t>𝑒</m:t>
                                              </m:r>
                                            </m:sub>
                                          </m:sSub>
                                        </m:e>
                                      </m:d>
                                    </m:e>
                                    <m:sub>
                                      <m:r>
                                        <a:rPr lang="en-US" sz="1950" b="0" i="1" smtClean="0">
                                          <a:latin typeface="Cambria Math" panose="02040503050406030204" pitchFamily="18" charset="0"/>
                                        </a:rPr>
                                        <m:t>𝑛</m:t>
                                      </m:r>
                                    </m:sub>
                                  </m:sSub>
                                </m:e>
                                <m:sup>
                                  <m:r>
                                    <a:rPr lang="en-US" sz="1950" i="1">
                                      <a:latin typeface="Cambria Math" panose="02040503050406030204" pitchFamily="18" charset="0"/>
                                    </a:rPr>
                                    <m:t>(ℓ)</m:t>
                                  </m:r>
                                </m:sup>
                              </m:sSup>
                            </m:e>
                          </m:nary>
                        </m:e>
                      </m:d>
                    </m:oMath>
                  </m:oMathPara>
                </a14:m>
                <a:endParaRPr lang="en-US" sz="1950" dirty="0"/>
              </a:p>
            </p:txBody>
          </p:sp>
        </mc:Choice>
        <mc:Fallback xmlns="">
          <p:sp>
            <p:nvSpPr>
              <p:cNvPr id="7" name="Tekstvak 6">
                <a:extLst>
                  <a:ext uri="{FF2B5EF4-FFF2-40B4-BE49-F238E27FC236}">
                    <a16:creationId xmlns:a16="http://schemas.microsoft.com/office/drawing/2014/main" id="{D719E9DC-BD6D-1B3F-7E4A-1C6425349503}"/>
                  </a:ext>
                </a:extLst>
              </p:cNvPr>
              <p:cNvSpPr txBox="1">
                <a:spLocks noRot="1" noChangeAspect="1" noMove="1" noResize="1" noEditPoints="1" noAdjustHandles="1" noChangeArrowheads="1" noChangeShapeType="1" noTextEdit="1"/>
              </p:cNvSpPr>
              <p:nvPr/>
            </p:nvSpPr>
            <p:spPr>
              <a:xfrm>
                <a:off x="1522410" y="3447608"/>
                <a:ext cx="6099176" cy="1058431"/>
              </a:xfrm>
              <a:prstGeom prst="rect">
                <a:avLst/>
              </a:prstGeom>
              <a:blipFill>
                <a:blip r:embed="rId4"/>
                <a:stretch>
                  <a:fillRect/>
                </a:stretch>
              </a:blipFill>
            </p:spPr>
            <p:txBody>
              <a:bodyPr/>
              <a:lstStyle/>
              <a:p>
                <a:r>
                  <a:rPr lang="en-US">
                    <a:noFill/>
                  </a:rPr>
                  <a:t> </a:t>
                </a:r>
              </a:p>
            </p:txBody>
          </p:sp>
        </mc:Fallback>
      </mc:AlternateContent>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29c - Hidden]</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5"/>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11" name="Tekstvak 10">
            <a:extLst>
              <a:ext uri="{FF2B5EF4-FFF2-40B4-BE49-F238E27FC236}">
                <a16:creationId xmlns:a16="http://schemas.microsoft.com/office/drawing/2014/main" id="{411BDA76-10FA-5FEC-2BA0-3F3058C2DE5E}"/>
              </a:ext>
            </a:extLst>
          </p:cNvPr>
          <p:cNvSpPr txBox="1"/>
          <p:nvPr/>
        </p:nvSpPr>
        <p:spPr>
          <a:xfrm>
            <a:off x="506186" y="4408750"/>
            <a:ext cx="8258630" cy="207749"/>
          </a:xfrm>
          <a:prstGeom prst="rect">
            <a:avLst/>
          </a:prstGeom>
          <a:noFill/>
        </p:spPr>
        <p:txBody>
          <a:bodyPr wrap="square">
            <a:spAutoFit/>
          </a:bodyPr>
          <a:lstStyle/>
          <a:p>
            <a:r>
              <a:rPr lang="en-US" sz="750" b="0" i="0" dirty="0">
                <a:solidFill>
                  <a:schemeClr val="bg1">
                    <a:lumMod val="65000"/>
                  </a:schemeClr>
                </a:solidFill>
                <a:effectLst/>
                <a:latin typeface="Times New Roman" panose="02020603050405020304" pitchFamily="18" charset="0"/>
              </a:rPr>
              <a:t>T. A. Wijkamp et al. Tomographic reconstruction of the runaway distribution function in TCV using multispectral synchrotron images. </a:t>
            </a:r>
            <a:r>
              <a:rPr lang="en-US" sz="750" b="0" i="1" dirty="0">
                <a:solidFill>
                  <a:schemeClr val="bg1">
                    <a:lumMod val="65000"/>
                  </a:schemeClr>
                </a:solidFill>
                <a:effectLst/>
                <a:latin typeface="Times New Roman" panose="02020603050405020304" pitchFamily="18" charset="0"/>
              </a:rPr>
              <a:t>Nuclear Fusion</a:t>
            </a:r>
            <a:r>
              <a:rPr lang="en-US" sz="750" b="0" i="0" dirty="0">
                <a:solidFill>
                  <a:schemeClr val="bg1">
                    <a:lumMod val="65000"/>
                  </a:schemeClr>
                </a:solidFill>
                <a:effectLst/>
                <a:latin typeface="Times New Roman" panose="02020603050405020304" pitchFamily="18" charset="0"/>
              </a:rPr>
              <a:t>, </a:t>
            </a:r>
            <a:r>
              <a:rPr lang="en-US" sz="750" b="1" i="0" dirty="0">
                <a:solidFill>
                  <a:schemeClr val="bg1">
                    <a:lumMod val="65000"/>
                  </a:schemeClr>
                </a:solidFill>
                <a:effectLst/>
                <a:latin typeface="Times New Roman" panose="02020603050405020304" pitchFamily="18" charset="0"/>
              </a:rPr>
              <a:t>61</a:t>
            </a:r>
            <a:r>
              <a:rPr lang="en-US" sz="750" b="0" i="0" dirty="0">
                <a:solidFill>
                  <a:schemeClr val="bg1">
                    <a:lumMod val="65000"/>
                  </a:schemeClr>
                </a:solidFill>
                <a:effectLst/>
                <a:latin typeface="Times New Roman" panose="02020603050405020304" pitchFamily="18" charset="0"/>
              </a:rPr>
              <a:t> (4): 046044, 2021. DOI: 10.1088/1741-4326/abe8af.</a:t>
            </a:r>
            <a:endParaRPr lang="en-US" sz="750" dirty="0">
              <a:solidFill>
                <a:schemeClr val="bg1">
                  <a:lumMod val="65000"/>
                </a:schemeClr>
              </a:solidFill>
            </a:endParaRPr>
          </a:p>
        </p:txBody>
      </p:sp>
    </p:spTree>
    <p:extLst>
      <p:ext uri="{BB962C8B-B14F-4D97-AF65-F5344CB8AC3E}">
        <p14:creationId xmlns:p14="http://schemas.microsoft.com/office/powerpoint/2010/main" val="36986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59B950-4527-869B-976E-2023152C8436}"/>
              </a:ext>
            </a:extLst>
          </p:cNvPr>
          <p:cNvSpPr>
            <a:spLocks noGrp="1"/>
          </p:cNvSpPr>
          <p:nvPr>
            <p:ph type="title"/>
          </p:nvPr>
        </p:nvSpPr>
        <p:spPr/>
        <p:txBody>
          <a:bodyPr anchor="ctr"/>
          <a:lstStyle/>
          <a:p>
            <a:pPr algn="ctr"/>
            <a:r>
              <a:rPr lang="en-US" sz="2500" dirty="0"/>
              <a:t>Tomographic inversion of the RE distribution(s)</a:t>
            </a:r>
          </a:p>
        </p:txBody>
      </p:sp>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44</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30a]</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2"/>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kstvak 2">
                <a:extLst>
                  <a:ext uri="{FF2B5EF4-FFF2-40B4-BE49-F238E27FC236}">
                    <a16:creationId xmlns:a16="http://schemas.microsoft.com/office/drawing/2014/main" id="{613D9AD2-8A97-420A-5A51-C544F16AA9D2}"/>
                  </a:ext>
                </a:extLst>
              </p:cNvPr>
              <p:cNvSpPr txBox="1"/>
              <p:nvPr/>
            </p:nvSpPr>
            <p:spPr>
              <a:xfrm>
                <a:off x="3896674" y="1057749"/>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1400 </m:t>
                      </m:r>
                      <m:r>
                        <m:rPr>
                          <m:sty m:val="p"/>
                        </m:rPr>
                        <a:rPr lang="en-US" b="0" i="0" smtClean="0">
                          <a:latin typeface="Cambria Math" panose="02040503050406030204" pitchFamily="18" charset="0"/>
                        </a:rPr>
                        <m:t>ms</m:t>
                      </m:r>
                    </m:oMath>
                  </m:oMathPara>
                </a14:m>
                <a:endParaRPr lang="en-US" dirty="0"/>
              </a:p>
            </p:txBody>
          </p:sp>
        </mc:Choice>
        <mc:Fallback xmlns="">
          <p:sp>
            <p:nvSpPr>
              <p:cNvPr id="3" name="Tekstvak 2">
                <a:extLst>
                  <a:ext uri="{FF2B5EF4-FFF2-40B4-BE49-F238E27FC236}">
                    <a16:creationId xmlns:a16="http://schemas.microsoft.com/office/drawing/2014/main" id="{613D9AD2-8A97-420A-5A51-C544F16AA9D2}"/>
                  </a:ext>
                </a:extLst>
              </p:cNvPr>
              <p:cNvSpPr txBox="1">
                <a:spLocks noRot="1" noChangeAspect="1" noMove="1" noResize="1" noEditPoints="1" noAdjustHandles="1" noChangeArrowheads="1" noChangeShapeType="1" noTextEdit="1"/>
              </p:cNvSpPr>
              <p:nvPr/>
            </p:nvSpPr>
            <p:spPr>
              <a:xfrm>
                <a:off x="3896674" y="1057749"/>
                <a:ext cx="1280800" cy="207749"/>
              </a:xfrm>
              <a:prstGeom prst="rect">
                <a:avLst/>
              </a:prstGeom>
              <a:blipFill>
                <a:blip r:embed="rId5"/>
                <a:stretch>
                  <a:fillRect l="-2857" r="-1429" b="-5882"/>
                </a:stretch>
              </a:blipFill>
            </p:spPr>
            <p:txBody>
              <a:bodyPr/>
              <a:lstStyle/>
              <a:p>
                <a:r>
                  <a:rPr lang="en-US">
                    <a:noFill/>
                  </a:rPr>
                  <a:t> </a:t>
                </a:r>
              </a:p>
            </p:txBody>
          </p:sp>
        </mc:Fallback>
      </mc:AlternateContent>
      <p:pic>
        <p:nvPicPr>
          <p:cNvPr id="12" name="Tijdelijke aanduiding voor inhoud 11" descr="Afbeelding met lijn, schermopname, Perceel&#10;&#10;Automatisch gegenereerde beschrijving">
            <a:extLst>
              <a:ext uri="{FF2B5EF4-FFF2-40B4-BE49-F238E27FC236}">
                <a16:creationId xmlns:a16="http://schemas.microsoft.com/office/drawing/2014/main" id="{FCFD74C2-E73E-4C31-CDD6-080EC5B63F51}"/>
              </a:ext>
            </a:extLst>
          </p:cNvPr>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2189132" y="1306513"/>
            <a:ext cx="4695886" cy="2922587"/>
          </a:xfrm>
        </p:spPr>
      </p:pic>
    </p:spTree>
    <p:extLst>
      <p:ext uri="{BB962C8B-B14F-4D97-AF65-F5344CB8AC3E}">
        <p14:creationId xmlns:p14="http://schemas.microsoft.com/office/powerpoint/2010/main" val="11010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Tijdelijke aanduiding voor inhoud 25" descr="Afbeelding met Amber, Kleurrijkheid, licht&#10;&#10;Automatisch gegenereerde beschrijving">
            <a:extLst>
              <a:ext uri="{FF2B5EF4-FFF2-40B4-BE49-F238E27FC236}">
                <a16:creationId xmlns:a16="http://schemas.microsoft.com/office/drawing/2014/main" id="{CADCB4D8-4547-9900-3DAA-9DCD10B7D998}"/>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22813" y="1638102"/>
            <a:ext cx="3597275" cy="2248296"/>
          </a:xfrm>
        </p:spPr>
      </p:pic>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45</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30b]</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4"/>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p:pic>
        <p:nvPicPr>
          <p:cNvPr id="24" name="Tijdelijke aanduiding voor inhoud 23" descr="Afbeelding met Amber, Kleurrijkheid, licht, pompoen&#10;&#10;Automatisch gegenereerde beschrijving">
            <a:extLst>
              <a:ext uri="{FF2B5EF4-FFF2-40B4-BE49-F238E27FC236}">
                <a16:creationId xmlns:a16="http://schemas.microsoft.com/office/drawing/2014/main" id="{719672FB-1A19-BEA8-2483-C963E853DE26}"/>
              </a:ext>
            </a:extLst>
          </p:cNvPr>
          <p:cNvPicPr>
            <a:picLocks noGrp="1" noChangeAspect="1"/>
          </p:cNvPicPr>
          <p:nvPr>
            <p:ph sz="half" idx="1"/>
          </p:nvPr>
        </p:nvPicPr>
        <p:blipFill>
          <a:blip r:embed="rId6" cstate="print">
            <a:extLst>
              <a:ext uri="{28A0092B-C50C-407E-A947-70E740481C1C}">
                <a14:useLocalDpi xmlns:a14="http://schemas.microsoft.com/office/drawing/2010/main" val="0"/>
              </a:ext>
            </a:extLst>
          </a:blip>
          <a:stretch>
            <a:fillRect/>
          </a:stretch>
        </p:blipFill>
        <p:spPr>
          <a:xfrm>
            <a:off x="755650" y="1637605"/>
            <a:ext cx="3598863" cy="2249289"/>
          </a:xfrm>
        </p:spPr>
      </p:pic>
      <mc:AlternateContent xmlns:mc="http://schemas.openxmlformats.org/markup-compatibility/2006" xmlns:a14="http://schemas.microsoft.com/office/drawing/2010/main">
        <mc:Choice Requires="a14">
          <p:sp>
            <p:nvSpPr>
              <p:cNvPr id="27" name="Tekstvak 26">
                <a:extLst>
                  <a:ext uri="{FF2B5EF4-FFF2-40B4-BE49-F238E27FC236}">
                    <a16:creationId xmlns:a16="http://schemas.microsoft.com/office/drawing/2014/main" id="{7C6A806D-CF43-99DF-CD11-FA798940C3E0}"/>
                  </a:ext>
                </a:extLst>
              </p:cNvPr>
              <p:cNvSpPr txBox="1"/>
              <p:nvPr/>
            </p:nvSpPr>
            <p:spPr>
              <a:xfrm>
                <a:off x="1914681"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1400 </m:t>
                      </m:r>
                      <m:r>
                        <m:rPr>
                          <m:sty m:val="p"/>
                        </m:rPr>
                        <a:rPr lang="en-US" b="0" i="0" smtClean="0">
                          <a:latin typeface="Cambria Math" panose="02040503050406030204" pitchFamily="18" charset="0"/>
                        </a:rPr>
                        <m:t>ms</m:t>
                      </m:r>
                    </m:oMath>
                  </m:oMathPara>
                </a14:m>
                <a:endParaRPr lang="en-US" dirty="0"/>
              </a:p>
            </p:txBody>
          </p:sp>
        </mc:Choice>
        <mc:Fallback xmlns="">
          <p:sp>
            <p:nvSpPr>
              <p:cNvPr id="27" name="Tekstvak 26">
                <a:extLst>
                  <a:ext uri="{FF2B5EF4-FFF2-40B4-BE49-F238E27FC236}">
                    <a16:creationId xmlns:a16="http://schemas.microsoft.com/office/drawing/2014/main" id="{7C6A806D-CF43-99DF-CD11-FA798940C3E0}"/>
                  </a:ext>
                </a:extLst>
              </p:cNvPr>
              <p:cNvSpPr txBox="1">
                <a:spLocks noRot="1" noChangeAspect="1" noMove="1" noResize="1" noEditPoints="1" noAdjustHandles="1" noChangeArrowheads="1" noChangeShapeType="1" noTextEdit="1"/>
              </p:cNvSpPr>
              <p:nvPr/>
            </p:nvSpPr>
            <p:spPr>
              <a:xfrm>
                <a:off x="1914681" y="1243802"/>
                <a:ext cx="1280800" cy="207749"/>
              </a:xfrm>
              <a:prstGeom prst="rect">
                <a:avLst/>
              </a:prstGeom>
              <a:blipFill>
                <a:blip r:embed="rId7"/>
                <a:stretch>
                  <a:fillRect l="-2857" r="-1429" b="-88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kstvak 27">
                <a:extLst>
                  <a:ext uri="{FF2B5EF4-FFF2-40B4-BE49-F238E27FC236}">
                    <a16:creationId xmlns:a16="http://schemas.microsoft.com/office/drawing/2014/main" id="{FCC9623F-5B4D-5223-124D-37DEEA309E97}"/>
                  </a:ext>
                </a:extLst>
              </p:cNvPr>
              <p:cNvSpPr txBox="1"/>
              <p:nvPr/>
            </p:nvSpPr>
            <p:spPr>
              <a:xfrm>
                <a:off x="5948519"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Time</m:t>
                      </m:r>
                      <m:r>
                        <a:rPr lang="en-US">
                          <a:latin typeface="Cambria Math" panose="02040503050406030204" pitchFamily="18" charset="0"/>
                        </a:rPr>
                        <m:t> </m:t>
                      </m:r>
                      <m:r>
                        <m:rPr>
                          <m:sty m:val="p"/>
                        </m:rPr>
                        <a:rPr lang="en-US">
                          <a:latin typeface="Cambria Math" panose="02040503050406030204" pitchFamily="18" charset="0"/>
                        </a:rPr>
                        <m:t>of</m:t>
                      </m:r>
                      <m:r>
                        <a:rPr lang="en-US">
                          <a:latin typeface="Cambria Math" panose="02040503050406030204" pitchFamily="18" charset="0"/>
                        </a:rPr>
                        <m:t> 1500 </m:t>
                      </m:r>
                      <m:r>
                        <m:rPr>
                          <m:sty m:val="p"/>
                        </m:rPr>
                        <a:rPr lang="en-US">
                          <a:latin typeface="Cambria Math" panose="02040503050406030204" pitchFamily="18" charset="0"/>
                        </a:rPr>
                        <m:t>ms</m:t>
                      </m:r>
                    </m:oMath>
                  </m:oMathPara>
                </a14:m>
                <a:endParaRPr lang="en-US" dirty="0"/>
              </a:p>
            </p:txBody>
          </p:sp>
        </mc:Choice>
        <mc:Fallback xmlns="">
          <p:sp>
            <p:nvSpPr>
              <p:cNvPr id="28" name="Tekstvak 27">
                <a:extLst>
                  <a:ext uri="{FF2B5EF4-FFF2-40B4-BE49-F238E27FC236}">
                    <a16:creationId xmlns:a16="http://schemas.microsoft.com/office/drawing/2014/main" id="{FCC9623F-5B4D-5223-124D-37DEEA309E97}"/>
                  </a:ext>
                </a:extLst>
              </p:cNvPr>
              <p:cNvSpPr txBox="1">
                <a:spLocks noRot="1" noChangeAspect="1" noMove="1" noResize="1" noEditPoints="1" noAdjustHandles="1" noChangeArrowheads="1" noChangeShapeType="1" noTextEdit="1"/>
              </p:cNvSpPr>
              <p:nvPr/>
            </p:nvSpPr>
            <p:spPr>
              <a:xfrm>
                <a:off x="5948519" y="1243802"/>
                <a:ext cx="1280800" cy="207749"/>
              </a:xfrm>
              <a:prstGeom prst="rect">
                <a:avLst/>
              </a:prstGeom>
              <a:blipFill>
                <a:blip r:embed="rId8"/>
                <a:stretch>
                  <a:fillRect l="-2857" r="-1429" b="-8824"/>
                </a:stretch>
              </a:blipFill>
            </p:spPr>
            <p:txBody>
              <a:bodyPr/>
              <a:lstStyle/>
              <a:p>
                <a:r>
                  <a:rPr lang="en-US">
                    <a:noFill/>
                  </a:rPr>
                  <a:t> </a:t>
                </a:r>
              </a:p>
            </p:txBody>
          </p:sp>
        </mc:Fallback>
      </mc:AlternateContent>
    </p:spTree>
    <p:extLst>
      <p:ext uri="{BB962C8B-B14F-4D97-AF65-F5344CB8AC3E}">
        <p14:creationId xmlns:p14="http://schemas.microsoft.com/office/powerpoint/2010/main" val="293027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46</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30c]</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kstvak 2">
                <a:extLst>
                  <a:ext uri="{FF2B5EF4-FFF2-40B4-BE49-F238E27FC236}">
                    <a16:creationId xmlns:a16="http://schemas.microsoft.com/office/drawing/2014/main" id="{6DCD2DE7-FC46-3B5C-B721-B348D80AB4DA}"/>
                  </a:ext>
                </a:extLst>
              </p:cNvPr>
              <p:cNvSpPr txBox="1"/>
              <p:nvPr/>
            </p:nvSpPr>
            <p:spPr>
              <a:xfrm>
                <a:off x="1914682"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1600 </m:t>
                      </m:r>
                      <m:r>
                        <m:rPr>
                          <m:sty m:val="p"/>
                        </m:rPr>
                        <a:rPr lang="en-US" b="0" i="0" smtClean="0">
                          <a:latin typeface="Cambria Math" panose="02040503050406030204" pitchFamily="18" charset="0"/>
                        </a:rPr>
                        <m:t>ms</m:t>
                      </m:r>
                    </m:oMath>
                  </m:oMathPara>
                </a14:m>
                <a:endParaRPr lang="en-US" dirty="0"/>
              </a:p>
            </p:txBody>
          </p:sp>
        </mc:Choice>
        <mc:Fallback xmlns="">
          <p:sp>
            <p:nvSpPr>
              <p:cNvPr id="3" name="Tekstvak 2">
                <a:extLst>
                  <a:ext uri="{FF2B5EF4-FFF2-40B4-BE49-F238E27FC236}">
                    <a16:creationId xmlns:a16="http://schemas.microsoft.com/office/drawing/2014/main" id="{6DCD2DE7-FC46-3B5C-B721-B348D80AB4DA}"/>
                  </a:ext>
                </a:extLst>
              </p:cNvPr>
              <p:cNvSpPr txBox="1">
                <a:spLocks noRot="1" noChangeAspect="1" noMove="1" noResize="1" noEditPoints="1" noAdjustHandles="1" noChangeArrowheads="1" noChangeShapeType="1" noTextEdit="1"/>
              </p:cNvSpPr>
              <p:nvPr/>
            </p:nvSpPr>
            <p:spPr>
              <a:xfrm>
                <a:off x="1914682" y="1243802"/>
                <a:ext cx="1280800" cy="207749"/>
              </a:xfrm>
              <a:prstGeom prst="rect">
                <a:avLst/>
              </a:prstGeom>
              <a:blipFill>
                <a:blip r:embed="rId5"/>
                <a:stretch>
                  <a:fillRect l="-2857" r="-1429" b="-8824"/>
                </a:stretch>
              </a:blipFill>
            </p:spPr>
            <p:txBody>
              <a:bodyPr/>
              <a:lstStyle/>
              <a:p>
                <a:r>
                  <a:rPr lang="en-US">
                    <a:noFill/>
                  </a:rPr>
                  <a:t> </a:t>
                </a:r>
              </a:p>
            </p:txBody>
          </p:sp>
        </mc:Fallback>
      </mc:AlternateContent>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p:pic>
        <p:nvPicPr>
          <p:cNvPr id="13" name="Tijdelijke aanduiding voor inhoud 12" descr="Afbeelding met Amber, Kleurrijkheid, licht&#10;&#10;Automatisch gegenereerde beschrijving">
            <a:extLst>
              <a:ext uri="{FF2B5EF4-FFF2-40B4-BE49-F238E27FC236}">
                <a16:creationId xmlns:a16="http://schemas.microsoft.com/office/drawing/2014/main" id="{ADE2D203-4B28-6D94-1B1D-8787EB5E8906}"/>
              </a:ext>
            </a:extLst>
          </p:cNvPr>
          <p:cNvPicPr>
            <a:picLocks noGrp="1" noChangeAspect="1"/>
          </p:cNvPicPr>
          <p:nvPr>
            <p:ph sz="half" idx="1"/>
          </p:nvPr>
        </p:nvPicPr>
        <p:blipFill>
          <a:blip r:embed="rId6"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15" name="Tijdelijke aanduiding voor inhoud 14" descr="Afbeelding met Amber, Kleurrijkheid, licht, kaars&#10;&#10;Automatisch gegenereerde beschrijving">
            <a:extLst>
              <a:ext uri="{FF2B5EF4-FFF2-40B4-BE49-F238E27FC236}">
                <a16:creationId xmlns:a16="http://schemas.microsoft.com/office/drawing/2014/main" id="{19F4E883-909C-5D4D-F334-404A9602CE7B}"/>
              </a:ext>
            </a:extLst>
          </p:cNvPr>
          <p:cNvPicPr>
            <a:picLocks noGrp="1" noChangeAspect="1"/>
          </p:cNvPicPr>
          <p:nvPr>
            <p:ph sz="half" idx="2"/>
          </p:nvPr>
        </p:nvPicPr>
        <p:blipFill>
          <a:blip r:embed="rId7" cstate="print">
            <a:extLst>
              <a:ext uri="{28A0092B-C50C-407E-A947-70E740481C1C}">
                <a14:useLocalDpi xmlns:a14="http://schemas.microsoft.com/office/drawing/2010/main" val="0"/>
              </a:ext>
            </a:extLst>
          </a:blip>
          <a:stretch>
            <a:fillRect/>
          </a:stretch>
        </p:blipFill>
        <p:spPr>
          <a:xfrm>
            <a:off x="4722813" y="1638102"/>
            <a:ext cx="3597275" cy="2248296"/>
          </a:xfrm>
        </p:spPr>
      </p:pic>
      <mc:AlternateContent xmlns:mc="http://schemas.openxmlformats.org/markup-compatibility/2006" xmlns:a14="http://schemas.microsoft.com/office/drawing/2010/main">
        <mc:Choice Requires="a14">
          <p:sp>
            <p:nvSpPr>
              <p:cNvPr id="16" name="Tekstvak 15">
                <a:extLst>
                  <a:ext uri="{FF2B5EF4-FFF2-40B4-BE49-F238E27FC236}">
                    <a16:creationId xmlns:a16="http://schemas.microsoft.com/office/drawing/2014/main" id="{EAC84935-48E6-0FC5-9386-65A551EE83C6}"/>
                  </a:ext>
                </a:extLst>
              </p:cNvPr>
              <p:cNvSpPr txBox="1"/>
              <p:nvPr/>
            </p:nvSpPr>
            <p:spPr>
              <a:xfrm>
                <a:off x="5948519"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Time</m:t>
                      </m:r>
                      <m:r>
                        <a:rPr lang="en-US" smtClean="0">
                          <a:latin typeface="Cambria Math" panose="02040503050406030204" pitchFamily="18" charset="0"/>
                        </a:rPr>
                        <m:t> </m:t>
                      </m:r>
                      <m:r>
                        <m:rPr>
                          <m:sty m:val="p"/>
                        </m:rPr>
                        <a:rPr lang="en-US" smtClean="0">
                          <a:latin typeface="Cambria Math" panose="02040503050406030204" pitchFamily="18" charset="0"/>
                        </a:rPr>
                        <m:t>of</m:t>
                      </m:r>
                      <m:r>
                        <a:rPr lang="en-US" smtClean="0">
                          <a:latin typeface="Cambria Math" panose="02040503050406030204" pitchFamily="18" charset="0"/>
                        </a:rPr>
                        <m:t> 1700 </m:t>
                      </m:r>
                      <m:r>
                        <m:rPr>
                          <m:sty m:val="p"/>
                        </m:rPr>
                        <a:rPr lang="en-US">
                          <a:latin typeface="Cambria Math" panose="02040503050406030204" pitchFamily="18" charset="0"/>
                        </a:rPr>
                        <m:t>ms</m:t>
                      </m:r>
                    </m:oMath>
                  </m:oMathPara>
                </a14:m>
                <a:endParaRPr lang="en-US" dirty="0"/>
              </a:p>
            </p:txBody>
          </p:sp>
        </mc:Choice>
        <mc:Fallback xmlns="">
          <p:sp>
            <p:nvSpPr>
              <p:cNvPr id="16" name="Tekstvak 15">
                <a:extLst>
                  <a:ext uri="{FF2B5EF4-FFF2-40B4-BE49-F238E27FC236}">
                    <a16:creationId xmlns:a16="http://schemas.microsoft.com/office/drawing/2014/main" id="{EAC84935-48E6-0FC5-9386-65A551EE83C6}"/>
                  </a:ext>
                </a:extLst>
              </p:cNvPr>
              <p:cNvSpPr txBox="1">
                <a:spLocks noRot="1" noChangeAspect="1" noMove="1" noResize="1" noEditPoints="1" noAdjustHandles="1" noChangeArrowheads="1" noChangeShapeType="1" noTextEdit="1"/>
              </p:cNvSpPr>
              <p:nvPr/>
            </p:nvSpPr>
            <p:spPr>
              <a:xfrm>
                <a:off x="5948519" y="1243802"/>
                <a:ext cx="1280800" cy="207749"/>
              </a:xfrm>
              <a:prstGeom prst="rect">
                <a:avLst/>
              </a:prstGeom>
              <a:blipFill>
                <a:blip r:embed="rId8"/>
                <a:stretch>
                  <a:fillRect l="-2857" r="-1429" b="-8824"/>
                </a:stretch>
              </a:blipFill>
            </p:spPr>
            <p:txBody>
              <a:bodyPr/>
              <a:lstStyle/>
              <a:p>
                <a:r>
                  <a:rPr lang="en-US">
                    <a:noFill/>
                  </a:rPr>
                  <a:t> </a:t>
                </a:r>
              </a:p>
            </p:txBody>
          </p:sp>
        </mc:Fallback>
      </mc:AlternateContent>
    </p:spTree>
    <p:extLst>
      <p:ext uri="{BB962C8B-B14F-4D97-AF65-F5344CB8AC3E}">
        <p14:creationId xmlns:p14="http://schemas.microsoft.com/office/powerpoint/2010/main" val="102384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47</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31a]</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mc:AlternateContent xmlns:mc="http://schemas.openxmlformats.org/markup-compatibility/2006" xmlns:a14="http://schemas.microsoft.com/office/drawing/2010/main">
        <mc:Choice Requires="a14">
          <p:sp>
            <p:nvSpPr>
              <p:cNvPr id="27" name="Tekstvak 26">
                <a:extLst>
                  <a:ext uri="{FF2B5EF4-FFF2-40B4-BE49-F238E27FC236}">
                    <a16:creationId xmlns:a16="http://schemas.microsoft.com/office/drawing/2014/main" id="{7C6A806D-CF43-99DF-CD11-FA798940C3E0}"/>
                  </a:ext>
                </a:extLst>
              </p:cNvPr>
              <p:cNvSpPr txBox="1"/>
              <p:nvPr/>
            </p:nvSpPr>
            <p:spPr>
              <a:xfrm>
                <a:off x="1914681"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1400 </m:t>
                      </m:r>
                      <m:r>
                        <m:rPr>
                          <m:sty m:val="p"/>
                        </m:rPr>
                        <a:rPr lang="en-US" b="0" i="0" smtClean="0">
                          <a:latin typeface="Cambria Math" panose="02040503050406030204" pitchFamily="18" charset="0"/>
                        </a:rPr>
                        <m:t>ms</m:t>
                      </m:r>
                    </m:oMath>
                  </m:oMathPara>
                </a14:m>
                <a:endParaRPr lang="en-US" dirty="0"/>
              </a:p>
            </p:txBody>
          </p:sp>
        </mc:Choice>
        <mc:Fallback xmlns="">
          <p:sp>
            <p:nvSpPr>
              <p:cNvPr id="27" name="Tekstvak 26">
                <a:extLst>
                  <a:ext uri="{FF2B5EF4-FFF2-40B4-BE49-F238E27FC236}">
                    <a16:creationId xmlns:a16="http://schemas.microsoft.com/office/drawing/2014/main" id="{7C6A806D-CF43-99DF-CD11-FA798940C3E0}"/>
                  </a:ext>
                </a:extLst>
              </p:cNvPr>
              <p:cNvSpPr txBox="1">
                <a:spLocks noRot="1" noChangeAspect="1" noMove="1" noResize="1" noEditPoints="1" noAdjustHandles="1" noChangeArrowheads="1" noChangeShapeType="1" noTextEdit="1"/>
              </p:cNvSpPr>
              <p:nvPr/>
            </p:nvSpPr>
            <p:spPr>
              <a:xfrm>
                <a:off x="1914681" y="1243802"/>
                <a:ext cx="1280800" cy="207749"/>
              </a:xfrm>
              <a:prstGeom prst="rect">
                <a:avLst/>
              </a:prstGeom>
              <a:blipFill>
                <a:blip r:embed="rId5"/>
                <a:stretch>
                  <a:fillRect l="-2857" r="-1429" b="-88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kstvak 27">
                <a:extLst>
                  <a:ext uri="{FF2B5EF4-FFF2-40B4-BE49-F238E27FC236}">
                    <a16:creationId xmlns:a16="http://schemas.microsoft.com/office/drawing/2014/main" id="{FCC9623F-5B4D-5223-124D-37DEEA309E97}"/>
                  </a:ext>
                </a:extLst>
              </p:cNvPr>
              <p:cNvSpPr txBox="1"/>
              <p:nvPr/>
            </p:nvSpPr>
            <p:spPr>
              <a:xfrm>
                <a:off x="5948519"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Time</m:t>
                      </m:r>
                      <m:r>
                        <a:rPr lang="en-US">
                          <a:latin typeface="Cambria Math" panose="02040503050406030204" pitchFamily="18" charset="0"/>
                        </a:rPr>
                        <m:t> </m:t>
                      </m:r>
                      <m:r>
                        <m:rPr>
                          <m:sty m:val="p"/>
                        </m:rPr>
                        <a:rPr lang="en-US">
                          <a:latin typeface="Cambria Math" panose="02040503050406030204" pitchFamily="18" charset="0"/>
                        </a:rPr>
                        <m:t>of</m:t>
                      </m:r>
                      <m:r>
                        <a:rPr lang="en-US">
                          <a:latin typeface="Cambria Math" panose="02040503050406030204" pitchFamily="18" charset="0"/>
                        </a:rPr>
                        <m:t> 1500 </m:t>
                      </m:r>
                      <m:r>
                        <m:rPr>
                          <m:sty m:val="p"/>
                        </m:rPr>
                        <a:rPr lang="en-US">
                          <a:latin typeface="Cambria Math" panose="02040503050406030204" pitchFamily="18" charset="0"/>
                        </a:rPr>
                        <m:t>ms</m:t>
                      </m:r>
                    </m:oMath>
                  </m:oMathPara>
                </a14:m>
                <a:endParaRPr lang="en-US" dirty="0"/>
              </a:p>
            </p:txBody>
          </p:sp>
        </mc:Choice>
        <mc:Fallback xmlns="">
          <p:sp>
            <p:nvSpPr>
              <p:cNvPr id="28" name="Tekstvak 27">
                <a:extLst>
                  <a:ext uri="{FF2B5EF4-FFF2-40B4-BE49-F238E27FC236}">
                    <a16:creationId xmlns:a16="http://schemas.microsoft.com/office/drawing/2014/main" id="{FCC9623F-5B4D-5223-124D-37DEEA309E97}"/>
                  </a:ext>
                </a:extLst>
              </p:cNvPr>
              <p:cNvSpPr txBox="1">
                <a:spLocks noRot="1" noChangeAspect="1" noMove="1" noResize="1" noEditPoints="1" noAdjustHandles="1" noChangeArrowheads="1" noChangeShapeType="1" noTextEdit="1"/>
              </p:cNvSpPr>
              <p:nvPr/>
            </p:nvSpPr>
            <p:spPr>
              <a:xfrm>
                <a:off x="5948519" y="1243802"/>
                <a:ext cx="1280800" cy="207749"/>
              </a:xfrm>
              <a:prstGeom prst="rect">
                <a:avLst/>
              </a:prstGeom>
              <a:blipFill>
                <a:blip r:embed="rId6"/>
                <a:stretch>
                  <a:fillRect l="-2857" r="-1429" b="-8824"/>
                </a:stretch>
              </a:blipFill>
            </p:spPr>
            <p:txBody>
              <a:bodyPr/>
              <a:lstStyle/>
              <a:p>
                <a:r>
                  <a:rPr lang="en-US">
                    <a:noFill/>
                  </a:rPr>
                  <a:t> </a:t>
                </a:r>
              </a:p>
            </p:txBody>
          </p:sp>
        </mc:Fallback>
      </mc:AlternateContent>
      <p:pic>
        <p:nvPicPr>
          <p:cNvPr id="13" name="Tijdelijke aanduiding voor inhoud 12" descr="Afbeelding met schermopname, Kleurrijkheid, Amber, sinaasappel&#10;&#10;Automatisch gegenereerde beschrijving">
            <a:extLst>
              <a:ext uri="{FF2B5EF4-FFF2-40B4-BE49-F238E27FC236}">
                <a16:creationId xmlns:a16="http://schemas.microsoft.com/office/drawing/2014/main" id="{8A1C51BC-372F-201C-923A-2FF9BEE2579E}"/>
              </a:ext>
            </a:extLst>
          </p:cNvPr>
          <p:cNvPicPr>
            <a:picLocks noGrp="1" noChangeAspect="1"/>
          </p:cNvPicPr>
          <p:nvPr>
            <p:ph sz="half" idx="1"/>
          </p:nvPr>
        </p:nvPicPr>
        <p:blipFill>
          <a:blip r:embed="rId7"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15" name="Tijdelijke aanduiding voor inhoud 14" descr="Afbeelding met schermopname, Amber, Kleurrijkheid, sinaasappel&#10;&#10;Automatisch gegenereerde beschrijving">
            <a:extLst>
              <a:ext uri="{FF2B5EF4-FFF2-40B4-BE49-F238E27FC236}">
                <a16:creationId xmlns:a16="http://schemas.microsoft.com/office/drawing/2014/main" id="{3BBF6AAA-AE7A-DAB8-308A-941445606BA7}"/>
              </a:ext>
            </a:extLst>
          </p:cNvPr>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4722813" y="1638102"/>
            <a:ext cx="3597275" cy="2248296"/>
          </a:xfrm>
        </p:spPr>
      </p:pic>
    </p:spTree>
    <p:extLst>
      <p:ext uri="{BB962C8B-B14F-4D97-AF65-F5344CB8AC3E}">
        <p14:creationId xmlns:p14="http://schemas.microsoft.com/office/powerpoint/2010/main" val="353846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48</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31b]</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kstvak 2">
                <a:extLst>
                  <a:ext uri="{FF2B5EF4-FFF2-40B4-BE49-F238E27FC236}">
                    <a16:creationId xmlns:a16="http://schemas.microsoft.com/office/drawing/2014/main" id="{6DCD2DE7-FC46-3B5C-B721-B348D80AB4DA}"/>
                  </a:ext>
                </a:extLst>
              </p:cNvPr>
              <p:cNvSpPr txBox="1"/>
              <p:nvPr/>
            </p:nvSpPr>
            <p:spPr>
              <a:xfrm>
                <a:off x="1914682"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1600 </m:t>
                      </m:r>
                      <m:r>
                        <m:rPr>
                          <m:sty m:val="p"/>
                        </m:rPr>
                        <a:rPr lang="en-US" b="0" i="0" smtClean="0">
                          <a:latin typeface="Cambria Math" panose="02040503050406030204" pitchFamily="18" charset="0"/>
                        </a:rPr>
                        <m:t>ms</m:t>
                      </m:r>
                    </m:oMath>
                  </m:oMathPara>
                </a14:m>
                <a:endParaRPr lang="en-US" dirty="0"/>
              </a:p>
            </p:txBody>
          </p:sp>
        </mc:Choice>
        <mc:Fallback xmlns="">
          <p:sp>
            <p:nvSpPr>
              <p:cNvPr id="3" name="Tekstvak 2">
                <a:extLst>
                  <a:ext uri="{FF2B5EF4-FFF2-40B4-BE49-F238E27FC236}">
                    <a16:creationId xmlns:a16="http://schemas.microsoft.com/office/drawing/2014/main" id="{6DCD2DE7-FC46-3B5C-B721-B348D80AB4DA}"/>
                  </a:ext>
                </a:extLst>
              </p:cNvPr>
              <p:cNvSpPr txBox="1">
                <a:spLocks noRot="1" noChangeAspect="1" noMove="1" noResize="1" noEditPoints="1" noAdjustHandles="1" noChangeArrowheads="1" noChangeShapeType="1" noTextEdit="1"/>
              </p:cNvSpPr>
              <p:nvPr/>
            </p:nvSpPr>
            <p:spPr>
              <a:xfrm>
                <a:off x="1914682" y="1243802"/>
                <a:ext cx="1280800" cy="207749"/>
              </a:xfrm>
              <a:prstGeom prst="rect">
                <a:avLst/>
              </a:prstGeom>
              <a:blipFill>
                <a:blip r:embed="rId5"/>
                <a:stretch>
                  <a:fillRect l="-2857" r="-1429" b="-8824"/>
                </a:stretch>
              </a:blipFill>
            </p:spPr>
            <p:txBody>
              <a:bodyPr/>
              <a:lstStyle/>
              <a:p>
                <a:r>
                  <a:rPr lang="en-US">
                    <a:noFill/>
                  </a:rPr>
                  <a:t> </a:t>
                </a:r>
              </a:p>
            </p:txBody>
          </p:sp>
        </mc:Fallback>
      </mc:AlternateContent>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mc:AlternateContent xmlns:mc="http://schemas.openxmlformats.org/markup-compatibility/2006" xmlns:a14="http://schemas.microsoft.com/office/drawing/2010/main">
        <mc:Choice Requires="a14">
          <p:sp>
            <p:nvSpPr>
              <p:cNvPr id="16" name="Tekstvak 15">
                <a:extLst>
                  <a:ext uri="{FF2B5EF4-FFF2-40B4-BE49-F238E27FC236}">
                    <a16:creationId xmlns:a16="http://schemas.microsoft.com/office/drawing/2014/main" id="{EAC84935-48E6-0FC5-9386-65A551EE83C6}"/>
                  </a:ext>
                </a:extLst>
              </p:cNvPr>
              <p:cNvSpPr txBox="1"/>
              <p:nvPr/>
            </p:nvSpPr>
            <p:spPr>
              <a:xfrm>
                <a:off x="5948519"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Time</m:t>
                      </m:r>
                      <m:r>
                        <a:rPr lang="en-US" smtClean="0">
                          <a:latin typeface="Cambria Math" panose="02040503050406030204" pitchFamily="18" charset="0"/>
                        </a:rPr>
                        <m:t> </m:t>
                      </m:r>
                      <m:r>
                        <m:rPr>
                          <m:sty m:val="p"/>
                        </m:rPr>
                        <a:rPr lang="en-US" smtClean="0">
                          <a:latin typeface="Cambria Math" panose="02040503050406030204" pitchFamily="18" charset="0"/>
                        </a:rPr>
                        <m:t>of</m:t>
                      </m:r>
                      <m:r>
                        <a:rPr lang="en-US" smtClean="0">
                          <a:latin typeface="Cambria Math" panose="02040503050406030204" pitchFamily="18" charset="0"/>
                        </a:rPr>
                        <m:t> 1700 </m:t>
                      </m:r>
                      <m:r>
                        <m:rPr>
                          <m:sty m:val="p"/>
                        </m:rPr>
                        <a:rPr lang="en-US">
                          <a:latin typeface="Cambria Math" panose="02040503050406030204" pitchFamily="18" charset="0"/>
                        </a:rPr>
                        <m:t>ms</m:t>
                      </m:r>
                    </m:oMath>
                  </m:oMathPara>
                </a14:m>
                <a:endParaRPr lang="en-US" dirty="0"/>
              </a:p>
            </p:txBody>
          </p:sp>
        </mc:Choice>
        <mc:Fallback xmlns="">
          <p:sp>
            <p:nvSpPr>
              <p:cNvPr id="16" name="Tekstvak 15">
                <a:extLst>
                  <a:ext uri="{FF2B5EF4-FFF2-40B4-BE49-F238E27FC236}">
                    <a16:creationId xmlns:a16="http://schemas.microsoft.com/office/drawing/2014/main" id="{EAC84935-48E6-0FC5-9386-65A551EE83C6}"/>
                  </a:ext>
                </a:extLst>
              </p:cNvPr>
              <p:cNvSpPr txBox="1">
                <a:spLocks noRot="1" noChangeAspect="1" noMove="1" noResize="1" noEditPoints="1" noAdjustHandles="1" noChangeArrowheads="1" noChangeShapeType="1" noTextEdit="1"/>
              </p:cNvSpPr>
              <p:nvPr/>
            </p:nvSpPr>
            <p:spPr>
              <a:xfrm>
                <a:off x="5948519" y="1243802"/>
                <a:ext cx="1280800" cy="207749"/>
              </a:xfrm>
              <a:prstGeom prst="rect">
                <a:avLst/>
              </a:prstGeom>
              <a:blipFill>
                <a:blip r:embed="rId6"/>
                <a:stretch>
                  <a:fillRect l="-2857" r="-1429" b="-8824"/>
                </a:stretch>
              </a:blipFill>
            </p:spPr>
            <p:txBody>
              <a:bodyPr/>
              <a:lstStyle/>
              <a:p>
                <a:r>
                  <a:rPr lang="en-US">
                    <a:noFill/>
                  </a:rPr>
                  <a:t> </a:t>
                </a:r>
              </a:p>
            </p:txBody>
          </p:sp>
        </mc:Fallback>
      </mc:AlternateContent>
      <p:pic>
        <p:nvPicPr>
          <p:cNvPr id="23" name="Tijdelijke aanduiding voor inhoud 22" descr="Afbeelding met schermopname, Amber, Kleurrijkheid, sinaasappel&#10;&#10;Automatisch gegenereerde beschrijving">
            <a:extLst>
              <a:ext uri="{FF2B5EF4-FFF2-40B4-BE49-F238E27FC236}">
                <a16:creationId xmlns:a16="http://schemas.microsoft.com/office/drawing/2014/main" id="{3EDD0F7C-FF7F-EDCE-FA25-EDC3BC8A4120}"/>
              </a:ext>
            </a:extLst>
          </p:cNvPr>
          <p:cNvPicPr>
            <a:picLocks noGrp="1" noChangeAspect="1"/>
          </p:cNvPicPr>
          <p:nvPr>
            <p:ph sz="half" idx="1"/>
          </p:nvPr>
        </p:nvPicPr>
        <p:blipFill>
          <a:blip r:embed="rId7"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25" name="Tijdelijke aanduiding voor inhoud 24" descr="Afbeelding met schermopname, Amber, Kleurrijkheid, sinaasappel&#10;&#10;Automatisch gegenereerde beschrijving">
            <a:extLst>
              <a:ext uri="{FF2B5EF4-FFF2-40B4-BE49-F238E27FC236}">
                <a16:creationId xmlns:a16="http://schemas.microsoft.com/office/drawing/2014/main" id="{7C872A69-86AA-AA31-E826-8E70DE2E8DC9}"/>
              </a:ext>
            </a:extLst>
          </p:cNvPr>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4722813" y="1638102"/>
            <a:ext cx="3597275" cy="2248296"/>
          </a:xfrm>
        </p:spPr>
      </p:pic>
    </p:spTree>
    <p:extLst>
      <p:ext uri="{BB962C8B-B14F-4D97-AF65-F5344CB8AC3E}">
        <p14:creationId xmlns:p14="http://schemas.microsoft.com/office/powerpoint/2010/main" val="634446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p:txBody>
          <a:bodyPr anchor="ctr"/>
          <a:lstStyle/>
          <a:p>
            <a:pPr algn="ctr"/>
            <a:r>
              <a:rPr lang="en-US" sz="2500" b="1" dirty="0"/>
              <a:t>Tomographic inversion of the RE distribution(s)</a:t>
            </a:r>
            <a:br>
              <a:rPr lang="en-US" sz="2500" b="1" dirty="0"/>
            </a:br>
            <a:r>
              <a:rPr lang="en-US" sz="2500" b="1" dirty="0"/>
              <a:t>Flat profile</a:t>
            </a:r>
          </a:p>
        </p:txBody>
      </p:sp>
      <p:pic>
        <p:nvPicPr>
          <p:cNvPr id="7" name="Tijdelijke aanduiding voor inhoud 6" descr="Afbeelding met Amber, Kleurrijkheid, pompoen, licht&#10;&#10;Automatisch gegenereerde beschrijving">
            <a:extLst>
              <a:ext uri="{FF2B5EF4-FFF2-40B4-BE49-F238E27FC236}">
                <a16:creationId xmlns:a16="http://schemas.microsoft.com/office/drawing/2014/main" id="{25266658-6D14-DBB8-DB64-416FD625CD7E}"/>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99005" y="1306513"/>
            <a:ext cx="4676139" cy="2922587"/>
          </a:xfrm>
        </p:spPr>
      </p:pic>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49</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32a]</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4"/>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9" name="Tekstvak 8">
                <a:extLst>
                  <a:ext uri="{FF2B5EF4-FFF2-40B4-BE49-F238E27FC236}">
                    <a16:creationId xmlns:a16="http://schemas.microsoft.com/office/drawing/2014/main" id="{8D880EA5-15A9-F4FA-772E-FA8AA5C9FB9E}"/>
                  </a:ext>
                </a:extLst>
              </p:cNvPr>
              <p:cNvSpPr txBox="1"/>
              <p:nvPr/>
            </p:nvSpPr>
            <p:spPr>
              <a:xfrm>
                <a:off x="4027030" y="1080297"/>
                <a:ext cx="1020087" cy="226216"/>
              </a:xfrm>
              <a:prstGeom prst="rect">
                <a:avLst/>
              </a:prstGeom>
              <a:noFill/>
            </p:spPr>
            <p:txBody>
              <a:bodyPr wrap="none" lIns="0" tIns="0" rIns="0" bIns="0"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m:rPr>
                            <m:sty m:val="p"/>
                          </m:rPr>
                          <a:rPr lang="en-US" b="0" i="0" smtClean="0">
                            <a:latin typeface="Cambria Math" panose="02040503050406030204" pitchFamily="18" charset="0"/>
                          </a:rPr>
                          <m:t>profile</m:t>
                        </m:r>
                      </m:sub>
                    </m:sSub>
                    <m:r>
                      <a:rPr lang="en-US" b="0" i="1" smtClean="0">
                        <a:latin typeface="Cambria Math" panose="02040503050406030204" pitchFamily="18" charset="0"/>
                      </a:rPr>
                      <m:t>(</m:t>
                    </m:r>
                    <m:r>
                      <a:rPr lang="en-US" b="0" i="1" smtClean="0">
                        <a:latin typeface="Cambria Math" panose="02040503050406030204" pitchFamily="18" charset="0"/>
                      </a:rPr>
                      <m:t>𝜌</m:t>
                    </m:r>
                    <m:r>
                      <a:rPr lang="en-US" b="0" i="1" smtClean="0">
                        <a:latin typeface="Cambria Math" panose="02040503050406030204" pitchFamily="18" charset="0"/>
                      </a:rPr>
                      <m:t>)=</m:t>
                    </m:r>
                  </m:oMath>
                </a14:m>
                <a:r>
                  <a:rPr lang="en-US" dirty="0"/>
                  <a:t>1</a:t>
                </a:r>
              </a:p>
            </p:txBody>
          </p:sp>
        </mc:Choice>
        <mc:Fallback xmlns="">
          <p:sp>
            <p:nvSpPr>
              <p:cNvPr id="9" name="Tekstvak 8">
                <a:extLst>
                  <a:ext uri="{FF2B5EF4-FFF2-40B4-BE49-F238E27FC236}">
                    <a16:creationId xmlns:a16="http://schemas.microsoft.com/office/drawing/2014/main" id="{8D880EA5-15A9-F4FA-772E-FA8AA5C9FB9E}"/>
                  </a:ext>
                </a:extLst>
              </p:cNvPr>
              <p:cNvSpPr txBox="1">
                <a:spLocks noRot="1" noChangeAspect="1" noMove="1" noResize="1" noEditPoints="1" noAdjustHandles="1" noChangeArrowheads="1" noChangeShapeType="1" noTextEdit="1"/>
              </p:cNvSpPr>
              <p:nvPr/>
            </p:nvSpPr>
            <p:spPr>
              <a:xfrm>
                <a:off x="4027030" y="1080297"/>
                <a:ext cx="1020087" cy="226216"/>
              </a:xfrm>
              <a:prstGeom prst="rect">
                <a:avLst/>
              </a:prstGeom>
              <a:blipFill>
                <a:blip r:embed="rId6"/>
                <a:stretch>
                  <a:fillRect l="-5988" t="-21622" r="-8982" b="-43243"/>
                </a:stretch>
              </a:blipFill>
            </p:spPr>
            <p:txBody>
              <a:bodyPr/>
              <a:lstStyle/>
              <a:p>
                <a:r>
                  <a:rPr lang="en-US">
                    <a:noFill/>
                  </a:rPr>
                  <a:t> </a:t>
                </a:r>
              </a:p>
            </p:txBody>
          </p:sp>
        </mc:Fallback>
      </mc:AlternateContent>
    </p:spTree>
    <p:extLst>
      <p:ext uri="{BB962C8B-B14F-4D97-AF65-F5344CB8AC3E}">
        <p14:creationId xmlns:p14="http://schemas.microsoft.com/office/powerpoint/2010/main" val="1600838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CF95D4-108B-EF5C-A135-E12E27763C69}"/>
              </a:ext>
            </a:extLst>
          </p:cNvPr>
          <p:cNvSpPr>
            <a:spLocks noGrp="1"/>
          </p:cNvSpPr>
          <p:nvPr>
            <p:ph type="title"/>
          </p:nvPr>
        </p:nvSpPr>
        <p:spPr/>
        <p:txBody>
          <a:bodyPr anchor="ctr"/>
          <a:lstStyle/>
          <a:p>
            <a:pPr algn="ctr"/>
            <a:r>
              <a:rPr lang="en-US" sz="2500" dirty="0"/>
              <a:t>Zero-dimensional ECRH-induced RE expulsion model</a:t>
            </a:r>
          </a:p>
        </p:txBody>
      </p:sp>
      <p:sp>
        <p:nvSpPr>
          <p:cNvPr id="4" name="Tijdelijke aanduiding voor voettekst 3">
            <a:extLst>
              <a:ext uri="{FF2B5EF4-FFF2-40B4-BE49-F238E27FC236}">
                <a16:creationId xmlns:a16="http://schemas.microsoft.com/office/drawing/2014/main" id="{734EFD17-577C-98F1-80D3-05B12CF9AE28}"/>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C82F773C-256D-C123-8CE7-4FB0F1C1C388}"/>
              </a:ext>
            </a:extLst>
          </p:cNvPr>
          <p:cNvSpPr>
            <a:spLocks noGrp="1"/>
          </p:cNvSpPr>
          <p:nvPr>
            <p:ph type="sldNum" sz="quarter" idx="12"/>
          </p:nvPr>
        </p:nvSpPr>
        <p:spPr/>
        <p:txBody>
          <a:bodyPr/>
          <a:lstStyle/>
          <a:p>
            <a:fld id="{C194BDB0-F4EA-4DD6-8281-CCE2440D0CE0}" type="slidenum">
              <a:rPr lang="en-GB" smtClean="0"/>
              <a:t>5</a:t>
            </a:fld>
            <a:endParaRPr lang="en-GB" dirty="0"/>
          </a:p>
        </p:txBody>
      </p:sp>
      <p:sp>
        <p:nvSpPr>
          <p:cNvPr id="6" name="Tijdelijke aanduiding voor voettekst 4">
            <a:extLst>
              <a:ext uri="{FF2B5EF4-FFF2-40B4-BE49-F238E27FC236}">
                <a16:creationId xmlns:a16="http://schemas.microsoft.com/office/drawing/2014/main" id="{381D5FBA-6517-BF24-B0ED-04116B79BB5F}"/>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3b - Hidden]</a:t>
            </a:r>
            <a:endParaRPr lang="en-GB" sz="750" dirty="0"/>
          </a:p>
        </p:txBody>
      </p:sp>
      <p:pic>
        <p:nvPicPr>
          <p:cNvPr id="7" name="Picture 42">
            <a:extLst>
              <a:ext uri="{FF2B5EF4-FFF2-40B4-BE49-F238E27FC236}">
                <a16:creationId xmlns:a16="http://schemas.microsoft.com/office/drawing/2014/main" id="{31235A19-8DD4-CAB9-003F-925E66DD00A6}"/>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C010912F-08E3-C73C-0CC9-B9A0857C6C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pic>
        <p:nvPicPr>
          <p:cNvPr id="30" name="Tijdelijke aanduiding voor inhoud 29">
            <a:extLst>
              <a:ext uri="{FF2B5EF4-FFF2-40B4-BE49-F238E27FC236}">
                <a16:creationId xmlns:a16="http://schemas.microsoft.com/office/drawing/2014/main" id="{663608F6-91F4-FC4A-6EF0-FE48D693C7E6}"/>
              </a:ext>
            </a:extLst>
          </p:cNvPr>
          <p:cNvPicPr>
            <a:picLocks noGrp="1" noChangeAspect="1"/>
          </p:cNvPicPr>
          <p:nvPr>
            <p:ph idx="1"/>
          </p:nvPr>
        </p:nvPicPr>
        <p:blipFill>
          <a:blip r:embed="rId4"/>
          <a:stretch>
            <a:fillRect/>
          </a:stretch>
        </p:blipFill>
        <p:spPr>
          <a:xfrm>
            <a:off x="1623593" y="1306513"/>
            <a:ext cx="5826964" cy="2922587"/>
          </a:xfrm>
        </p:spPr>
      </p:pic>
      <p:sp>
        <p:nvSpPr>
          <p:cNvPr id="3" name="Tekstvak 2">
            <a:extLst>
              <a:ext uri="{FF2B5EF4-FFF2-40B4-BE49-F238E27FC236}">
                <a16:creationId xmlns:a16="http://schemas.microsoft.com/office/drawing/2014/main" id="{9CFB67BB-9C4A-6100-5AD9-1B2CE0992671}"/>
              </a:ext>
            </a:extLst>
          </p:cNvPr>
          <p:cNvSpPr txBox="1"/>
          <p:nvPr/>
        </p:nvSpPr>
        <p:spPr>
          <a:xfrm>
            <a:off x="2051185" y="4294875"/>
            <a:ext cx="5168629" cy="207749"/>
          </a:xfrm>
          <a:prstGeom prst="rect">
            <a:avLst/>
          </a:prstGeom>
          <a:noFill/>
        </p:spPr>
        <p:txBody>
          <a:bodyPr wrap="square">
            <a:spAutoFit/>
          </a:bodyPr>
          <a:lstStyle/>
          <a:p>
            <a:pPr algn="ctr"/>
            <a:r>
              <a:rPr lang="en-US" sz="750" dirty="0">
                <a:solidFill>
                  <a:schemeClr val="bg1">
                    <a:lumMod val="65000"/>
                  </a:schemeClr>
                </a:solidFill>
              </a:rPr>
              <a:t>J. Decker et al. Expulsion of runaway electrons using ECRH in the TCV tokamak. </a:t>
            </a:r>
            <a:r>
              <a:rPr lang="en-US" sz="750" i="1" dirty="0" err="1">
                <a:solidFill>
                  <a:schemeClr val="bg1">
                    <a:lumMod val="65000"/>
                  </a:schemeClr>
                </a:solidFill>
              </a:rPr>
              <a:t>arXiv</a:t>
            </a:r>
            <a:r>
              <a:rPr lang="en-US" sz="750" dirty="0">
                <a:solidFill>
                  <a:schemeClr val="bg1">
                    <a:lumMod val="65000"/>
                  </a:schemeClr>
                </a:solidFill>
              </a:rPr>
              <a:t>, 2024. DOI: 10.48550/arXiv.2404.09900.</a:t>
            </a:r>
          </a:p>
        </p:txBody>
      </p:sp>
    </p:spTree>
    <p:extLst>
      <p:ext uri="{BB962C8B-B14F-4D97-AF65-F5344CB8AC3E}">
        <p14:creationId xmlns:p14="http://schemas.microsoft.com/office/powerpoint/2010/main" val="3151889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50</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32b]</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kstvak 2">
                <a:extLst>
                  <a:ext uri="{FF2B5EF4-FFF2-40B4-BE49-F238E27FC236}">
                    <a16:creationId xmlns:a16="http://schemas.microsoft.com/office/drawing/2014/main" id="{6DCD2DE7-FC46-3B5C-B721-B348D80AB4DA}"/>
                  </a:ext>
                </a:extLst>
              </p:cNvPr>
              <p:cNvSpPr txBox="1"/>
              <p:nvPr/>
            </p:nvSpPr>
            <p:spPr>
              <a:xfrm>
                <a:off x="1995888" y="1235424"/>
                <a:ext cx="1118383" cy="2262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m:rPr>
                              <m:sty m:val="p"/>
                            </m:rPr>
                            <a:rPr lang="en-US" b="0" i="0" smtClean="0">
                              <a:latin typeface="Cambria Math" panose="02040503050406030204" pitchFamily="18" charset="0"/>
                            </a:rPr>
                            <m:t>profile</m:t>
                          </m:r>
                        </m:sub>
                      </m:sSub>
                      <m:r>
                        <a:rPr lang="en-US" b="0" i="1" smtClean="0">
                          <a:latin typeface="Cambria Math" panose="02040503050406030204" pitchFamily="18" charset="0"/>
                        </a:rPr>
                        <m:t>(</m:t>
                      </m:r>
                      <m:r>
                        <a:rPr lang="en-US" b="0" i="1" smtClean="0">
                          <a:latin typeface="Cambria Math" panose="02040503050406030204" pitchFamily="18" charset="0"/>
                        </a:rPr>
                        <m:t>𝜌</m:t>
                      </m:r>
                      <m:r>
                        <a:rPr lang="en-US" b="0" i="1" smtClean="0">
                          <a:latin typeface="Cambria Math" panose="02040503050406030204" pitchFamily="18" charset="0"/>
                        </a:rPr>
                        <m:t>)=</m:t>
                      </m:r>
                      <m:r>
                        <a:rPr lang="en-US" b="0" i="1" smtClean="0">
                          <a:latin typeface="Cambria Math" panose="02040503050406030204" pitchFamily="18" charset="0"/>
                        </a:rPr>
                        <m:t>𝜌</m:t>
                      </m:r>
                    </m:oMath>
                  </m:oMathPara>
                </a14:m>
                <a:endParaRPr lang="en-US" dirty="0"/>
              </a:p>
            </p:txBody>
          </p:sp>
        </mc:Choice>
        <mc:Fallback xmlns="">
          <p:sp>
            <p:nvSpPr>
              <p:cNvPr id="3" name="Tekstvak 2">
                <a:extLst>
                  <a:ext uri="{FF2B5EF4-FFF2-40B4-BE49-F238E27FC236}">
                    <a16:creationId xmlns:a16="http://schemas.microsoft.com/office/drawing/2014/main" id="{6DCD2DE7-FC46-3B5C-B721-B348D80AB4DA}"/>
                  </a:ext>
                </a:extLst>
              </p:cNvPr>
              <p:cNvSpPr txBox="1">
                <a:spLocks noRot="1" noChangeAspect="1" noMove="1" noResize="1" noEditPoints="1" noAdjustHandles="1" noChangeArrowheads="1" noChangeShapeType="1" noTextEdit="1"/>
              </p:cNvSpPr>
              <p:nvPr/>
            </p:nvSpPr>
            <p:spPr>
              <a:xfrm>
                <a:off x="1995888" y="1235424"/>
                <a:ext cx="1118383" cy="226216"/>
              </a:xfrm>
              <a:prstGeom prst="rect">
                <a:avLst/>
              </a:prstGeom>
              <a:blipFill>
                <a:blip r:embed="rId5"/>
                <a:stretch>
                  <a:fillRect l="-3261" r="-2717" b="-24324"/>
                </a:stretch>
              </a:blipFill>
            </p:spPr>
            <p:txBody>
              <a:bodyPr/>
              <a:lstStyle/>
              <a:p>
                <a:r>
                  <a:rPr lang="en-US">
                    <a:noFill/>
                  </a:rPr>
                  <a:t> </a:t>
                </a:r>
              </a:p>
            </p:txBody>
          </p:sp>
        </mc:Fallback>
      </mc:AlternateContent>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br>
              <a:rPr lang="en-US" sz="2500" b="1" dirty="0"/>
            </a:br>
            <a:r>
              <a:rPr lang="en-US" sz="2500" b="1" dirty="0"/>
              <a:t>Edge-peaked profile</a:t>
            </a:r>
          </a:p>
        </p:txBody>
      </p:sp>
      <mc:AlternateContent xmlns:mc="http://schemas.openxmlformats.org/markup-compatibility/2006" xmlns:a14="http://schemas.microsoft.com/office/drawing/2010/main">
        <mc:Choice Requires="a14">
          <p:sp>
            <p:nvSpPr>
              <p:cNvPr id="16" name="Tekstvak 15">
                <a:extLst>
                  <a:ext uri="{FF2B5EF4-FFF2-40B4-BE49-F238E27FC236}">
                    <a16:creationId xmlns:a16="http://schemas.microsoft.com/office/drawing/2014/main" id="{EAC84935-48E6-0FC5-9386-65A551EE83C6}"/>
                  </a:ext>
                </a:extLst>
              </p:cNvPr>
              <p:cNvSpPr txBox="1"/>
              <p:nvPr/>
            </p:nvSpPr>
            <p:spPr>
              <a:xfrm>
                <a:off x="5920965" y="1229931"/>
                <a:ext cx="1200970" cy="2304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𝜌</m:t>
                          </m:r>
                        </m:e>
                        <m:sub>
                          <m:r>
                            <m:rPr>
                              <m:sty m:val="p"/>
                            </m:rPr>
                            <a:rPr lang="en-US">
                              <a:latin typeface="Cambria Math" panose="02040503050406030204" pitchFamily="18" charset="0"/>
                            </a:rPr>
                            <m:t>profile</m:t>
                          </m:r>
                        </m:sub>
                      </m:sSub>
                      <m:r>
                        <a:rPr lang="en-US" i="1">
                          <a:latin typeface="Cambria Math" panose="02040503050406030204" pitchFamily="18" charset="0"/>
                        </a:rPr>
                        <m:t>(</m:t>
                      </m:r>
                      <m:r>
                        <a:rPr lang="en-US" i="1">
                          <a:latin typeface="Cambria Math" panose="02040503050406030204" pitchFamily="18" charset="0"/>
                        </a:rPr>
                        <m:t>𝜌</m:t>
                      </m:r>
                      <m:r>
                        <a:rPr lang="en-US" i="1">
                          <a:latin typeface="Cambria Math" panose="02040503050406030204" pitchFamily="18" charset="0"/>
                        </a:rPr>
                        <m:t>)=</m:t>
                      </m:r>
                      <m:sSup>
                        <m:sSupPr>
                          <m:ctrlPr>
                            <a:rPr lang="en-US" i="1" smtClean="0">
                              <a:latin typeface="Cambria Math" panose="02040503050406030204" pitchFamily="18" charset="0"/>
                            </a:rPr>
                          </m:ctrlPr>
                        </m:sSupPr>
                        <m:e>
                          <m:r>
                            <a:rPr lang="en-US" b="0" i="1" smtClean="0">
                              <a:latin typeface="Cambria Math" panose="02040503050406030204" pitchFamily="18" charset="0"/>
                            </a:rPr>
                            <m:t>𝜌</m:t>
                          </m:r>
                        </m:e>
                        <m:sup>
                          <m:r>
                            <a:rPr lang="en-US" b="0" i="1" smtClean="0">
                              <a:latin typeface="Cambria Math" panose="02040503050406030204" pitchFamily="18" charset="0"/>
                            </a:rPr>
                            <m:t>2</m:t>
                          </m:r>
                        </m:sup>
                      </m:sSup>
                    </m:oMath>
                  </m:oMathPara>
                </a14:m>
                <a:endParaRPr lang="en-US" dirty="0"/>
              </a:p>
            </p:txBody>
          </p:sp>
        </mc:Choice>
        <mc:Fallback xmlns="">
          <p:sp>
            <p:nvSpPr>
              <p:cNvPr id="16" name="Tekstvak 15">
                <a:extLst>
                  <a:ext uri="{FF2B5EF4-FFF2-40B4-BE49-F238E27FC236}">
                    <a16:creationId xmlns:a16="http://schemas.microsoft.com/office/drawing/2014/main" id="{EAC84935-48E6-0FC5-9386-65A551EE83C6}"/>
                  </a:ext>
                </a:extLst>
              </p:cNvPr>
              <p:cNvSpPr txBox="1">
                <a:spLocks noRot="1" noChangeAspect="1" noMove="1" noResize="1" noEditPoints="1" noAdjustHandles="1" noChangeArrowheads="1" noChangeShapeType="1" noTextEdit="1"/>
              </p:cNvSpPr>
              <p:nvPr/>
            </p:nvSpPr>
            <p:spPr>
              <a:xfrm>
                <a:off x="5920965" y="1229931"/>
                <a:ext cx="1200970" cy="230448"/>
              </a:xfrm>
              <a:prstGeom prst="rect">
                <a:avLst/>
              </a:prstGeom>
              <a:blipFill>
                <a:blip r:embed="rId6"/>
                <a:stretch>
                  <a:fillRect l="-3046" r="-508" b="-21053"/>
                </a:stretch>
              </a:blipFill>
            </p:spPr>
            <p:txBody>
              <a:bodyPr/>
              <a:lstStyle/>
              <a:p>
                <a:r>
                  <a:rPr lang="en-US">
                    <a:noFill/>
                  </a:rPr>
                  <a:t> </a:t>
                </a:r>
              </a:p>
            </p:txBody>
          </p:sp>
        </mc:Fallback>
      </mc:AlternateContent>
      <p:pic>
        <p:nvPicPr>
          <p:cNvPr id="9" name="Tijdelijke aanduiding voor inhoud 8" descr="Afbeelding met Amber, Kleurrijkheid, schermopname, pompoen&#10;&#10;Automatisch gegenereerde beschrijving">
            <a:extLst>
              <a:ext uri="{FF2B5EF4-FFF2-40B4-BE49-F238E27FC236}">
                <a16:creationId xmlns:a16="http://schemas.microsoft.com/office/drawing/2014/main" id="{429CC014-B3AE-C331-BF4C-05D491F0E9E6}"/>
              </a:ext>
            </a:extLst>
          </p:cNvPr>
          <p:cNvPicPr>
            <a:picLocks noGrp="1" noChangeAspect="1"/>
          </p:cNvPicPr>
          <p:nvPr>
            <p:ph sz="half" idx="1"/>
          </p:nvPr>
        </p:nvPicPr>
        <p:blipFill>
          <a:blip r:embed="rId7"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13" name="Tijdelijke aanduiding voor inhoud 12" descr="Afbeelding met Amber, Kleurrijkheid, schermopname, warmte&#10;&#10;Automatisch gegenereerde beschrijving">
            <a:extLst>
              <a:ext uri="{FF2B5EF4-FFF2-40B4-BE49-F238E27FC236}">
                <a16:creationId xmlns:a16="http://schemas.microsoft.com/office/drawing/2014/main" id="{50B4C21B-E0DE-06DD-6E43-79EBAF9EB692}"/>
              </a:ext>
            </a:extLst>
          </p:cNvPr>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4722813" y="1638102"/>
            <a:ext cx="3597275" cy="2248296"/>
          </a:xfrm>
        </p:spPr>
      </p:pic>
    </p:spTree>
    <p:extLst>
      <p:ext uri="{BB962C8B-B14F-4D97-AF65-F5344CB8AC3E}">
        <p14:creationId xmlns:p14="http://schemas.microsoft.com/office/powerpoint/2010/main" val="171839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51</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32c]</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br>
              <a:rPr lang="en-US" sz="2500" b="1" dirty="0"/>
            </a:br>
            <a:r>
              <a:rPr lang="en-US" sz="2500" b="1" dirty="0"/>
              <a:t>Core-peaked profile</a:t>
            </a:r>
          </a:p>
        </p:txBody>
      </p:sp>
      <p:pic>
        <p:nvPicPr>
          <p:cNvPr id="9" name="Tijdelijke aanduiding voor inhoud 8" descr="Afbeelding met Amber, Kleurrijkheid, licht&#10;&#10;Automatisch gegenereerde beschrijving">
            <a:extLst>
              <a:ext uri="{FF2B5EF4-FFF2-40B4-BE49-F238E27FC236}">
                <a16:creationId xmlns:a16="http://schemas.microsoft.com/office/drawing/2014/main" id="{0711367F-536A-B64E-748A-45CF1D72EE44}"/>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15" name="Tijdelijke aanduiding voor inhoud 14" descr="Afbeelding met Amber, Kleurrijkheid, licht&#10;&#10;Automatisch gegenereerde beschrijving">
            <a:extLst>
              <a:ext uri="{FF2B5EF4-FFF2-40B4-BE49-F238E27FC236}">
                <a16:creationId xmlns:a16="http://schemas.microsoft.com/office/drawing/2014/main" id="{A83BBA26-D707-6DC4-D80C-245FB45AB1C6}"/>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722813" y="1638102"/>
            <a:ext cx="3597275" cy="2248296"/>
          </a:xfrm>
        </p:spPr>
      </p:pic>
      <mc:AlternateContent xmlns:mc="http://schemas.openxmlformats.org/markup-compatibility/2006" xmlns:a14="http://schemas.microsoft.com/office/drawing/2010/main">
        <mc:Choice Requires="a14">
          <p:sp>
            <p:nvSpPr>
              <p:cNvPr id="13" name="Tekstvak 12">
                <a:extLst>
                  <a:ext uri="{FF2B5EF4-FFF2-40B4-BE49-F238E27FC236}">
                    <a16:creationId xmlns:a16="http://schemas.microsoft.com/office/drawing/2014/main" id="{169616D1-DA89-F2AB-4C08-399112C94A9E}"/>
                  </a:ext>
                </a:extLst>
              </p:cNvPr>
              <p:cNvSpPr txBox="1"/>
              <p:nvPr/>
            </p:nvSpPr>
            <p:spPr>
              <a:xfrm>
                <a:off x="1787819" y="1234569"/>
                <a:ext cx="1534523" cy="2262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m:rPr>
                              <m:sty m:val="p"/>
                            </m:rPr>
                            <a:rPr lang="en-US" b="0" i="0" smtClean="0">
                              <a:latin typeface="Cambria Math" panose="02040503050406030204" pitchFamily="18" charset="0"/>
                            </a:rPr>
                            <m:t>profile</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𝜌</m:t>
                          </m:r>
                        </m:e>
                      </m:d>
                      <m:r>
                        <a:rPr lang="en-US" b="0" i="1" smtClean="0">
                          <a:latin typeface="Cambria Math" panose="02040503050406030204" pitchFamily="18" charset="0"/>
                        </a:rPr>
                        <m:t>=1−</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𝜌</m:t>
                          </m:r>
                        </m:e>
                      </m:rad>
                    </m:oMath>
                  </m:oMathPara>
                </a14:m>
                <a:endParaRPr lang="en-US" dirty="0"/>
              </a:p>
            </p:txBody>
          </p:sp>
        </mc:Choice>
        <mc:Fallback xmlns="">
          <p:sp>
            <p:nvSpPr>
              <p:cNvPr id="13" name="Tekstvak 12">
                <a:extLst>
                  <a:ext uri="{FF2B5EF4-FFF2-40B4-BE49-F238E27FC236}">
                    <a16:creationId xmlns:a16="http://schemas.microsoft.com/office/drawing/2014/main" id="{169616D1-DA89-F2AB-4C08-399112C94A9E}"/>
                  </a:ext>
                </a:extLst>
              </p:cNvPr>
              <p:cNvSpPr txBox="1">
                <a:spLocks noRot="1" noChangeAspect="1" noMove="1" noResize="1" noEditPoints="1" noAdjustHandles="1" noChangeArrowheads="1" noChangeShapeType="1" noTextEdit="1"/>
              </p:cNvSpPr>
              <p:nvPr/>
            </p:nvSpPr>
            <p:spPr>
              <a:xfrm>
                <a:off x="1787819" y="1234569"/>
                <a:ext cx="1534523" cy="226216"/>
              </a:xfrm>
              <a:prstGeom prst="rect">
                <a:avLst/>
              </a:prstGeom>
              <a:blipFill>
                <a:blip r:embed="rId7"/>
                <a:stretch>
                  <a:fillRect l="-2381" r="-1984" b="-243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kstvak 16">
                <a:extLst>
                  <a:ext uri="{FF2B5EF4-FFF2-40B4-BE49-F238E27FC236}">
                    <a16:creationId xmlns:a16="http://schemas.microsoft.com/office/drawing/2014/main" id="{5A20ECC1-FF22-53CC-C753-7837FC4D3DDA}"/>
                  </a:ext>
                </a:extLst>
              </p:cNvPr>
              <p:cNvSpPr txBox="1"/>
              <p:nvPr/>
            </p:nvSpPr>
            <p:spPr>
              <a:xfrm>
                <a:off x="5811031" y="1234569"/>
                <a:ext cx="1420837" cy="2262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m:rPr>
                              <m:sty m:val="p"/>
                            </m:rPr>
                            <a:rPr lang="en-US" b="0" i="0" smtClean="0">
                              <a:latin typeface="Cambria Math" panose="02040503050406030204" pitchFamily="18" charset="0"/>
                            </a:rPr>
                            <m:t>profile</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𝜌</m:t>
                          </m:r>
                        </m:e>
                      </m:d>
                      <m:r>
                        <a:rPr lang="en-US" b="0" i="1" smtClean="0">
                          <a:latin typeface="Cambria Math" panose="02040503050406030204" pitchFamily="18" charset="0"/>
                        </a:rPr>
                        <m:t>=1−</m:t>
                      </m:r>
                      <m:r>
                        <a:rPr lang="en-US" b="0" i="1" smtClean="0">
                          <a:latin typeface="Cambria Math" panose="02040503050406030204" pitchFamily="18" charset="0"/>
                        </a:rPr>
                        <m:t>𝜌</m:t>
                      </m:r>
                    </m:oMath>
                  </m:oMathPara>
                </a14:m>
                <a:endParaRPr lang="en-US" dirty="0"/>
              </a:p>
            </p:txBody>
          </p:sp>
        </mc:Choice>
        <mc:Fallback xmlns="">
          <p:sp>
            <p:nvSpPr>
              <p:cNvPr id="17" name="Tekstvak 16">
                <a:extLst>
                  <a:ext uri="{FF2B5EF4-FFF2-40B4-BE49-F238E27FC236}">
                    <a16:creationId xmlns:a16="http://schemas.microsoft.com/office/drawing/2014/main" id="{5A20ECC1-FF22-53CC-C753-7837FC4D3DDA}"/>
                  </a:ext>
                </a:extLst>
              </p:cNvPr>
              <p:cNvSpPr txBox="1">
                <a:spLocks noRot="1" noChangeAspect="1" noMove="1" noResize="1" noEditPoints="1" noAdjustHandles="1" noChangeArrowheads="1" noChangeShapeType="1" noTextEdit="1"/>
              </p:cNvSpPr>
              <p:nvPr/>
            </p:nvSpPr>
            <p:spPr>
              <a:xfrm>
                <a:off x="5811031" y="1234569"/>
                <a:ext cx="1420837" cy="226216"/>
              </a:xfrm>
              <a:prstGeom prst="rect">
                <a:avLst/>
              </a:prstGeom>
              <a:blipFill>
                <a:blip r:embed="rId8"/>
                <a:stretch>
                  <a:fillRect l="-2575" r="-2575" b="-24324"/>
                </a:stretch>
              </a:blipFill>
            </p:spPr>
            <p:txBody>
              <a:bodyPr/>
              <a:lstStyle/>
              <a:p>
                <a:r>
                  <a:rPr lang="en-US">
                    <a:noFill/>
                  </a:rPr>
                  <a:t> </a:t>
                </a:r>
              </a:p>
            </p:txBody>
          </p:sp>
        </mc:Fallback>
      </mc:AlternateContent>
    </p:spTree>
    <p:extLst>
      <p:ext uri="{BB962C8B-B14F-4D97-AF65-F5344CB8AC3E}">
        <p14:creationId xmlns:p14="http://schemas.microsoft.com/office/powerpoint/2010/main" val="681902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52</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32d - Hidden]</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br>
              <a:rPr lang="en-US" sz="2500" b="1" dirty="0"/>
            </a:br>
            <a:r>
              <a:rPr lang="en-US" sz="2500" b="1" dirty="0"/>
              <a:t>Core-peaked profile</a:t>
            </a:r>
          </a:p>
        </p:txBody>
      </p:sp>
      <p:pic>
        <p:nvPicPr>
          <p:cNvPr id="9" name="Tijdelijke aanduiding voor inhoud 8" descr="Afbeelding met Amber, Kleurrijkheid, licht&#10;&#10;Automatisch gegenereerde beschrijving">
            <a:extLst>
              <a:ext uri="{FF2B5EF4-FFF2-40B4-BE49-F238E27FC236}">
                <a16:creationId xmlns:a16="http://schemas.microsoft.com/office/drawing/2014/main" id="{97EC7A4B-FC40-47FC-EDD1-917786DE5C90}"/>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13" name="Tijdelijke aanduiding voor inhoud 12" descr="Afbeelding met Amber, Kleurrijkheid, licht, pompoen&#10;&#10;Automatisch gegenereerde beschrijving">
            <a:extLst>
              <a:ext uri="{FF2B5EF4-FFF2-40B4-BE49-F238E27FC236}">
                <a16:creationId xmlns:a16="http://schemas.microsoft.com/office/drawing/2014/main" id="{EB40288F-BC80-D17A-2B0B-3AAE6F87FEA1}"/>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722813" y="1638102"/>
            <a:ext cx="3597275" cy="2248296"/>
          </a:xfrm>
        </p:spPr>
      </p:pic>
      <mc:AlternateContent xmlns:mc="http://schemas.openxmlformats.org/markup-compatibility/2006" xmlns:a14="http://schemas.microsoft.com/office/drawing/2010/main">
        <mc:Choice Requires="a14">
          <p:sp>
            <p:nvSpPr>
              <p:cNvPr id="14" name="Tekstvak 13">
                <a:extLst>
                  <a:ext uri="{FF2B5EF4-FFF2-40B4-BE49-F238E27FC236}">
                    <a16:creationId xmlns:a16="http://schemas.microsoft.com/office/drawing/2014/main" id="{01042E8B-46CA-932A-02FD-50AC90E481AF}"/>
                  </a:ext>
                </a:extLst>
              </p:cNvPr>
              <p:cNvSpPr txBox="1"/>
              <p:nvPr/>
            </p:nvSpPr>
            <p:spPr>
              <a:xfrm>
                <a:off x="5769738" y="1232453"/>
                <a:ext cx="1503424" cy="2304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𝜌</m:t>
                          </m:r>
                        </m:e>
                        <m:sub>
                          <m:r>
                            <m:rPr>
                              <m:sty m:val="p"/>
                            </m:rPr>
                            <a:rPr lang="en-US">
                              <a:latin typeface="Cambria Math" panose="02040503050406030204" pitchFamily="18" charset="0"/>
                            </a:rPr>
                            <m:t>profile</m:t>
                          </m:r>
                        </m:sub>
                      </m:sSub>
                      <m:d>
                        <m:dPr>
                          <m:ctrlPr>
                            <a:rPr lang="en-US" i="1">
                              <a:latin typeface="Cambria Math" panose="02040503050406030204" pitchFamily="18" charset="0"/>
                            </a:rPr>
                          </m:ctrlPr>
                        </m:dPr>
                        <m:e>
                          <m:r>
                            <a:rPr lang="en-US" i="1">
                              <a:latin typeface="Cambria Math" panose="02040503050406030204" pitchFamily="18" charset="0"/>
                            </a:rPr>
                            <m:t>𝜌</m:t>
                          </m:r>
                        </m:e>
                      </m:d>
                      <m:r>
                        <a:rPr lang="en-US" i="1">
                          <a:latin typeface="Cambria Math" panose="02040503050406030204" pitchFamily="18" charset="0"/>
                        </a:rPr>
                        <m:t>=</m:t>
                      </m:r>
                      <m:r>
                        <a:rPr lang="en-US" b="0" i="1" smtClean="0">
                          <a:latin typeface="Cambria Math" panose="02040503050406030204" pitchFamily="18" charset="0"/>
                        </a:rPr>
                        <m:t>1−</m:t>
                      </m:r>
                      <m:sSup>
                        <m:sSupPr>
                          <m:ctrlPr>
                            <a:rPr lang="en-US" i="1" smtClean="0">
                              <a:latin typeface="Cambria Math" panose="02040503050406030204" pitchFamily="18" charset="0"/>
                            </a:rPr>
                          </m:ctrlPr>
                        </m:sSupPr>
                        <m:e>
                          <m:r>
                            <a:rPr lang="en-US" b="0" i="1" smtClean="0">
                              <a:latin typeface="Cambria Math" panose="02040503050406030204" pitchFamily="18" charset="0"/>
                            </a:rPr>
                            <m:t>𝜌</m:t>
                          </m:r>
                        </m:e>
                        <m:sup>
                          <m:r>
                            <a:rPr lang="en-US" b="0" i="1" smtClean="0">
                              <a:latin typeface="Cambria Math" panose="02040503050406030204" pitchFamily="18" charset="0"/>
                            </a:rPr>
                            <m:t>3</m:t>
                          </m:r>
                        </m:sup>
                      </m:sSup>
                    </m:oMath>
                  </m:oMathPara>
                </a14:m>
                <a:endParaRPr lang="en-US" dirty="0"/>
              </a:p>
            </p:txBody>
          </p:sp>
        </mc:Choice>
        <mc:Fallback xmlns="">
          <p:sp>
            <p:nvSpPr>
              <p:cNvPr id="14" name="Tekstvak 13">
                <a:extLst>
                  <a:ext uri="{FF2B5EF4-FFF2-40B4-BE49-F238E27FC236}">
                    <a16:creationId xmlns:a16="http://schemas.microsoft.com/office/drawing/2014/main" id="{01042E8B-46CA-932A-02FD-50AC90E481AF}"/>
                  </a:ext>
                </a:extLst>
              </p:cNvPr>
              <p:cNvSpPr txBox="1">
                <a:spLocks noRot="1" noChangeAspect="1" noMove="1" noResize="1" noEditPoints="1" noAdjustHandles="1" noChangeArrowheads="1" noChangeShapeType="1" noTextEdit="1"/>
              </p:cNvSpPr>
              <p:nvPr/>
            </p:nvSpPr>
            <p:spPr>
              <a:xfrm>
                <a:off x="5769738" y="1232453"/>
                <a:ext cx="1503424" cy="230448"/>
              </a:xfrm>
              <a:prstGeom prst="rect">
                <a:avLst/>
              </a:prstGeom>
              <a:blipFill>
                <a:blip r:embed="rId7"/>
                <a:stretch>
                  <a:fillRect l="-2429" r="-405" b="-2368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kstvak 14">
                <a:extLst>
                  <a:ext uri="{FF2B5EF4-FFF2-40B4-BE49-F238E27FC236}">
                    <a16:creationId xmlns:a16="http://schemas.microsoft.com/office/drawing/2014/main" id="{58895DB5-526D-7CFA-B5B2-687A4F0AAFE8}"/>
                  </a:ext>
                </a:extLst>
              </p:cNvPr>
              <p:cNvSpPr txBox="1"/>
              <p:nvPr/>
            </p:nvSpPr>
            <p:spPr>
              <a:xfrm>
                <a:off x="1803369" y="1232683"/>
                <a:ext cx="1503424" cy="2304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𝜌</m:t>
                          </m:r>
                        </m:e>
                        <m:sub>
                          <m:r>
                            <m:rPr>
                              <m:sty m:val="p"/>
                            </m:rPr>
                            <a:rPr lang="en-US">
                              <a:latin typeface="Cambria Math" panose="02040503050406030204" pitchFamily="18" charset="0"/>
                            </a:rPr>
                            <m:t>profile</m:t>
                          </m:r>
                        </m:sub>
                      </m:sSub>
                      <m:d>
                        <m:dPr>
                          <m:ctrlPr>
                            <a:rPr lang="en-US" i="1">
                              <a:latin typeface="Cambria Math" panose="02040503050406030204" pitchFamily="18" charset="0"/>
                            </a:rPr>
                          </m:ctrlPr>
                        </m:dPr>
                        <m:e>
                          <m:r>
                            <a:rPr lang="en-US" i="1">
                              <a:latin typeface="Cambria Math" panose="02040503050406030204" pitchFamily="18" charset="0"/>
                            </a:rPr>
                            <m:t>𝜌</m:t>
                          </m:r>
                        </m:e>
                      </m:d>
                      <m:r>
                        <a:rPr lang="en-US" i="1">
                          <a:latin typeface="Cambria Math" panose="02040503050406030204" pitchFamily="18" charset="0"/>
                        </a:rPr>
                        <m:t>=</m:t>
                      </m:r>
                      <m:r>
                        <a:rPr lang="en-US" b="0" i="1" smtClean="0">
                          <a:latin typeface="Cambria Math" panose="02040503050406030204" pitchFamily="18" charset="0"/>
                        </a:rPr>
                        <m:t>1−</m:t>
                      </m:r>
                      <m:sSup>
                        <m:sSupPr>
                          <m:ctrlPr>
                            <a:rPr lang="en-US" i="1" smtClean="0">
                              <a:latin typeface="Cambria Math" panose="02040503050406030204" pitchFamily="18" charset="0"/>
                            </a:rPr>
                          </m:ctrlPr>
                        </m:sSupPr>
                        <m:e>
                          <m:r>
                            <a:rPr lang="en-US" b="0" i="1" smtClean="0">
                              <a:latin typeface="Cambria Math" panose="02040503050406030204" pitchFamily="18" charset="0"/>
                            </a:rPr>
                            <m:t>𝜌</m:t>
                          </m:r>
                        </m:e>
                        <m:sup>
                          <m:r>
                            <a:rPr lang="en-US" b="0" i="1" smtClean="0">
                              <a:latin typeface="Cambria Math" panose="02040503050406030204" pitchFamily="18" charset="0"/>
                            </a:rPr>
                            <m:t>2</m:t>
                          </m:r>
                        </m:sup>
                      </m:sSup>
                    </m:oMath>
                  </m:oMathPara>
                </a14:m>
                <a:endParaRPr lang="en-US" dirty="0"/>
              </a:p>
            </p:txBody>
          </p:sp>
        </mc:Choice>
        <mc:Fallback xmlns="">
          <p:sp>
            <p:nvSpPr>
              <p:cNvPr id="15" name="Tekstvak 14">
                <a:extLst>
                  <a:ext uri="{FF2B5EF4-FFF2-40B4-BE49-F238E27FC236}">
                    <a16:creationId xmlns:a16="http://schemas.microsoft.com/office/drawing/2014/main" id="{58895DB5-526D-7CFA-B5B2-687A4F0AAFE8}"/>
                  </a:ext>
                </a:extLst>
              </p:cNvPr>
              <p:cNvSpPr txBox="1">
                <a:spLocks noRot="1" noChangeAspect="1" noMove="1" noResize="1" noEditPoints="1" noAdjustHandles="1" noChangeArrowheads="1" noChangeShapeType="1" noTextEdit="1"/>
              </p:cNvSpPr>
              <p:nvPr/>
            </p:nvSpPr>
            <p:spPr>
              <a:xfrm>
                <a:off x="1803369" y="1232683"/>
                <a:ext cx="1503424" cy="230448"/>
              </a:xfrm>
              <a:prstGeom prst="rect">
                <a:avLst/>
              </a:prstGeom>
              <a:blipFill>
                <a:blip r:embed="rId8"/>
                <a:stretch>
                  <a:fillRect l="-2439" r="-813" b="-23684"/>
                </a:stretch>
              </a:blipFill>
            </p:spPr>
            <p:txBody>
              <a:bodyPr/>
              <a:lstStyle/>
              <a:p>
                <a:r>
                  <a:rPr lang="en-US">
                    <a:noFill/>
                  </a:rPr>
                  <a:t> </a:t>
                </a:r>
              </a:p>
            </p:txBody>
          </p:sp>
        </mc:Fallback>
      </mc:AlternateContent>
    </p:spTree>
    <p:extLst>
      <p:ext uri="{BB962C8B-B14F-4D97-AF65-F5344CB8AC3E}">
        <p14:creationId xmlns:p14="http://schemas.microsoft.com/office/powerpoint/2010/main" val="1445654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p:txBody>
          <a:bodyPr anchor="ctr"/>
          <a:lstStyle/>
          <a:p>
            <a:pPr algn="ctr"/>
            <a:r>
              <a:rPr lang="en-US" sz="2500" b="1" dirty="0"/>
              <a:t>Tomographic inversion of the RE distribution(s)</a:t>
            </a:r>
          </a:p>
        </p:txBody>
      </p:sp>
      <p:sp>
        <p:nvSpPr>
          <p:cNvPr id="2" name="Tijdelijke aanduiding voor inhoud 1">
            <a:extLst>
              <a:ext uri="{FF2B5EF4-FFF2-40B4-BE49-F238E27FC236}">
                <a16:creationId xmlns:a16="http://schemas.microsoft.com/office/drawing/2014/main" id="{F4B7A90A-BCCD-19AE-D2EE-31E2B62EE96D}"/>
              </a:ext>
            </a:extLst>
          </p:cNvPr>
          <p:cNvSpPr>
            <a:spLocks noGrp="1"/>
          </p:cNvSpPr>
          <p:nvPr>
            <p:ph idx="1"/>
          </p:nvPr>
        </p:nvSpPr>
        <p:spPr/>
        <p:txBody>
          <a:bodyPr/>
          <a:lstStyle/>
          <a:p>
            <a:pPr marL="342900" indent="-342900">
              <a:buFont typeface="Wingdings" panose="05000000000000000000" pitchFamily="2" charset="2"/>
              <a:buChar char="§"/>
            </a:pPr>
            <a:r>
              <a:rPr lang="en-US" dirty="0"/>
              <a:t>Slightly edge-peaked profile shows best match with experimentally observed synchrotron radiation patterns.</a:t>
            </a:r>
          </a:p>
          <a:p>
            <a:pPr marL="3429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Attempts have been made to fit radial profile. However, the shape of the resulting shape of the profile and the strong edge peaking in these radial profiles cannot be explained yet…</a:t>
            </a:r>
          </a:p>
          <a:p>
            <a:pPr marL="523875" lvl="2" indent="-342900">
              <a:buFont typeface="Wingdings" panose="05000000000000000000" pitchFamily="2" charset="2"/>
              <a:buChar char="§"/>
            </a:pPr>
            <a:r>
              <a:rPr lang="en-US" sz="1500" dirty="0"/>
              <a:t>More research (over the week) needed to come up with either …</a:t>
            </a:r>
          </a:p>
          <a:p>
            <a:pPr marL="702900" lvl="3" indent="-342900">
              <a:buFont typeface="Wingdings" panose="05000000000000000000" pitchFamily="2" charset="2"/>
              <a:buChar char="§"/>
            </a:pPr>
            <a:r>
              <a:rPr lang="en-US" sz="1500" dirty="0"/>
              <a:t>(i) a better fit (routine) of the radial profile;</a:t>
            </a:r>
          </a:p>
          <a:p>
            <a:pPr marL="702900" lvl="3" indent="-342900">
              <a:buFont typeface="Wingdings" panose="05000000000000000000" pitchFamily="2" charset="2"/>
              <a:buChar char="§"/>
            </a:pPr>
            <a:r>
              <a:rPr lang="en-US" sz="1500" dirty="0"/>
              <a:t>(ii) or an explanation of the resulting profile. </a:t>
            </a:r>
          </a:p>
        </p:txBody>
      </p:sp>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53</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33]</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49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54</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34]</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br>
              <a:rPr lang="en-US" sz="2500" b="1" dirty="0"/>
            </a:br>
            <a:r>
              <a:rPr lang="en-US" sz="2500" b="1" dirty="0"/>
              <a:t>Core-peaked profile </a:t>
            </a:r>
            <a:r>
              <a:rPr lang="en-US" sz="2500" b="1" dirty="0" err="1"/>
              <a:t>profile</a:t>
            </a:r>
            <a:r>
              <a:rPr lang="en-US" sz="2500" b="1" dirty="0"/>
              <a:t> – Result of ‘‘ECRH’’</a:t>
            </a:r>
          </a:p>
        </p:txBody>
      </p:sp>
      <mc:AlternateContent xmlns:mc="http://schemas.openxmlformats.org/markup-compatibility/2006" xmlns:a14="http://schemas.microsoft.com/office/drawing/2010/main">
        <mc:Choice Requires="a14">
          <p:sp>
            <p:nvSpPr>
              <p:cNvPr id="15" name="Tekstvak 14">
                <a:extLst>
                  <a:ext uri="{FF2B5EF4-FFF2-40B4-BE49-F238E27FC236}">
                    <a16:creationId xmlns:a16="http://schemas.microsoft.com/office/drawing/2014/main" id="{58895DB5-526D-7CFA-B5B2-687A4F0AAFE8}"/>
                  </a:ext>
                </a:extLst>
              </p:cNvPr>
              <p:cNvSpPr txBox="1"/>
              <p:nvPr/>
            </p:nvSpPr>
            <p:spPr>
              <a:xfrm>
                <a:off x="1632552" y="1243802"/>
                <a:ext cx="184505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4</m:t>
                      </m:r>
                      <m:r>
                        <a:rPr lang="en-US" b="0" i="1" smtClean="0">
                          <a:latin typeface="Cambria Math" panose="02040503050406030204" pitchFamily="18" charset="0"/>
                        </a:rPr>
                        <m:t> </m:t>
                      </m:r>
                      <m:r>
                        <m:rPr>
                          <m:sty m:val="p"/>
                        </m:rPr>
                        <a:rPr lang="en-US" b="0" i="0" smtClean="0">
                          <a:latin typeface="Cambria Math" panose="02040503050406030204" pitchFamily="18" charset="0"/>
                        </a:rPr>
                        <m:t>outer</m:t>
                      </m:r>
                      <m:r>
                        <a:rPr lang="en-US" b="0" i="0" smtClean="0">
                          <a:latin typeface="Cambria Math" panose="02040503050406030204" pitchFamily="18" charset="0"/>
                        </a:rPr>
                        <m:t> </m:t>
                      </m:r>
                      <m:r>
                        <m:rPr>
                          <m:sty m:val="p"/>
                        </m:rPr>
                        <a:rPr lang="en-US" b="0" i="0" smtClean="0">
                          <a:latin typeface="Cambria Math" panose="02040503050406030204" pitchFamily="18" charset="0"/>
                        </a:rPr>
                        <m:t>elements</m:t>
                      </m:r>
                      <m:r>
                        <a:rPr lang="en-US" b="0" i="0" smtClean="0">
                          <a:latin typeface="Cambria Math" panose="02040503050406030204" pitchFamily="18" charset="0"/>
                        </a:rPr>
                        <m:t> </m:t>
                      </m:r>
                      <m:r>
                        <m:rPr>
                          <m:sty m:val="p"/>
                        </m:rPr>
                        <a:rPr lang="en-US" b="0" i="0" smtClean="0">
                          <a:latin typeface="Cambria Math" panose="02040503050406030204" pitchFamily="18" charset="0"/>
                        </a:rPr>
                        <m:t>to</m:t>
                      </m:r>
                      <m:r>
                        <a:rPr lang="en-US" b="0" i="0" smtClean="0">
                          <a:latin typeface="Cambria Math" panose="02040503050406030204" pitchFamily="18" charset="0"/>
                        </a:rPr>
                        <m:t> </m:t>
                      </m:r>
                      <m:r>
                        <m:rPr>
                          <m:sty m:val="p"/>
                        </m:rPr>
                        <a:rPr lang="en-US" b="0" i="0" smtClean="0">
                          <a:latin typeface="Cambria Math" panose="02040503050406030204" pitchFamily="18" charset="0"/>
                        </a:rPr>
                        <m:t>zero</m:t>
                      </m:r>
                    </m:oMath>
                  </m:oMathPara>
                </a14:m>
                <a:endParaRPr lang="en-US" dirty="0"/>
              </a:p>
            </p:txBody>
          </p:sp>
        </mc:Choice>
        <mc:Fallback xmlns="">
          <p:sp>
            <p:nvSpPr>
              <p:cNvPr id="15" name="Tekstvak 14">
                <a:extLst>
                  <a:ext uri="{FF2B5EF4-FFF2-40B4-BE49-F238E27FC236}">
                    <a16:creationId xmlns:a16="http://schemas.microsoft.com/office/drawing/2014/main" id="{58895DB5-526D-7CFA-B5B2-687A4F0AAFE8}"/>
                  </a:ext>
                </a:extLst>
              </p:cNvPr>
              <p:cNvSpPr txBox="1">
                <a:spLocks noRot="1" noChangeAspect="1" noMove="1" noResize="1" noEditPoints="1" noAdjustHandles="1" noChangeArrowheads="1" noChangeShapeType="1" noTextEdit="1"/>
              </p:cNvSpPr>
              <p:nvPr/>
            </p:nvSpPr>
            <p:spPr>
              <a:xfrm>
                <a:off x="1632552" y="1243802"/>
                <a:ext cx="1845057" cy="207749"/>
              </a:xfrm>
              <a:prstGeom prst="rect">
                <a:avLst/>
              </a:prstGeom>
              <a:blipFill>
                <a:blip r:embed="rId5"/>
                <a:stretch>
                  <a:fillRect l="-1656" r="-1325" b="-88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kstvak 1">
                <a:extLst>
                  <a:ext uri="{FF2B5EF4-FFF2-40B4-BE49-F238E27FC236}">
                    <a16:creationId xmlns:a16="http://schemas.microsoft.com/office/drawing/2014/main" id="{4B4B6D14-ADBF-0BCB-63E8-4A7B6B52A1F3}"/>
                  </a:ext>
                </a:extLst>
              </p:cNvPr>
              <p:cNvSpPr txBox="1"/>
              <p:nvPr/>
            </p:nvSpPr>
            <p:spPr>
              <a:xfrm>
                <a:off x="5598921" y="1243801"/>
                <a:ext cx="184505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8</m:t>
                      </m:r>
                      <m:r>
                        <a:rPr lang="en-US" b="0" i="1" smtClean="0">
                          <a:latin typeface="Cambria Math" panose="02040503050406030204" pitchFamily="18" charset="0"/>
                        </a:rPr>
                        <m:t> </m:t>
                      </m:r>
                      <m:r>
                        <m:rPr>
                          <m:sty m:val="p"/>
                        </m:rPr>
                        <a:rPr lang="en-US" b="0" i="0" smtClean="0">
                          <a:latin typeface="Cambria Math" panose="02040503050406030204" pitchFamily="18" charset="0"/>
                        </a:rPr>
                        <m:t>outer</m:t>
                      </m:r>
                      <m:r>
                        <a:rPr lang="en-US" b="0" i="0" smtClean="0">
                          <a:latin typeface="Cambria Math" panose="02040503050406030204" pitchFamily="18" charset="0"/>
                        </a:rPr>
                        <m:t> </m:t>
                      </m:r>
                      <m:r>
                        <m:rPr>
                          <m:sty m:val="p"/>
                        </m:rPr>
                        <a:rPr lang="en-US" b="0" i="0" smtClean="0">
                          <a:latin typeface="Cambria Math" panose="02040503050406030204" pitchFamily="18" charset="0"/>
                        </a:rPr>
                        <m:t>elements</m:t>
                      </m:r>
                      <m:r>
                        <a:rPr lang="en-US" b="0" i="0" smtClean="0">
                          <a:latin typeface="Cambria Math" panose="02040503050406030204" pitchFamily="18" charset="0"/>
                        </a:rPr>
                        <m:t> </m:t>
                      </m:r>
                      <m:r>
                        <m:rPr>
                          <m:sty m:val="p"/>
                        </m:rPr>
                        <a:rPr lang="en-US" b="0" i="0" smtClean="0">
                          <a:latin typeface="Cambria Math" panose="02040503050406030204" pitchFamily="18" charset="0"/>
                        </a:rPr>
                        <m:t>to</m:t>
                      </m:r>
                      <m:r>
                        <a:rPr lang="en-US" b="0" i="0" smtClean="0">
                          <a:latin typeface="Cambria Math" panose="02040503050406030204" pitchFamily="18" charset="0"/>
                        </a:rPr>
                        <m:t> </m:t>
                      </m:r>
                      <m:r>
                        <m:rPr>
                          <m:sty m:val="p"/>
                        </m:rPr>
                        <a:rPr lang="en-US" b="0" i="0" smtClean="0">
                          <a:latin typeface="Cambria Math" panose="02040503050406030204" pitchFamily="18" charset="0"/>
                        </a:rPr>
                        <m:t>zero</m:t>
                      </m:r>
                    </m:oMath>
                  </m:oMathPara>
                </a14:m>
                <a:endParaRPr lang="en-US" dirty="0"/>
              </a:p>
            </p:txBody>
          </p:sp>
        </mc:Choice>
        <mc:Fallback xmlns="">
          <p:sp>
            <p:nvSpPr>
              <p:cNvPr id="2" name="Tekstvak 1">
                <a:extLst>
                  <a:ext uri="{FF2B5EF4-FFF2-40B4-BE49-F238E27FC236}">
                    <a16:creationId xmlns:a16="http://schemas.microsoft.com/office/drawing/2014/main" id="{4B4B6D14-ADBF-0BCB-63E8-4A7B6B52A1F3}"/>
                  </a:ext>
                </a:extLst>
              </p:cNvPr>
              <p:cNvSpPr txBox="1">
                <a:spLocks noRot="1" noChangeAspect="1" noMove="1" noResize="1" noEditPoints="1" noAdjustHandles="1" noChangeArrowheads="1" noChangeShapeType="1" noTextEdit="1"/>
              </p:cNvSpPr>
              <p:nvPr/>
            </p:nvSpPr>
            <p:spPr>
              <a:xfrm>
                <a:off x="5598921" y="1243801"/>
                <a:ext cx="1845057" cy="207749"/>
              </a:xfrm>
              <a:prstGeom prst="rect">
                <a:avLst/>
              </a:prstGeom>
              <a:blipFill>
                <a:blip r:embed="rId6"/>
                <a:stretch>
                  <a:fillRect l="-1650" r="-990" b="-8824"/>
                </a:stretch>
              </a:blipFill>
            </p:spPr>
            <p:txBody>
              <a:bodyPr/>
              <a:lstStyle/>
              <a:p>
                <a:r>
                  <a:rPr lang="en-US">
                    <a:noFill/>
                  </a:rPr>
                  <a:t> </a:t>
                </a:r>
              </a:p>
            </p:txBody>
          </p:sp>
        </mc:Fallback>
      </mc:AlternateContent>
      <p:pic>
        <p:nvPicPr>
          <p:cNvPr id="21" name="Tijdelijke aanduiding voor inhoud 20" descr="Afbeelding met Amber, Kleurrijkheid, schermopname&#10;&#10;Automatisch gegenereerde beschrijving">
            <a:extLst>
              <a:ext uri="{FF2B5EF4-FFF2-40B4-BE49-F238E27FC236}">
                <a16:creationId xmlns:a16="http://schemas.microsoft.com/office/drawing/2014/main" id="{493FC872-4C97-4414-C1E6-E23D86E80199}"/>
              </a:ext>
            </a:extLst>
          </p:cNvPr>
          <p:cNvPicPr>
            <a:picLocks noGrp="1" noChangeAspect="1"/>
          </p:cNvPicPr>
          <p:nvPr>
            <p:ph sz="half" idx="2"/>
          </p:nvPr>
        </p:nvPicPr>
        <p:blipFill>
          <a:blip r:embed="rId7" cstate="print">
            <a:extLst>
              <a:ext uri="{28A0092B-C50C-407E-A947-70E740481C1C}">
                <a14:useLocalDpi xmlns:a14="http://schemas.microsoft.com/office/drawing/2010/main" val="0"/>
              </a:ext>
            </a:extLst>
          </a:blip>
          <a:stretch>
            <a:fillRect/>
          </a:stretch>
        </p:blipFill>
        <p:spPr>
          <a:xfrm>
            <a:off x="4722813" y="1638102"/>
            <a:ext cx="3597275" cy="2248296"/>
          </a:xfrm>
        </p:spPr>
      </p:pic>
      <p:pic>
        <p:nvPicPr>
          <p:cNvPr id="18" name="Tijdelijke aanduiding voor inhoud 17" descr="Afbeelding met Amber, Kleurrijkheid, licht&#10;&#10;Automatisch gegenereerde beschrijving">
            <a:extLst>
              <a:ext uri="{FF2B5EF4-FFF2-40B4-BE49-F238E27FC236}">
                <a16:creationId xmlns:a16="http://schemas.microsoft.com/office/drawing/2014/main" id="{119B1FA4-1916-6FF6-AD1F-B123A5867F49}"/>
              </a:ext>
            </a:extLst>
          </p:cNvPr>
          <p:cNvPicPr>
            <a:picLocks noGrp="1" noChangeAspect="1"/>
          </p:cNvPicPr>
          <p:nvPr>
            <p:ph sz="half" idx="1"/>
          </p:nvPr>
        </p:nvPicPr>
        <p:blipFill>
          <a:blip r:embed="rId8" cstate="print">
            <a:extLst>
              <a:ext uri="{28A0092B-C50C-407E-A947-70E740481C1C}">
                <a14:useLocalDpi xmlns:a14="http://schemas.microsoft.com/office/drawing/2010/main" val="0"/>
              </a:ext>
            </a:extLst>
          </a:blip>
          <a:stretch>
            <a:fillRect/>
          </a:stretch>
        </p:blipFill>
        <p:spPr>
          <a:xfrm>
            <a:off x="755650" y="1637605"/>
            <a:ext cx="3598863" cy="2249289"/>
          </a:xfrm>
        </p:spPr>
      </p:pic>
      <mc:AlternateContent xmlns:mc="http://schemas.openxmlformats.org/markup-compatibility/2006" xmlns:a14="http://schemas.microsoft.com/office/drawing/2010/main">
        <mc:Choice Requires="a14">
          <p:sp>
            <p:nvSpPr>
              <p:cNvPr id="16" name="Tekstvak 15">
                <a:extLst>
                  <a:ext uri="{FF2B5EF4-FFF2-40B4-BE49-F238E27FC236}">
                    <a16:creationId xmlns:a16="http://schemas.microsoft.com/office/drawing/2014/main" id="{C68086C0-61C1-FC34-C350-21D5847FE3B1}"/>
                  </a:ext>
                </a:extLst>
              </p:cNvPr>
              <p:cNvSpPr txBox="1"/>
              <p:nvPr/>
            </p:nvSpPr>
            <p:spPr>
              <a:xfrm>
                <a:off x="4012394" y="4114291"/>
                <a:ext cx="1420837" cy="2262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m:rPr>
                              <m:sty m:val="p"/>
                            </m:rPr>
                            <a:rPr lang="en-US" b="0" i="0" smtClean="0">
                              <a:latin typeface="Cambria Math" panose="02040503050406030204" pitchFamily="18" charset="0"/>
                            </a:rPr>
                            <m:t>profile</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𝜌</m:t>
                          </m:r>
                        </m:e>
                      </m:d>
                      <m:r>
                        <a:rPr lang="en-US" b="0" i="1" smtClean="0">
                          <a:latin typeface="Cambria Math" panose="02040503050406030204" pitchFamily="18" charset="0"/>
                        </a:rPr>
                        <m:t>=1−</m:t>
                      </m:r>
                      <m:r>
                        <a:rPr lang="en-US" b="0" i="1" smtClean="0">
                          <a:latin typeface="Cambria Math" panose="02040503050406030204" pitchFamily="18" charset="0"/>
                        </a:rPr>
                        <m:t>𝜌</m:t>
                      </m:r>
                    </m:oMath>
                  </m:oMathPara>
                </a14:m>
                <a:endParaRPr lang="en-US" dirty="0"/>
              </a:p>
            </p:txBody>
          </p:sp>
        </mc:Choice>
        <mc:Fallback xmlns="">
          <p:sp>
            <p:nvSpPr>
              <p:cNvPr id="16" name="Tekstvak 15">
                <a:extLst>
                  <a:ext uri="{FF2B5EF4-FFF2-40B4-BE49-F238E27FC236}">
                    <a16:creationId xmlns:a16="http://schemas.microsoft.com/office/drawing/2014/main" id="{C68086C0-61C1-FC34-C350-21D5847FE3B1}"/>
                  </a:ext>
                </a:extLst>
              </p:cNvPr>
              <p:cNvSpPr txBox="1">
                <a:spLocks noRot="1" noChangeAspect="1" noMove="1" noResize="1" noEditPoints="1" noAdjustHandles="1" noChangeArrowheads="1" noChangeShapeType="1" noTextEdit="1"/>
              </p:cNvSpPr>
              <p:nvPr/>
            </p:nvSpPr>
            <p:spPr>
              <a:xfrm>
                <a:off x="4012394" y="4114291"/>
                <a:ext cx="1420837" cy="226216"/>
              </a:xfrm>
              <a:prstGeom prst="rect">
                <a:avLst/>
              </a:prstGeom>
              <a:blipFill>
                <a:blip r:embed="rId9"/>
                <a:stretch>
                  <a:fillRect l="-2575" r="-2575" b="-24324"/>
                </a:stretch>
              </a:blipFill>
            </p:spPr>
            <p:txBody>
              <a:bodyPr/>
              <a:lstStyle/>
              <a:p>
                <a:r>
                  <a:rPr lang="en-US">
                    <a:noFill/>
                  </a:rPr>
                  <a:t> </a:t>
                </a:r>
              </a:p>
            </p:txBody>
          </p:sp>
        </mc:Fallback>
      </mc:AlternateContent>
    </p:spTree>
    <p:extLst>
      <p:ext uri="{BB962C8B-B14F-4D97-AF65-F5344CB8AC3E}">
        <p14:creationId xmlns:p14="http://schemas.microsoft.com/office/powerpoint/2010/main" val="21781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59B950-4527-869B-976E-2023152C8436}"/>
              </a:ext>
            </a:extLst>
          </p:cNvPr>
          <p:cNvSpPr>
            <a:spLocks noGrp="1"/>
          </p:cNvSpPr>
          <p:nvPr>
            <p:ph type="title"/>
          </p:nvPr>
        </p:nvSpPr>
        <p:spPr/>
        <p:txBody>
          <a:bodyPr anchor="ctr"/>
          <a:lstStyle/>
          <a:p>
            <a:r>
              <a:rPr lang="en-US" sz="2500" dirty="0"/>
              <a:t>Outlook</a:t>
            </a:r>
          </a:p>
        </p:txBody>
      </p:sp>
      <p:sp>
        <p:nvSpPr>
          <p:cNvPr id="3" name="Tijdelijke aanduiding voor inhoud 2">
            <a:extLst>
              <a:ext uri="{FF2B5EF4-FFF2-40B4-BE49-F238E27FC236}">
                <a16:creationId xmlns:a16="http://schemas.microsoft.com/office/drawing/2014/main" id="{80087937-0352-1574-A8E1-0E749D2C00BA}"/>
              </a:ext>
            </a:extLst>
          </p:cNvPr>
          <p:cNvSpPr>
            <a:spLocks noGrp="1"/>
          </p:cNvSpPr>
          <p:nvPr>
            <p:ph idx="1"/>
          </p:nvPr>
        </p:nvSpPr>
        <p:spPr/>
        <p:txBody>
          <a:bodyPr/>
          <a:lstStyle/>
          <a:p>
            <a:pPr marL="342900" indent="-342900">
              <a:buFont typeface="Wingdings" panose="05000000000000000000" pitchFamily="2" charset="2"/>
              <a:buChar char="§"/>
            </a:pPr>
            <a:r>
              <a:rPr lang="en-US" b="1" dirty="0"/>
              <a:t>Conclusion: </a:t>
            </a:r>
            <a:r>
              <a:rPr lang="en-US" i="1" dirty="0"/>
              <a:t>ECRH-induced expulsion of REs is most efficient near-axis.</a:t>
            </a:r>
          </a:p>
          <a:p>
            <a:pPr marL="523875" lvl="2" indent="-342900"/>
            <a:r>
              <a:rPr lang="en-US" sz="1500" dirty="0"/>
              <a:t>(Effective) loss coefficient much larger near-axis compared to off-axis.</a:t>
            </a:r>
          </a:p>
          <a:p>
            <a:pPr marL="523875" lvl="2" indent="-342900"/>
            <a:r>
              <a:rPr lang="en-US" sz="1500" dirty="0"/>
              <a:t>Reduction of population of REs much larger near-axis compared to off-axis.</a:t>
            </a:r>
          </a:p>
          <a:p>
            <a:pPr marL="523875" lvl="2" indent="-342900"/>
            <a:r>
              <a:rPr lang="en-US" sz="1500" dirty="0"/>
              <a:t>In the off-axis shots, the synchrotron radiation does not completely disappear, and appears much brighter after the ECRH phase.</a:t>
            </a:r>
          </a:p>
          <a:p>
            <a:pPr marL="342900" lvl="1" indent="-342900">
              <a:buFont typeface="Wingdings" panose="05000000000000000000" pitchFamily="2" charset="2"/>
              <a:buChar char="§"/>
            </a:pPr>
            <a:endParaRPr lang="en-US" dirty="0"/>
          </a:p>
          <a:p>
            <a:pPr marL="342900" lvl="1" indent="-342900">
              <a:buFont typeface="Wingdings" panose="05000000000000000000" pitchFamily="2" charset="2"/>
              <a:buChar char="§"/>
            </a:pPr>
            <a:r>
              <a:rPr lang="en-US" b="1" dirty="0"/>
              <a:t>Future work:</a:t>
            </a:r>
            <a:r>
              <a:rPr lang="en-US" dirty="0"/>
              <a:t> </a:t>
            </a:r>
            <a:r>
              <a:rPr lang="en-US" i="1" dirty="0"/>
              <a:t>Investigate the (shape of the) radial profile more thoroughly.</a:t>
            </a:r>
          </a:p>
          <a:p>
            <a:pPr marL="342900" lvl="1" indent="-342900">
              <a:buFont typeface="Wingdings" panose="05000000000000000000" pitchFamily="2" charset="2"/>
              <a:buChar char="§"/>
            </a:pPr>
            <a:endParaRPr lang="en-US" b="1" i="1" dirty="0"/>
          </a:p>
          <a:p>
            <a:pPr marL="342900" lvl="1" indent="-342900">
              <a:buFont typeface="Wingdings" panose="05000000000000000000" pitchFamily="2" charset="2"/>
              <a:buChar char="§"/>
            </a:pPr>
            <a:r>
              <a:rPr lang="en-US" b="1" dirty="0"/>
              <a:t>Future-future work:</a:t>
            </a:r>
            <a:r>
              <a:rPr lang="en-US" dirty="0"/>
              <a:t> </a:t>
            </a:r>
            <a:r>
              <a:rPr lang="en-US" i="1" dirty="0"/>
              <a:t>Complete fluid-kinetic(-transport) DREAM simulations to numerically find the RE distribution.</a:t>
            </a:r>
          </a:p>
          <a:p>
            <a:pPr marL="702900" lvl="3" indent="-342900">
              <a:buFont typeface="Wingdings" panose="05000000000000000000" pitchFamily="2" charset="2"/>
              <a:buChar char="§"/>
            </a:pPr>
            <a:r>
              <a:rPr lang="en-US" sz="1500" i="1" dirty="0"/>
              <a:t>Fluid-transport DREAM simulations with frozen current mode already performed to get some insights in evolution of transport coefficient(s). More work needed to do…</a:t>
            </a:r>
            <a:endParaRPr lang="en-US" sz="1500" dirty="0"/>
          </a:p>
        </p:txBody>
      </p:sp>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55</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35]</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2"/>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101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56</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36a - Hidden]</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mc:AlternateContent xmlns:mc="http://schemas.openxmlformats.org/markup-compatibility/2006" xmlns:a14="http://schemas.microsoft.com/office/drawing/2010/main">
        <mc:Choice Requires="a14">
          <p:sp>
            <p:nvSpPr>
              <p:cNvPr id="27" name="Tekstvak 26">
                <a:extLst>
                  <a:ext uri="{FF2B5EF4-FFF2-40B4-BE49-F238E27FC236}">
                    <a16:creationId xmlns:a16="http://schemas.microsoft.com/office/drawing/2014/main" id="{7C6A806D-CF43-99DF-CD11-FA798940C3E0}"/>
                  </a:ext>
                </a:extLst>
              </p:cNvPr>
              <p:cNvSpPr txBox="1"/>
              <p:nvPr/>
            </p:nvSpPr>
            <p:spPr>
              <a:xfrm>
                <a:off x="1914681"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1400 </m:t>
                      </m:r>
                      <m:r>
                        <m:rPr>
                          <m:sty m:val="p"/>
                        </m:rPr>
                        <a:rPr lang="en-US" b="0" i="0" smtClean="0">
                          <a:latin typeface="Cambria Math" panose="02040503050406030204" pitchFamily="18" charset="0"/>
                        </a:rPr>
                        <m:t>ms</m:t>
                      </m:r>
                    </m:oMath>
                  </m:oMathPara>
                </a14:m>
                <a:endParaRPr lang="en-US" dirty="0"/>
              </a:p>
            </p:txBody>
          </p:sp>
        </mc:Choice>
        <mc:Fallback xmlns="">
          <p:sp>
            <p:nvSpPr>
              <p:cNvPr id="27" name="Tekstvak 26">
                <a:extLst>
                  <a:ext uri="{FF2B5EF4-FFF2-40B4-BE49-F238E27FC236}">
                    <a16:creationId xmlns:a16="http://schemas.microsoft.com/office/drawing/2014/main" id="{7C6A806D-CF43-99DF-CD11-FA798940C3E0}"/>
                  </a:ext>
                </a:extLst>
              </p:cNvPr>
              <p:cNvSpPr txBox="1">
                <a:spLocks noRot="1" noChangeAspect="1" noMove="1" noResize="1" noEditPoints="1" noAdjustHandles="1" noChangeArrowheads="1" noChangeShapeType="1" noTextEdit="1"/>
              </p:cNvSpPr>
              <p:nvPr/>
            </p:nvSpPr>
            <p:spPr>
              <a:xfrm>
                <a:off x="1914681" y="1243802"/>
                <a:ext cx="1280800" cy="207749"/>
              </a:xfrm>
              <a:prstGeom prst="rect">
                <a:avLst/>
              </a:prstGeom>
              <a:blipFill>
                <a:blip r:embed="rId5"/>
                <a:stretch>
                  <a:fillRect l="-2857" r="-1429" b="-88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kstvak 27">
                <a:extLst>
                  <a:ext uri="{FF2B5EF4-FFF2-40B4-BE49-F238E27FC236}">
                    <a16:creationId xmlns:a16="http://schemas.microsoft.com/office/drawing/2014/main" id="{FCC9623F-5B4D-5223-124D-37DEEA309E97}"/>
                  </a:ext>
                </a:extLst>
              </p:cNvPr>
              <p:cNvSpPr txBox="1"/>
              <p:nvPr/>
            </p:nvSpPr>
            <p:spPr>
              <a:xfrm>
                <a:off x="5948519"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Time</m:t>
                      </m:r>
                      <m:r>
                        <a:rPr lang="en-US">
                          <a:latin typeface="Cambria Math" panose="02040503050406030204" pitchFamily="18" charset="0"/>
                        </a:rPr>
                        <m:t> </m:t>
                      </m:r>
                      <m:r>
                        <m:rPr>
                          <m:sty m:val="p"/>
                        </m:rPr>
                        <a:rPr lang="en-US">
                          <a:latin typeface="Cambria Math" panose="02040503050406030204" pitchFamily="18" charset="0"/>
                        </a:rPr>
                        <m:t>of</m:t>
                      </m:r>
                      <m:r>
                        <a:rPr lang="en-US">
                          <a:latin typeface="Cambria Math" panose="02040503050406030204" pitchFamily="18" charset="0"/>
                        </a:rPr>
                        <m:t> 1500 </m:t>
                      </m:r>
                      <m:r>
                        <m:rPr>
                          <m:sty m:val="p"/>
                        </m:rPr>
                        <a:rPr lang="en-US">
                          <a:latin typeface="Cambria Math" panose="02040503050406030204" pitchFamily="18" charset="0"/>
                        </a:rPr>
                        <m:t>ms</m:t>
                      </m:r>
                    </m:oMath>
                  </m:oMathPara>
                </a14:m>
                <a:endParaRPr lang="en-US" dirty="0"/>
              </a:p>
            </p:txBody>
          </p:sp>
        </mc:Choice>
        <mc:Fallback xmlns="">
          <p:sp>
            <p:nvSpPr>
              <p:cNvPr id="28" name="Tekstvak 27">
                <a:extLst>
                  <a:ext uri="{FF2B5EF4-FFF2-40B4-BE49-F238E27FC236}">
                    <a16:creationId xmlns:a16="http://schemas.microsoft.com/office/drawing/2014/main" id="{FCC9623F-5B4D-5223-124D-37DEEA309E97}"/>
                  </a:ext>
                </a:extLst>
              </p:cNvPr>
              <p:cNvSpPr txBox="1">
                <a:spLocks noRot="1" noChangeAspect="1" noMove="1" noResize="1" noEditPoints="1" noAdjustHandles="1" noChangeArrowheads="1" noChangeShapeType="1" noTextEdit="1"/>
              </p:cNvSpPr>
              <p:nvPr/>
            </p:nvSpPr>
            <p:spPr>
              <a:xfrm>
                <a:off x="5948519" y="1243802"/>
                <a:ext cx="1280800" cy="207749"/>
              </a:xfrm>
              <a:prstGeom prst="rect">
                <a:avLst/>
              </a:prstGeom>
              <a:blipFill>
                <a:blip r:embed="rId6"/>
                <a:stretch>
                  <a:fillRect l="-2857" r="-1429" b="-8824"/>
                </a:stretch>
              </a:blipFill>
            </p:spPr>
            <p:txBody>
              <a:bodyPr/>
              <a:lstStyle/>
              <a:p>
                <a:r>
                  <a:rPr lang="en-US">
                    <a:noFill/>
                  </a:rPr>
                  <a:t> </a:t>
                </a:r>
              </a:p>
            </p:txBody>
          </p:sp>
        </mc:Fallback>
      </mc:AlternateContent>
      <p:pic>
        <p:nvPicPr>
          <p:cNvPr id="12" name="Tijdelijke aanduiding voor inhoud 11" descr="Afbeelding met schermopname, grafische vormgeving, Kleurrijkheid, Graphics&#10;&#10;Automatisch gegenereerde beschrijving">
            <a:extLst>
              <a:ext uri="{FF2B5EF4-FFF2-40B4-BE49-F238E27FC236}">
                <a16:creationId xmlns:a16="http://schemas.microsoft.com/office/drawing/2014/main" id="{20D7B8EE-EDD4-6D18-F88F-D87FBD43B401}"/>
              </a:ext>
            </a:extLst>
          </p:cNvPr>
          <p:cNvPicPr>
            <a:picLocks noGrp="1" noChangeAspect="1"/>
          </p:cNvPicPr>
          <p:nvPr>
            <p:ph sz="half" idx="2"/>
          </p:nvPr>
        </p:nvPicPr>
        <p:blipFill>
          <a:blip r:embed="rId7" cstate="print">
            <a:extLst>
              <a:ext uri="{28A0092B-C50C-407E-A947-70E740481C1C}">
                <a14:useLocalDpi xmlns:a14="http://schemas.microsoft.com/office/drawing/2010/main" val="0"/>
              </a:ext>
            </a:extLst>
          </a:blip>
          <a:stretch>
            <a:fillRect/>
          </a:stretch>
        </p:blipFill>
        <p:spPr>
          <a:xfrm>
            <a:off x="4722813" y="1638102"/>
            <a:ext cx="3597275" cy="2248296"/>
          </a:xfrm>
        </p:spPr>
      </p:pic>
      <p:pic>
        <p:nvPicPr>
          <p:cNvPr id="14" name="Tijdelijke aanduiding voor inhoud 13" descr="Afbeelding met Kleurrijkheid, schermopname, geel, kunst&#10;&#10;Automatisch gegenereerde beschrijving">
            <a:extLst>
              <a:ext uri="{FF2B5EF4-FFF2-40B4-BE49-F238E27FC236}">
                <a16:creationId xmlns:a16="http://schemas.microsoft.com/office/drawing/2014/main" id="{A2EB74E5-02EC-7DDE-E934-46D0F7686995}"/>
              </a:ext>
            </a:extLst>
          </p:cNvPr>
          <p:cNvPicPr>
            <a:picLocks noGrp="1" noChangeAspect="1"/>
          </p:cNvPicPr>
          <p:nvPr>
            <p:ph sz="half" idx="1"/>
          </p:nvPr>
        </p:nvPicPr>
        <p:blipFill>
          <a:blip r:embed="rId8" cstate="print">
            <a:extLst>
              <a:ext uri="{28A0092B-C50C-407E-A947-70E740481C1C}">
                <a14:useLocalDpi xmlns:a14="http://schemas.microsoft.com/office/drawing/2010/main" val="0"/>
              </a:ext>
            </a:extLst>
          </a:blip>
          <a:stretch>
            <a:fillRect/>
          </a:stretch>
        </p:blipFill>
        <p:spPr>
          <a:xfrm>
            <a:off x="755650" y="1637605"/>
            <a:ext cx="3598863" cy="2249289"/>
          </a:xfrm>
        </p:spPr>
      </p:pic>
    </p:spTree>
    <p:extLst>
      <p:ext uri="{BB962C8B-B14F-4D97-AF65-F5344CB8AC3E}">
        <p14:creationId xmlns:p14="http://schemas.microsoft.com/office/powerpoint/2010/main" val="3726175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57</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36b - Hidden]</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kstvak 2">
                <a:extLst>
                  <a:ext uri="{FF2B5EF4-FFF2-40B4-BE49-F238E27FC236}">
                    <a16:creationId xmlns:a16="http://schemas.microsoft.com/office/drawing/2014/main" id="{6DCD2DE7-FC46-3B5C-B721-B348D80AB4DA}"/>
                  </a:ext>
                </a:extLst>
              </p:cNvPr>
              <p:cNvSpPr txBox="1"/>
              <p:nvPr/>
            </p:nvSpPr>
            <p:spPr>
              <a:xfrm>
                <a:off x="1914682"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1600 </m:t>
                      </m:r>
                      <m:r>
                        <m:rPr>
                          <m:sty m:val="p"/>
                        </m:rPr>
                        <a:rPr lang="en-US" b="0" i="0" smtClean="0">
                          <a:latin typeface="Cambria Math" panose="02040503050406030204" pitchFamily="18" charset="0"/>
                        </a:rPr>
                        <m:t>ms</m:t>
                      </m:r>
                    </m:oMath>
                  </m:oMathPara>
                </a14:m>
                <a:endParaRPr lang="en-US" dirty="0"/>
              </a:p>
            </p:txBody>
          </p:sp>
        </mc:Choice>
        <mc:Fallback xmlns="">
          <p:sp>
            <p:nvSpPr>
              <p:cNvPr id="3" name="Tekstvak 2">
                <a:extLst>
                  <a:ext uri="{FF2B5EF4-FFF2-40B4-BE49-F238E27FC236}">
                    <a16:creationId xmlns:a16="http://schemas.microsoft.com/office/drawing/2014/main" id="{6DCD2DE7-FC46-3B5C-B721-B348D80AB4DA}"/>
                  </a:ext>
                </a:extLst>
              </p:cNvPr>
              <p:cNvSpPr txBox="1">
                <a:spLocks noRot="1" noChangeAspect="1" noMove="1" noResize="1" noEditPoints="1" noAdjustHandles="1" noChangeArrowheads="1" noChangeShapeType="1" noTextEdit="1"/>
              </p:cNvSpPr>
              <p:nvPr/>
            </p:nvSpPr>
            <p:spPr>
              <a:xfrm>
                <a:off x="1914682" y="1243802"/>
                <a:ext cx="1280800" cy="207749"/>
              </a:xfrm>
              <a:prstGeom prst="rect">
                <a:avLst/>
              </a:prstGeom>
              <a:blipFill>
                <a:blip r:embed="rId5"/>
                <a:stretch>
                  <a:fillRect l="-2857" r="-1429" b="-8824"/>
                </a:stretch>
              </a:blipFill>
            </p:spPr>
            <p:txBody>
              <a:bodyPr/>
              <a:lstStyle/>
              <a:p>
                <a:r>
                  <a:rPr lang="en-US">
                    <a:noFill/>
                  </a:rPr>
                  <a:t> </a:t>
                </a:r>
              </a:p>
            </p:txBody>
          </p:sp>
        </mc:Fallback>
      </mc:AlternateContent>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mc:AlternateContent xmlns:mc="http://schemas.openxmlformats.org/markup-compatibility/2006" xmlns:a14="http://schemas.microsoft.com/office/drawing/2010/main">
        <mc:Choice Requires="a14">
          <p:sp>
            <p:nvSpPr>
              <p:cNvPr id="16" name="Tekstvak 15">
                <a:extLst>
                  <a:ext uri="{FF2B5EF4-FFF2-40B4-BE49-F238E27FC236}">
                    <a16:creationId xmlns:a16="http://schemas.microsoft.com/office/drawing/2014/main" id="{EAC84935-48E6-0FC5-9386-65A551EE83C6}"/>
                  </a:ext>
                </a:extLst>
              </p:cNvPr>
              <p:cNvSpPr txBox="1"/>
              <p:nvPr/>
            </p:nvSpPr>
            <p:spPr>
              <a:xfrm>
                <a:off x="5948519"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Time</m:t>
                      </m:r>
                      <m:r>
                        <a:rPr lang="en-US" smtClean="0">
                          <a:latin typeface="Cambria Math" panose="02040503050406030204" pitchFamily="18" charset="0"/>
                        </a:rPr>
                        <m:t> </m:t>
                      </m:r>
                      <m:r>
                        <m:rPr>
                          <m:sty m:val="p"/>
                        </m:rPr>
                        <a:rPr lang="en-US" smtClean="0">
                          <a:latin typeface="Cambria Math" panose="02040503050406030204" pitchFamily="18" charset="0"/>
                        </a:rPr>
                        <m:t>of</m:t>
                      </m:r>
                      <m:r>
                        <a:rPr lang="en-US" smtClean="0">
                          <a:latin typeface="Cambria Math" panose="02040503050406030204" pitchFamily="18" charset="0"/>
                        </a:rPr>
                        <m:t> 1700 </m:t>
                      </m:r>
                      <m:r>
                        <m:rPr>
                          <m:sty m:val="p"/>
                        </m:rPr>
                        <a:rPr lang="en-US">
                          <a:latin typeface="Cambria Math" panose="02040503050406030204" pitchFamily="18" charset="0"/>
                        </a:rPr>
                        <m:t>ms</m:t>
                      </m:r>
                    </m:oMath>
                  </m:oMathPara>
                </a14:m>
                <a:endParaRPr lang="en-US" dirty="0"/>
              </a:p>
            </p:txBody>
          </p:sp>
        </mc:Choice>
        <mc:Fallback xmlns="">
          <p:sp>
            <p:nvSpPr>
              <p:cNvPr id="16" name="Tekstvak 15">
                <a:extLst>
                  <a:ext uri="{FF2B5EF4-FFF2-40B4-BE49-F238E27FC236}">
                    <a16:creationId xmlns:a16="http://schemas.microsoft.com/office/drawing/2014/main" id="{EAC84935-48E6-0FC5-9386-65A551EE83C6}"/>
                  </a:ext>
                </a:extLst>
              </p:cNvPr>
              <p:cNvSpPr txBox="1">
                <a:spLocks noRot="1" noChangeAspect="1" noMove="1" noResize="1" noEditPoints="1" noAdjustHandles="1" noChangeArrowheads="1" noChangeShapeType="1" noTextEdit="1"/>
              </p:cNvSpPr>
              <p:nvPr/>
            </p:nvSpPr>
            <p:spPr>
              <a:xfrm>
                <a:off x="5948519" y="1243802"/>
                <a:ext cx="1280800" cy="207749"/>
              </a:xfrm>
              <a:prstGeom prst="rect">
                <a:avLst/>
              </a:prstGeom>
              <a:blipFill>
                <a:blip r:embed="rId6"/>
                <a:stretch>
                  <a:fillRect l="-2857" r="-1429" b="-8824"/>
                </a:stretch>
              </a:blipFill>
            </p:spPr>
            <p:txBody>
              <a:bodyPr/>
              <a:lstStyle/>
              <a:p>
                <a:r>
                  <a:rPr lang="en-US">
                    <a:noFill/>
                  </a:rPr>
                  <a:t> </a:t>
                </a:r>
              </a:p>
            </p:txBody>
          </p:sp>
        </mc:Fallback>
      </mc:AlternateContent>
      <p:pic>
        <p:nvPicPr>
          <p:cNvPr id="23" name="Tijdelijke aanduiding voor inhoud 22" descr="Afbeelding met schermopname, Kleurrijkheid, grafische vormgeving, kunst&#10;&#10;Automatisch gegenereerde beschrijving">
            <a:extLst>
              <a:ext uri="{FF2B5EF4-FFF2-40B4-BE49-F238E27FC236}">
                <a16:creationId xmlns:a16="http://schemas.microsoft.com/office/drawing/2014/main" id="{9569BAB7-1F17-F7C7-CB00-B08A43D03C46}"/>
              </a:ext>
            </a:extLst>
          </p:cNvPr>
          <p:cNvPicPr>
            <a:picLocks noGrp="1" noChangeAspect="1"/>
          </p:cNvPicPr>
          <p:nvPr>
            <p:ph sz="half" idx="1"/>
          </p:nvPr>
        </p:nvPicPr>
        <p:blipFill>
          <a:blip r:embed="rId7"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29" name="Tijdelijke aanduiding voor inhoud 28" descr="Afbeelding met schermopname, grafische vormgeving, Graphics, kunst&#10;&#10;Automatisch gegenereerde beschrijving">
            <a:extLst>
              <a:ext uri="{FF2B5EF4-FFF2-40B4-BE49-F238E27FC236}">
                <a16:creationId xmlns:a16="http://schemas.microsoft.com/office/drawing/2014/main" id="{7552E7D3-93DB-6D9C-7A0E-7B94142D0B56}"/>
              </a:ext>
            </a:extLst>
          </p:cNvPr>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4722813" y="1638102"/>
            <a:ext cx="3597275" cy="2248296"/>
          </a:xfrm>
        </p:spPr>
      </p:pic>
    </p:spTree>
    <p:extLst>
      <p:ext uri="{BB962C8B-B14F-4D97-AF65-F5344CB8AC3E}">
        <p14:creationId xmlns:p14="http://schemas.microsoft.com/office/powerpoint/2010/main" val="1655099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58</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36c - Hidden]</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mc:AlternateContent xmlns:mc="http://schemas.openxmlformats.org/markup-compatibility/2006" xmlns:a14="http://schemas.microsoft.com/office/drawing/2010/main">
        <mc:Choice Requires="a14">
          <p:sp>
            <p:nvSpPr>
              <p:cNvPr id="27" name="Tekstvak 26">
                <a:extLst>
                  <a:ext uri="{FF2B5EF4-FFF2-40B4-BE49-F238E27FC236}">
                    <a16:creationId xmlns:a16="http://schemas.microsoft.com/office/drawing/2014/main" id="{7C6A806D-CF43-99DF-CD11-FA798940C3E0}"/>
                  </a:ext>
                </a:extLst>
              </p:cNvPr>
              <p:cNvSpPr txBox="1"/>
              <p:nvPr/>
            </p:nvSpPr>
            <p:spPr>
              <a:xfrm>
                <a:off x="1914681"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1400 </m:t>
                      </m:r>
                      <m:r>
                        <m:rPr>
                          <m:sty m:val="p"/>
                        </m:rPr>
                        <a:rPr lang="en-US" b="0" i="0" smtClean="0">
                          <a:latin typeface="Cambria Math" panose="02040503050406030204" pitchFamily="18" charset="0"/>
                        </a:rPr>
                        <m:t>ms</m:t>
                      </m:r>
                    </m:oMath>
                  </m:oMathPara>
                </a14:m>
                <a:endParaRPr lang="en-US" dirty="0"/>
              </a:p>
            </p:txBody>
          </p:sp>
        </mc:Choice>
        <mc:Fallback xmlns="">
          <p:sp>
            <p:nvSpPr>
              <p:cNvPr id="27" name="Tekstvak 26">
                <a:extLst>
                  <a:ext uri="{FF2B5EF4-FFF2-40B4-BE49-F238E27FC236}">
                    <a16:creationId xmlns:a16="http://schemas.microsoft.com/office/drawing/2014/main" id="{7C6A806D-CF43-99DF-CD11-FA798940C3E0}"/>
                  </a:ext>
                </a:extLst>
              </p:cNvPr>
              <p:cNvSpPr txBox="1">
                <a:spLocks noRot="1" noChangeAspect="1" noMove="1" noResize="1" noEditPoints="1" noAdjustHandles="1" noChangeArrowheads="1" noChangeShapeType="1" noTextEdit="1"/>
              </p:cNvSpPr>
              <p:nvPr/>
            </p:nvSpPr>
            <p:spPr>
              <a:xfrm>
                <a:off x="1914681" y="1243802"/>
                <a:ext cx="1280800" cy="207749"/>
              </a:xfrm>
              <a:prstGeom prst="rect">
                <a:avLst/>
              </a:prstGeom>
              <a:blipFill>
                <a:blip r:embed="rId5"/>
                <a:stretch>
                  <a:fillRect l="-2857" r="-1429" b="-88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kstvak 27">
                <a:extLst>
                  <a:ext uri="{FF2B5EF4-FFF2-40B4-BE49-F238E27FC236}">
                    <a16:creationId xmlns:a16="http://schemas.microsoft.com/office/drawing/2014/main" id="{FCC9623F-5B4D-5223-124D-37DEEA309E97}"/>
                  </a:ext>
                </a:extLst>
              </p:cNvPr>
              <p:cNvSpPr txBox="1"/>
              <p:nvPr/>
            </p:nvSpPr>
            <p:spPr>
              <a:xfrm>
                <a:off x="5948519"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Time</m:t>
                      </m:r>
                      <m:r>
                        <a:rPr lang="en-US">
                          <a:latin typeface="Cambria Math" panose="02040503050406030204" pitchFamily="18" charset="0"/>
                        </a:rPr>
                        <m:t> </m:t>
                      </m:r>
                      <m:r>
                        <m:rPr>
                          <m:sty m:val="p"/>
                        </m:rPr>
                        <a:rPr lang="en-US">
                          <a:latin typeface="Cambria Math" panose="02040503050406030204" pitchFamily="18" charset="0"/>
                        </a:rPr>
                        <m:t>of</m:t>
                      </m:r>
                      <m:r>
                        <a:rPr lang="en-US">
                          <a:latin typeface="Cambria Math" panose="02040503050406030204" pitchFamily="18" charset="0"/>
                        </a:rPr>
                        <m:t> 1500 </m:t>
                      </m:r>
                      <m:r>
                        <m:rPr>
                          <m:sty m:val="p"/>
                        </m:rPr>
                        <a:rPr lang="en-US">
                          <a:latin typeface="Cambria Math" panose="02040503050406030204" pitchFamily="18" charset="0"/>
                        </a:rPr>
                        <m:t>ms</m:t>
                      </m:r>
                    </m:oMath>
                  </m:oMathPara>
                </a14:m>
                <a:endParaRPr lang="en-US" dirty="0"/>
              </a:p>
            </p:txBody>
          </p:sp>
        </mc:Choice>
        <mc:Fallback xmlns="">
          <p:sp>
            <p:nvSpPr>
              <p:cNvPr id="28" name="Tekstvak 27">
                <a:extLst>
                  <a:ext uri="{FF2B5EF4-FFF2-40B4-BE49-F238E27FC236}">
                    <a16:creationId xmlns:a16="http://schemas.microsoft.com/office/drawing/2014/main" id="{FCC9623F-5B4D-5223-124D-37DEEA309E97}"/>
                  </a:ext>
                </a:extLst>
              </p:cNvPr>
              <p:cNvSpPr txBox="1">
                <a:spLocks noRot="1" noChangeAspect="1" noMove="1" noResize="1" noEditPoints="1" noAdjustHandles="1" noChangeArrowheads="1" noChangeShapeType="1" noTextEdit="1"/>
              </p:cNvSpPr>
              <p:nvPr/>
            </p:nvSpPr>
            <p:spPr>
              <a:xfrm>
                <a:off x="5948519" y="1243802"/>
                <a:ext cx="1280800" cy="207749"/>
              </a:xfrm>
              <a:prstGeom prst="rect">
                <a:avLst/>
              </a:prstGeom>
              <a:blipFill>
                <a:blip r:embed="rId6"/>
                <a:stretch>
                  <a:fillRect l="-2857" r="-1429" b="-8824"/>
                </a:stretch>
              </a:blipFill>
            </p:spPr>
            <p:txBody>
              <a:bodyPr/>
              <a:lstStyle/>
              <a:p>
                <a:r>
                  <a:rPr lang="en-US">
                    <a:noFill/>
                  </a:rPr>
                  <a:t> </a:t>
                </a:r>
              </a:p>
            </p:txBody>
          </p:sp>
        </mc:Fallback>
      </mc:AlternateContent>
      <p:pic>
        <p:nvPicPr>
          <p:cNvPr id="19" name="Tijdelijke aanduiding voor inhoud 18" descr="Afbeelding met schermopname, lijn&#10;&#10;Automatisch gegenereerde beschrijving">
            <a:extLst>
              <a:ext uri="{FF2B5EF4-FFF2-40B4-BE49-F238E27FC236}">
                <a16:creationId xmlns:a16="http://schemas.microsoft.com/office/drawing/2014/main" id="{7DF94AE7-5598-A9E8-EE52-5212C1DAD973}"/>
              </a:ext>
            </a:extLst>
          </p:cNvPr>
          <p:cNvPicPr>
            <a:picLocks noGrp="1" noChangeAspect="1"/>
          </p:cNvPicPr>
          <p:nvPr>
            <p:ph sz="half" idx="1"/>
          </p:nvPr>
        </p:nvPicPr>
        <p:blipFill>
          <a:blip r:embed="rId7"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22" name="Tijdelijke aanduiding voor inhoud 21" descr="Afbeelding met schermopname, lijn, Graphics, grafische vormgeving&#10;&#10;Automatisch gegenereerde beschrijving">
            <a:extLst>
              <a:ext uri="{FF2B5EF4-FFF2-40B4-BE49-F238E27FC236}">
                <a16:creationId xmlns:a16="http://schemas.microsoft.com/office/drawing/2014/main" id="{C02FC0AB-2FFF-0081-5225-08A3B54C077C}"/>
              </a:ext>
            </a:extLst>
          </p:cNvPr>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4722813" y="1638102"/>
            <a:ext cx="3597275" cy="2248296"/>
          </a:xfrm>
        </p:spPr>
      </p:pic>
    </p:spTree>
    <p:extLst>
      <p:ext uri="{BB962C8B-B14F-4D97-AF65-F5344CB8AC3E}">
        <p14:creationId xmlns:p14="http://schemas.microsoft.com/office/powerpoint/2010/main" val="912378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59</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36d - Hidden]</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kstvak 2">
                <a:extLst>
                  <a:ext uri="{FF2B5EF4-FFF2-40B4-BE49-F238E27FC236}">
                    <a16:creationId xmlns:a16="http://schemas.microsoft.com/office/drawing/2014/main" id="{6DCD2DE7-FC46-3B5C-B721-B348D80AB4DA}"/>
                  </a:ext>
                </a:extLst>
              </p:cNvPr>
              <p:cNvSpPr txBox="1"/>
              <p:nvPr/>
            </p:nvSpPr>
            <p:spPr>
              <a:xfrm>
                <a:off x="1914682"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1600 </m:t>
                      </m:r>
                      <m:r>
                        <m:rPr>
                          <m:sty m:val="p"/>
                        </m:rPr>
                        <a:rPr lang="en-US" b="0" i="0" smtClean="0">
                          <a:latin typeface="Cambria Math" panose="02040503050406030204" pitchFamily="18" charset="0"/>
                        </a:rPr>
                        <m:t>ms</m:t>
                      </m:r>
                    </m:oMath>
                  </m:oMathPara>
                </a14:m>
                <a:endParaRPr lang="en-US" dirty="0"/>
              </a:p>
            </p:txBody>
          </p:sp>
        </mc:Choice>
        <mc:Fallback xmlns="">
          <p:sp>
            <p:nvSpPr>
              <p:cNvPr id="3" name="Tekstvak 2">
                <a:extLst>
                  <a:ext uri="{FF2B5EF4-FFF2-40B4-BE49-F238E27FC236}">
                    <a16:creationId xmlns:a16="http://schemas.microsoft.com/office/drawing/2014/main" id="{6DCD2DE7-FC46-3B5C-B721-B348D80AB4DA}"/>
                  </a:ext>
                </a:extLst>
              </p:cNvPr>
              <p:cNvSpPr txBox="1">
                <a:spLocks noRot="1" noChangeAspect="1" noMove="1" noResize="1" noEditPoints="1" noAdjustHandles="1" noChangeArrowheads="1" noChangeShapeType="1" noTextEdit="1"/>
              </p:cNvSpPr>
              <p:nvPr/>
            </p:nvSpPr>
            <p:spPr>
              <a:xfrm>
                <a:off x="1914682" y="1243802"/>
                <a:ext cx="1280800" cy="207749"/>
              </a:xfrm>
              <a:prstGeom prst="rect">
                <a:avLst/>
              </a:prstGeom>
              <a:blipFill>
                <a:blip r:embed="rId5"/>
                <a:stretch>
                  <a:fillRect l="-2857" r="-1429" b="-8824"/>
                </a:stretch>
              </a:blipFill>
            </p:spPr>
            <p:txBody>
              <a:bodyPr/>
              <a:lstStyle/>
              <a:p>
                <a:r>
                  <a:rPr lang="en-US">
                    <a:noFill/>
                  </a:rPr>
                  <a:t> </a:t>
                </a:r>
              </a:p>
            </p:txBody>
          </p:sp>
        </mc:Fallback>
      </mc:AlternateContent>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mc:AlternateContent xmlns:mc="http://schemas.openxmlformats.org/markup-compatibility/2006" xmlns:a14="http://schemas.microsoft.com/office/drawing/2010/main">
        <mc:Choice Requires="a14">
          <p:sp>
            <p:nvSpPr>
              <p:cNvPr id="16" name="Tekstvak 15">
                <a:extLst>
                  <a:ext uri="{FF2B5EF4-FFF2-40B4-BE49-F238E27FC236}">
                    <a16:creationId xmlns:a16="http://schemas.microsoft.com/office/drawing/2014/main" id="{EAC84935-48E6-0FC5-9386-65A551EE83C6}"/>
                  </a:ext>
                </a:extLst>
              </p:cNvPr>
              <p:cNvSpPr txBox="1"/>
              <p:nvPr/>
            </p:nvSpPr>
            <p:spPr>
              <a:xfrm>
                <a:off x="5948519"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Time</m:t>
                      </m:r>
                      <m:r>
                        <a:rPr lang="en-US" smtClean="0">
                          <a:latin typeface="Cambria Math" panose="02040503050406030204" pitchFamily="18" charset="0"/>
                        </a:rPr>
                        <m:t> </m:t>
                      </m:r>
                      <m:r>
                        <m:rPr>
                          <m:sty m:val="p"/>
                        </m:rPr>
                        <a:rPr lang="en-US" smtClean="0">
                          <a:latin typeface="Cambria Math" panose="02040503050406030204" pitchFamily="18" charset="0"/>
                        </a:rPr>
                        <m:t>of</m:t>
                      </m:r>
                      <m:r>
                        <a:rPr lang="en-US" smtClean="0">
                          <a:latin typeface="Cambria Math" panose="02040503050406030204" pitchFamily="18" charset="0"/>
                        </a:rPr>
                        <m:t> 1700 </m:t>
                      </m:r>
                      <m:r>
                        <m:rPr>
                          <m:sty m:val="p"/>
                        </m:rPr>
                        <a:rPr lang="en-US">
                          <a:latin typeface="Cambria Math" panose="02040503050406030204" pitchFamily="18" charset="0"/>
                        </a:rPr>
                        <m:t>ms</m:t>
                      </m:r>
                    </m:oMath>
                  </m:oMathPara>
                </a14:m>
                <a:endParaRPr lang="en-US" dirty="0"/>
              </a:p>
            </p:txBody>
          </p:sp>
        </mc:Choice>
        <mc:Fallback xmlns="">
          <p:sp>
            <p:nvSpPr>
              <p:cNvPr id="16" name="Tekstvak 15">
                <a:extLst>
                  <a:ext uri="{FF2B5EF4-FFF2-40B4-BE49-F238E27FC236}">
                    <a16:creationId xmlns:a16="http://schemas.microsoft.com/office/drawing/2014/main" id="{EAC84935-48E6-0FC5-9386-65A551EE83C6}"/>
                  </a:ext>
                </a:extLst>
              </p:cNvPr>
              <p:cNvSpPr txBox="1">
                <a:spLocks noRot="1" noChangeAspect="1" noMove="1" noResize="1" noEditPoints="1" noAdjustHandles="1" noChangeArrowheads="1" noChangeShapeType="1" noTextEdit="1"/>
              </p:cNvSpPr>
              <p:nvPr/>
            </p:nvSpPr>
            <p:spPr>
              <a:xfrm>
                <a:off x="5948519" y="1243802"/>
                <a:ext cx="1280800" cy="207749"/>
              </a:xfrm>
              <a:prstGeom prst="rect">
                <a:avLst/>
              </a:prstGeom>
              <a:blipFill>
                <a:blip r:embed="rId6"/>
                <a:stretch>
                  <a:fillRect l="-2857" r="-1429" b="-8824"/>
                </a:stretch>
              </a:blipFill>
            </p:spPr>
            <p:txBody>
              <a:bodyPr/>
              <a:lstStyle/>
              <a:p>
                <a:r>
                  <a:rPr lang="en-US">
                    <a:noFill/>
                  </a:rPr>
                  <a:t> </a:t>
                </a:r>
              </a:p>
            </p:txBody>
          </p:sp>
        </mc:Fallback>
      </mc:AlternateContent>
      <p:pic>
        <p:nvPicPr>
          <p:cNvPr id="35" name="Tijdelijke aanduiding voor inhoud 34" descr="Afbeelding met schermopname, lijn, ontwerp&#10;&#10;Automatisch gegenereerde beschrijving">
            <a:extLst>
              <a:ext uri="{FF2B5EF4-FFF2-40B4-BE49-F238E27FC236}">
                <a16:creationId xmlns:a16="http://schemas.microsoft.com/office/drawing/2014/main" id="{99990A6C-1F51-59AD-9296-998D6FD1B87F}"/>
              </a:ext>
            </a:extLst>
          </p:cNvPr>
          <p:cNvPicPr>
            <a:picLocks noGrp="1" noChangeAspect="1"/>
          </p:cNvPicPr>
          <p:nvPr>
            <p:ph sz="half" idx="1"/>
          </p:nvPr>
        </p:nvPicPr>
        <p:blipFill>
          <a:blip r:embed="rId7"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37" name="Tijdelijke aanduiding voor inhoud 36" descr="Afbeelding met schermopname, lijn, ontwerp, kunst&#10;&#10;Automatisch gegenereerde beschrijving">
            <a:extLst>
              <a:ext uri="{FF2B5EF4-FFF2-40B4-BE49-F238E27FC236}">
                <a16:creationId xmlns:a16="http://schemas.microsoft.com/office/drawing/2014/main" id="{4AE4D0BF-A374-DCF6-B8A6-924FEFD87223}"/>
              </a:ext>
            </a:extLst>
          </p:cNvPr>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4722813" y="1638102"/>
            <a:ext cx="3597275" cy="2248296"/>
          </a:xfrm>
        </p:spPr>
      </p:pic>
    </p:spTree>
    <p:extLst>
      <p:ext uri="{BB962C8B-B14F-4D97-AF65-F5344CB8AC3E}">
        <p14:creationId xmlns:p14="http://schemas.microsoft.com/office/powerpoint/2010/main" val="76859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4BA303-47A9-1833-788F-5009187E697F}"/>
              </a:ext>
            </a:extLst>
          </p:cNvPr>
          <p:cNvSpPr>
            <a:spLocks noGrp="1"/>
          </p:cNvSpPr>
          <p:nvPr>
            <p:ph type="title"/>
          </p:nvPr>
        </p:nvSpPr>
        <p:spPr/>
        <p:txBody>
          <a:bodyPr anchor="ctr"/>
          <a:lstStyle/>
          <a:p>
            <a:pPr algn="ctr"/>
            <a:r>
              <a:rPr lang="en-US" sz="2500" dirty="0"/>
              <a:t>Zero-dimensional ECRH-induced RE expulsion model</a:t>
            </a:r>
          </a:p>
        </p:txBody>
      </p:sp>
      <mc:AlternateContent xmlns:mc="http://schemas.openxmlformats.org/markup-compatibility/2006" xmlns:a14="http://schemas.microsoft.com/office/drawing/2010/main">
        <mc:Choice Requires="a14">
          <p:sp>
            <p:nvSpPr>
              <p:cNvPr id="3" name="Tijdelijke aanduiding voor inhoud 2">
                <a:extLst>
                  <a:ext uri="{FF2B5EF4-FFF2-40B4-BE49-F238E27FC236}">
                    <a16:creationId xmlns:a16="http://schemas.microsoft.com/office/drawing/2014/main" id="{B6D701A6-E924-0A8B-929F-A2EF6A11E4A7}"/>
                  </a:ext>
                </a:extLst>
              </p:cNvPr>
              <p:cNvSpPr>
                <a:spLocks noGrp="1"/>
              </p:cNvSpPr>
              <p:nvPr>
                <p:ph idx="1"/>
              </p:nvPr>
            </p:nvSpPr>
            <p:spPr/>
            <p:txBody>
              <a:bodyPr anchor="t"/>
              <a:lstStyle/>
              <a:p>
                <a:endParaRPr lang="en-US" sz="1500" dirty="0"/>
              </a:p>
              <a:p>
                <a:pPr marL="342900" indent="-342900">
                  <a:buFont typeface="Arial" panose="020B0604020202020204" pitchFamily="34" charset="0"/>
                  <a:buChar char="•"/>
                </a:pPr>
                <a:r>
                  <a:rPr lang="en-US" sz="1500" i="1" dirty="0"/>
                  <a:t>How to ‘leave’ the high runaway electron current regime?</a:t>
                </a:r>
              </a:p>
              <a:p>
                <a:endParaRPr lang="en-US" sz="2500" i="1" dirty="0">
                  <a:solidFill>
                    <a:srgbClr val="7030A0"/>
                  </a:solidFill>
                </a:endParaRPr>
              </a:p>
              <a:p>
                <a:pPr/>
                <a14:m>
                  <m:oMathPara xmlns:m="http://schemas.openxmlformats.org/officeDocument/2006/math">
                    <m:oMathParaPr>
                      <m:jc m:val="centerGroup"/>
                    </m:oMathParaPr>
                    <m:oMath xmlns:m="http://schemas.openxmlformats.org/officeDocument/2006/math">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𝑛</m:t>
                          </m:r>
                        </m:e>
                        <m:sub>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𝑅</m:t>
                              </m:r>
                            </m:e>
                            <m:sub>
                              <m:r>
                                <m:rPr>
                                  <m:sty m:val="p"/>
                                </m:rPr>
                                <a:rPr lang="en-US" sz="2500" b="0" i="0" smtClean="0">
                                  <a:latin typeface="Cambria Math" panose="02040503050406030204" pitchFamily="18" charset="0"/>
                                </a:rPr>
                                <m:t>high</m:t>
                              </m:r>
                            </m:sub>
                          </m:sSub>
                        </m:sub>
                      </m:sSub>
                      <m:r>
                        <a:rPr lang="en-US" sz="2500" b="0" i="1" smtClean="0">
                          <a:latin typeface="Cambria Math" panose="02040503050406030204" pitchFamily="18" charset="0"/>
                        </a:rPr>
                        <m:t>=</m:t>
                      </m:r>
                      <m:f>
                        <m:fPr>
                          <m:ctrlPr>
                            <a:rPr lang="en-US" sz="2500" b="0" i="1" smtClean="0">
                              <a:latin typeface="Cambria Math" panose="02040503050406030204" pitchFamily="18" charset="0"/>
                            </a:rPr>
                          </m:ctrlPr>
                        </m:fPr>
                        <m:num>
                          <m:r>
                            <a:rPr lang="en-US" sz="2500" b="0" i="1" smtClean="0">
                              <a:solidFill>
                                <a:srgbClr val="FF0000"/>
                              </a:solidFill>
                              <a:latin typeface="Cambria Math" panose="02040503050406030204" pitchFamily="18" charset="0"/>
                            </a:rPr>
                            <m:t>𝐽</m:t>
                          </m:r>
                        </m:num>
                        <m:den>
                          <m:r>
                            <a:rPr lang="en-US" sz="2500" b="0" i="1" smtClean="0">
                              <a:latin typeface="Cambria Math" panose="02040503050406030204" pitchFamily="18" charset="0"/>
                            </a:rPr>
                            <m:t>𝑒</m:t>
                          </m:r>
                          <m:r>
                            <a:rPr lang="en-US" sz="2500" b="0" i="1" smtClean="0">
                              <a:latin typeface="Cambria Math" panose="02040503050406030204" pitchFamily="18" charset="0"/>
                            </a:rPr>
                            <m:t> </m:t>
                          </m:r>
                          <m:r>
                            <a:rPr lang="en-US" sz="2500" b="0" i="1" smtClean="0">
                              <a:latin typeface="Cambria Math" panose="02040503050406030204" pitchFamily="18" charset="0"/>
                            </a:rPr>
                            <m:t>𝑐</m:t>
                          </m:r>
                        </m:den>
                      </m:f>
                      <m:r>
                        <a:rPr lang="en-US" sz="2500" b="0" i="1" smtClean="0">
                          <a:latin typeface="Cambria Math" panose="02040503050406030204" pitchFamily="18" charset="0"/>
                        </a:rPr>
                        <m:t>−</m:t>
                      </m:r>
                      <m:f>
                        <m:fPr>
                          <m:ctrlPr>
                            <a:rPr lang="en-US" sz="2500" b="0" i="1" smtClean="0">
                              <a:latin typeface="Cambria Math" panose="02040503050406030204" pitchFamily="18" charset="0"/>
                            </a:rPr>
                          </m:ctrlPr>
                        </m:fPr>
                        <m:num>
                          <m:r>
                            <a:rPr lang="en-US" sz="2500" b="0" i="1" smtClean="0">
                              <a:solidFill>
                                <a:srgbClr val="7030A0"/>
                              </a:solidFill>
                              <a:latin typeface="Cambria Math" panose="02040503050406030204" pitchFamily="18" charset="0"/>
                            </a:rPr>
                            <m:t>𝜎</m:t>
                          </m:r>
                        </m:num>
                        <m:den>
                          <m:r>
                            <a:rPr lang="en-US" sz="2500" b="0" i="1" smtClean="0">
                              <a:latin typeface="Cambria Math" panose="02040503050406030204" pitchFamily="18" charset="0"/>
                            </a:rPr>
                            <m:t>𝑒</m:t>
                          </m:r>
                          <m:r>
                            <a:rPr lang="en-US" sz="2500" b="0" i="1" smtClean="0">
                              <a:latin typeface="Cambria Math" panose="02040503050406030204" pitchFamily="18" charset="0"/>
                            </a:rPr>
                            <m:t> </m:t>
                          </m:r>
                          <m:r>
                            <a:rPr lang="en-US" sz="2500" b="0" i="1" smtClean="0">
                              <a:latin typeface="Cambria Math" panose="02040503050406030204" pitchFamily="18" charset="0"/>
                            </a:rPr>
                            <m:t>𝑐</m:t>
                          </m:r>
                        </m:den>
                      </m:f>
                      <m:r>
                        <a:rPr lang="en-US" sz="2500" b="0" i="1" smtClean="0">
                          <a:latin typeface="Cambria Math" panose="02040503050406030204" pitchFamily="18" charset="0"/>
                        </a:rPr>
                        <m:t> </m:t>
                      </m:r>
                      <m:d>
                        <m:dPr>
                          <m:ctrlPr>
                            <a:rPr lang="en-US" sz="2500" b="0" i="1" smtClean="0">
                              <a:latin typeface="Cambria Math" panose="02040503050406030204" pitchFamily="18" charset="0"/>
                            </a:rPr>
                          </m:ctrlPr>
                        </m:dPr>
                        <m:e>
                          <m:sSub>
                            <m:sSubPr>
                              <m:ctrlPr>
                                <a:rPr lang="en-US" sz="2500" b="0" i="1" smtClean="0">
                                  <a:solidFill>
                                    <a:srgbClr val="F6910A"/>
                                  </a:solidFill>
                                  <a:latin typeface="Cambria Math" panose="02040503050406030204" pitchFamily="18" charset="0"/>
                                </a:rPr>
                              </m:ctrlPr>
                            </m:sSubPr>
                            <m:e>
                              <m:r>
                                <a:rPr lang="en-US" sz="2500" b="0" i="1" smtClean="0">
                                  <a:solidFill>
                                    <a:srgbClr val="F6910A"/>
                                  </a:solidFill>
                                  <a:latin typeface="Cambria Math" panose="02040503050406030204" pitchFamily="18" charset="0"/>
                                </a:rPr>
                                <m:t>𝐸</m:t>
                              </m:r>
                            </m:e>
                            <m:sub>
                              <m:r>
                                <m:rPr>
                                  <m:sty m:val="p"/>
                                </m:rPr>
                                <a:rPr lang="en-US" sz="2500" b="0" i="0" smtClean="0">
                                  <a:solidFill>
                                    <a:srgbClr val="F6910A"/>
                                  </a:solidFill>
                                  <a:latin typeface="Cambria Math" panose="02040503050406030204" pitchFamily="18" charset="0"/>
                                </a:rPr>
                                <m:t>CH</m:t>
                              </m:r>
                            </m:sub>
                          </m:sSub>
                          <m:r>
                            <a:rPr lang="en-US" sz="2500" b="0" i="1" smtClean="0">
                              <a:latin typeface="Cambria Math" panose="02040503050406030204" pitchFamily="18" charset="0"/>
                            </a:rPr>
                            <m:t>−</m:t>
                          </m:r>
                          <m:sSub>
                            <m:sSubPr>
                              <m:ctrlPr>
                                <a:rPr lang="en-US" sz="2500" b="0" i="1" smtClean="0">
                                  <a:solidFill>
                                    <a:srgbClr val="00B050"/>
                                  </a:solidFill>
                                  <a:latin typeface="Cambria Math" panose="02040503050406030204" pitchFamily="18" charset="0"/>
                                </a:rPr>
                              </m:ctrlPr>
                            </m:sSubPr>
                            <m:e>
                              <m:r>
                                <a:rPr lang="en-US" sz="2500" b="0" i="1" smtClean="0">
                                  <a:solidFill>
                                    <a:srgbClr val="00B050"/>
                                  </a:solidFill>
                                  <a:latin typeface="Cambria Math" panose="02040503050406030204" pitchFamily="18" charset="0"/>
                                </a:rPr>
                                <m:t>𝐸</m:t>
                              </m:r>
                            </m:e>
                            <m:sub>
                              <m:r>
                                <a:rPr lang="en-US" sz="2500" b="0" i="1" smtClean="0">
                                  <a:solidFill>
                                    <a:srgbClr val="00B050"/>
                                  </a:solidFill>
                                  <a:latin typeface="Cambria Math" panose="02040503050406030204" pitchFamily="18" charset="0"/>
                                </a:rPr>
                                <m:t>𝜈</m:t>
                              </m:r>
                            </m:sub>
                          </m:sSub>
                        </m:e>
                      </m:d>
                    </m:oMath>
                  </m:oMathPara>
                </a14:m>
                <a:endParaRPr lang="en-US" sz="2500" dirty="0"/>
              </a:p>
            </p:txBody>
          </p:sp>
        </mc:Choice>
        <mc:Fallback xmlns="">
          <p:sp>
            <p:nvSpPr>
              <p:cNvPr id="3" name="Tijdelijke aanduiding voor inhoud 2">
                <a:extLst>
                  <a:ext uri="{FF2B5EF4-FFF2-40B4-BE49-F238E27FC236}">
                    <a16:creationId xmlns:a16="http://schemas.microsoft.com/office/drawing/2014/main" id="{B6D701A6-E924-0A8B-929F-A2EF6A11E4A7}"/>
                  </a:ext>
                </a:extLst>
              </p:cNvPr>
              <p:cNvSpPr>
                <a:spLocks noGrp="1" noRot="1" noChangeAspect="1" noMove="1" noResize="1" noEditPoints="1" noAdjustHandles="1" noChangeArrowheads="1" noChangeShapeType="1" noTextEdit="1"/>
              </p:cNvSpPr>
              <p:nvPr>
                <p:ph idx="1"/>
              </p:nvPr>
            </p:nvSpPr>
            <p:spPr>
              <a:blipFill>
                <a:blip r:embed="rId2"/>
                <a:stretch>
                  <a:fillRect l="-1452"/>
                </a:stretch>
              </a:blipFill>
            </p:spPr>
            <p:txBody>
              <a:bodyPr/>
              <a:lstStyle/>
              <a:p>
                <a:r>
                  <a:rPr lang="en-US">
                    <a:noFill/>
                  </a:rPr>
                  <a:t> </a:t>
                </a:r>
              </a:p>
            </p:txBody>
          </p:sp>
        </mc:Fallback>
      </mc:AlternateContent>
      <p:sp>
        <p:nvSpPr>
          <p:cNvPr id="4" name="Tijdelijke aanduiding voor voettekst 3">
            <a:extLst>
              <a:ext uri="{FF2B5EF4-FFF2-40B4-BE49-F238E27FC236}">
                <a16:creationId xmlns:a16="http://schemas.microsoft.com/office/drawing/2014/main" id="{15F9E795-1AEB-117F-0ADD-118080F68A15}"/>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8D578432-7A89-7E4C-F1B7-3DC12DE39E6F}"/>
              </a:ext>
            </a:extLst>
          </p:cNvPr>
          <p:cNvSpPr>
            <a:spLocks noGrp="1"/>
          </p:cNvSpPr>
          <p:nvPr>
            <p:ph type="sldNum" sz="quarter" idx="12"/>
          </p:nvPr>
        </p:nvSpPr>
        <p:spPr/>
        <p:txBody>
          <a:bodyPr/>
          <a:lstStyle/>
          <a:p>
            <a:fld id="{C194BDB0-F4EA-4DD6-8281-CCE2440D0CE0}" type="slidenum">
              <a:rPr lang="en-GB" smtClean="0"/>
              <a:t>6</a:t>
            </a:fld>
            <a:endParaRPr lang="en-GB" dirty="0"/>
          </a:p>
        </p:txBody>
      </p:sp>
      <p:grpSp>
        <p:nvGrpSpPr>
          <p:cNvPr id="23" name="Groep 22">
            <a:extLst>
              <a:ext uri="{FF2B5EF4-FFF2-40B4-BE49-F238E27FC236}">
                <a16:creationId xmlns:a16="http://schemas.microsoft.com/office/drawing/2014/main" id="{8DC8CB00-90C4-EA97-CC5C-0533A56D0C70}"/>
              </a:ext>
            </a:extLst>
          </p:cNvPr>
          <p:cNvGrpSpPr/>
          <p:nvPr/>
        </p:nvGrpSpPr>
        <p:grpSpPr>
          <a:xfrm>
            <a:off x="386944" y="3185100"/>
            <a:ext cx="8370112" cy="1044000"/>
            <a:chOff x="386945" y="2049750"/>
            <a:chExt cx="8370112" cy="1044000"/>
          </a:xfrm>
        </p:grpSpPr>
        <p:grpSp>
          <p:nvGrpSpPr>
            <p:cNvPr id="22" name="Groep 21">
              <a:extLst>
                <a:ext uri="{FF2B5EF4-FFF2-40B4-BE49-F238E27FC236}">
                  <a16:creationId xmlns:a16="http://schemas.microsoft.com/office/drawing/2014/main" id="{CE63666D-F551-01CE-3F58-24427EBC3490}"/>
                </a:ext>
              </a:extLst>
            </p:cNvPr>
            <p:cNvGrpSpPr/>
            <p:nvPr/>
          </p:nvGrpSpPr>
          <p:grpSpPr>
            <a:xfrm>
              <a:off x="386945" y="2049750"/>
              <a:ext cx="1800000" cy="1044000"/>
              <a:chOff x="491856" y="3444721"/>
              <a:chExt cx="1800000" cy="1044000"/>
            </a:xfrm>
          </p:grpSpPr>
          <mc:AlternateContent xmlns:mc="http://schemas.openxmlformats.org/markup-compatibility/2006" xmlns:a14="http://schemas.microsoft.com/office/drawing/2010/main">
            <mc:Choice Requires="a14">
              <p:sp>
                <p:nvSpPr>
                  <p:cNvPr id="6" name="Tekstvak 5">
                    <a:extLst>
                      <a:ext uri="{FF2B5EF4-FFF2-40B4-BE49-F238E27FC236}">
                        <a16:creationId xmlns:a16="http://schemas.microsoft.com/office/drawing/2014/main" id="{7EC34AEA-66FC-ADDC-1BBC-829493FCC17B}"/>
                      </a:ext>
                    </a:extLst>
                  </p:cNvPr>
                  <p:cNvSpPr txBox="1"/>
                  <p:nvPr/>
                </p:nvSpPr>
                <p:spPr>
                  <a:xfrm>
                    <a:off x="629055" y="3759517"/>
                    <a:ext cx="1662801" cy="41440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500" b="0" i="1" smtClean="0">
                              <a:solidFill>
                                <a:srgbClr val="FF0000"/>
                              </a:solidFill>
                              <a:latin typeface="Cambria Math" panose="02040503050406030204" pitchFamily="18" charset="0"/>
                            </a:rPr>
                            <m:t>𝐽</m:t>
                          </m:r>
                          <m:r>
                            <a:rPr lang="en-US" sz="2500" b="0" i="1" smtClean="0">
                              <a:solidFill>
                                <a:srgbClr val="FF0000"/>
                              </a:solidFill>
                              <a:latin typeface="Cambria Math" panose="02040503050406030204" pitchFamily="18" charset="0"/>
                            </a:rPr>
                            <m:t>∝</m:t>
                          </m:r>
                          <m:sSub>
                            <m:sSubPr>
                              <m:ctrlPr>
                                <a:rPr lang="en-US" sz="2500" b="0" i="1" smtClean="0">
                                  <a:solidFill>
                                    <a:srgbClr val="FF0000"/>
                                  </a:solidFill>
                                  <a:latin typeface="Cambria Math" panose="02040503050406030204" pitchFamily="18" charset="0"/>
                                </a:rPr>
                              </m:ctrlPr>
                            </m:sSubPr>
                            <m:e>
                              <m:r>
                                <a:rPr lang="en-US" sz="2500" b="0" i="1" smtClean="0">
                                  <a:solidFill>
                                    <a:srgbClr val="FF0000"/>
                                  </a:solidFill>
                                  <a:latin typeface="Cambria Math" panose="02040503050406030204" pitchFamily="18" charset="0"/>
                                </a:rPr>
                                <m:t>𝐼</m:t>
                              </m:r>
                            </m:e>
                            <m:sub>
                              <m:r>
                                <a:rPr lang="en-US" sz="2500" b="0" i="1" smtClean="0">
                                  <a:solidFill>
                                    <a:srgbClr val="FF0000"/>
                                  </a:solidFill>
                                  <a:latin typeface="Cambria Math" panose="02040503050406030204" pitchFamily="18" charset="0"/>
                                </a:rPr>
                                <m:t>𝑝</m:t>
                              </m:r>
                            </m:sub>
                          </m:sSub>
                        </m:oMath>
                      </m:oMathPara>
                    </a14:m>
                    <a:endParaRPr lang="en-US" sz="2500" dirty="0">
                      <a:solidFill>
                        <a:srgbClr val="FF0000"/>
                      </a:solidFill>
                    </a:endParaRPr>
                  </a:p>
                </p:txBody>
              </p:sp>
            </mc:Choice>
            <mc:Fallback xmlns="">
              <p:sp>
                <p:nvSpPr>
                  <p:cNvPr id="6" name="Tekstvak 5">
                    <a:extLst>
                      <a:ext uri="{FF2B5EF4-FFF2-40B4-BE49-F238E27FC236}">
                        <a16:creationId xmlns:a16="http://schemas.microsoft.com/office/drawing/2014/main" id="{7EC34AEA-66FC-ADDC-1BBC-829493FCC17B}"/>
                      </a:ext>
                    </a:extLst>
                  </p:cNvPr>
                  <p:cNvSpPr txBox="1">
                    <a:spLocks noRot="1" noChangeAspect="1" noMove="1" noResize="1" noEditPoints="1" noAdjustHandles="1" noChangeArrowheads="1" noChangeShapeType="1" noTextEdit="1"/>
                  </p:cNvSpPr>
                  <p:nvPr/>
                </p:nvSpPr>
                <p:spPr>
                  <a:xfrm>
                    <a:off x="629055" y="3759517"/>
                    <a:ext cx="1662801" cy="414409"/>
                  </a:xfrm>
                  <a:prstGeom prst="rect">
                    <a:avLst/>
                  </a:prstGeom>
                  <a:blipFill>
                    <a:blip r:embed="rId3"/>
                    <a:stretch>
                      <a:fillRect b="-19118"/>
                    </a:stretch>
                  </a:blipFill>
                </p:spPr>
                <p:txBody>
                  <a:bodyPr/>
                  <a:lstStyle/>
                  <a:p>
                    <a:r>
                      <a:rPr lang="en-US">
                        <a:noFill/>
                      </a:rPr>
                      <a:t> </a:t>
                    </a:r>
                  </a:p>
                </p:txBody>
              </p:sp>
            </mc:Fallback>
          </mc:AlternateContent>
          <p:sp>
            <p:nvSpPr>
              <p:cNvPr id="13" name="Rol: horizontaal 12">
                <a:extLst>
                  <a:ext uri="{FF2B5EF4-FFF2-40B4-BE49-F238E27FC236}">
                    <a16:creationId xmlns:a16="http://schemas.microsoft.com/office/drawing/2014/main" id="{E2F3503A-4E8C-A1BA-5127-7750FEF819AC}"/>
                  </a:ext>
                </a:extLst>
              </p:cNvPr>
              <p:cNvSpPr/>
              <p:nvPr/>
            </p:nvSpPr>
            <p:spPr>
              <a:xfrm>
                <a:off x="491856" y="3444721"/>
                <a:ext cx="1800000" cy="1044000"/>
              </a:xfrm>
              <a:prstGeom prst="horizontalScroll">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ep 19">
              <a:extLst>
                <a:ext uri="{FF2B5EF4-FFF2-40B4-BE49-F238E27FC236}">
                  <a16:creationId xmlns:a16="http://schemas.microsoft.com/office/drawing/2014/main" id="{DB53BD85-D954-B9A1-23B4-19BEFBA26E20}"/>
                </a:ext>
              </a:extLst>
            </p:cNvPr>
            <p:cNvGrpSpPr/>
            <p:nvPr/>
          </p:nvGrpSpPr>
          <p:grpSpPr>
            <a:xfrm>
              <a:off x="2573890" y="2049750"/>
              <a:ext cx="1800000" cy="1044000"/>
              <a:chOff x="3044051" y="3354750"/>
              <a:chExt cx="1800000" cy="1044000"/>
            </a:xfrm>
          </p:grpSpPr>
          <mc:AlternateContent xmlns:mc="http://schemas.openxmlformats.org/markup-compatibility/2006" xmlns:a14="http://schemas.microsoft.com/office/drawing/2010/main">
            <mc:Choice Requires="a14">
              <p:sp>
                <p:nvSpPr>
                  <p:cNvPr id="10" name="Tekstvak 9">
                    <a:extLst>
                      <a:ext uri="{FF2B5EF4-FFF2-40B4-BE49-F238E27FC236}">
                        <a16:creationId xmlns:a16="http://schemas.microsoft.com/office/drawing/2014/main" id="{11221384-7A0B-3B74-671B-BE68498816A6}"/>
                      </a:ext>
                    </a:extLst>
                  </p:cNvPr>
                  <p:cNvSpPr txBox="1"/>
                  <p:nvPr/>
                </p:nvSpPr>
                <p:spPr>
                  <a:xfrm>
                    <a:off x="3177702" y="3599623"/>
                    <a:ext cx="1666349" cy="5542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500" b="0" i="1" smtClean="0">
                              <a:solidFill>
                                <a:srgbClr val="7030A0"/>
                              </a:solidFill>
                              <a:latin typeface="Cambria Math" panose="02040503050406030204" pitchFamily="18" charset="0"/>
                            </a:rPr>
                            <m:t>𝜎</m:t>
                          </m:r>
                          <m:r>
                            <a:rPr lang="en-US" sz="2500" b="0" i="1" smtClean="0">
                              <a:solidFill>
                                <a:srgbClr val="7030A0"/>
                              </a:solidFill>
                              <a:latin typeface="Cambria Math" panose="02040503050406030204" pitchFamily="18" charset="0"/>
                            </a:rPr>
                            <m:t>∝</m:t>
                          </m:r>
                          <m:sSubSup>
                            <m:sSubSupPr>
                              <m:ctrlPr>
                                <a:rPr lang="en-US" sz="2500" b="0" i="1" smtClean="0">
                                  <a:solidFill>
                                    <a:srgbClr val="7030A0"/>
                                  </a:solidFill>
                                  <a:latin typeface="Cambria Math" panose="02040503050406030204" pitchFamily="18" charset="0"/>
                                </a:rPr>
                              </m:ctrlPr>
                            </m:sSubSupPr>
                            <m:e>
                              <m:r>
                                <a:rPr lang="en-US" sz="2500" b="0" i="1" smtClean="0">
                                  <a:solidFill>
                                    <a:srgbClr val="7030A0"/>
                                  </a:solidFill>
                                  <a:latin typeface="Cambria Math" panose="02040503050406030204" pitchFamily="18" charset="0"/>
                                </a:rPr>
                                <m:t>𝑇</m:t>
                              </m:r>
                            </m:e>
                            <m:sub>
                              <m:r>
                                <a:rPr lang="en-US" sz="2500" b="0" i="1" smtClean="0">
                                  <a:solidFill>
                                    <a:srgbClr val="7030A0"/>
                                  </a:solidFill>
                                  <a:latin typeface="Cambria Math" panose="02040503050406030204" pitchFamily="18" charset="0"/>
                                </a:rPr>
                                <m:t>𝑒</m:t>
                              </m:r>
                            </m:sub>
                            <m:sup>
                              <m:r>
                                <a:rPr lang="en-US" sz="2500" i="1">
                                  <a:solidFill>
                                    <a:srgbClr val="7030A0"/>
                                  </a:solidFill>
                                  <a:latin typeface="Cambria Math" panose="02040503050406030204" pitchFamily="18" charset="0"/>
                                </a:rPr>
                                <m:t>3/</m:t>
                              </m:r>
                              <m:r>
                                <a:rPr lang="en-US" sz="2500" b="0" i="1" smtClean="0">
                                  <a:solidFill>
                                    <a:srgbClr val="7030A0"/>
                                  </a:solidFill>
                                  <a:latin typeface="Cambria Math" panose="02040503050406030204" pitchFamily="18" charset="0"/>
                                </a:rPr>
                                <m:t>2</m:t>
                              </m:r>
                            </m:sup>
                          </m:sSubSup>
                        </m:oMath>
                      </m:oMathPara>
                    </a14:m>
                    <a:endParaRPr lang="en-US" sz="2500" dirty="0"/>
                  </a:p>
                </p:txBody>
              </p:sp>
            </mc:Choice>
            <mc:Fallback xmlns="">
              <p:sp>
                <p:nvSpPr>
                  <p:cNvPr id="10" name="Tekstvak 9">
                    <a:extLst>
                      <a:ext uri="{FF2B5EF4-FFF2-40B4-BE49-F238E27FC236}">
                        <a16:creationId xmlns:a16="http://schemas.microsoft.com/office/drawing/2014/main" id="{11221384-7A0B-3B74-671B-BE68498816A6}"/>
                      </a:ext>
                    </a:extLst>
                  </p:cNvPr>
                  <p:cNvSpPr txBox="1">
                    <a:spLocks noRot="1" noChangeAspect="1" noMove="1" noResize="1" noEditPoints="1" noAdjustHandles="1" noChangeArrowheads="1" noChangeShapeType="1" noTextEdit="1"/>
                  </p:cNvSpPr>
                  <p:nvPr/>
                </p:nvSpPr>
                <p:spPr>
                  <a:xfrm>
                    <a:off x="3177702" y="3599623"/>
                    <a:ext cx="1666349" cy="554254"/>
                  </a:xfrm>
                  <a:prstGeom prst="rect">
                    <a:avLst/>
                  </a:prstGeom>
                  <a:blipFill>
                    <a:blip r:embed="rId4"/>
                    <a:stretch>
                      <a:fillRect/>
                    </a:stretch>
                  </a:blipFill>
                </p:spPr>
                <p:txBody>
                  <a:bodyPr/>
                  <a:lstStyle/>
                  <a:p>
                    <a:r>
                      <a:rPr lang="en-US">
                        <a:noFill/>
                      </a:rPr>
                      <a:t> </a:t>
                    </a:r>
                  </a:p>
                </p:txBody>
              </p:sp>
            </mc:Fallback>
          </mc:AlternateContent>
          <p:sp>
            <p:nvSpPr>
              <p:cNvPr id="15" name="Rol: horizontaal 14">
                <a:extLst>
                  <a:ext uri="{FF2B5EF4-FFF2-40B4-BE49-F238E27FC236}">
                    <a16:creationId xmlns:a16="http://schemas.microsoft.com/office/drawing/2014/main" id="{28407E55-54DB-EEC0-FCC8-0C17573E34D6}"/>
                  </a:ext>
                </a:extLst>
              </p:cNvPr>
              <p:cNvSpPr/>
              <p:nvPr/>
            </p:nvSpPr>
            <p:spPr>
              <a:xfrm>
                <a:off x="3044051" y="3354750"/>
                <a:ext cx="1800000" cy="1044000"/>
              </a:xfrm>
              <a:prstGeom prst="horizontalScroll">
                <a:avLst/>
              </a:prstGeom>
              <a:no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grpSp>
        <p:grpSp>
          <p:nvGrpSpPr>
            <p:cNvPr id="21" name="Groep 20">
              <a:extLst>
                <a:ext uri="{FF2B5EF4-FFF2-40B4-BE49-F238E27FC236}">
                  <a16:creationId xmlns:a16="http://schemas.microsoft.com/office/drawing/2014/main" id="{F00F156A-258B-AE02-E9F4-6870D583139D}"/>
                </a:ext>
              </a:extLst>
            </p:cNvPr>
            <p:cNvGrpSpPr/>
            <p:nvPr/>
          </p:nvGrpSpPr>
          <p:grpSpPr>
            <a:xfrm>
              <a:off x="4760835" y="2049750"/>
              <a:ext cx="1800000" cy="1044000"/>
              <a:chOff x="1305223" y="1803819"/>
              <a:chExt cx="1800000" cy="1044000"/>
            </a:xfrm>
          </p:grpSpPr>
          <mc:AlternateContent xmlns:mc="http://schemas.openxmlformats.org/markup-compatibility/2006" xmlns:a14="http://schemas.microsoft.com/office/drawing/2010/main">
            <mc:Choice Requires="a14">
              <p:sp>
                <p:nvSpPr>
                  <p:cNvPr id="8" name="Tekstvak 7">
                    <a:extLst>
                      <a:ext uri="{FF2B5EF4-FFF2-40B4-BE49-F238E27FC236}">
                        <a16:creationId xmlns:a16="http://schemas.microsoft.com/office/drawing/2014/main" id="{C7C1BA93-EBF3-00AD-5A42-13F6434EEAC6}"/>
                      </a:ext>
                    </a:extLst>
                  </p:cNvPr>
                  <p:cNvSpPr txBox="1"/>
                  <p:nvPr/>
                </p:nvSpPr>
                <p:spPr>
                  <a:xfrm>
                    <a:off x="1439694" y="2087292"/>
                    <a:ext cx="1665529" cy="477054"/>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sSub>
                            <m:sSubPr>
                              <m:ctrlPr>
                                <a:rPr lang="en-US" sz="2500" b="0" i="1" smtClean="0">
                                  <a:solidFill>
                                    <a:srgbClr val="F6910A"/>
                                  </a:solidFill>
                                  <a:latin typeface="Cambria Math" panose="02040503050406030204" pitchFamily="18" charset="0"/>
                                </a:rPr>
                              </m:ctrlPr>
                            </m:sSubPr>
                            <m:e>
                              <m:r>
                                <a:rPr lang="en-US" sz="2500" b="0" i="1" smtClean="0">
                                  <a:solidFill>
                                    <a:srgbClr val="F6910A"/>
                                  </a:solidFill>
                                  <a:latin typeface="Cambria Math" panose="02040503050406030204" pitchFamily="18" charset="0"/>
                                </a:rPr>
                                <m:t>𝐸</m:t>
                              </m:r>
                            </m:e>
                            <m:sub>
                              <m:r>
                                <m:rPr>
                                  <m:sty m:val="p"/>
                                </m:rPr>
                                <a:rPr lang="en-US" sz="2500" b="0" i="0" smtClean="0">
                                  <a:solidFill>
                                    <a:srgbClr val="F6910A"/>
                                  </a:solidFill>
                                  <a:latin typeface="Cambria Math" panose="02040503050406030204" pitchFamily="18" charset="0"/>
                                </a:rPr>
                                <m:t>CH</m:t>
                              </m:r>
                            </m:sub>
                          </m:sSub>
                          <m:r>
                            <a:rPr lang="en-US" sz="2500" b="0" i="1" smtClean="0">
                              <a:solidFill>
                                <a:srgbClr val="F6910A"/>
                              </a:solidFill>
                              <a:latin typeface="Cambria Math" panose="02040503050406030204" pitchFamily="18" charset="0"/>
                            </a:rPr>
                            <m:t>∝</m:t>
                          </m:r>
                          <m:sSub>
                            <m:sSubPr>
                              <m:ctrlPr>
                                <a:rPr lang="en-US" sz="2500" b="0" i="1" smtClean="0">
                                  <a:solidFill>
                                    <a:srgbClr val="F6910A"/>
                                  </a:solidFill>
                                  <a:latin typeface="Cambria Math" panose="02040503050406030204" pitchFamily="18" charset="0"/>
                                </a:rPr>
                              </m:ctrlPr>
                            </m:sSubPr>
                            <m:e>
                              <m:r>
                                <a:rPr lang="en-US" sz="2500" b="0" i="1" smtClean="0">
                                  <a:solidFill>
                                    <a:srgbClr val="F6910A"/>
                                  </a:solidFill>
                                  <a:latin typeface="Cambria Math" panose="02040503050406030204" pitchFamily="18" charset="0"/>
                                </a:rPr>
                                <m:t>𝑛</m:t>
                              </m:r>
                            </m:e>
                            <m:sub>
                              <m:r>
                                <a:rPr lang="en-US" sz="2500" b="0" i="1" smtClean="0">
                                  <a:solidFill>
                                    <a:srgbClr val="F6910A"/>
                                  </a:solidFill>
                                  <a:latin typeface="Cambria Math" panose="02040503050406030204" pitchFamily="18" charset="0"/>
                                </a:rPr>
                                <m:t>𝑒</m:t>
                              </m:r>
                            </m:sub>
                          </m:sSub>
                        </m:oMath>
                      </m:oMathPara>
                    </a14:m>
                    <a:endParaRPr lang="en-US" sz="2500" dirty="0"/>
                  </a:p>
                </p:txBody>
              </p:sp>
            </mc:Choice>
            <mc:Fallback xmlns="">
              <p:sp>
                <p:nvSpPr>
                  <p:cNvPr id="8" name="Tekstvak 7">
                    <a:extLst>
                      <a:ext uri="{FF2B5EF4-FFF2-40B4-BE49-F238E27FC236}">
                        <a16:creationId xmlns:a16="http://schemas.microsoft.com/office/drawing/2014/main" id="{C7C1BA93-EBF3-00AD-5A42-13F6434EEAC6}"/>
                      </a:ext>
                    </a:extLst>
                  </p:cNvPr>
                  <p:cNvSpPr txBox="1">
                    <a:spLocks noRot="1" noChangeAspect="1" noMove="1" noResize="1" noEditPoints="1" noAdjustHandles="1" noChangeArrowheads="1" noChangeShapeType="1" noTextEdit="1"/>
                  </p:cNvSpPr>
                  <p:nvPr/>
                </p:nvSpPr>
                <p:spPr>
                  <a:xfrm>
                    <a:off x="1439694" y="2087292"/>
                    <a:ext cx="1665529" cy="477054"/>
                  </a:xfrm>
                  <a:prstGeom prst="rect">
                    <a:avLst/>
                  </a:prstGeom>
                  <a:blipFill>
                    <a:blip r:embed="rId5"/>
                    <a:stretch>
                      <a:fillRect b="-3846"/>
                    </a:stretch>
                  </a:blipFill>
                </p:spPr>
                <p:txBody>
                  <a:bodyPr/>
                  <a:lstStyle/>
                  <a:p>
                    <a:r>
                      <a:rPr lang="en-US">
                        <a:noFill/>
                      </a:rPr>
                      <a:t> </a:t>
                    </a:r>
                  </a:p>
                </p:txBody>
              </p:sp>
            </mc:Fallback>
          </mc:AlternateContent>
          <p:sp>
            <p:nvSpPr>
              <p:cNvPr id="17" name="Rol: horizontaal 16">
                <a:extLst>
                  <a:ext uri="{FF2B5EF4-FFF2-40B4-BE49-F238E27FC236}">
                    <a16:creationId xmlns:a16="http://schemas.microsoft.com/office/drawing/2014/main" id="{75B1976F-77A9-2E12-BB37-830D8016DDEA}"/>
                  </a:ext>
                </a:extLst>
              </p:cNvPr>
              <p:cNvSpPr/>
              <p:nvPr/>
            </p:nvSpPr>
            <p:spPr>
              <a:xfrm>
                <a:off x="1305223" y="1803819"/>
                <a:ext cx="1800000" cy="1044000"/>
              </a:xfrm>
              <a:prstGeom prst="horizontalScroll">
                <a:avLst/>
              </a:prstGeom>
              <a:noFill/>
              <a:ln w="19050">
                <a:solidFill>
                  <a:srgbClr val="F691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ep 18">
              <a:extLst>
                <a:ext uri="{FF2B5EF4-FFF2-40B4-BE49-F238E27FC236}">
                  <a16:creationId xmlns:a16="http://schemas.microsoft.com/office/drawing/2014/main" id="{E54B6D77-A019-6A1F-5E40-6574A2BE7568}"/>
                </a:ext>
              </a:extLst>
            </p:cNvPr>
            <p:cNvGrpSpPr/>
            <p:nvPr/>
          </p:nvGrpSpPr>
          <p:grpSpPr>
            <a:xfrm>
              <a:off x="6947780" y="2049750"/>
              <a:ext cx="1809277" cy="1044000"/>
              <a:chOff x="6347297" y="1565292"/>
              <a:chExt cx="1809277" cy="1044000"/>
            </a:xfrm>
          </p:grpSpPr>
          <mc:AlternateContent xmlns:mc="http://schemas.openxmlformats.org/markup-compatibility/2006" xmlns:a14="http://schemas.microsoft.com/office/drawing/2010/main">
            <mc:Choice Requires="a14">
              <p:sp>
                <p:nvSpPr>
                  <p:cNvPr id="12" name="Tekstvak 11">
                    <a:extLst>
                      <a:ext uri="{FF2B5EF4-FFF2-40B4-BE49-F238E27FC236}">
                        <a16:creationId xmlns:a16="http://schemas.microsoft.com/office/drawing/2014/main" id="{C7195ABF-772C-7BDF-5F07-C2AEBF121C5A}"/>
                      </a:ext>
                    </a:extLst>
                  </p:cNvPr>
                  <p:cNvSpPr txBox="1"/>
                  <p:nvPr/>
                </p:nvSpPr>
                <p:spPr>
                  <a:xfrm>
                    <a:off x="6485105" y="1848765"/>
                    <a:ext cx="1671469" cy="4770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500" b="0" i="1" smtClean="0">
                                  <a:solidFill>
                                    <a:srgbClr val="00B050"/>
                                  </a:solidFill>
                                  <a:latin typeface="Cambria Math" panose="02040503050406030204" pitchFamily="18" charset="0"/>
                                </a:rPr>
                              </m:ctrlPr>
                            </m:sSubPr>
                            <m:e>
                              <m:r>
                                <a:rPr lang="en-US" sz="2500" b="0" i="1" smtClean="0">
                                  <a:solidFill>
                                    <a:srgbClr val="00B050"/>
                                  </a:solidFill>
                                  <a:latin typeface="Cambria Math" panose="02040503050406030204" pitchFamily="18" charset="0"/>
                                </a:rPr>
                                <m:t>𝐸</m:t>
                              </m:r>
                            </m:e>
                            <m:sub>
                              <m:r>
                                <a:rPr lang="en-US" sz="2500" b="0" i="1" smtClean="0">
                                  <a:solidFill>
                                    <a:srgbClr val="00B050"/>
                                  </a:solidFill>
                                  <a:latin typeface="Cambria Math" panose="02040503050406030204" pitchFamily="18" charset="0"/>
                                </a:rPr>
                                <m:t>𝜈</m:t>
                              </m:r>
                            </m:sub>
                          </m:sSub>
                          <m:r>
                            <a:rPr lang="en-US" sz="2500" b="0" i="1" smtClean="0">
                              <a:solidFill>
                                <a:srgbClr val="00B050"/>
                              </a:solidFill>
                              <a:latin typeface="Cambria Math" panose="02040503050406030204" pitchFamily="18" charset="0"/>
                            </a:rPr>
                            <m:t>∝</m:t>
                          </m:r>
                          <m:r>
                            <a:rPr lang="en-US" sz="2500" b="0" i="1" smtClean="0">
                              <a:solidFill>
                                <a:srgbClr val="00B050"/>
                              </a:solidFill>
                              <a:latin typeface="Cambria Math" panose="02040503050406030204" pitchFamily="18" charset="0"/>
                            </a:rPr>
                            <m:t>𝜈</m:t>
                          </m:r>
                        </m:oMath>
                      </m:oMathPara>
                    </a14:m>
                    <a:endParaRPr lang="en-US" sz="2500" i="1" dirty="0">
                      <a:solidFill>
                        <a:srgbClr val="00B050"/>
                      </a:solidFill>
                    </a:endParaRPr>
                  </a:p>
                </p:txBody>
              </p:sp>
            </mc:Choice>
            <mc:Fallback xmlns="">
              <p:sp>
                <p:nvSpPr>
                  <p:cNvPr id="12" name="Tekstvak 11">
                    <a:extLst>
                      <a:ext uri="{FF2B5EF4-FFF2-40B4-BE49-F238E27FC236}">
                        <a16:creationId xmlns:a16="http://schemas.microsoft.com/office/drawing/2014/main" id="{C7195ABF-772C-7BDF-5F07-C2AEBF121C5A}"/>
                      </a:ext>
                    </a:extLst>
                  </p:cNvPr>
                  <p:cNvSpPr txBox="1">
                    <a:spLocks noRot="1" noChangeAspect="1" noMove="1" noResize="1" noEditPoints="1" noAdjustHandles="1" noChangeArrowheads="1" noChangeShapeType="1" noTextEdit="1"/>
                  </p:cNvSpPr>
                  <p:nvPr/>
                </p:nvSpPr>
                <p:spPr>
                  <a:xfrm>
                    <a:off x="6485105" y="1848765"/>
                    <a:ext cx="1671469" cy="477054"/>
                  </a:xfrm>
                  <a:prstGeom prst="rect">
                    <a:avLst/>
                  </a:prstGeom>
                  <a:blipFill>
                    <a:blip r:embed="rId6"/>
                    <a:stretch>
                      <a:fillRect/>
                    </a:stretch>
                  </a:blipFill>
                </p:spPr>
                <p:txBody>
                  <a:bodyPr/>
                  <a:lstStyle/>
                  <a:p>
                    <a:r>
                      <a:rPr lang="en-US">
                        <a:noFill/>
                      </a:rPr>
                      <a:t> </a:t>
                    </a:r>
                  </a:p>
                </p:txBody>
              </p:sp>
            </mc:Fallback>
          </mc:AlternateContent>
          <p:sp>
            <p:nvSpPr>
              <p:cNvPr id="18" name="Rol: horizontaal 17">
                <a:extLst>
                  <a:ext uri="{FF2B5EF4-FFF2-40B4-BE49-F238E27FC236}">
                    <a16:creationId xmlns:a16="http://schemas.microsoft.com/office/drawing/2014/main" id="{7B2CE1EF-3FA7-6E73-AFC0-9934A6D02DD1}"/>
                  </a:ext>
                </a:extLst>
              </p:cNvPr>
              <p:cNvSpPr/>
              <p:nvPr/>
            </p:nvSpPr>
            <p:spPr>
              <a:xfrm>
                <a:off x="6347297" y="1565292"/>
                <a:ext cx="1800000" cy="1044000"/>
              </a:xfrm>
              <a:prstGeom prst="horizontalScroll">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grpSp>
      </p:grpSp>
      <p:sp>
        <p:nvSpPr>
          <p:cNvPr id="24" name="Tijdelijke aanduiding voor voettekst 4">
            <a:extLst>
              <a:ext uri="{FF2B5EF4-FFF2-40B4-BE49-F238E27FC236}">
                <a16:creationId xmlns:a16="http://schemas.microsoft.com/office/drawing/2014/main" id="{0C277C3A-E5BD-1EF8-FB5A-4D2F0C3B8738}"/>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3c - Hidden]</a:t>
            </a:r>
            <a:endParaRPr lang="en-GB" sz="750" dirty="0"/>
          </a:p>
        </p:txBody>
      </p:sp>
      <p:pic>
        <p:nvPicPr>
          <p:cNvPr id="25" name="Picture 42">
            <a:extLst>
              <a:ext uri="{FF2B5EF4-FFF2-40B4-BE49-F238E27FC236}">
                <a16:creationId xmlns:a16="http://schemas.microsoft.com/office/drawing/2014/main" id="{D14C6F79-7342-8863-E26E-C90A13B0C128}"/>
              </a:ext>
            </a:extLst>
          </p:cNvPr>
          <p:cNvPicPr>
            <a:picLocks noChangeAspect="1"/>
          </p:cNvPicPr>
          <p:nvPr/>
        </p:nvPicPr>
        <p:blipFill>
          <a:blip r:embed="rId7"/>
          <a:stretch>
            <a:fillRect/>
          </a:stretch>
        </p:blipFill>
        <p:spPr>
          <a:xfrm>
            <a:off x="0" y="4659979"/>
            <a:ext cx="1440000" cy="392839"/>
          </a:xfrm>
          <a:prstGeom prst="rect">
            <a:avLst/>
          </a:prstGeom>
        </p:spPr>
      </p:pic>
      <p:pic>
        <p:nvPicPr>
          <p:cNvPr id="26" name="Picture 8">
            <a:extLst>
              <a:ext uri="{FF2B5EF4-FFF2-40B4-BE49-F238E27FC236}">
                <a16:creationId xmlns:a16="http://schemas.microsoft.com/office/drawing/2014/main" id="{91CDA478-C402-4F03-40A0-B9A489675E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BA57F230-3B9E-D52F-E9D8-792BFC37F32B}"/>
              </a:ext>
            </a:extLst>
          </p:cNvPr>
          <p:cNvSpPr txBox="1"/>
          <p:nvPr/>
        </p:nvSpPr>
        <p:spPr>
          <a:xfrm>
            <a:off x="2051185" y="4294875"/>
            <a:ext cx="5168629" cy="207749"/>
          </a:xfrm>
          <a:prstGeom prst="rect">
            <a:avLst/>
          </a:prstGeom>
          <a:noFill/>
        </p:spPr>
        <p:txBody>
          <a:bodyPr wrap="square">
            <a:spAutoFit/>
          </a:bodyPr>
          <a:lstStyle/>
          <a:p>
            <a:pPr algn="ctr"/>
            <a:r>
              <a:rPr lang="en-US" sz="750" dirty="0">
                <a:solidFill>
                  <a:schemeClr val="bg1">
                    <a:lumMod val="65000"/>
                  </a:schemeClr>
                </a:solidFill>
              </a:rPr>
              <a:t>J. Decker et al. Expulsion of runaway electrons using ECRH in the TCV tokamak. </a:t>
            </a:r>
            <a:r>
              <a:rPr lang="en-US" sz="750" i="1" dirty="0" err="1">
                <a:solidFill>
                  <a:schemeClr val="bg1">
                    <a:lumMod val="65000"/>
                  </a:schemeClr>
                </a:solidFill>
              </a:rPr>
              <a:t>arXiv</a:t>
            </a:r>
            <a:r>
              <a:rPr lang="en-US" sz="750" dirty="0">
                <a:solidFill>
                  <a:schemeClr val="bg1">
                    <a:lumMod val="65000"/>
                  </a:schemeClr>
                </a:solidFill>
              </a:rPr>
              <a:t>, 2024. DOI: 10.48550/arXiv.2404.09900.</a:t>
            </a:r>
          </a:p>
        </p:txBody>
      </p:sp>
    </p:spTree>
    <p:extLst>
      <p:ext uri="{BB962C8B-B14F-4D97-AF65-F5344CB8AC3E}">
        <p14:creationId xmlns:p14="http://schemas.microsoft.com/office/powerpoint/2010/main" val="288488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60</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37a - Hidden]</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mc:AlternateContent xmlns:mc="http://schemas.openxmlformats.org/markup-compatibility/2006" xmlns:a14="http://schemas.microsoft.com/office/drawing/2010/main">
        <mc:Choice Requires="a14">
          <p:sp>
            <p:nvSpPr>
              <p:cNvPr id="27" name="Tekstvak 26">
                <a:extLst>
                  <a:ext uri="{FF2B5EF4-FFF2-40B4-BE49-F238E27FC236}">
                    <a16:creationId xmlns:a16="http://schemas.microsoft.com/office/drawing/2014/main" id="{7C6A806D-CF43-99DF-CD11-FA798940C3E0}"/>
                  </a:ext>
                </a:extLst>
              </p:cNvPr>
              <p:cNvSpPr txBox="1"/>
              <p:nvPr/>
            </p:nvSpPr>
            <p:spPr>
              <a:xfrm>
                <a:off x="1914681"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1400 </m:t>
                      </m:r>
                      <m:r>
                        <m:rPr>
                          <m:sty m:val="p"/>
                        </m:rPr>
                        <a:rPr lang="en-US" b="0" i="0" smtClean="0">
                          <a:latin typeface="Cambria Math" panose="02040503050406030204" pitchFamily="18" charset="0"/>
                        </a:rPr>
                        <m:t>ms</m:t>
                      </m:r>
                    </m:oMath>
                  </m:oMathPara>
                </a14:m>
                <a:endParaRPr lang="en-US" dirty="0"/>
              </a:p>
            </p:txBody>
          </p:sp>
        </mc:Choice>
        <mc:Fallback xmlns="">
          <p:sp>
            <p:nvSpPr>
              <p:cNvPr id="27" name="Tekstvak 26">
                <a:extLst>
                  <a:ext uri="{FF2B5EF4-FFF2-40B4-BE49-F238E27FC236}">
                    <a16:creationId xmlns:a16="http://schemas.microsoft.com/office/drawing/2014/main" id="{7C6A806D-CF43-99DF-CD11-FA798940C3E0}"/>
                  </a:ext>
                </a:extLst>
              </p:cNvPr>
              <p:cNvSpPr txBox="1">
                <a:spLocks noRot="1" noChangeAspect="1" noMove="1" noResize="1" noEditPoints="1" noAdjustHandles="1" noChangeArrowheads="1" noChangeShapeType="1" noTextEdit="1"/>
              </p:cNvSpPr>
              <p:nvPr/>
            </p:nvSpPr>
            <p:spPr>
              <a:xfrm>
                <a:off x="1914681" y="1243802"/>
                <a:ext cx="1280800" cy="207749"/>
              </a:xfrm>
              <a:prstGeom prst="rect">
                <a:avLst/>
              </a:prstGeom>
              <a:blipFill>
                <a:blip r:embed="rId5"/>
                <a:stretch>
                  <a:fillRect l="-2857" r="-1429" b="-88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kstvak 27">
                <a:extLst>
                  <a:ext uri="{FF2B5EF4-FFF2-40B4-BE49-F238E27FC236}">
                    <a16:creationId xmlns:a16="http://schemas.microsoft.com/office/drawing/2014/main" id="{FCC9623F-5B4D-5223-124D-37DEEA309E97}"/>
                  </a:ext>
                </a:extLst>
              </p:cNvPr>
              <p:cNvSpPr txBox="1"/>
              <p:nvPr/>
            </p:nvSpPr>
            <p:spPr>
              <a:xfrm>
                <a:off x="5948519"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Time</m:t>
                      </m:r>
                      <m:r>
                        <a:rPr lang="en-US">
                          <a:latin typeface="Cambria Math" panose="02040503050406030204" pitchFamily="18" charset="0"/>
                        </a:rPr>
                        <m:t> </m:t>
                      </m:r>
                      <m:r>
                        <m:rPr>
                          <m:sty m:val="p"/>
                        </m:rPr>
                        <a:rPr lang="en-US">
                          <a:latin typeface="Cambria Math" panose="02040503050406030204" pitchFamily="18" charset="0"/>
                        </a:rPr>
                        <m:t>of</m:t>
                      </m:r>
                      <m:r>
                        <a:rPr lang="en-US">
                          <a:latin typeface="Cambria Math" panose="02040503050406030204" pitchFamily="18" charset="0"/>
                        </a:rPr>
                        <m:t> 1500 </m:t>
                      </m:r>
                      <m:r>
                        <m:rPr>
                          <m:sty m:val="p"/>
                        </m:rPr>
                        <a:rPr lang="en-US">
                          <a:latin typeface="Cambria Math" panose="02040503050406030204" pitchFamily="18" charset="0"/>
                        </a:rPr>
                        <m:t>ms</m:t>
                      </m:r>
                    </m:oMath>
                  </m:oMathPara>
                </a14:m>
                <a:endParaRPr lang="en-US" dirty="0"/>
              </a:p>
            </p:txBody>
          </p:sp>
        </mc:Choice>
        <mc:Fallback xmlns="">
          <p:sp>
            <p:nvSpPr>
              <p:cNvPr id="28" name="Tekstvak 27">
                <a:extLst>
                  <a:ext uri="{FF2B5EF4-FFF2-40B4-BE49-F238E27FC236}">
                    <a16:creationId xmlns:a16="http://schemas.microsoft.com/office/drawing/2014/main" id="{FCC9623F-5B4D-5223-124D-37DEEA309E97}"/>
                  </a:ext>
                </a:extLst>
              </p:cNvPr>
              <p:cNvSpPr txBox="1">
                <a:spLocks noRot="1" noChangeAspect="1" noMove="1" noResize="1" noEditPoints="1" noAdjustHandles="1" noChangeArrowheads="1" noChangeShapeType="1" noTextEdit="1"/>
              </p:cNvSpPr>
              <p:nvPr/>
            </p:nvSpPr>
            <p:spPr>
              <a:xfrm>
                <a:off x="5948519" y="1243802"/>
                <a:ext cx="1280800" cy="207749"/>
              </a:xfrm>
              <a:prstGeom prst="rect">
                <a:avLst/>
              </a:prstGeom>
              <a:blipFill>
                <a:blip r:embed="rId6"/>
                <a:stretch>
                  <a:fillRect l="-2857" r="-1429" b="-8824"/>
                </a:stretch>
              </a:blipFill>
            </p:spPr>
            <p:txBody>
              <a:bodyPr/>
              <a:lstStyle/>
              <a:p>
                <a:r>
                  <a:rPr lang="en-US">
                    <a:noFill/>
                  </a:rPr>
                  <a:t> </a:t>
                </a:r>
              </a:p>
            </p:txBody>
          </p:sp>
        </mc:Fallback>
      </mc:AlternateContent>
      <p:pic>
        <p:nvPicPr>
          <p:cNvPr id="23" name="Tijdelijke aanduiding voor inhoud 22" descr="Afbeelding met tekst, schermopname, lijn, Lettertype&#10;&#10;Automatisch gegenereerde beschrijving">
            <a:extLst>
              <a:ext uri="{FF2B5EF4-FFF2-40B4-BE49-F238E27FC236}">
                <a16:creationId xmlns:a16="http://schemas.microsoft.com/office/drawing/2014/main" id="{58681668-90AF-82C3-6452-6C11E981D17C}"/>
              </a:ext>
            </a:extLst>
          </p:cNvPr>
          <p:cNvPicPr>
            <a:picLocks noGrp="1" noChangeAspect="1"/>
          </p:cNvPicPr>
          <p:nvPr>
            <p:ph sz="half" idx="1"/>
          </p:nvPr>
        </p:nvPicPr>
        <p:blipFill>
          <a:blip r:embed="rId7"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25" name="Tijdelijke aanduiding voor inhoud 24" descr="Afbeelding met tekst, schermopname, lijn, Lettertype&#10;&#10;Automatisch gegenereerde beschrijving">
            <a:extLst>
              <a:ext uri="{FF2B5EF4-FFF2-40B4-BE49-F238E27FC236}">
                <a16:creationId xmlns:a16="http://schemas.microsoft.com/office/drawing/2014/main" id="{91C1A798-AF98-2DD3-3CF5-42B83FE4C5EE}"/>
              </a:ext>
            </a:extLst>
          </p:cNvPr>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4722813" y="1638102"/>
            <a:ext cx="3597275" cy="2248296"/>
          </a:xfrm>
        </p:spPr>
      </p:pic>
    </p:spTree>
    <p:extLst>
      <p:ext uri="{BB962C8B-B14F-4D97-AF65-F5344CB8AC3E}">
        <p14:creationId xmlns:p14="http://schemas.microsoft.com/office/powerpoint/2010/main" val="268652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61</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37b - Hidden]</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mc:AlternateContent xmlns:mc="http://schemas.openxmlformats.org/markup-compatibility/2006" xmlns:a14="http://schemas.microsoft.com/office/drawing/2010/main">
        <mc:Choice Requires="a14">
          <p:sp>
            <p:nvSpPr>
              <p:cNvPr id="27" name="Tekstvak 26">
                <a:extLst>
                  <a:ext uri="{FF2B5EF4-FFF2-40B4-BE49-F238E27FC236}">
                    <a16:creationId xmlns:a16="http://schemas.microsoft.com/office/drawing/2014/main" id="{7C6A806D-CF43-99DF-CD11-FA798940C3E0}"/>
                  </a:ext>
                </a:extLst>
              </p:cNvPr>
              <p:cNvSpPr txBox="1"/>
              <p:nvPr/>
            </p:nvSpPr>
            <p:spPr>
              <a:xfrm>
                <a:off x="1914681"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1400 </m:t>
                      </m:r>
                      <m:r>
                        <m:rPr>
                          <m:sty m:val="p"/>
                        </m:rPr>
                        <a:rPr lang="en-US" b="0" i="0" smtClean="0">
                          <a:latin typeface="Cambria Math" panose="02040503050406030204" pitchFamily="18" charset="0"/>
                        </a:rPr>
                        <m:t>ms</m:t>
                      </m:r>
                    </m:oMath>
                  </m:oMathPara>
                </a14:m>
                <a:endParaRPr lang="en-US" dirty="0"/>
              </a:p>
            </p:txBody>
          </p:sp>
        </mc:Choice>
        <mc:Fallback xmlns="">
          <p:sp>
            <p:nvSpPr>
              <p:cNvPr id="27" name="Tekstvak 26">
                <a:extLst>
                  <a:ext uri="{FF2B5EF4-FFF2-40B4-BE49-F238E27FC236}">
                    <a16:creationId xmlns:a16="http://schemas.microsoft.com/office/drawing/2014/main" id="{7C6A806D-CF43-99DF-CD11-FA798940C3E0}"/>
                  </a:ext>
                </a:extLst>
              </p:cNvPr>
              <p:cNvSpPr txBox="1">
                <a:spLocks noRot="1" noChangeAspect="1" noMove="1" noResize="1" noEditPoints="1" noAdjustHandles="1" noChangeArrowheads="1" noChangeShapeType="1" noTextEdit="1"/>
              </p:cNvSpPr>
              <p:nvPr/>
            </p:nvSpPr>
            <p:spPr>
              <a:xfrm>
                <a:off x="1914681" y="1243802"/>
                <a:ext cx="1280800" cy="207749"/>
              </a:xfrm>
              <a:prstGeom prst="rect">
                <a:avLst/>
              </a:prstGeom>
              <a:blipFill>
                <a:blip r:embed="rId5"/>
                <a:stretch>
                  <a:fillRect l="-2857" r="-1429" b="-88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kstvak 27">
                <a:extLst>
                  <a:ext uri="{FF2B5EF4-FFF2-40B4-BE49-F238E27FC236}">
                    <a16:creationId xmlns:a16="http://schemas.microsoft.com/office/drawing/2014/main" id="{FCC9623F-5B4D-5223-124D-37DEEA309E97}"/>
                  </a:ext>
                </a:extLst>
              </p:cNvPr>
              <p:cNvSpPr txBox="1"/>
              <p:nvPr/>
            </p:nvSpPr>
            <p:spPr>
              <a:xfrm>
                <a:off x="5948519"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Time</m:t>
                      </m:r>
                      <m:r>
                        <a:rPr lang="en-US">
                          <a:latin typeface="Cambria Math" panose="02040503050406030204" pitchFamily="18" charset="0"/>
                        </a:rPr>
                        <m:t> </m:t>
                      </m:r>
                      <m:r>
                        <m:rPr>
                          <m:sty m:val="p"/>
                        </m:rPr>
                        <a:rPr lang="en-US">
                          <a:latin typeface="Cambria Math" panose="02040503050406030204" pitchFamily="18" charset="0"/>
                        </a:rPr>
                        <m:t>of</m:t>
                      </m:r>
                      <m:r>
                        <a:rPr lang="en-US">
                          <a:latin typeface="Cambria Math" panose="02040503050406030204" pitchFamily="18" charset="0"/>
                        </a:rPr>
                        <m:t> 1500 </m:t>
                      </m:r>
                      <m:r>
                        <m:rPr>
                          <m:sty m:val="p"/>
                        </m:rPr>
                        <a:rPr lang="en-US">
                          <a:latin typeface="Cambria Math" panose="02040503050406030204" pitchFamily="18" charset="0"/>
                        </a:rPr>
                        <m:t>ms</m:t>
                      </m:r>
                    </m:oMath>
                  </m:oMathPara>
                </a14:m>
                <a:endParaRPr lang="en-US" dirty="0"/>
              </a:p>
            </p:txBody>
          </p:sp>
        </mc:Choice>
        <mc:Fallback xmlns="">
          <p:sp>
            <p:nvSpPr>
              <p:cNvPr id="28" name="Tekstvak 27">
                <a:extLst>
                  <a:ext uri="{FF2B5EF4-FFF2-40B4-BE49-F238E27FC236}">
                    <a16:creationId xmlns:a16="http://schemas.microsoft.com/office/drawing/2014/main" id="{FCC9623F-5B4D-5223-124D-37DEEA309E97}"/>
                  </a:ext>
                </a:extLst>
              </p:cNvPr>
              <p:cNvSpPr txBox="1">
                <a:spLocks noRot="1" noChangeAspect="1" noMove="1" noResize="1" noEditPoints="1" noAdjustHandles="1" noChangeArrowheads="1" noChangeShapeType="1" noTextEdit="1"/>
              </p:cNvSpPr>
              <p:nvPr/>
            </p:nvSpPr>
            <p:spPr>
              <a:xfrm>
                <a:off x="5948519" y="1243802"/>
                <a:ext cx="1280800" cy="207749"/>
              </a:xfrm>
              <a:prstGeom prst="rect">
                <a:avLst/>
              </a:prstGeom>
              <a:blipFill>
                <a:blip r:embed="rId6"/>
                <a:stretch>
                  <a:fillRect l="-2857" r="-1429" b="-8824"/>
                </a:stretch>
              </a:blipFill>
            </p:spPr>
            <p:txBody>
              <a:bodyPr/>
              <a:lstStyle/>
              <a:p>
                <a:r>
                  <a:rPr lang="en-US">
                    <a:noFill/>
                  </a:rPr>
                  <a:t> </a:t>
                </a:r>
              </a:p>
            </p:txBody>
          </p:sp>
        </mc:Fallback>
      </mc:AlternateContent>
      <p:pic>
        <p:nvPicPr>
          <p:cNvPr id="12" name="Tijdelijke aanduiding voor inhoud 11" descr="Afbeelding met tekst, schermopname, lijn, Lettertype&#10;&#10;Automatisch gegenereerde beschrijving">
            <a:extLst>
              <a:ext uri="{FF2B5EF4-FFF2-40B4-BE49-F238E27FC236}">
                <a16:creationId xmlns:a16="http://schemas.microsoft.com/office/drawing/2014/main" id="{61696082-B728-5CA9-F583-93FA5B687E86}"/>
              </a:ext>
            </a:extLst>
          </p:cNvPr>
          <p:cNvPicPr>
            <a:picLocks noGrp="1" noChangeAspect="1"/>
          </p:cNvPicPr>
          <p:nvPr>
            <p:ph sz="half" idx="1"/>
          </p:nvPr>
        </p:nvPicPr>
        <p:blipFill>
          <a:blip r:embed="rId7"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14" name="Tijdelijke aanduiding voor inhoud 13" descr="Afbeelding met tekst, schermopname, lijn, Lettertype&#10;&#10;Automatisch gegenereerde beschrijving">
            <a:extLst>
              <a:ext uri="{FF2B5EF4-FFF2-40B4-BE49-F238E27FC236}">
                <a16:creationId xmlns:a16="http://schemas.microsoft.com/office/drawing/2014/main" id="{86699E90-B3F5-1CF6-DACA-37DEFEF98074}"/>
              </a:ext>
            </a:extLst>
          </p:cNvPr>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4722813" y="1638102"/>
            <a:ext cx="3597275" cy="2248296"/>
          </a:xfrm>
        </p:spPr>
      </p:pic>
    </p:spTree>
    <p:extLst>
      <p:ext uri="{BB962C8B-B14F-4D97-AF65-F5344CB8AC3E}">
        <p14:creationId xmlns:p14="http://schemas.microsoft.com/office/powerpoint/2010/main" val="3471655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p:txBody>
          <a:bodyPr anchor="ctr"/>
          <a:lstStyle/>
          <a:p>
            <a:pPr algn="ctr"/>
            <a:r>
              <a:rPr lang="en-US" sz="2500" b="1" dirty="0"/>
              <a:t>Tomographic inversion of the RE distribution(s)</a:t>
            </a:r>
          </a:p>
        </p:txBody>
      </p:sp>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62</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37c - Hidden]</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E4069472-3CE0-5BC5-548F-2F68B967237A}"/>
              </a:ext>
            </a:extLst>
          </p:cNvPr>
          <p:cNvSpPr>
            <a:spLocks noGrp="1"/>
          </p:cNvSpPr>
          <p:nvPr>
            <p:ph idx="1"/>
          </p:nvPr>
        </p:nvSpPr>
        <p:spPr/>
        <p:txBody>
          <a:bodyPr/>
          <a:lstStyle/>
          <a:p>
            <a:pPr marL="342900" indent="-342900">
              <a:buFont typeface="Wingdings" panose="05000000000000000000" pitchFamily="2" charset="2"/>
              <a:buChar char="§"/>
            </a:pPr>
            <a:r>
              <a:rPr lang="en-US" i="1" dirty="0"/>
              <a:t>No specific changes in the radial RE distribution in the ‘middle’ of the (local) momentum-space distribution.</a:t>
            </a:r>
          </a:p>
          <a:p>
            <a:pPr marL="342900" indent="-342900">
              <a:buFont typeface="Wingdings" panose="05000000000000000000" pitchFamily="2" charset="2"/>
              <a:buChar char="§"/>
            </a:pPr>
            <a:endParaRPr lang="en-US" sz="1000" i="1" dirty="0"/>
          </a:p>
          <a:p>
            <a:pPr marL="342900" indent="-342900">
              <a:buFont typeface="Wingdings" panose="05000000000000000000" pitchFamily="2" charset="2"/>
              <a:buChar char="§"/>
            </a:pPr>
            <a:r>
              <a:rPr lang="en-US" i="1" dirty="0"/>
              <a:t>Decrease of near-axis peaks in the RE distribution(s) at the ‘top’ of the (local) momentum-space distribution. No significant changes in the off-axis peaks…</a:t>
            </a:r>
          </a:p>
          <a:p>
            <a:pPr marL="342900" indent="-342900">
              <a:buFont typeface="Wingdings" panose="05000000000000000000" pitchFamily="2" charset="2"/>
              <a:buChar char="§"/>
            </a:pPr>
            <a:endParaRPr lang="en-US" sz="1000" i="1" dirty="0"/>
          </a:p>
          <a:p>
            <a:pPr marL="342900" indent="-342900">
              <a:buFont typeface="Wingdings" panose="05000000000000000000" pitchFamily="2" charset="2"/>
              <a:buChar char="§"/>
            </a:pPr>
            <a:r>
              <a:rPr lang="en-US" dirty="0"/>
              <a:t>The (off-axis) ECRH-induced expulsion of REs seems to ‘bother’ only the on-axis population, while keeping the off-axis population intact, which results in much more synchrotron radiation after the ECRH phase.</a:t>
            </a:r>
          </a:p>
        </p:txBody>
      </p:sp>
    </p:spTree>
    <p:extLst>
      <p:ext uri="{BB962C8B-B14F-4D97-AF65-F5344CB8AC3E}">
        <p14:creationId xmlns:p14="http://schemas.microsoft.com/office/powerpoint/2010/main" val="4235822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63</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38a - Hidden]</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mc:AlternateContent xmlns:mc="http://schemas.openxmlformats.org/markup-compatibility/2006" xmlns:a14="http://schemas.microsoft.com/office/drawing/2010/main">
        <mc:Choice Requires="a14">
          <p:sp>
            <p:nvSpPr>
              <p:cNvPr id="27" name="Tekstvak 26">
                <a:extLst>
                  <a:ext uri="{FF2B5EF4-FFF2-40B4-BE49-F238E27FC236}">
                    <a16:creationId xmlns:a16="http://schemas.microsoft.com/office/drawing/2014/main" id="{7C6A806D-CF43-99DF-CD11-FA798940C3E0}"/>
                  </a:ext>
                </a:extLst>
              </p:cNvPr>
              <p:cNvSpPr txBox="1"/>
              <p:nvPr/>
            </p:nvSpPr>
            <p:spPr>
              <a:xfrm>
                <a:off x="1914681"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1400 </m:t>
                      </m:r>
                      <m:r>
                        <m:rPr>
                          <m:sty m:val="p"/>
                        </m:rPr>
                        <a:rPr lang="en-US" b="0" i="0" smtClean="0">
                          <a:latin typeface="Cambria Math" panose="02040503050406030204" pitchFamily="18" charset="0"/>
                        </a:rPr>
                        <m:t>ms</m:t>
                      </m:r>
                    </m:oMath>
                  </m:oMathPara>
                </a14:m>
                <a:endParaRPr lang="en-US" dirty="0"/>
              </a:p>
            </p:txBody>
          </p:sp>
        </mc:Choice>
        <mc:Fallback xmlns="">
          <p:sp>
            <p:nvSpPr>
              <p:cNvPr id="27" name="Tekstvak 26">
                <a:extLst>
                  <a:ext uri="{FF2B5EF4-FFF2-40B4-BE49-F238E27FC236}">
                    <a16:creationId xmlns:a16="http://schemas.microsoft.com/office/drawing/2014/main" id="{7C6A806D-CF43-99DF-CD11-FA798940C3E0}"/>
                  </a:ext>
                </a:extLst>
              </p:cNvPr>
              <p:cNvSpPr txBox="1">
                <a:spLocks noRot="1" noChangeAspect="1" noMove="1" noResize="1" noEditPoints="1" noAdjustHandles="1" noChangeArrowheads="1" noChangeShapeType="1" noTextEdit="1"/>
              </p:cNvSpPr>
              <p:nvPr/>
            </p:nvSpPr>
            <p:spPr>
              <a:xfrm>
                <a:off x="1914681" y="1243802"/>
                <a:ext cx="1280800" cy="207749"/>
              </a:xfrm>
              <a:prstGeom prst="rect">
                <a:avLst/>
              </a:prstGeom>
              <a:blipFill>
                <a:blip r:embed="rId5"/>
                <a:stretch>
                  <a:fillRect l="-2857" r="-1429" b="-88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kstvak 27">
                <a:extLst>
                  <a:ext uri="{FF2B5EF4-FFF2-40B4-BE49-F238E27FC236}">
                    <a16:creationId xmlns:a16="http://schemas.microsoft.com/office/drawing/2014/main" id="{FCC9623F-5B4D-5223-124D-37DEEA309E97}"/>
                  </a:ext>
                </a:extLst>
              </p:cNvPr>
              <p:cNvSpPr txBox="1"/>
              <p:nvPr/>
            </p:nvSpPr>
            <p:spPr>
              <a:xfrm>
                <a:off x="5948519"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Time</m:t>
                      </m:r>
                      <m:r>
                        <a:rPr lang="en-US">
                          <a:latin typeface="Cambria Math" panose="02040503050406030204" pitchFamily="18" charset="0"/>
                        </a:rPr>
                        <m:t> </m:t>
                      </m:r>
                      <m:r>
                        <m:rPr>
                          <m:sty m:val="p"/>
                        </m:rPr>
                        <a:rPr lang="en-US">
                          <a:latin typeface="Cambria Math" panose="02040503050406030204" pitchFamily="18" charset="0"/>
                        </a:rPr>
                        <m:t>of</m:t>
                      </m:r>
                      <m:r>
                        <a:rPr lang="en-US">
                          <a:latin typeface="Cambria Math" panose="02040503050406030204" pitchFamily="18" charset="0"/>
                        </a:rPr>
                        <m:t> 1500 </m:t>
                      </m:r>
                      <m:r>
                        <m:rPr>
                          <m:sty m:val="p"/>
                        </m:rPr>
                        <a:rPr lang="en-US">
                          <a:latin typeface="Cambria Math" panose="02040503050406030204" pitchFamily="18" charset="0"/>
                        </a:rPr>
                        <m:t>ms</m:t>
                      </m:r>
                    </m:oMath>
                  </m:oMathPara>
                </a14:m>
                <a:endParaRPr lang="en-US" dirty="0"/>
              </a:p>
            </p:txBody>
          </p:sp>
        </mc:Choice>
        <mc:Fallback xmlns="">
          <p:sp>
            <p:nvSpPr>
              <p:cNvPr id="28" name="Tekstvak 27">
                <a:extLst>
                  <a:ext uri="{FF2B5EF4-FFF2-40B4-BE49-F238E27FC236}">
                    <a16:creationId xmlns:a16="http://schemas.microsoft.com/office/drawing/2014/main" id="{FCC9623F-5B4D-5223-124D-37DEEA309E97}"/>
                  </a:ext>
                </a:extLst>
              </p:cNvPr>
              <p:cNvSpPr txBox="1">
                <a:spLocks noRot="1" noChangeAspect="1" noMove="1" noResize="1" noEditPoints="1" noAdjustHandles="1" noChangeArrowheads="1" noChangeShapeType="1" noTextEdit="1"/>
              </p:cNvSpPr>
              <p:nvPr/>
            </p:nvSpPr>
            <p:spPr>
              <a:xfrm>
                <a:off x="5948519" y="1243802"/>
                <a:ext cx="1280800" cy="207749"/>
              </a:xfrm>
              <a:prstGeom prst="rect">
                <a:avLst/>
              </a:prstGeom>
              <a:blipFill>
                <a:blip r:embed="rId6"/>
                <a:stretch>
                  <a:fillRect l="-2857" r="-1429" b="-8824"/>
                </a:stretch>
              </a:blipFill>
            </p:spPr>
            <p:txBody>
              <a:bodyPr/>
              <a:lstStyle/>
              <a:p>
                <a:r>
                  <a:rPr lang="en-US">
                    <a:noFill/>
                  </a:rPr>
                  <a:t> </a:t>
                </a:r>
              </a:p>
            </p:txBody>
          </p:sp>
        </mc:Fallback>
      </mc:AlternateContent>
      <p:pic>
        <p:nvPicPr>
          <p:cNvPr id="12" name="Tijdelijke aanduiding voor inhoud 11" descr="Afbeelding met schermopname, tekst, lijn, diagram&#10;&#10;Automatisch gegenereerde beschrijving">
            <a:extLst>
              <a:ext uri="{FF2B5EF4-FFF2-40B4-BE49-F238E27FC236}">
                <a16:creationId xmlns:a16="http://schemas.microsoft.com/office/drawing/2014/main" id="{DB41B89E-F783-894C-D187-7628E1761AD8}"/>
              </a:ext>
            </a:extLst>
          </p:cNvPr>
          <p:cNvPicPr>
            <a:picLocks noGrp="1" noChangeAspect="1"/>
          </p:cNvPicPr>
          <p:nvPr>
            <p:ph sz="half" idx="1"/>
          </p:nvPr>
        </p:nvPicPr>
        <p:blipFill>
          <a:blip r:embed="rId7"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14" name="Tijdelijke aanduiding voor inhoud 13" descr="Afbeelding met schermopname, tekst, lijn, diagram&#10;&#10;Automatisch gegenereerde beschrijving">
            <a:extLst>
              <a:ext uri="{FF2B5EF4-FFF2-40B4-BE49-F238E27FC236}">
                <a16:creationId xmlns:a16="http://schemas.microsoft.com/office/drawing/2014/main" id="{BD2A3AB3-3CA1-7D59-E0C9-E1DFA2FC4492}"/>
              </a:ext>
            </a:extLst>
          </p:cNvPr>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4722813" y="1638102"/>
            <a:ext cx="3597275" cy="2248296"/>
          </a:xfrm>
        </p:spPr>
      </p:pic>
    </p:spTree>
    <p:extLst>
      <p:ext uri="{BB962C8B-B14F-4D97-AF65-F5344CB8AC3E}">
        <p14:creationId xmlns:p14="http://schemas.microsoft.com/office/powerpoint/2010/main" val="890713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64</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38b - Hidden]</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kstvak 2">
                <a:extLst>
                  <a:ext uri="{FF2B5EF4-FFF2-40B4-BE49-F238E27FC236}">
                    <a16:creationId xmlns:a16="http://schemas.microsoft.com/office/drawing/2014/main" id="{6DCD2DE7-FC46-3B5C-B721-B348D80AB4DA}"/>
                  </a:ext>
                </a:extLst>
              </p:cNvPr>
              <p:cNvSpPr txBox="1"/>
              <p:nvPr/>
            </p:nvSpPr>
            <p:spPr>
              <a:xfrm>
                <a:off x="1914682" y="1243802"/>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b="0" i="0" smtClean="0">
                          <a:latin typeface="Cambria Math" panose="02040503050406030204" pitchFamily="18" charset="0"/>
                        </a:rPr>
                        <m:t>Time</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1400 </m:t>
                      </m:r>
                      <m:r>
                        <m:rPr>
                          <m:sty m:val="p"/>
                        </m:rPr>
                        <a:rPr lang="en-US" b="0" i="0" smtClean="0">
                          <a:latin typeface="Cambria Math" panose="02040503050406030204" pitchFamily="18" charset="0"/>
                        </a:rPr>
                        <m:t>ms</m:t>
                      </m:r>
                    </m:oMath>
                  </m:oMathPara>
                </a14:m>
                <a:endParaRPr lang="en-US" dirty="0"/>
              </a:p>
            </p:txBody>
          </p:sp>
        </mc:Choice>
        <mc:Fallback xmlns="">
          <p:sp>
            <p:nvSpPr>
              <p:cNvPr id="3" name="Tekstvak 2">
                <a:extLst>
                  <a:ext uri="{FF2B5EF4-FFF2-40B4-BE49-F238E27FC236}">
                    <a16:creationId xmlns:a16="http://schemas.microsoft.com/office/drawing/2014/main" id="{6DCD2DE7-FC46-3B5C-B721-B348D80AB4DA}"/>
                  </a:ext>
                </a:extLst>
              </p:cNvPr>
              <p:cNvSpPr txBox="1">
                <a:spLocks noRot="1" noChangeAspect="1" noMove="1" noResize="1" noEditPoints="1" noAdjustHandles="1" noChangeArrowheads="1" noChangeShapeType="1" noTextEdit="1"/>
              </p:cNvSpPr>
              <p:nvPr/>
            </p:nvSpPr>
            <p:spPr>
              <a:xfrm>
                <a:off x="1914682" y="1243802"/>
                <a:ext cx="1280800" cy="207749"/>
              </a:xfrm>
              <a:prstGeom prst="rect">
                <a:avLst/>
              </a:prstGeom>
              <a:blipFill>
                <a:blip r:embed="rId5"/>
                <a:stretch>
                  <a:fillRect l="-2857" r="-1429" b="-8824"/>
                </a:stretch>
              </a:blipFill>
            </p:spPr>
            <p:txBody>
              <a:bodyPr/>
              <a:lstStyle/>
              <a:p>
                <a:r>
                  <a:rPr lang="en-US">
                    <a:noFill/>
                  </a:rPr>
                  <a:t> </a:t>
                </a:r>
              </a:p>
            </p:txBody>
          </p:sp>
        </mc:Fallback>
      </mc:AlternateContent>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mc:AlternateContent xmlns:mc="http://schemas.openxmlformats.org/markup-compatibility/2006" xmlns:a14="http://schemas.microsoft.com/office/drawing/2010/main">
        <mc:Choice Requires="a14">
          <p:sp>
            <p:nvSpPr>
              <p:cNvPr id="21" name="Tekstvak 20">
                <a:extLst>
                  <a:ext uri="{FF2B5EF4-FFF2-40B4-BE49-F238E27FC236}">
                    <a16:creationId xmlns:a16="http://schemas.microsoft.com/office/drawing/2014/main" id="{073050D9-23EA-E714-B9AB-85EB1BA483D3}"/>
                  </a:ext>
                </a:extLst>
              </p:cNvPr>
              <p:cNvSpPr txBox="1"/>
              <p:nvPr/>
            </p:nvSpPr>
            <p:spPr>
              <a:xfrm>
                <a:off x="5948520" y="1243801"/>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Time</m:t>
                      </m:r>
                      <m:r>
                        <a:rPr lang="en-US" smtClean="0">
                          <a:latin typeface="Cambria Math" panose="02040503050406030204" pitchFamily="18" charset="0"/>
                        </a:rPr>
                        <m:t> </m:t>
                      </m:r>
                      <m:r>
                        <m:rPr>
                          <m:sty m:val="p"/>
                        </m:rPr>
                        <a:rPr lang="en-US" smtClean="0">
                          <a:latin typeface="Cambria Math" panose="02040503050406030204" pitchFamily="18" charset="0"/>
                        </a:rPr>
                        <m:t>of</m:t>
                      </m:r>
                      <m:r>
                        <a:rPr lang="en-US" smtClean="0">
                          <a:latin typeface="Cambria Math" panose="02040503050406030204" pitchFamily="18" charset="0"/>
                        </a:rPr>
                        <m:t> 1450 </m:t>
                      </m:r>
                      <m:r>
                        <m:rPr>
                          <m:sty m:val="p"/>
                        </m:rPr>
                        <a:rPr lang="en-US">
                          <a:latin typeface="Cambria Math" panose="02040503050406030204" pitchFamily="18" charset="0"/>
                        </a:rPr>
                        <m:t>ms</m:t>
                      </m:r>
                    </m:oMath>
                  </m:oMathPara>
                </a14:m>
                <a:endParaRPr lang="en-US" dirty="0"/>
              </a:p>
            </p:txBody>
          </p:sp>
        </mc:Choice>
        <mc:Fallback xmlns="">
          <p:sp>
            <p:nvSpPr>
              <p:cNvPr id="21" name="Tekstvak 20">
                <a:extLst>
                  <a:ext uri="{FF2B5EF4-FFF2-40B4-BE49-F238E27FC236}">
                    <a16:creationId xmlns:a16="http://schemas.microsoft.com/office/drawing/2014/main" id="{073050D9-23EA-E714-B9AB-85EB1BA483D3}"/>
                  </a:ext>
                </a:extLst>
              </p:cNvPr>
              <p:cNvSpPr txBox="1">
                <a:spLocks noRot="1" noChangeAspect="1" noMove="1" noResize="1" noEditPoints="1" noAdjustHandles="1" noChangeArrowheads="1" noChangeShapeType="1" noTextEdit="1"/>
              </p:cNvSpPr>
              <p:nvPr/>
            </p:nvSpPr>
            <p:spPr>
              <a:xfrm>
                <a:off x="5948520" y="1243801"/>
                <a:ext cx="1280800" cy="207749"/>
              </a:xfrm>
              <a:prstGeom prst="rect">
                <a:avLst/>
              </a:prstGeom>
              <a:blipFill>
                <a:blip r:embed="rId6"/>
                <a:stretch>
                  <a:fillRect l="-2857" r="-1429" b="-8824"/>
                </a:stretch>
              </a:blipFill>
            </p:spPr>
            <p:txBody>
              <a:bodyPr/>
              <a:lstStyle/>
              <a:p>
                <a:r>
                  <a:rPr lang="en-US">
                    <a:noFill/>
                  </a:rPr>
                  <a:t> </a:t>
                </a:r>
              </a:p>
            </p:txBody>
          </p:sp>
        </mc:Fallback>
      </mc:AlternateContent>
      <p:pic>
        <p:nvPicPr>
          <p:cNvPr id="25" name="Tijdelijke aanduiding voor inhoud 24" descr="Afbeelding met tekst, schermopname, lijn, Lettertype&#10;&#10;Automatisch gegenereerde beschrijving">
            <a:extLst>
              <a:ext uri="{FF2B5EF4-FFF2-40B4-BE49-F238E27FC236}">
                <a16:creationId xmlns:a16="http://schemas.microsoft.com/office/drawing/2014/main" id="{FEC46893-5439-AADC-B619-8EB2434DC3AF}"/>
              </a:ext>
            </a:extLst>
          </p:cNvPr>
          <p:cNvPicPr>
            <a:picLocks noGrp="1" noChangeAspect="1"/>
          </p:cNvPicPr>
          <p:nvPr>
            <p:ph sz="half" idx="1"/>
          </p:nvPr>
        </p:nvPicPr>
        <p:blipFill>
          <a:blip r:embed="rId7" cstate="print">
            <a:extLst>
              <a:ext uri="{28A0092B-C50C-407E-A947-70E740481C1C}">
                <a14:useLocalDpi xmlns:a14="http://schemas.microsoft.com/office/drawing/2010/main" val="0"/>
              </a:ext>
            </a:extLst>
          </a:blip>
          <a:stretch>
            <a:fillRect/>
          </a:stretch>
        </p:blipFill>
        <p:spPr>
          <a:xfrm>
            <a:off x="755650" y="1637605"/>
            <a:ext cx="3598863" cy="2249289"/>
          </a:xfrm>
        </p:spPr>
      </p:pic>
      <p:pic>
        <p:nvPicPr>
          <p:cNvPr id="29" name="Tijdelijke aanduiding voor inhoud 28" descr="Afbeelding met tekst, schermopname, lijn, Lettertype&#10;&#10;Automatisch gegenereerde beschrijving">
            <a:extLst>
              <a:ext uri="{FF2B5EF4-FFF2-40B4-BE49-F238E27FC236}">
                <a16:creationId xmlns:a16="http://schemas.microsoft.com/office/drawing/2014/main" id="{D1BA4D5B-7030-91DE-9EE0-FFF5B0E31FB7}"/>
              </a:ext>
            </a:extLst>
          </p:cNvPr>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4722813" y="1638102"/>
            <a:ext cx="3597275" cy="2248296"/>
          </a:xfrm>
        </p:spPr>
      </p:pic>
    </p:spTree>
    <p:extLst>
      <p:ext uri="{BB962C8B-B14F-4D97-AF65-F5344CB8AC3E}">
        <p14:creationId xmlns:p14="http://schemas.microsoft.com/office/powerpoint/2010/main" val="2689058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2FEEC85-A26C-804A-9457-F947F29271A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540B4053-4D5F-910F-A8B6-CBE2E26633F7}"/>
              </a:ext>
            </a:extLst>
          </p:cNvPr>
          <p:cNvSpPr>
            <a:spLocks noGrp="1"/>
          </p:cNvSpPr>
          <p:nvPr>
            <p:ph type="sldNum" sz="quarter" idx="12"/>
          </p:nvPr>
        </p:nvSpPr>
        <p:spPr/>
        <p:txBody>
          <a:bodyPr/>
          <a:lstStyle/>
          <a:p>
            <a:fld id="{C194BDB0-F4EA-4DD6-8281-CCE2440D0CE0}" type="slidenum">
              <a:rPr lang="en-GB" smtClean="0"/>
              <a:t>65</a:t>
            </a:fld>
            <a:endParaRPr lang="en-GB" dirty="0"/>
          </a:p>
        </p:txBody>
      </p:sp>
      <p:sp>
        <p:nvSpPr>
          <p:cNvPr id="6" name="Tijdelijke aanduiding voor voettekst 4">
            <a:extLst>
              <a:ext uri="{FF2B5EF4-FFF2-40B4-BE49-F238E27FC236}">
                <a16:creationId xmlns:a16="http://schemas.microsoft.com/office/drawing/2014/main" id="{13F977E5-D11A-F511-11EB-B864CE678E7C}"/>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38c - Hidden]</a:t>
            </a:r>
            <a:endParaRPr lang="en-GB" sz="750" dirty="0"/>
          </a:p>
        </p:txBody>
      </p:sp>
      <p:pic>
        <p:nvPicPr>
          <p:cNvPr id="8" name="Picture 42">
            <a:extLst>
              <a:ext uri="{FF2B5EF4-FFF2-40B4-BE49-F238E27FC236}">
                <a16:creationId xmlns:a16="http://schemas.microsoft.com/office/drawing/2014/main" id="{EDAFFFB3-BA11-C401-FEC1-3C3D5E22D1B3}"/>
              </a:ext>
            </a:extLst>
          </p:cNvPr>
          <p:cNvPicPr>
            <a:picLocks noChangeAspect="1"/>
          </p:cNvPicPr>
          <p:nvPr/>
        </p:nvPicPr>
        <p:blipFill>
          <a:blip r:embed="rId3"/>
          <a:stretch>
            <a:fillRect/>
          </a:stretch>
        </p:blipFill>
        <p:spPr>
          <a:xfrm>
            <a:off x="0" y="4659979"/>
            <a:ext cx="1440000" cy="392839"/>
          </a:xfrm>
          <a:prstGeom prst="rect">
            <a:avLst/>
          </a:prstGeom>
        </p:spPr>
      </p:pic>
      <p:pic>
        <p:nvPicPr>
          <p:cNvPr id="10" name="Picture 8">
            <a:extLst>
              <a:ext uri="{FF2B5EF4-FFF2-40B4-BE49-F238E27FC236}">
                <a16:creationId xmlns:a16="http://schemas.microsoft.com/office/drawing/2014/main" id="{BE3AD1F2-24F7-C326-1A27-467D38A33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
        <p:nvSpPr>
          <p:cNvPr id="20" name="Titel 1">
            <a:extLst>
              <a:ext uri="{FF2B5EF4-FFF2-40B4-BE49-F238E27FC236}">
                <a16:creationId xmlns:a16="http://schemas.microsoft.com/office/drawing/2014/main" id="{1D7233C9-D5BE-1879-94A9-4DBEE840D9FF}"/>
              </a:ext>
            </a:extLst>
          </p:cNvPr>
          <p:cNvSpPr>
            <a:spLocks noGrp="1"/>
          </p:cNvSpPr>
          <p:nvPr>
            <p:ph type="title"/>
          </p:nvPr>
        </p:nvSpPr>
        <p:spPr>
          <a:xfrm>
            <a:off x="758825" y="518711"/>
            <a:ext cx="7556500" cy="539038"/>
          </a:xfrm>
        </p:spPr>
        <p:txBody>
          <a:bodyPr anchor="ctr"/>
          <a:lstStyle/>
          <a:p>
            <a:pPr algn="ctr"/>
            <a:r>
              <a:rPr lang="en-US" sz="2500" b="1" dirty="0"/>
              <a:t>Tomographic inversion of the RE distribution(s)</a:t>
            </a:r>
          </a:p>
        </p:txBody>
      </p:sp>
      <mc:AlternateContent xmlns:mc="http://schemas.openxmlformats.org/markup-compatibility/2006" xmlns:a14="http://schemas.microsoft.com/office/drawing/2010/main">
        <mc:Choice Requires="a14">
          <p:sp>
            <p:nvSpPr>
              <p:cNvPr id="21" name="Tekstvak 20">
                <a:extLst>
                  <a:ext uri="{FF2B5EF4-FFF2-40B4-BE49-F238E27FC236}">
                    <a16:creationId xmlns:a16="http://schemas.microsoft.com/office/drawing/2014/main" id="{073050D9-23EA-E714-B9AB-85EB1BA483D3}"/>
                  </a:ext>
                </a:extLst>
              </p:cNvPr>
              <p:cNvSpPr txBox="1"/>
              <p:nvPr/>
            </p:nvSpPr>
            <p:spPr>
              <a:xfrm>
                <a:off x="5948520" y="1243801"/>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Time</m:t>
                      </m:r>
                      <m:r>
                        <a:rPr lang="en-US" smtClean="0">
                          <a:latin typeface="Cambria Math" panose="02040503050406030204" pitchFamily="18" charset="0"/>
                        </a:rPr>
                        <m:t> </m:t>
                      </m:r>
                      <m:r>
                        <m:rPr>
                          <m:sty m:val="p"/>
                        </m:rPr>
                        <a:rPr lang="en-US" smtClean="0">
                          <a:latin typeface="Cambria Math" panose="02040503050406030204" pitchFamily="18" charset="0"/>
                        </a:rPr>
                        <m:t>of</m:t>
                      </m:r>
                      <m:r>
                        <a:rPr lang="en-US" smtClean="0">
                          <a:latin typeface="Cambria Math" panose="02040503050406030204" pitchFamily="18" charset="0"/>
                        </a:rPr>
                        <m:t> 1550 </m:t>
                      </m:r>
                      <m:r>
                        <m:rPr>
                          <m:sty m:val="p"/>
                        </m:rPr>
                        <a:rPr lang="en-US">
                          <a:latin typeface="Cambria Math" panose="02040503050406030204" pitchFamily="18" charset="0"/>
                        </a:rPr>
                        <m:t>ms</m:t>
                      </m:r>
                    </m:oMath>
                  </m:oMathPara>
                </a14:m>
                <a:endParaRPr lang="en-US" dirty="0"/>
              </a:p>
            </p:txBody>
          </p:sp>
        </mc:Choice>
        <mc:Fallback xmlns="">
          <p:sp>
            <p:nvSpPr>
              <p:cNvPr id="21" name="Tekstvak 20">
                <a:extLst>
                  <a:ext uri="{FF2B5EF4-FFF2-40B4-BE49-F238E27FC236}">
                    <a16:creationId xmlns:a16="http://schemas.microsoft.com/office/drawing/2014/main" id="{073050D9-23EA-E714-B9AB-85EB1BA483D3}"/>
                  </a:ext>
                </a:extLst>
              </p:cNvPr>
              <p:cNvSpPr txBox="1">
                <a:spLocks noRot="1" noChangeAspect="1" noMove="1" noResize="1" noEditPoints="1" noAdjustHandles="1" noChangeArrowheads="1" noChangeShapeType="1" noTextEdit="1"/>
              </p:cNvSpPr>
              <p:nvPr/>
            </p:nvSpPr>
            <p:spPr>
              <a:xfrm>
                <a:off x="5948520" y="1243801"/>
                <a:ext cx="1280800" cy="207749"/>
              </a:xfrm>
              <a:prstGeom prst="rect">
                <a:avLst/>
              </a:prstGeom>
              <a:blipFill>
                <a:blip r:embed="rId5"/>
                <a:stretch>
                  <a:fillRect l="-2857" r="-1429" b="-8824"/>
                </a:stretch>
              </a:blipFill>
            </p:spPr>
            <p:txBody>
              <a:bodyPr/>
              <a:lstStyle/>
              <a:p>
                <a:r>
                  <a:rPr lang="en-US">
                    <a:noFill/>
                  </a:rPr>
                  <a:t> </a:t>
                </a:r>
              </a:p>
            </p:txBody>
          </p:sp>
        </mc:Fallback>
      </mc:AlternateContent>
      <p:pic>
        <p:nvPicPr>
          <p:cNvPr id="11" name="Tijdelijke aanduiding voor inhoud 10" descr="Afbeelding met tekst, schermopname, lijn, Lettertype&#10;&#10;Automatisch gegenereerde beschrijving">
            <a:extLst>
              <a:ext uri="{FF2B5EF4-FFF2-40B4-BE49-F238E27FC236}">
                <a16:creationId xmlns:a16="http://schemas.microsoft.com/office/drawing/2014/main" id="{3339C5F3-87A4-C566-1816-E9D7E7FE3382}"/>
              </a:ext>
            </a:extLst>
          </p:cNvPr>
          <p:cNvPicPr>
            <a:picLocks noGrp="1" noChangeAspect="1"/>
          </p:cNvPicPr>
          <p:nvPr>
            <p:ph sz="half" idx="1"/>
          </p:nvPr>
        </p:nvPicPr>
        <p:blipFill>
          <a:blip r:embed="rId6" cstate="print">
            <a:extLst>
              <a:ext uri="{28A0092B-C50C-407E-A947-70E740481C1C}">
                <a14:useLocalDpi xmlns:a14="http://schemas.microsoft.com/office/drawing/2010/main" val="0"/>
              </a:ext>
            </a:extLst>
          </a:blip>
          <a:stretch>
            <a:fillRect/>
          </a:stretch>
        </p:blipFill>
        <p:spPr>
          <a:xfrm>
            <a:off x="755650" y="1637605"/>
            <a:ext cx="3598863" cy="2249289"/>
          </a:xfrm>
        </p:spPr>
      </p:pic>
      <mc:AlternateContent xmlns:mc="http://schemas.openxmlformats.org/markup-compatibility/2006" xmlns:a14="http://schemas.microsoft.com/office/drawing/2010/main">
        <mc:Choice Requires="a14">
          <p:sp>
            <p:nvSpPr>
              <p:cNvPr id="12" name="Tekstvak 11">
                <a:extLst>
                  <a:ext uri="{FF2B5EF4-FFF2-40B4-BE49-F238E27FC236}">
                    <a16:creationId xmlns:a16="http://schemas.microsoft.com/office/drawing/2014/main" id="{F9871D9E-F02B-E9A3-EA0A-CC8D3B402D01}"/>
                  </a:ext>
                </a:extLst>
              </p:cNvPr>
              <p:cNvSpPr txBox="1"/>
              <p:nvPr/>
            </p:nvSpPr>
            <p:spPr>
              <a:xfrm>
                <a:off x="1914680" y="1243801"/>
                <a:ext cx="1280800"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Time</m:t>
                      </m:r>
                      <m:r>
                        <a:rPr lang="en-US">
                          <a:latin typeface="Cambria Math" panose="02040503050406030204" pitchFamily="18" charset="0"/>
                        </a:rPr>
                        <m:t> </m:t>
                      </m:r>
                      <m:r>
                        <m:rPr>
                          <m:sty m:val="p"/>
                        </m:rPr>
                        <a:rPr lang="en-US">
                          <a:latin typeface="Cambria Math" panose="02040503050406030204" pitchFamily="18" charset="0"/>
                        </a:rPr>
                        <m:t>of</m:t>
                      </m:r>
                      <m:r>
                        <a:rPr lang="en-US">
                          <a:latin typeface="Cambria Math" panose="02040503050406030204" pitchFamily="18" charset="0"/>
                        </a:rPr>
                        <m:t> 1500 </m:t>
                      </m:r>
                      <m:r>
                        <m:rPr>
                          <m:sty m:val="p"/>
                        </m:rPr>
                        <a:rPr lang="en-US">
                          <a:latin typeface="Cambria Math" panose="02040503050406030204" pitchFamily="18" charset="0"/>
                        </a:rPr>
                        <m:t>ms</m:t>
                      </m:r>
                    </m:oMath>
                  </m:oMathPara>
                </a14:m>
                <a:endParaRPr lang="en-US" dirty="0"/>
              </a:p>
            </p:txBody>
          </p:sp>
        </mc:Choice>
        <mc:Fallback xmlns="">
          <p:sp>
            <p:nvSpPr>
              <p:cNvPr id="12" name="Tekstvak 11">
                <a:extLst>
                  <a:ext uri="{FF2B5EF4-FFF2-40B4-BE49-F238E27FC236}">
                    <a16:creationId xmlns:a16="http://schemas.microsoft.com/office/drawing/2014/main" id="{F9871D9E-F02B-E9A3-EA0A-CC8D3B402D01}"/>
                  </a:ext>
                </a:extLst>
              </p:cNvPr>
              <p:cNvSpPr txBox="1">
                <a:spLocks noRot="1" noChangeAspect="1" noMove="1" noResize="1" noEditPoints="1" noAdjustHandles="1" noChangeArrowheads="1" noChangeShapeType="1" noTextEdit="1"/>
              </p:cNvSpPr>
              <p:nvPr/>
            </p:nvSpPr>
            <p:spPr>
              <a:xfrm>
                <a:off x="1914680" y="1243801"/>
                <a:ext cx="1280800" cy="207749"/>
              </a:xfrm>
              <a:prstGeom prst="rect">
                <a:avLst/>
              </a:prstGeom>
              <a:blipFill>
                <a:blip r:embed="rId7"/>
                <a:stretch>
                  <a:fillRect l="-2857" r="-1429" b="-8824"/>
                </a:stretch>
              </a:blipFill>
            </p:spPr>
            <p:txBody>
              <a:bodyPr/>
              <a:lstStyle/>
              <a:p>
                <a:r>
                  <a:rPr lang="en-US">
                    <a:noFill/>
                  </a:rPr>
                  <a:t> </a:t>
                </a:r>
              </a:p>
            </p:txBody>
          </p:sp>
        </mc:Fallback>
      </mc:AlternateContent>
      <p:pic>
        <p:nvPicPr>
          <p:cNvPr id="16" name="Tijdelijke aanduiding voor inhoud 15" descr="Afbeelding met tekst, schermopname, lijn, Lettertype&#10;&#10;Automatisch gegenereerde beschrijving">
            <a:extLst>
              <a:ext uri="{FF2B5EF4-FFF2-40B4-BE49-F238E27FC236}">
                <a16:creationId xmlns:a16="http://schemas.microsoft.com/office/drawing/2014/main" id="{E35B1CFA-76B4-DBAF-7915-B54E52B56D96}"/>
              </a:ext>
            </a:extLst>
          </p:cNvPr>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4722813" y="1638102"/>
            <a:ext cx="3597275" cy="2248296"/>
          </a:xfrm>
        </p:spPr>
      </p:pic>
    </p:spTree>
    <p:extLst>
      <p:ext uri="{BB962C8B-B14F-4D97-AF65-F5344CB8AC3E}">
        <p14:creationId xmlns:p14="http://schemas.microsoft.com/office/powerpoint/2010/main" val="478503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Tijdelijke aanduiding voor inhoud 36">
            <a:extLst>
              <a:ext uri="{FF2B5EF4-FFF2-40B4-BE49-F238E27FC236}">
                <a16:creationId xmlns:a16="http://schemas.microsoft.com/office/drawing/2014/main" id="{BB76C608-5BFD-B26B-6B24-6095D93F5351}"/>
              </a:ext>
            </a:extLst>
          </p:cNvPr>
          <p:cNvPicPr>
            <a:picLocks noGrp="1" noChangeAspect="1"/>
          </p:cNvPicPr>
          <p:nvPr>
            <p:ph idx="1"/>
          </p:nvPr>
        </p:nvPicPr>
        <p:blipFill>
          <a:blip r:embed="rId2"/>
          <a:stretch>
            <a:fillRect/>
          </a:stretch>
        </p:blipFill>
        <p:spPr>
          <a:xfrm>
            <a:off x="1623593" y="1306513"/>
            <a:ext cx="5826964" cy="2922587"/>
          </a:xfrm>
        </p:spPr>
      </p:pic>
      <p:sp>
        <p:nvSpPr>
          <p:cNvPr id="2" name="Titel 1">
            <a:extLst>
              <a:ext uri="{FF2B5EF4-FFF2-40B4-BE49-F238E27FC236}">
                <a16:creationId xmlns:a16="http://schemas.microsoft.com/office/drawing/2014/main" id="{F0CF95D4-108B-EF5C-A135-E12E27763C69}"/>
              </a:ext>
            </a:extLst>
          </p:cNvPr>
          <p:cNvSpPr>
            <a:spLocks noGrp="1"/>
          </p:cNvSpPr>
          <p:nvPr>
            <p:ph type="title"/>
          </p:nvPr>
        </p:nvSpPr>
        <p:spPr/>
        <p:txBody>
          <a:bodyPr anchor="ctr"/>
          <a:lstStyle/>
          <a:p>
            <a:pPr algn="ctr"/>
            <a:r>
              <a:rPr lang="en-US" sz="2500" dirty="0"/>
              <a:t>Zero-dimensional ECRH-induced RE expulsion model</a:t>
            </a:r>
          </a:p>
        </p:txBody>
      </p:sp>
      <p:sp>
        <p:nvSpPr>
          <p:cNvPr id="4" name="Tijdelijke aanduiding voor voettekst 3">
            <a:extLst>
              <a:ext uri="{FF2B5EF4-FFF2-40B4-BE49-F238E27FC236}">
                <a16:creationId xmlns:a16="http://schemas.microsoft.com/office/drawing/2014/main" id="{734EFD17-577C-98F1-80D3-05B12CF9AE28}"/>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C82F773C-256D-C123-8CE7-4FB0F1C1C388}"/>
              </a:ext>
            </a:extLst>
          </p:cNvPr>
          <p:cNvSpPr>
            <a:spLocks noGrp="1"/>
          </p:cNvSpPr>
          <p:nvPr>
            <p:ph type="sldNum" sz="quarter" idx="12"/>
          </p:nvPr>
        </p:nvSpPr>
        <p:spPr/>
        <p:txBody>
          <a:bodyPr/>
          <a:lstStyle/>
          <a:p>
            <a:fld id="{C194BDB0-F4EA-4DD6-8281-CCE2440D0CE0}" type="slidenum">
              <a:rPr lang="en-GB" smtClean="0"/>
              <a:t>7</a:t>
            </a:fld>
            <a:endParaRPr lang="en-GB" dirty="0"/>
          </a:p>
        </p:txBody>
      </p:sp>
      <p:sp>
        <p:nvSpPr>
          <p:cNvPr id="6" name="Tijdelijke aanduiding voor voettekst 4">
            <a:extLst>
              <a:ext uri="{FF2B5EF4-FFF2-40B4-BE49-F238E27FC236}">
                <a16:creationId xmlns:a16="http://schemas.microsoft.com/office/drawing/2014/main" id="{381D5FBA-6517-BF24-B0ED-04116B79BB5F}"/>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4]</a:t>
            </a:r>
            <a:endParaRPr lang="en-GB" sz="750" dirty="0"/>
          </a:p>
        </p:txBody>
      </p:sp>
      <p:pic>
        <p:nvPicPr>
          <p:cNvPr id="7" name="Picture 42">
            <a:extLst>
              <a:ext uri="{FF2B5EF4-FFF2-40B4-BE49-F238E27FC236}">
                <a16:creationId xmlns:a16="http://schemas.microsoft.com/office/drawing/2014/main" id="{31235A19-8DD4-CAB9-003F-925E66DD00A6}"/>
              </a:ext>
            </a:extLst>
          </p:cNvPr>
          <p:cNvPicPr>
            <a:picLocks noChangeAspect="1"/>
          </p:cNvPicPr>
          <p:nvPr/>
        </p:nvPicPr>
        <p:blipFill>
          <a:blip r:embed="rId3"/>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C010912F-08E3-C73C-0CC9-B9A0857C6C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2" name="Tekstvak 11">
                <a:extLst>
                  <a:ext uri="{FF2B5EF4-FFF2-40B4-BE49-F238E27FC236}">
                    <a16:creationId xmlns:a16="http://schemas.microsoft.com/office/drawing/2014/main" id="{A7E4C67E-14D9-7163-EC4D-4E2FFCD452DA}"/>
                  </a:ext>
                </a:extLst>
              </p:cNvPr>
              <p:cNvSpPr txBox="1"/>
              <p:nvPr/>
            </p:nvSpPr>
            <p:spPr>
              <a:xfrm>
                <a:off x="3346315" y="2138288"/>
                <a:ext cx="439223"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z="1000" b="0" i="0" smtClean="0">
                          <a:solidFill>
                            <a:srgbClr val="7030A0"/>
                          </a:solidFill>
                          <a:latin typeface="Cambria Math" panose="02040503050406030204" pitchFamily="18" charset="0"/>
                        </a:rPr>
                        <m:t>ECRH</m:t>
                      </m:r>
                      <m:r>
                        <a:rPr lang="en-US" sz="1000" b="0" i="0" smtClean="0">
                          <a:solidFill>
                            <a:srgbClr val="7030A0"/>
                          </a:solidFill>
                          <a:latin typeface="Cambria Math" panose="02040503050406030204" pitchFamily="18" charset="0"/>
                        </a:rPr>
                        <m:t> </m:t>
                      </m:r>
                    </m:oMath>
                  </m:oMathPara>
                </a14:m>
                <a:endParaRPr lang="en-US" sz="1000" b="0" i="0" dirty="0">
                  <a:solidFill>
                    <a:srgbClr val="7030A0"/>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m:rPr>
                          <m:sty m:val="p"/>
                        </m:rPr>
                        <a:rPr lang="en-US" sz="1000" b="0" i="0" smtClean="0">
                          <a:solidFill>
                            <a:srgbClr val="7030A0"/>
                          </a:solidFill>
                          <a:latin typeface="Cambria Math" panose="02040503050406030204" pitchFamily="18" charset="0"/>
                        </a:rPr>
                        <m:t>heating</m:t>
                      </m:r>
                    </m:oMath>
                  </m:oMathPara>
                </a14:m>
                <a:endParaRPr lang="en-US" sz="1000" dirty="0">
                  <a:solidFill>
                    <a:srgbClr val="7030A0"/>
                  </a:solidFill>
                </a:endParaRPr>
              </a:p>
            </p:txBody>
          </p:sp>
        </mc:Choice>
        <mc:Fallback xmlns="">
          <p:sp>
            <p:nvSpPr>
              <p:cNvPr id="12" name="Tekstvak 11">
                <a:extLst>
                  <a:ext uri="{FF2B5EF4-FFF2-40B4-BE49-F238E27FC236}">
                    <a16:creationId xmlns:a16="http://schemas.microsoft.com/office/drawing/2014/main" id="{A7E4C67E-14D9-7163-EC4D-4E2FFCD452DA}"/>
                  </a:ext>
                </a:extLst>
              </p:cNvPr>
              <p:cNvSpPr txBox="1">
                <a:spLocks noRot="1" noChangeAspect="1" noMove="1" noResize="1" noEditPoints="1" noAdjustHandles="1" noChangeArrowheads="1" noChangeShapeType="1" noTextEdit="1"/>
              </p:cNvSpPr>
              <p:nvPr/>
            </p:nvSpPr>
            <p:spPr>
              <a:xfrm>
                <a:off x="3346315" y="2138288"/>
                <a:ext cx="439223" cy="307777"/>
              </a:xfrm>
              <a:prstGeom prst="rect">
                <a:avLst/>
              </a:prstGeom>
              <a:blipFill>
                <a:blip r:embed="rId5"/>
                <a:stretch>
                  <a:fillRect l="-9722" r="-11111" b="-18000"/>
                </a:stretch>
              </a:blipFill>
            </p:spPr>
            <p:txBody>
              <a:bodyPr/>
              <a:lstStyle/>
              <a:p>
                <a:r>
                  <a:rPr lang="en-US">
                    <a:noFill/>
                  </a:rPr>
                  <a:t> </a:t>
                </a:r>
              </a:p>
            </p:txBody>
          </p:sp>
        </mc:Fallback>
      </mc:AlternateContent>
      <p:cxnSp>
        <p:nvCxnSpPr>
          <p:cNvPr id="14" name="Rechte verbindingslijn met pijl 13">
            <a:extLst>
              <a:ext uri="{FF2B5EF4-FFF2-40B4-BE49-F238E27FC236}">
                <a16:creationId xmlns:a16="http://schemas.microsoft.com/office/drawing/2014/main" id="{69224D22-41C6-3E83-2188-2FD0A282E7FE}"/>
              </a:ext>
            </a:extLst>
          </p:cNvPr>
          <p:cNvCxnSpPr>
            <a:cxnSpLocks/>
          </p:cNvCxnSpPr>
          <p:nvPr/>
        </p:nvCxnSpPr>
        <p:spPr>
          <a:xfrm>
            <a:off x="3287949" y="1683473"/>
            <a:ext cx="0" cy="126725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kstvak 14">
                <a:extLst>
                  <a:ext uri="{FF2B5EF4-FFF2-40B4-BE49-F238E27FC236}">
                    <a16:creationId xmlns:a16="http://schemas.microsoft.com/office/drawing/2014/main" id="{A5A41815-AB1D-D329-F0D1-88D8EB8AF0D2}"/>
                  </a:ext>
                </a:extLst>
              </p:cNvPr>
              <p:cNvSpPr txBox="1"/>
              <p:nvPr/>
            </p:nvSpPr>
            <p:spPr>
              <a:xfrm>
                <a:off x="4890456" y="1836214"/>
                <a:ext cx="913713" cy="307777"/>
              </a:xfrm>
              <a:prstGeom prst="rect">
                <a:avLst/>
              </a:prstGeom>
              <a:noFill/>
            </p:spPr>
            <p:txBody>
              <a:bodyPr wrap="none" lIns="0" tIns="0" rIns="0" bIns="0" rtlCol="0">
                <a:spAutoFit/>
              </a:bodyPr>
              <a:lstStyle/>
              <a:p>
                <a:pPr algn="ctr"/>
                <a14:m>
                  <m:oMath xmlns:m="http://schemas.openxmlformats.org/officeDocument/2006/math">
                    <m:r>
                      <m:rPr>
                        <m:sty m:val="p"/>
                      </m:rPr>
                      <a:rPr lang="en-US" sz="1000" b="0" i="0" smtClean="0">
                        <a:solidFill>
                          <a:srgbClr val="8CB951"/>
                        </a:solidFill>
                        <a:latin typeface="Cambria Math" panose="02040503050406030204" pitchFamily="18" charset="0"/>
                      </a:rPr>
                      <m:t>increased</m:t>
                    </m:r>
                    <m:r>
                      <a:rPr lang="en-US" sz="1000" b="0" i="0" smtClean="0">
                        <a:solidFill>
                          <a:srgbClr val="8CB951"/>
                        </a:solidFill>
                        <a:latin typeface="Cambria Math" panose="02040503050406030204" pitchFamily="18" charset="0"/>
                      </a:rPr>
                      <m:t> </m:t>
                    </m:r>
                    <m:r>
                      <m:rPr>
                        <m:sty m:val="p"/>
                      </m:rPr>
                      <a:rPr lang="en-US" sz="1000" b="0" i="0" smtClean="0">
                        <a:solidFill>
                          <a:srgbClr val="8CB951"/>
                        </a:solidFill>
                        <a:latin typeface="Cambria Math" panose="02040503050406030204" pitchFamily="18" charset="0"/>
                      </a:rPr>
                      <m:t>loss</m:t>
                    </m:r>
                  </m:oMath>
                </a14:m>
                <a:r>
                  <a:rPr lang="en-US" sz="1000" dirty="0">
                    <a:solidFill>
                      <a:srgbClr val="8CB951"/>
                    </a:solidFill>
                  </a:rPr>
                  <a:t> </a:t>
                </a:r>
              </a:p>
              <a:p>
                <a:pPr algn="ctr"/>
                <a:r>
                  <a:rPr lang="en-US" sz="1000" dirty="0">
                    <a:solidFill>
                      <a:srgbClr val="8CB951"/>
                    </a:solidFill>
                  </a:rPr>
                  <a:t>coefficient of REs</a:t>
                </a:r>
              </a:p>
            </p:txBody>
          </p:sp>
        </mc:Choice>
        <mc:Fallback xmlns="">
          <p:sp>
            <p:nvSpPr>
              <p:cNvPr id="15" name="Tekstvak 14">
                <a:extLst>
                  <a:ext uri="{FF2B5EF4-FFF2-40B4-BE49-F238E27FC236}">
                    <a16:creationId xmlns:a16="http://schemas.microsoft.com/office/drawing/2014/main" id="{A5A41815-AB1D-D329-F0D1-88D8EB8AF0D2}"/>
                  </a:ext>
                </a:extLst>
              </p:cNvPr>
              <p:cNvSpPr txBox="1">
                <a:spLocks noRot="1" noChangeAspect="1" noMove="1" noResize="1" noEditPoints="1" noAdjustHandles="1" noChangeArrowheads="1" noChangeShapeType="1" noTextEdit="1"/>
              </p:cNvSpPr>
              <p:nvPr/>
            </p:nvSpPr>
            <p:spPr>
              <a:xfrm>
                <a:off x="4890456" y="1836214"/>
                <a:ext cx="913713" cy="307777"/>
              </a:xfrm>
              <a:prstGeom prst="rect">
                <a:avLst/>
              </a:prstGeom>
              <a:blipFill>
                <a:blip r:embed="rId6"/>
                <a:stretch>
                  <a:fillRect l="-7333" r="-6667" b="-25490"/>
                </a:stretch>
              </a:blipFill>
            </p:spPr>
            <p:txBody>
              <a:bodyPr/>
              <a:lstStyle/>
              <a:p>
                <a:r>
                  <a:rPr lang="en-US">
                    <a:noFill/>
                  </a:rPr>
                  <a:t> </a:t>
                </a:r>
              </a:p>
            </p:txBody>
          </p:sp>
        </mc:Fallback>
      </mc:AlternateContent>
      <p:cxnSp>
        <p:nvCxnSpPr>
          <p:cNvPr id="16" name="Rechte verbindingslijn met pijl 15">
            <a:extLst>
              <a:ext uri="{FF2B5EF4-FFF2-40B4-BE49-F238E27FC236}">
                <a16:creationId xmlns:a16="http://schemas.microsoft.com/office/drawing/2014/main" id="{1E22C8A8-D0DF-F2E6-12F5-8C1247636A2B}"/>
              </a:ext>
            </a:extLst>
          </p:cNvPr>
          <p:cNvCxnSpPr>
            <a:cxnSpLocks/>
          </p:cNvCxnSpPr>
          <p:nvPr/>
        </p:nvCxnSpPr>
        <p:spPr>
          <a:xfrm>
            <a:off x="3346315" y="1627762"/>
            <a:ext cx="2438398" cy="819731"/>
          </a:xfrm>
          <a:prstGeom prst="straightConnector1">
            <a:avLst/>
          </a:prstGeom>
          <a:ln w="38100">
            <a:solidFill>
              <a:srgbClr val="8CB95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a:extLst>
              <a:ext uri="{FF2B5EF4-FFF2-40B4-BE49-F238E27FC236}">
                <a16:creationId xmlns:a16="http://schemas.microsoft.com/office/drawing/2014/main" id="{039BEACF-C2F3-7404-A747-165ABD5CB1A8}"/>
              </a:ext>
            </a:extLst>
          </p:cNvPr>
          <p:cNvCxnSpPr>
            <a:cxnSpLocks/>
          </p:cNvCxnSpPr>
          <p:nvPr/>
        </p:nvCxnSpPr>
        <p:spPr>
          <a:xfrm>
            <a:off x="3326859" y="1672626"/>
            <a:ext cx="2418945" cy="1682297"/>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kstvak 29">
                <a:extLst>
                  <a:ext uri="{FF2B5EF4-FFF2-40B4-BE49-F238E27FC236}">
                    <a16:creationId xmlns:a16="http://schemas.microsoft.com/office/drawing/2014/main" id="{9247643B-8767-3DFD-CCA7-0A65D791260B}"/>
                  </a:ext>
                </a:extLst>
              </p:cNvPr>
              <p:cNvSpPr txBox="1"/>
              <p:nvPr/>
            </p:nvSpPr>
            <p:spPr>
              <a:xfrm>
                <a:off x="5130251" y="2655945"/>
                <a:ext cx="615553"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z="1000" b="0" i="0" smtClean="0">
                          <a:solidFill>
                            <a:srgbClr val="C81919"/>
                          </a:solidFill>
                          <a:latin typeface="Cambria Math" panose="02040503050406030204" pitchFamily="18" charset="0"/>
                        </a:rPr>
                        <m:t>Combined</m:t>
                      </m:r>
                      <m:r>
                        <a:rPr lang="en-US" sz="1000" b="0" i="0" smtClean="0">
                          <a:solidFill>
                            <a:srgbClr val="C81919"/>
                          </a:solidFill>
                          <a:latin typeface="Cambria Math" panose="02040503050406030204" pitchFamily="18" charset="0"/>
                        </a:rPr>
                        <m:t> </m:t>
                      </m:r>
                    </m:oMath>
                  </m:oMathPara>
                </a14:m>
                <a:endParaRPr lang="en-US" sz="1000" b="0" i="0" dirty="0">
                  <a:solidFill>
                    <a:srgbClr val="C81919"/>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m:rPr>
                          <m:sty m:val="p"/>
                        </m:rPr>
                        <a:rPr lang="en-US" sz="1000" b="0" i="0" smtClean="0">
                          <a:solidFill>
                            <a:srgbClr val="C81919"/>
                          </a:solidFill>
                          <a:latin typeface="Cambria Math" panose="02040503050406030204" pitchFamily="18" charset="0"/>
                        </a:rPr>
                        <m:t>effect</m:t>
                      </m:r>
                    </m:oMath>
                  </m:oMathPara>
                </a14:m>
                <a:endParaRPr lang="en-US" sz="1000" dirty="0">
                  <a:solidFill>
                    <a:srgbClr val="C81919"/>
                  </a:solidFill>
                </a:endParaRPr>
              </a:p>
            </p:txBody>
          </p:sp>
        </mc:Choice>
        <mc:Fallback xmlns="">
          <p:sp>
            <p:nvSpPr>
              <p:cNvPr id="30" name="Tekstvak 29">
                <a:extLst>
                  <a:ext uri="{FF2B5EF4-FFF2-40B4-BE49-F238E27FC236}">
                    <a16:creationId xmlns:a16="http://schemas.microsoft.com/office/drawing/2014/main" id="{9247643B-8767-3DFD-CCA7-0A65D791260B}"/>
                  </a:ext>
                </a:extLst>
              </p:cNvPr>
              <p:cNvSpPr txBox="1">
                <a:spLocks noRot="1" noChangeAspect="1" noMove="1" noResize="1" noEditPoints="1" noAdjustHandles="1" noChangeArrowheads="1" noChangeShapeType="1" noTextEdit="1"/>
              </p:cNvSpPr>
              <p:nvPr/>
            </p:nvSpPr>
            <p:spPr>
              <a:xfrm>
                <a:off x="5130251" y="2655945"/>
                <a:ext cx="615553" cy="307777"/>
              </a:xfrm>
              <a:prstGeom prst="rect">
                <a:avLst/>
              </a:prstGeom>
              <a:blipFill>
                <a:blip r:embed="rId7"/>
                <a:stretch>
                  <a:fillRect l="-4950" r="-990" b="-6000"/>
                </a:stretch>
              </a:blipFill>
            </p:spPr>
            <p:txBody>
              <a:bodyPr/>
              <a:lstStyle/>
              <a:p>
                <a:r>
                  <a:rPr lang="en-US">
                    <a:noFill/>
                  </a:rPr>
                  <a:t> </a:t>
                </a:r>
              </a:p>
            </p:txBody>
          </p:sp>
        </mc:Fallback>
      </mc:AlternateContent>
      <p:sp>
        <p:nvSpPr>
          <p:cNvPr id="3" name="Tekstvak 2">
            <a:extLst>
              <a:ext uri="{FF2B5EF4-FFF2-40B4-BE49-F238E27FC236}">
                <a16:creationId xmlns:a16="http://schemas.microsoft.com/office/drawing/2014/main" id="{F1AFCE7C-AD09-D761-A260-292B5B9B6978}"/>
              </a:ext>
            </a:extLst>
          </p:cNvPr>
          <p:cNvSpPr txBox="1"/>
          <p:nvPr/>
        </p:nvSpPr>
        <p:spPr>
          <a:xfrm>
            <a:off x="2051185" y="4294875"/>
            <a:ext cx="5168629" cy="207749"/>
          </a:xfrm>
          <a:prstGeom prst="rect">
            <a:avLst/>
          </a:prstGeom>
          <a:noFill/>
        </p:spPr>
        <p:txBody>
          <a:bodyPr wrap="square">
            <a:spAutoFit/>
          </a:bodyPr>
          <a:lstStyle/>
          <a:p>
            <a:pPr algn="ctr"/>
            <a:r>
              <a:rPr lang="en-US" sz="750" dirty="0">
                <a:solidFill>
                  <a:schemeClr val="bg1">
                    <a:lumMod val="65000"/>
                  </a:schemeClr>
                </a:solidFill>
              </a:rPr>
              <a:t>J. Decker et al. Expulsion of runaway electrons using ECRH in the TCV tokamak. </a:t>
            </a:r>
            <a:r>
              <a:rPr lang="en-US" sz="750" i="1" dirty="0" err="1">
                <a:solidFill>
                  <a:schemeClr val="bg1">
                    <a:lumMod val="65000"/>
                  </a:schemeClr>
                </a:solidFill>
              </a:rPr>
              <a:t>arXiv</a:t>
            </a:r>
            <a:r>
              <a:rPr lang="en-US" sz="750" dirty="0">
                <a:solidFill>
                  <a:schemeClr val="bg1">
                    <a:lumMod val="65000"/>
                  </a:schemeClr>
                </a:solidFill>
              </a:rPr>
              <a:t>, 2024. DOI: 10.48550/arXiv.2404.09900.</a:t>
            </a:r>
          </a:p>
        </p:txBody>
      </p:sp>
    </p:spTree>
    <p:extLst>
      <p:ext uri="{BB962C8B-B14F-4D97-AF65-F5344CB8AC3E}">
        <p14:creationId xmlns:p14="http://schemas.microsoft.com/office/powerpoint/2010/main" val="82318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8E376F8-5B89-8537-EC44-A9244AA625E3}"/>
              </a:ext>
            </a:extLst>
          </p:cNvPr>
          <p:cNvSpPr>
            <a:spLocks noGrp="1"/>
          </p:cNvSpPr>
          <p:nvPr>
            <p:ph type="title"/>
          </p:nvPr>
        </p:nvSpPr>
        <p:spPr/>
        <p:txBody>
          <a:bodyPr anchor="ctr"/>
          <a:lstStyle/>
          <a:p>
            <a:r>
              <a:rPr lang="en-US" sz="2500" dirty="0"/>
              <a:t>Table of Contents</a:t>
            </a:r>
          </a:p>
        </p:txBody>
      </p:sp>
      <p:sp>
        <p:nvSpPr>
          <p:cNvPr id="6" name="Tijdelijke aanduiding voor inhoud 5">
            <a:extLst>
              <a:ext uri="{FF2B5EF4-FFF2-40B4-BE49-F238E27FC236}">
                <a16:creationId xmlns:a16="http://schemas.microsoft.com/office/drawing/2014/main" id="{4CD265BE-4335-17E2-BD14-33EA30C4D45C}"/>
              </a:ext>
            </a:extLst>
          </p:cNvPr>
          <p:cNvSpPr>
            <a:spLocks noGrp="1"/>
          </p:cNvSpPr>
          <p:nvPr>
            <p:ph idx="1"/>
          </p:nvPr>
        </p:nvSpPr>
        <p:spPr/>
        <p:txBody>
          <a:bodyPr/>
          <a:lstStyle/>
          <a:p>
            <a:pPr marL="342900" indent="-342900">
              <a:buFont typeface="Wingdings" panose="05000000000000000000" pitchFamily="2" charset="2"/>
              <a:buChar char="§"/>
            </a:pPr>
            <a:r>
              <a:rPr lang="en-US" sz="1750" dirty="0"/>
              <a:t>ECRH-induced expulsion of REs (model)</a:t>
            </a:r>
          </a:p>
          <a:p>
            <a:pPr marL="523875" lvl="2" indent="-342900"/>
            <a:r>
              <a:rPr lang="en-US" sz="1500" dirty="0"/>
              <a:t>Short recap of the </a:t>
            </a:r>
            <a:r>
              <a:rPr lang="en-US" sz="1500" i="1" dirty="0"/>
              <a:t>zero-dimensional ECRH-induced expulsion of REs model</a:t>
            </a:r>
            <a:r>
              <a:rPr lang="en-US" sz="1500" dirty="0"/>
              <a:t>;</a:t>
            </a:r>
          </a:p>
          <a:p>
            <a:pPr marL="523875" lvl="2" indent="-342900"/>
            <a:r>
              <a:rPr lang="en-US" sz="1500" b="1" dirty="0"/>
              <a:t>Analysis of the hard X-ray emission for different ECRH deposition locations</a:t>
            </a:r>
            <a:r>
              <a:rPr lang="en-US" sz="1500" dirty="0"/>
              <a:t>;</a:t>
            </a:r>
          </a:p>
          <a:p>
            <a:pPr marL="523875" lvl="2" indent="-342900"/>
            <a:endParaRPr lang="en-US" sz="1500" dirty="0"/>
          </a:p>
          <a:p>
            <a:pPr marL="342900" indent="-342900">
              <a:buFont typeface="Wingdings" panose="05000000000000000000" pitchFamily="2" charset="2"/>
              <a:buChar char="§"/>
            </a:pPr>
            <a:r>
              <a:rPr lang="en-US" sz="1750" dirty="0"/>
              <a:t>Synchrotron radiation</a:t>
            </a:r>
          </a:p>
          <a:p>
            <a:pPr marL="523875" lvl="2" indent="-342900"/>
            <a:r>
              <a:rPr lang="en-US" sz="1500" dirty="0"/>
              <a:t>Introduction to the MANTIS system(s);</a:t>
            </a:r>
          </a:p>
          <a:p>
            <a:pPr marL="523875" lvl="2" indent="-342900"/>
            <a:r>
              <a:rPr lang="en-US" sz="1500" dirty="0"/>
              <a:t>Analysis of the synchrotron radiation power for different ECRH deposition locations;</a:t>
            </a:r>
          </a:p>
          <a:p>
            <a:pPr marL="523875" lvl="2" indent="-342900"/>
            <a:r>
              <a:rPr lang="en-US" sz="1500" dirty="0"/>
              <a:t>Introduction to SOFT and the tomographic inversion tool(s);</a:t>
            </a:r>
          </a:p>
          <a:p>
            <a:pPr marL="523875" lvl="2" indent="-342900"/>
            <a:r>
              <a:rPr lang="en-US" sz="1500" dirty="0"/>
              <a:t>Analysis of the tomographic inversions of the RE-distribution(s);</a:t>
            </a:r>
          </a:p>
          <a:p>
            <a:pPr marL="523875" lvl="2" indent="-342900"/>
            <a:endParaRPr lang="en-US" sz="1500" dirty="0"/>
          </a:p>
          <a:p>
            <a:pPr marL="342900" indent="-342900">
              <a:buFont typeface="Wingdings" panose="05000000000000000000" pitchFamily="2" charset="2"/>
              <a:buChar char="§"/>
            </a:pPr>
            <a:r>
              <a:rPr lang="en-US" sz="1750" dirty="0"/>
              <a:t>Outlook</a:t>
            </a:r>
          </a:p>
          <a:p>
            <a:pPr marL="342900" indent="-342900">
              <a:buFont typeface="Wingdings" panose="05000000000000000000" pitchFamily="2" charset="2"/>
              <a:buChar char="§"/>
            </a:pPr>
            <a:endParaRPr lang="en-US" dirty="0"/>
          </a:p>
        </p:txBody>
      </p:sp>
      <p:sp>
        <p:nvSpPr>
          <p:cNvPr id="3" name="Tijdelijke aanduiding voor voettekst 2">
            <a:extLst>
              <a:ext uri="{FF2B5EF4-FFF2-40B4-BE49-F238E27FC236}">
                <a16:creationId xmlns:a16="http://schemas.microsoft.com/office/drawing/2014/main" id="{63783317-E880-EFE5-9246-103124134E45}"/>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4" name="Tijdelijke aanduiding voor dianummer 3">
            <a:extLst>
              <a:ext uri="{FF2B5EF4-FFF2-40B4-BE49-F238E27FC236}">
                <a16:creationId xmlns:a16="http://schemas.microsoft.com/office/drawing/2014/main" id="{6F0FB54F-7855-44F9-0115-B5937E6181A0}"/>
              </a:ext>
            </a:extLst>
          </p:cNvPr>
          <p:cNvSpPr>
            <a:spLocks noGrp="1"/>
          </p:cNvSpPr>
          <p:nvPr>
            <p:ph type="sldNum" sz="quarter" idx="12"/>
          </p:nvPr>
        </p:nvSpPr>
        <p:spPr/>
        <p:txBody>
          <a:bodyPr/>
          <a:lstStyle/>
          <a:p>
            <a:fld id="{C194BDB0-F4EA-4DD6-8281-CCE2440D0CE0}" type="slidenum">
              <a:rPr lang="en-GB" smtClean="0"/>
              <a:t>8</a:t>
            </a:fld>
            <a:endParaRPr lang="en-GB" dirty="0"/>
          </a:p>
        </p:txBody>
      </p:sp>
      <p:sp>
        <p:nvSpPr>
          <p:cNvPr id="2" name="Tijdelijke aanduiding voor voettekst 4">
            <a:extLst>
              <a:ext uri="{FF2B5EF4-FFF2-40B4-BE49-F238E27FC236}">
                <a16:creationId xmlns:a16="http://schemas.microsoft.com/office/drawing/2014/main" id="{9278FFFB-B267-2CAB-8B7B-D4EBE1F91AAD}"/>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2]</a:t>
            </a:r>
            <a:endParaRPr lang="en-GB" sz="750" dirty="0"/>
          </a:p>
        </p:txBody>
      </p:sp>
      <p:pic>
        <p:nvPicPr>
          <p:cNvPr id="7" name="Picture 42">
            <a:extLst>
              <a:ext uri="{FF2B5EF4-FFF2-40B4-BE49-F238E27FC236}">
                <a16:creationId xmlns:a16="http://schemas.microsoft.com/office/drawing/2014/main" id="{F41A3A4D-A637-9F4E-76F0-B1B1FA84CCAD}"/>
              </a:ext>
            </a:extLst>
          </p:cNvPr>
          <p:cNvPicPr>
            <a:picLocks noChangeAspect="1"/>
          </p:cNvPicPr>
          <p:nvPr/>
        </p:nvPicPr>
        <p:blipFill>
          <a:blip r:embed="rId2"/>
          <a:stretch>
            <a:fillRect/>
          </a:stretch>
        </p:blipFill>
        <p:spPr>
          <a:xfrm>
            <a:off x="0" y="4659979"/>
            <a:ext cx="1440000" cy="392839"/>
          </a:xfrm>
          <a:prstGeom prst="rect">
            <a:avLst/>
          </a:prstGeom>
        </p:spPr>
      </p:pic>
      <p:pic>
        <p:nvPicPr>
          <p:cNvPr id="8" name="Picture 8">
            <a:extLst>
              <a:ext uri="{FF2B5EF4-FFF2-40B4-BE49-F238E27FC236}">
                <a16:creationId xmlns:a16="http://schemas.microsoft.com/office/drawing/2014/main" id="{31060015-7C20-46FD-DC53-EC5DF822F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451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C0FA58-2056-85AD-A78E-A0CF32580B3A}"/>
              </a:ext>
            </a:extLst>
          </p:cNvPr>
          <p:cNvSpPr>
            <a:spLocks noGrp="1"/>
          </p:cNvSpPr>
          <p:nvPr>
            <p:ph type="title"/>
          </p:nvPr>
        </p:nvSpPr>
        <p:spPr/>
        <p:txBody>
          <a:bodyPr anchor="ctr"/>
          <a:lstStyle/>
          <a:p>
            <a:pPr algn="ctr"/>
            <a:r>
              <a:rPr lang="en-US" sz="2500" dirty="0"/>
              <a:t>ECRH-induced expulsion of REs – Shot overview</a:t>
            </a:r>
          </a:p>
        </p:txBody>
      </p:sp>
      <mc:AlternateContent xmlns:mc="http://schemas.openxmlformats.org/markup-compatibility/2006" xmlns:a14="http://schemas.microsoft.com/office/drawing/2010/main">
        <mc:Choice Requires="a14">
          <p:graphicFrame>
            <p:nvGraphicFramePr>
              <p:cNvPr id="13" name="Tijdelijke aanduiding voor inhoud 12">
                <a:extLst>
                  <a:ext uri="{FF2B5EF4-FFF2-40B4-BE49-F238E27FC236}">
                    <a16:creationId xmlns:a16="http://schemas.microsoft.com/office/drawing/2014/main" id="{D1F415AE-DD29-FA5F-E745-C7650E08367A}"/>
                  </a:ext>
                </a:extLst>
              </p:cNvPr>
              <p:cNvGraphicFramePr>
                <a:graphicFrameLocks noGrp="1"/>
              </p:cNvGraphicFramePr>
              <p:nvPr>
                <p:ph idx="1"/>
                <p:extLst>
                  <p:ext uri="{D42A27DB-BD31-4B8C-83A1-F6EECF244321}">
                    <p14:modId xmlns:p14="http://schemas.microsoft.com/office/powerpoint/2010/main" val="154358278"/>
                  </p:ext>
                </p:extLst>
              </p:nvPr>
            </p:nvGraphicFramePr>
            <p:xfrm>
              <a:off x="793749" y="1581384"/>
              <a:ext cx="7556500" cy="1620000"/>
            </p:xfrm>
            <a:graphic>
              <a:graphicData uri="http://schemas.openxmlformats.org/drawingml/2006/table">
                <a:tbl>
                  <a:tblPr firstRow="1" bandRow="1">
                    <a:tableStyleId>{5C22544A-7EE6-4342-B048-85BDC9FD1C3A}</a:tableStyleId>
                  </a:tblPr>
                  <a:tblGrid>
                    <a:gridCol w="1079500">
                      <a:extLst>
                        <a:ext uri="{9D8B030D-6E8A-4147-A177-3AD203B41FA5}">
                          <a16:colId xmlns:a16="http://schemas.microsoft.com/office/drawing/2014/main" val="3403966272"/>
                        </a:ext>
                      </a:extLst>
                    </a:gridCol>
                    <a:gridCol w="1079500">
                      <a:extLst>
                        <a:ext uri="{9D8B030D-6E8A-4147-A177-3AD203B41FA5}">
                          <a16:colId xmlns:a16="http://schemas.microsoft.com/office/drawing/2014/main" val="1970285572"/>
                        </a:ext>
                      </a:extLst>
                    </a:gridCol>
                    <a:gridCol w="1079500">
                      <a:extLst>
                        <a:ext uri="{9D8B030D-6E8A-4147-A177-3AD203B41FA5}">
                          <a16:colId xmlns:a16="http://schemas.microsoft.com/office/drawing/2014/main" val="1313935297"/>
                        </a:ext>
                      </a:extLst>
                    </a:gridCol>
                    <a:gridCol w="1079500">
                      <a:extLst>
                        <a:ext uri="{9D8B030D-6E8A-4147-A177-3AD203B41FA5}">
                          <a16:colId xmlns:a16="http://schemas.microsoft.com/office/drawing/2014/main" val="1095310632"/>
                        </a:ext>
                      </a:extLst>
                    </a:gridCol>
                    <a:gridCol w="1079500">
                      <a:extLst>
                        <a:ext uri="{9D8B030D-6E8A-4147-A177-3AD203B41FA5}">
                          <a16:colId xmlns:a16="http://schemas.microsoft.com/office/drawing/2014/main" val="874503507"/>
                        </a:ext>
                      </a:extLst>
                    </a:gridCol>
                    <a:gridCol w="1079500">
                      <a:extLst>
                        <a:ext uri="{9D8B030D-6E8A-4147-A177-3AD203B41FA5}">
                          <a16:colId xmlns:a16="http://schemas.microsoft.com/office/drawing/2014/main" val="3154915946"/>
                        </a:ext>
                      </a:extLst>
                    </a:gridCol>
                    <a:gridCol w="1079500">
                      <a:extLst>
                        <a:ext uri="{9D8B030D-6E8A-4147-A177-3AD203B41FA5}">
                          <a16:colId xmlns:a16="http://schemas.microsoft.com/office/drawing/2014/main" val="3959129901"/>
                        </a:ext>
                      </a:extLst>
                    </a:gridCol>
                  </a:tblGrid>
                  <a:tr h="540000">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rPr>
                                  <m:t>𝐒𝐡𝐨𝐭</m:t>
                                </m:r>
                                <m:r>
                                  <a:rPr lang="en-US" sz="1250" b="1" i="0" dirty="0" smtClean="0">
                                    <a:latin typeface="Cambria Math" panose="02040503050406030204" pitchFamily="18" charset="0"/>
                                  </a:rPr>
                                  <m:t> </m:t>
                                </m:r>
                                <m:r>
                                  <a:rPr lang="en-US" sz="1250" b="1" i="0" dirty="0" smtClean="0">
                                    <a:latin typeface="Cambria Math" panose="02040503050406030204" pitchFamily="18" charset="0"/>
                                  </a:rPr>
                                  <m:t>𝐧𝐮𝐦𝐛𝐞𝐫</m:t>
                                </m:r>
                              </m:oMath>
                            </m:oMathPara>
                          </a14:m>
                          <a:endParaRPr lang="en-US" sz="1250" b="1" i="0" dirty="0"/>
                        </a:p>
                      </a:txBody>
                      <a:tcPr anchor="ctr"/>
                    </a:tc>
                    <a:tc>
                      <a:txBody>
                        <a:bodyPr/>
                        <a:lstStyle/>
                        <a:p>
                          <a:pPr algn="ctr"/>
                          <a14:m>
                            <m:oMath xmlns:m="http://schemas.openxmlformats.org/officeDocument/2006/math">
                              <m:r>
                                <a:rPr lang="en-US" sz="1250" b="1" i="1" dirty="0" smtClean="0">
                                  <a:latin typeface="Cambria Math" panose="02040503050406030204" pitchFamily="18" charset="0"/>
                                </a:rPr>
                                <m:t>#</m:t>
                              </m:r>
                              <m:r>
                                <a:rPr lang="en-US" sz="1250" b="1" i="1" dirty="0" smtClean="0">
                                  <a:latin typeface="Cambria Math" panose="02040503050406030204" pitchFamily="18" charset="0"/>
                                </a:rPr>
                                <m:t>𝟕𝟖𝟖𝟏𝟑</m:t>
                              </m:r>
                            </m:oMath>
                          </a14:m>
                          <a:r>
                            <a:rPr lang="en-US" sz="1250" dirty="0"/>
                            <a:t> </a:t>
                          </a:r>
                          <a14:m>
                            <m:oMath xmlns:m="http://schemas.openxmlformats.org/officeDocument/2006/math">
                              <m:r>
                                <a:rPr lang="en-US" sz="1250" i="1" dirty="0" smtClean="0">
                                  <a:latin typeface="Cambria Math" panose="02040503050406030204" pitchFamily="18" charset="0"/>
                                </a:rPr>
                                <m:t>(∗)</m:t>
                              </m:r>
                            </m:oMath>
                          </a14:m>
                          <a:endParaRPr lang="en-US" sz="125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rPr>
                                  <m:t>#</m:t>
                                </m:r>
                                <m:r>
                                  <a:rPr lang="en-US" sz="1250" b="1" i="1" dirty="0" smtClean="0">
                                    <a:latin typeface="Cambria Math" panose="02040503050406030204" pitchFamily="18" charset="0"/>
                                  </a:rPr>
                                  <m:t>𝟕𝟖𝟖𝟏𝟒</m:t>
                                </m:r>
                              </m:oMath>
                            </m:oMathPara>
                          </a14:m>
                          <a:endParaRPr lang="en-US" sz="1250" b="1"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rPr>
                                  <m:t>#</m:t>
                                </m:r>
                                <m:r>
                                  <a:rPr lang="en-US" sz="1250" b="1" i="1" dirty="0" smtClean="0">
                                    <a:latin typeface="Cambria Math" panose="02040503050406030204" pitchFamily="18" charset="0"/>
                                  </a:rPr>
                                  <m:t>𝟕𝟖𝟖𝟏𝟓</m:t>
                                </m:r>
                              </m:oMath>
                            </m:oMathPara>
                          </a14:m>
                          <a:endParaRPr lang="en-US" sz="1250" b="1"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rPr>
                                  <m:t>#</m:t>
                                </m:r>
                                <m:r>
                                  <a:rPr lang="en-US" sz="1250" b="1" i="1" dirty="0" smtClean="0">
                                    <a:latin typeface="Cambria Math" panose="02040503050406030204" pitchFamily="18" charset="0"/>
                                  </a:rPr>
                                  <m:t>𝟕𝟖𝟖𝟏𝟔</m:t>
                                </m:r>
                              </m:oMath>
                            </m:oMathPara>
                          </a14:m>
                          <a:endParaRPr lang="en-US" sz="1250" b="1"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rPr>
                                  <m:t>#</m:t>
                                </m:r>
                                <m:r>
                                  <a:rPr lang="en-US" sz="1250" b="1" i="1" dirty="0" smtClean="0">
                                    <a:latin typeface="Cambria Math" panose="02040503050406030204" pitchFamily="18" charset="0"/>
                                  </a:rPr>
                                  <m:t>𝟕𝟖𝟖𝟏𝟕</m:t>
                                </m:r>
                              </m:oMath>
                            </m:oMathPara>
                          </a14:m>
                          <a:endParaRPr lang="en-US" sz="1250" b="1"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1" i="1" dirty="0" smtClean="0">
                                    <a:latin typeface="Cambria Math" panose="02040503050406030204" pitchFamily="18" charset="0"/>
                                  </a:rPr>
                                  <m:t>#</m:t>
                                </m:r>
                                <m:r>
                                  <a:rPr lang="en-US" sz="1250" b="1" i="1" dirty="0" smtClean="0">
                                    <a:latin typeface="Cambria Math" panose="02040503050406030204" pitchFamily="18" charset="0"/>
                                  </a:rPr>
                                  <m:t>𝟕𝟖𝟖𝟕𝟖</m:t>
                                </m:r>
                              </m:oMath>
                            </m:oMathPara>
                          </a14:m>
                          <a:endParaRPr lang="en-US" sz="1250" b="1" dirty="0"/>
                        </a:p>
                      </a:txBody>
                      <a:tcPr anchor="ctr"/>
                    </a:tc>
                    <a:extLst>
                      <a:ext uri="{0D108BD9-81ED-4DB2-BD59-A6C34878D82A}">
                        <a16:rowId xmlns:a16="http://schemas.microsoft.com/office/drawing/2014/main" val="2496678865"/>
                      </a:ext>
                    </a:extLst>
                  </a:tr>
                  <a:tr h="540000">
                    <a:tc>
                      <a:txBody>
                        <a:bodyPr/>
                        <a:lstStyle/>
                        <a:p>
                          <a:pPr algn="ctr"/>
                          <a14:m>
                            <m:oMathPara xmlns:m="http://schemas.openxmlformats.org/officeDocument/2006/math">
                              <m:oMathParaPr>
                                <m:jc m:val="centerGroup"/>
                              </m:oMathParaPr>
                              <m:oMath xmlns:m="http://schemas.openxmlformats.org/officeDocument/2006/math">
                                <m:r>
                                  <a:rPr lang="en-US" sz="1250" b="1" i="0" dirty="0" smtClean="0">
                                    <a:latin typeface="Cambria Math" panose="02040503050406030204" pitchFamily="18" charset="0"/>
                                  </a:rPr>
                                  <m:t>𝐄𝐂𝐑𝐇</m:t>
                                </m:r>
                                <m:r>
                                  <a:rPr lang="en-US" sz="1250" b="1" i="0" dirty="0" smtClean="0">
                                    <a:latin typeface="Cambria Math" panose="02040503050406030204" pitchFamily="18" charset="0"/>
                                  </a:rPr>
                                  <m:t> </m:t>
                                </m:r>
                                <m:r>
                                  <a:rPr lang="en-US" sz="1250" b="1" i="0" dirty="0" smtClean="0">
                                    <a:latin typeface="Cambria Math" panose="02040503050406030204" pitchFamily="18" charset="0"/>
                                  </a:rPr>
                                  <m:t>𝐩𝐨𝐰𝐞𝐫</m:t>
                                </m:r>
                              </m:oMath>
                            </m:oMathPara>
                          </a14:m>
                          <a:endParaRPr lang="en-US" sz="1250" b="1" i="0" dirty="0"/>
                        </a:p>
                        <a:p>
                          <a:pPr algn="ctr"/>
                          <a:r>
                            <a:rPr lang="en-US" sz="1250" b="1" dirty="0"/>
                            <a:t> </a:t>
                          </a:r>
                          <a14:m>
                            <m:oMath xmlns:m="http://schemas.openxmlformats.org/officeDocument/2006/math">
                              <m:r>
                                <a:rPr lang="en-US" sz="1250" b="1" i="0" dirty="0" smtClean="0">
                                  <a:latin typeface="Cambria Math" panose="02040503050406030204" pitchFamily="18" charset="0"/>
                                </a:rPr>
                                <m:t>[</m:t>
                              </m:r>
                              <m:r>
                                <a:rPr lang="en-US" sz="1250" b="1" i="0" dirty="0" smtClean="0">
                                  <a:latin typeface="Cambria Math" panose="02040503050406030204" pitchFamily="18" charset="0"/>
                                </a:rPr>
                                <m:t>𝐤𝐖</m:t>
                              </m:r>
                              <m:r>
                                <a:rPr lang="en-US" sz="1250" b="1" i="0" dirty="0" smtClean="0">
                                  <a:latin typeface="Cambria Math" panose="02040503050406030204" pitchFamily="18" charset="0"/>
                                </a:rPr>
                                <m:t>]</m:t>
                              </m:r>
                            </m:oMath>
                          </a14:m>
                          <a:endParaRPr lang="en-US" sz="1250" b="1" i="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0" i="1" dirty="0" smtClean="0">
                                    <a:latin typeface="Cambria Math" panose="02040503050406030204" pitchFamily="18" charset="0"/>
                                  </a:rPr>
                                  <m:t>0</m:t>
                                </m:r>
                              </m:oMath>
                            </m:oMathPara>
                          </a14:m>
                          <a:endParaRPr lang="en-US" sz="125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rPr>
                                  <m:t>600</m:t>
                                </m:r>
                              </m:oMath>
                            </m:oMathPara>
                          </a14:m>
                          <a:endParaRPr lang="en-US" sz="125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rPr>
                                  <m:t>1200</m:t>
                                </m:r>
                              </m:oMath>
                            </m:oMathPara>
                          </a14:m>
                          <a:endParaRPr lang="en-US" sz="125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rPr>
                                  <m:t>600</m:t>
                                </m:r>
                              </m:oMath>
                            </m:oMathPara>
                          </a14:m>
                          <a:endParaRPr lang="en-US" sz="125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rPr>
                                  <m:t>600</m:t>
                                </m:r>
                              </m:oMath>
                            </m:oMathPara>
                          </a14:m>
                          <a:endParaRPr lang="en-US" sz="125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rPr>
                                  <m:t>1200</m:t>
                                </m:r>
                              </m:oMath>
                            </m:oMathPara>
                          </a14:m>
                          <a:endParaRPr lang="en-US" sz="1250" dirty="0"/>
                        </a:p>
                      </a:txBody>
                      <a:tcPr anchor="ctr"/>
                    </a:tc>
                    <a:extLst>
                      <a:ext uri="{0D108BD9-81ED-4DB2-BD59-A6C34878D82A}">
                        <a16:rowId xmlns:a16="http://schemas.microsoft.com/office/drawing/2014/main" val="1345773630"/>
                      </a:ext>
                    </a:extLst>
                  </a:tr>
                  <a:tr h="540000">
                    <a:tc>
                      <a:txBody>
                        <a:bodyPr/>
                        <a:lstStyle/>
                        <a:p>
                          <a:pPr algn="ctr"/>
                          <a14:m>
                            <m:oMath xmlns:m="http://schemas.openxmlformats.org/officeDocument/2006/math">
                              <m:r>
                                <a:rPr lang="en-US" sz="1250" b="1" i="0" dirty="0" smtClean="0">
                                  <a:latin typeface="Cambria Math" panose="02040503050406030204" pitchFamily="18" charset="0"/>
                                </a:rPr>
                                <m:t>𝐄𝐂𝐑𝐇</m:t>
                              </m:r>
                              <m:r>
                                <a:rPr lang="en-US" sz="1250" b="1" i="0" dirty="0" smtClean="0">
                                  <a:latin typeface="Cambria Math" panose="02040503050406030204" pitchFamily="18" charset="0"/>
                                </a:rPr>
                                <m:t> </m:t>
                              </m:r>
                              <m:r>
                                <a:rPr lang="en-US" sz="1250" b="1" i="0" dirty="0" smtClean="0">
                                  <a:latin typeface="Cambria Math" panose="02040503050406030204" pitchFamily="18" charset="0"/>
                                </a:rPr>
                                <m:t>𝐫𝐚𝐝𝐢𝐮𝐬</m:t>
                              </m:r>
                              <m:r>
                                <a:rPr lang="en-US" sz="1250" b="1" i="0" dirty="0" smtClean="0">
                                  <a:latin typeface="Cambria Math" panose="02040503050406030204" pitchFamily="18" charset="0"/>
                                </a:rPr>
                                <m:t> </m:t>
                              </m:r>
                            </m:oMath>
                          </a14:m>
                          <a:r>
                            <a:rPr lang="en-US" sz="1250" b="1" dirty="0"/>
                            <a:t>(</a:t>
                          </a:r>
                          <a14:m>
                            <m:oMath xmlns:m="http://schemas.openxmlformats.org/officeDocument/2006/math">
                              <m:r>
                                <a:rPr lang="en-US" sz="1250" b="1" i="1" dirty="0" smtClean="0">
                                  <a:latin typeface="Cambria Math" panose="02040503050406030204" pitchFamily="18" charset="0"/>
                                </a:rPr>
                                <m:t>𝒓</m:t>
                              </m:r>
                              <m:r>
                                <a:rPr lang="en-US" sz="1250" b="1" i="1" dirty="0" smtClean="0">
                                  <a:latin typeface="Cambria Math" panose="02040503050406030204" pitchFamily="18" charset="0"/>
                                </a:rPr>
                                <m:t>/</m:t>
                              </m:r>
                              <m:r>
                                <a:rPr lang="en-US" sz="1250" b="1" i="1" dirty="0" smtClean="0">
                                  <a:latin typeface="Cambria Math" panose="02040503050406030204" pitchFamily="18" charset="0"/>
                                </a:rPr>
                                <m:t>𝒂</m:t>
                              </m:r>
                            </m:oMath>
                          </a14:m>
                          <a:r>
                            <a:rPr lang="en-US" sz="1250" b="1" dirty="0"/>
                            <a:t>) </a:t>
                          </a:r>
                          <a14:m>
                            <m:oMath xmlns:m="http://schemas.openxmlformats.org/officeDocument/2006/math">
                              <m:r>
                                <a:rPr lang="en-US" sz="1250" b="0" i="1" dirty="0" smtClean="0">
                                  <a:latin typeface="Cambria Math" panose="02040503050406030204" pitchFamily="18" charset="0"/>
                                </a:rPr>
                                <m:t>[−]</m:t>
                              </m:r>
                            </m:oMath>
                          </a14:m>
                          <a:endParaRPr lang="en-US" sz="1250" b="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b="0" i="1" dirty="0" smtClean="0">
                                    <a:latin typeface="Cambria Math" panose="02040503050406030204" pitchFamily="18" charset="0"/>
                                  </a:rPr>
                                  <m:t>−</m:t>
                                </m:r>
                              </m:oMath>
                            </m:oMathPara>
                          </a14:m>
                          <a:endParaRPr lang="en-US" sz="125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rPr>
                                  <m:t>0.15</m:t>
                                </m:r>
                              </m:oMath>
                            </m:oMathPara>
                          </a14:m>
                          <a:endParaRPr lang="en-US" sz="125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rPr>
                                  <m:t>0.15</m:t>
                                </m:r>
                              </m:oMath>
                            </m:oMathPara>
                          </a14:m>
                          <a:endParaRPr lang="en-US" sz="125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rPr>
                                  <m:t>0.50</m:t>
                                </m:r>
                              </m:oMath>
                            </m:oMathPara>
                          </a14:m>
                          <a:endParaRPr lang="en-US" sz="125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rPr>
                                  <m:t>0.70</m:t>
                                </m:r>
                              </m:oMath>
                            </m:oMathPara>
                          </a14:m>
                          <a:endParaRPr lang="en-US" sz="125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50" i="1" dirty="0" smtClean="0">
                                    <a:latin typeface="Cambria Math" panose="02040503050406030204" pitchFamily="18" charset="0"/>
                                  </a:rPr>
                                  <m:t>0.70</m:t>
                                </m:r>
                              </m:oMath>
                            </m:oMathPara>
                          </a14:m>
                          <a:endParaRPr lang="en-US" sz="1250" dirty="0"/>
                        </a:p>
                      </a:txBody>
                      <a:tcPr anchor="ctr"/>
                    </a:tc>
                    <a:extLst>
                      <a:ext uri="{0D108BD9-81ED-4DB2-BD59-A6C34878D82A}">
                        <a16:rowId xmlns:a16="http://schemas.microsoft.com/office/drawing/2014/main" val="3873989562"/>
                      </a:ext>
                    </a:extLst>
                  </a:tr>
                </a:tbl>
              </a:graphicData>
            </a:graphic>
          </p:graphicFrame>
        </mc:Choice>
        <mc:Fallback xmlns="">
          <p:graphicFrame>
            <p:nvGraphicFramePr>
              <p:cNvPr id="13" name="Tijdelijke aanduiding voor inhoud 12">
                <a:extLst>
                  <a:ext uri="{FF2B5EF4-FFF2-40B4-BE49-F238E27FC236}">
                    <a16:creationId xmlns:a16="http://schemas.microsoft.com/office/drawing/2014/main" id="{D1F415AE-DD29-FA5F-E745-C7650E08367A}"/>
                  </a:ext>
                </a:extLst>
              </p:cNvPr>
              <p:cNvGraphicFramePr>
                <a:graphicFrameLocks noGrp="1"/>
              </p:cNvGraphicFramePr>
              <p:nvPr>
                <p:ph idx="1"/>
                <p:extLst>
                  <p:ext uri="{D42A27DB-BD31-4B8C-83A1-F6EECF244321}">
                    <p14:modId xmlns:p14="http://schemas.microsoft.com/office/powerpoint/2010/main" val="154358278"/>
                  </p:ext>
                </p:extLst>
              </p:nvPr>
            </p:nvGraphicFramePr>
            <p:xfrm>
              <a:off x="793749" y="1581384"/>
              <a:ext cx="7556500" cy="1620000"/>
            </p:xfrm>
            <a:graphic>
              <a:graphicData uri="http://schemas.openxmlformats.org/drawingml/2006/table">
                <a:tbl>
                  <a:tblPr firstRow="1" bandRow="1">
                    <a:tableStyleId>{5C22544A-7EE6-4342-B048-85BDC9FD1C3A}</a:tableStyleId>
                  </a:tblPr>
                  <a:tblGrid>
                    <a:gridCol w="1079500">
                      <a:extLst>
                        <a:ext uri="{9D8B030D-6E8A-4147-A177-3AD203B41FA5}">
                          <a16:colId xmlns:a16="http://schemas.microsoft.com/office/drawing/2014/main" val="3403966272"/>
                        </a:ext>
                      </a:extLst>
                    </a:gridCol>
                    <a:gridCol w="1079500">
                      <a:extLst>
                        <a:ext uri="{9D8B030D-6E8A-4147-A177-3AD203B41FA5}">
                          <a16:colId xmlns:a16="http://schemas.microsoft.com/office/drawing/2014/main" val="1970285572"/>
                        </a:ext>
                      </a:extLst>
                    </a:gridCol>
                    <a:gridCol w="1079500">
                      <a:extLst>
                        <a:ext uri="{9D8B030D-6E8A-4147-A177-3AD203B41FA5}">
                          <a16:colId xmlns:a16="http://schemas.microsoft.com/office/drawing/2014/main" val="1313935297"/>
                        </a:ext>
                      </a:extLst>
                    </a:gridCol>
                    <a:gridCol w="1079500">
                      <a:extLst>
                        <a:ext uri="{9D8B030D-6E8A-4147-A177-3AD203B41FA5}">
                          <a16:colId xmlns:a16="http://schemas.microsoft.com/office/drawing/2014/main" val="1095310632"/>
                        </a:ext>
                      </a:extLst>
                    </a:gridCol>
                    <a:gridCol w="1079500">
                      <a:extLst>
                        <a:ext uri="{9D8B030D-6E8A-4147-A177-3AD203B41FA5}">
                          <a16:colId xmlns:a16="http://schemas.microsoft.com/office/drawing/2014/main" val="874503507"/>
                        </a:ext>
                      </a:extLst>
                    </a:gridCol>
                    <a:gridCol w="1079500">
                      <a:extLst>
                        <a:ext uri="{9D8B030D-6E8A-4147-A177-3AD203B41FA5}">
                          <a16:colId xmlns:a16="http://schemas.microsoft.com/office/drawing/2014/main" val="3154915946"/>
                        </a:ext>
                      </a:extLst>
                    </a:gridCol>
                    <a:gridCol w="1079500">
                      <a:extLst>
                        <a:ext uri="{9D8B030D-6E8A-4147-A177-3AD203B41FA5}">
                          <a16:colId xmlns:a16="http://schemas.microsoft.com/office/drawing/2014/main" val="3959129901"/>
                        </a:ext>
                      </a:extLst>
                    </a:gridCol>
                  </a:tblGrid>
                  <a:tr h="540000">
                    <a:tc>
                      <a:txBody>
                        <a:bodyPr/>
                        <a:lstStyle/>
                        <a:p>
                          <a:endParaRPr lang="en-NL"/>
                        </a:p>
                      </a:txBody>
                      <a:tcPr anchor="ctr">
                        <a:blipFill>
                          <a:blip r:embed="rId3"/>
                          <a:stretch>
                            <a:fillRect l="-565" t="-1124" r="-602825" b="-202247"/>
                          </a:stretch>
                        </a:blipFill>
                      </a:tcPr>
                    </a:tc>
                    <a:tc>
                      <a:txBody>
                        <a:bodyPr/>
                        <a:lstStyle/>
                        <a:p>
                          <a:endParaRPr lang="en-NL"/>
                        </a:p>
                      </a:txBody>
                      <a:tcPr anchor="ctr">
                        <a:blipFill>
                          <a:blip r:embed="rId3"/>
                          <a:stretch>
                            <a:fillRect l="-100565" t="-1124" r="-502825" b="-202247"/>
                          </a:stretch>
                        </a:blipFill>
                      </a:tcPr>
                    </a:tc>
                    <a:tc>
                      <a:txBody>
                        <a:bodyPr/>
                        <a:lstStyle/>
                        <a:p>
                          <a:endParaRPr lang="en-NL"/>
                        </a:p>
                      </a:txBody>
                      <a:tcPr anchor="ctr">
                        <a:blipFill>
                          <a:blip r:embed="rId3"/>
                          <a:stretch>
                            <a:fillRect l="-200565" t="-1124" r="-402825" b="-202247"/>
                          </a:stretch>
                        </a:blipFill>
                      </a:tcPr>
                    </a:tc>
                    <a:tc>
                      <a:txBody>
                        <a:bodyPr/>
                        <a:lstStyle/>
                        <a:p>
                          <a:endParaRPr lang="en-NL"/>
                        </a:p>
                      </a:txBody>
                      <a:tcPr anchor="ctr">
                        <a:blipFill>
                          <a:blip r:embed="rId3"/>
                          <a:stretch>
                            <a:fillRect l="-298876" t="-1124" r="-300562" b="-202247"/>
                          </a:stretch>
                        </a:blipFill>
                      </a:tcPr>
                    </a:tc>
                    <a:tc>
                      <a:txBody>
                        <a:bodyPr/>
                        <a:lstStyle/>
                        <a:p>
                          <a:endParaRPr lang="en-NL"/>
                        </a:p>
                      </a:txBody>
                      <a:tcPr anchor="ctr">
                        <a:blipFill>
                          <a:blip r:embed="rId3"/>
                          <a:stretch>
                            <a:fillRect l="-401130" t="-1124" r="-202260" b="-202247"/>
                          </a:stretch>
                        </a:blipFill>
                      </a:tcPr>
                    </a:tc>
                    <a:tc>
                      <a:txBody>
                        <a:bodyPr/>
                        <a:lstStyle/>
                        <a:p>
                          <a:endParaRPr lang="en-NL"/>
                        </a:p>
                      </a:txBody>
                      <a:tcPr anchor="ctr">
                        <a:blipFill>
                          <a:blip r:embed="rId3"/>
                          <a:stretch>
                            <a:fillRect l="-501130" t="-1124" r="-102260" b="-202247"/>
                          </a:stretch>
                        </a:blipFill>
                      </a:tcPr>
                    </a:tc>
                    <a:tc>
                      <a:txBody>
                        <a:bodyPr/>
                        <a:lstStyle/>
                        <a:p>
                          <a:endParaRPr lang="en-NL"/>
                        </a:p>
                      </a:txBody>
                      <a:tcPr anchor="ctr">
                        <a:blipFill>
                          <a:blip r:embed="rId3"/>
                          <a:stretch>
                            <a:fillRect l="-601130" t="-1124" r="-2260" b="-202247"/>
                          </a:stretch>
                        </a:blipFill>
                      </a:tcPr>
                    </a:tc>
                    <a:extLst>
                      <a:ext uri="{0D108BD9-81ED-4DB2-BD59-A6C34878D82A}">
                        <a16:rowId xmlns:a16="http://schemas.microsoft.com/office/drawing/2014/main" val="2496678865"/>
                      </a:ext>
                    </a:extLst>
                  </a:tr>
                  <a:tr h="540000">
                    <a:tc>
                      <a:txBody>
                        <a:bodyPr/>
                        <a:lstStyle/>
                        <a:p>
                          <a:endParaRPr lang="en-NL"/>
                        </a:p>
                      </a:txBody>
                      <a:tcPr anchor="ctr">
                        <a:blipFill>
                          <a:blip r:embed="rId3"/>
                          <a:stretch>
                            <a:fillRect l="-565" t="-101124" r="-602825" b="-102247"/>
                          </a:stretch>
                        </a:blipFill>
                      </a:tcPr>
                    </a:tc>
                    <a:tc>
                      <a:txBody>
                        <a:bodyPr/>
                        <a:lstStyle/>
                        <a:p>
                          <a:endParaRPr lang="en-NL"/>
                        </a:p>
                      </a:txBody>
                      <a:tcPr anchor="ctr">
                        <a:blipFill>
                          <a:blip r:embed="rId3"/>
                          <a:stretch>
                            <a:fillRect l="-100565" t="-101124" r="-502825" b="-102247"/>
                          </a:stretch>
                        </a:blipFill>
                      </a:tcPr>
                    </a:tc>
                    <a:tc>
                      <a:txBody>
                        <a:bodyPr/>
                        <a:lstStyle/>
                        <a:p>
                          <a:endParaRPr lang="en-NL"/>
                        </a:p>
                      </a:txBody>
                      <a:tcPr anchor="ctr">
                        <a:blipFill>
                          <a:blip r:embed="rId3"/>
                          <a:stretch>
                            <a:fillRect l="-200565" t="-101124" r="-402825" b="-102247"/>
                          </a:stretch>
                        </a:blipFill>
                      </a:tcPr>
                    </a:tc>
                    <a:tc>
                      <a:txBody>
                        <a:bodyPr/>
                        <a:lstStyle/>
                        <a:p>
                          <a:endParaRPr lang="en-NL"/>
                        </a:p>
                      </a:txBody>
                      <a:tcPr anchor="ctr">
                        <a:blipFill>
                          <a:blip r:embed="rId3"/>
                          <a:stretch>
                            <a:fillRect l="-298876" t="-101124" r="-300562" b="-102247"/>
                          </a:stretch>
                        </a:blipFill>
                      </a:tcPr>
                    </a:tc>
                    <a:tc>
                      <a:txBody>
                        <a:bodyPr/>
                        <a:lstStyle/>
                        <a:p>
                          <a:endParaRPr lang="en-NL"/>
                        </a:p>
                      </a:txBody>
                      <a:tcPr anchor="ctr">
                        <a:blipFill>
                          <a:blip r:embed="rId3"/>
                          <a:stretch>
                            <a:fillRect l="-401130" t="-101124" r="-202260" b="-102247"/>
                          </a:stretch>
                        </a:blipFill>
                      </a:tcPr>
                    </a:tc>
                    <a:tc>
                      <a:txBody>
                        <a:bodyPr/>
                        <a:lstStyle/>
                        <a:p>
                          <a:endParaRPr lang="en-NL"/>
                        </a:p>
                      </a:txBody>
                      <a:tcPr anchor="ctr">
                        <a:blipFill>
                          <a:blip r:embed="rId3"/>
                          <a:stretch>
                            <a:fillRect l="-501130" t="-101124" r="-102260" b="-102247"/>
                          </a:stretch>
                        </a:blipFill>
                      </a:tcPr>
                    </a:tc>
                    <a:tc>
                      <a:txBody>
                        <a:bodyPr/>
                        <a:lstStyle/>
                        <a:p>
                          <a:endParaRPr lang="en-NL"/>
                        </a:p>
                      </a:txBody>
                      <a:tcPr anchor="ctr">
                        <a:blipFill>
                          <a:blip r:embed="rId3"/>
                          <a:stretch>
                            <a:fillRect l="-601130" t="-101124" r="-2260" b="-102247"/>
                          </a:stretch>
                        </a:blipFill>
                      </a:tcPr>
                    </a:tc>
                    <a:extLst>
                      <a:ext uri="{0D108BD9-81ED-4DB2-BD59-A6C34878D82A}">
                        <a16:rowId xmlns:a16="http://schemas.microsoft.com/office/drawing/2014/main" val="1345773630"/>
                      </a:ext>
                    </a:extLst>
                  </a:tr>
                  <a:tr h="540000">
                    <a:tc>
                      <a:txBody>
                        <a:bodyPr/>
                        <a:lstStyle/>
                        <a:p>
                          <a:endParaRPr lang="en-NL"/>
                        </a:p>
                      </a:txBody>
                      <a:tcPr anchor="ctr">
                        <a:blipFill>
                          <a:blip r:embed="rId3"/>
                          <a:stretch>
                            <a:fillRect l="-565" t="-201124" r="-602825" b="-2247"/>
                          </a:stretch>
                        </a:blipFill>
                      </a:tcPr>
                    </a:tc>
                    <a:tc>
                      <a:txBody>
                        <a:bodyPr/>
                        <a:lstStyle/>
                        <a:p>
                          <a:endParaRPr lang="en-NL"/>
                        </a:p>
                      </a:txBody>
                      <a:tcPr anchor="ctr">
                        <a:blipFill>
                          <a:blip r:embed="rId3"/>
                          <a:stretch>
                            <a:fillRect l="-100565" t="-201124" r="-502825" b="-2247"/>
                          </a:stretch>
                        </a:blipFill>
                      </a:tcPr>
                    </a:tc>
                    <a:tc>
                      <a:txBody>
                        <a:bodyPr/>
                        <a:lstStyle/>
                        <a:p>
                          <a:endParaRPr lang="en-NL"/>
                        </a:p>
                      </a:txBody>
                      <a:tcPr anchor="ctr">
                        <a:blipFill>
                          <a:blip r:embed="rId3"/>
                          <a:stretch>
                            <a:fillRect l="-200565" t="-201124" r="-402825" b="-2247"/>
                          </a:stretch>
                        </a:blipFill>
                      </a:tcPr>
                    </a:tc>
                    <a:tc>
                      <a:txBody>
                        <a:bodyPr/>
                        <a:lstStyle/>
                        <a:p>
                          <a:endParaRPr lang="en-NL"/>
                        </a:p>
                      </a:txBody>
                      <a:tcPr anchor="ctr">
                        <a:blipFill>
                          <a:blip r:embed="rId3"/>
                          <a:stretch>
                            <a:fillRect l="-298876" t="-201124" r="-300562" b="-2247"/>
                          </a:stretch>
                        </a:blipFill>
                      </a:tcPr>
                    </a:tc>
                    <a:tc>
                      <a:txBody>
                        <a:bodyPr/>
                        <a:lstStyle/>
                        <a:p>
                          <a:endParaRPr lang="en-NL"/>
                        </a:p>
                      </a:txBody>
                      <a:tcPr anchor="ctr">
                        <a:blipFill>
                          <a:blip r:embed="rId3"/>
                          <a:stretch>
                            <a:fillRect l="-401130" t="-201124" r="-202260" b="-2247"/>
                          </a:stretch>
                        </a:blipFill>
                      </a:tcPr>
                    </a:tc>
                    <a:tc>
                      <a:txBody>
                        <a:bodyPr/>
                        <a:lstStyle/>
                        <a:p>
                          <a:endParaRPr lang="en-NL"/>
                        </a:p>
                      </a:txBody>
                      <a:tcPr anchor="ctr">
                        <a:blipFill>
                          <a:blip r:embed="rId3"/>
                          <a:stretch>
                            <a:fillRect l="-501130" t="-201124" r="-102260" b="-2247"/>
                          </a:stretch>
                        </a:blipFill>
                      </a:tcPr>
                    </a:tc>
                    <a:tc>
                      <a:txBody>
                        <a:bodyPr/>
                        <a:lstStyle/>
                        <a:p>
                          <a:endParaRPr lang="en-NL"/>
                        </a:p>
                      </a:txBody>
                      <a:tcPr anchor="ctr">
                        <a:blipFill>
                          <a:blip r:embed="rId3"/>
                          <a:stretch>
                            <a:fillRect l="-601130" t="-201124" r="-2260" b="-2247"/>
                          </a:stretch>
                        </a:blipFill>
                      </a:tcPr>
                    </a:tc>
                    <a:extLst>
                      <a:ext uri="{0D108BD9-81ED-4DB2-BD59-A6C34878D82A}">
                        <a16:rowId xmlns:a16="http://schemas.microsoft.com/office/drawing/2014/main" val="3873989562"/>
                      </a:ext>
                    </a:extLst>
                  </a:tr>
                </a:tbl>
              </a:graphicData>
            </a:graphic>
          </p:graphicFrame>
        </mc:Fallback>
      </mc:AlternateContent>
      <p:sp>
        <p:nvSpPr>
          <p:cNvPr id="4" name="Tijdelijke aanduiding voor voettekst 3">
            <a:extLst>
              <a:ext uri="{FF2B5EF4-FFF2-40B4-BE49-F238E27FC236}">
                <a16:creationId xmlns:a16="http://schemas.microsoft.com/office/drawing/2014/main" id="{BE122BB7-481B-B6CA-770C-4E16B3C6B819}"/>
              </a:ext>
            </a:extLst>
          </p:cNvPr>
          <p:cNvSpPr>
            <a:spLocks noGrp="1"/>
          </p:cNvSpPr>
          <p:nvPr>
            <p:ph type="ftr" sz="quarter" idx="11"/>
          </p:nvPr>
        </p:nvSpPr>
        <p:spPr/>
        <p:txBody>
          <a:bodyPr/>
          <a:lstStyle/>
          <a:p>
            <a:r>
              <a:rPr lang="en-US"/>
              <a:t>Department of Applied Physics and Science Education – Optical diagnostics of laser-induced spark discharges</a:t>
            </a:r>
            <a:endParaRPr lang="en-GB" dirty="0"/>
          </a:p>
        </p:txBody>
      </p:sp>
      <p:sp>
        <p:nvSpPr>
          <p:cNvPr id="5" name="Tijdelijke aanduiding voor dianummer 4">
            <a:extLst>
              <a:ext uri="{FF2B5EF4-FFF2-40B4-BE49-F238E27FC236}">
                <a16:creationId xmlns:a16="http://schemas.microsoft.com/office/drawing/2014/main" id="{62A18A6D-712B-FEFA-2AA6-BC602BA9DF07}"/>
              </a:ext>
            </a:extLst>
          </p:cNvPr>
          <p:cNvSpPr>
            <a:spLocks noGrp="1"/>
          </p:cNvSpPr>
          <p:nvPr>
            <p:ph type="sldNum" sz="quarter" idx="12"/>
          </p:nvPr>
        </p:nvSpPr>
        <p:spPr/>
        <p:txBody>
          <a:bodyPr/>
          <a:lstStyle/>
          <a:p>
            <a:fld id="{C194BDB0-F4EA-4DD6-8281-CCE2440D0CE0}" type="slidenum">
              <a:rPr lang="en-GB" smtClean="0"/>
              <a:t>9</a:t>
            </a:fld>
            <a:endParaRPr lang="en-GB" dirty="0"/>
          </a:p>
        </p:txBody>
      </p:sp>
      <p:sp>
        <p:nvSpPr>
          <p:cNvPr id="10" name="Tijdelijke aanduiding voor voettekst 4">
            <a:extLst>
              <a:ext uri="{FF2B5EF4-FFF2-40B4-BE49-F238E27FC236}">
                <a16:creationId xmlns:a16="http://schemas.microsoft.com/office/drawing/2014/main" id="{0ACB1FB4-9331-3E8F-B66C-CB08EB90E554}"/>
              </a:ext>
            </a:extLst>
          </p:cNvPr>
          <p:cNvSpPr txBox="1">
            <a:spLocks/>
          </p:cNvSpPr>
          <p:nvPr/>
        </p:nvSpPr>
        <p:spPr>
          <a:xfrm>
            <a:off x="0" y="4568400"/>
            <a:ext cx="9144000" cy="576000"/>
          </a:xfrm>
          <a:prstGeom prst="rect">
            <a:avLst/>
          </a:prstGeom>
          <a:solidFill>
            <a:schemeClr val="bg1"/>
          </a:solidFill>
        </p:spPr>
        <p:txBody>
          <a:bodyPr vert="horz" lIns="0" tIns="0" rIns="0" bIns="0" rtlCol="0" anchor="ctr"/>
          <a:lstStyle>
            <a:defPPr>
              <a:defRPr lang="nl-NL"/>
            </a:defPPr>
            <a:lvl1pPr marL="0" algn="l" defTabSz="685800" rtl="0" eaLnBrk="1" latinLnBrk="0" hangingPunct="1">
              <a:defRPr sz="11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dirty="0"/>
              <a:t>Assessment of the runaway electron transport in ECRH-induced expulsion experiments</a:t>
            </a:r>
          </a:p>
          <a:p>
            <a:pPr algn="ctr"/>
            <a:endParaRPr lang="en-US" sz="500" dirty="0"/>
          </a:p>
          <a:p>
            <a:pPr algn="ctr"/>
            <a:r>
              <a:rPr lang="en-US" sz="750" dirty="0"/>
              <a:t>[Slide 5]</a:t>
            </a:r>
            <a:endParaRPr lang="en-GB" sz="750" dirty="0"/>
          </a:p>
        </p:txBody>
      </p:sp>
      <p:pic>
        <p:nvPicPr>
          <p:cNvPr id="11" name="Picture 42">
            <a:extLst>
              <a:ext uri="{FF2B5EF4-FFF2-40B4-BE49-F238E27FC236}">
                <a16:creationId xmlns:a16="http://schemas.microsoft.com/office/drawing/2014/main" id="{1F90ECB8-D19F-004E-5458-1080C047074E}"/>
              </a:ext>
            </a:extLst>
          </p:cNvPr>
          <p:cNvPicPr>
            <a:picLocks noChangeAspect="1"/>
          </p:cNvPicPr>
          <p:nvPr/>
        </p:nvPicPr>
        <p:blipFill>
          <a:blip r:embed="rId4"/>
          <a:stretch>
            <a:fillRect/>
          </a:stretch>
        </p:blipFill>
        <p:spPr>
          <a:xfrm>
            <a:off x="0" y="4659979"/>
            <a:ext cx="1440000" cy="392839"/>
          </a:xfrm>
          <a:prstGeom prst="rect">
            <a:avLst/>
          </a:prstGeom>
        </p:spPr>
      </p:pic>
      <p:pic>
        <p:nvPicPr>
          <p:cNvPr id="12" name="Picture 8">
            <a:extLst>
              <a:ext uri="{FF2B5EF4-FFF2-40B4-BE49-F238E27FC236}">
                <a16:creationId xmlns:a16="http://schemas.microsoft.com/office/drawing/2014/main" id="{9D0E386F-BFF6-4D2D-B91C-AD4D76FA84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3997" y="4660418"/>
            <a:ext cx="1347487" cy="392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4" name="Tekstvak 13">
                <a:extLst>
                  <a:ext uri="{FF2B5EF4-FFF2-40B4-BE49-F238E27FC236}">
                    <a16:creationId xmlns:a16="http://schemas.microsoft.com/office/drawing/2014/main" id="{5E9B3959-31E8-7CD1-6A3A-4E05DE3957EB}"/>
                  </a:ext>
                </a:extLst>
              </p:cNvPr>
              <p:cNvSpPr txBox="1"/>
              <p:nvPr/>
            </p:nvSpPr>
            <p:spPr>
              <a:xfrm>
                <a:off x="1384043" y="4011276"/>
                <a:ext cx="6375913" cy="1923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50" b="0" i="1" smtClean="0">
                              <a:latin typeface="Cambria Math" panose="02040503050406030204" pitchFamily="18" charset="0"/>
                            </a:rPr>
                          </m:ctrlPr>
                        </m:dPr>
                        <m:e>
                          <m:r>
                            <a:rPr lang="en-US" sz="1250" b="0" i="1" smtClean="0">
                              <a:latin typeface="Cambria Math" panose="02040503050406030204" pitchFamily="18" charset="0"/>
                            </a:rPr>
                            <m:t>∗</m:t>
                          </m:r>
                        </m:e>
                      </m:d>
                      <m:r>
                        <a:rPr lang="en-US" sz="1250" b="0" i="0" smtClean="0">
                          <a:latin typeface="Cambria Math" panose="02040503050406030204" pitchFamily="18" charset="0"/>
                        </a:rPr>
                        <m:t> </m:t>
                      </m:r>
                      <m:r>
                        <m:rPr>
                          <m:sty m:val="p"/>
                        </m:rPr>
                        <a:rPr lang="en-US" sz="1250" b="0" i="0" smtClean="0">
                          <a:latin typeface="Cambria Math" panose="02040503050406030204" pitchFamily="18" charset="0"/>
                        </a:rPr>
                        <m:t>In</m:t>
                      </m:r>
                      <m:r>
                        <a:rPr lang="en-US" sz="1250" b="0" i="0" smtClean="0">
                          <a:latin typeface="Cambria Math" panose="02040503050406030204" pitchFamily="18" charset="0"/>
                        </a:rPr>
                        <m:t> #78813, </m:t>
                      </m:r>
                      <m:r>
                        <m:rPr>
                          <m:sty m:val="p"/>
                        </m:rPr>
                        <a:rPr lang="en-US" sz="1250" b="0" i="0" smtClean="0">
                          <a:latin typeface="Cambria Math" panose="02040503050406030204" pitchFamily="18" charset="0"/>
                        </a:rPr>
                        <m:t>the</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ECRH</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turned</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itself</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off</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within</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a</m:t>
                      </m:r>
                      <m:r>
                        <a:rPr lang="en-US" sz="1250" b="0" i="0" smtClean="0">
                          <a:latin typeface="Cambria Math" panose="02040503050406030204" pitchFamily="18" charset="0"/>
                        </a:rPr>
                        <m:t> </m:t>
                      </m:r>
                      <m:d>
                        <m:dPr>
                          <m:ctrlPr>
                            <a:rPr lang="en-US" sz="1250" b="0" i="1" smtClean="0">
                              <a:latin typeface="Cambria Math" panose="02040503050406030204" pitchFamily="18" charset="0"/>
                            </a:rPr>
                          </m:ctrlPr>
                        </m:dPr>
                        <m:e>
                          <m:r>
                            <m:rPr>
                              <m:sty m:val="p"/>
                            </m:rPr>
                            <a:rPr lang="en-US" sz="1250" b="0" i="0" smtClean="0">
                              <a:latin typeface="Cambria Math" panose="02040503050406030204" pitchFamily="18" charset="0"/>
                            </a:rPr>
                            <m:t>few</m:t>
                          </m:r>
                        </m:e>
                      </m:d>
                      <m:r>
                        <a:rPr lang="en-US" sz="1250" b="0" i="0" smtClean="0">
                          <a:latin typeface="Cambria Math" panose="02040503050406030204" pitchFamily="18" charset="0"/>
                        </a:rPr>
                        <m:t> </m:t>
                      </m:r>
                      <m:r>
                        <m:rPr>
                          <m:sty m:val="p"/>
                        </m:rPr>
                        <a:rPr lang="en-US" sz="1250" b="0" i="0" smtClean="0">
                          <a:latin typeface="Cambria Math" panose="02040503050406030204" pitchFamily="18" charset="0"/>
                        </a:rPr>
                        <m:t>millisecond</m:t>
                      </m:r>
                      <m:d>
                        <m:dPr>
                          <m:ctrlPr>
                            <a:rPr lang="en-US" sz="1250" b="0" i="1" smtClean="0">
                              <a:latin typeface="Cambria Math" panose="02040503050406030204" pitchFamily="18" charset="0"/>
                            </a:rPr>
                          </m:ctrlPr>
                        </m:dPr>
                        <m:e>
                          <m:r>
                            <m:rPr>
                              <m:sty m:val="p"/>
                            </m:rPr>
                            <a:rPr lang="en-US" sz="1250" b="0" i="0" smtClean="0">
                              <a:latin typeface="Cambria Math" panose="02040503050406030204" pitchFamily="18" charset="0"/>
                            </a:rPr>
                            <m:t>s</m:t>
                          </m:r>
                        </m:e>
                      </m:d>
                      <m:r>
                        <a:rPr lang="en-US" sz="1250" b="0" i="0" smtClean="0">
                          <a:latin typeface="Cambria Math" panose="02040503050406030204" pitchFamily="18" charset="0"/>
                        </a:rPr>
                        <m:t> </m:t>
                      </m:r>
                      <m:r>
                        <m:rPr>
                          <m:sty m:val="p"/>
                        </m:rPr>
                        <a:rPr lang="en-US" sz="1250" b="0" i="0" smtClean="0">
                          <a:latin typeface="Cambria Math" panose="02040503050406030204" pitchFamily="18" charset="0"/>
                        </a:rPr>
                        <m:t>after</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it</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is</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turned</m:t>
                      </m:r>
                      <m:r>
                        <a:rPr lang="en-US" sz="1250" b="0" i="0" smtClean="0">
                          <a:latin typeface="Cambria Math" panose="02040503050406030204" pitchFamily="18" charset="0"/>
                        </a:rPr>
                        <m:t> </m:t>
                      </m:r>
                      <m:r>
                        <m:rPr>
                          <m:sty m:val="p"/>
                        </m:rPr>
                        <a:rPr lang="en-US" sz="1250" b="0" i="0" smtClean="0">
                          <a:latin typeface="Cambria Math" panose="02040503050406030204" pitchFamily="18" charset="0"/>
                        </a:rPr>
                        <m:t>on</m:t>
                      </m:r>
                      <m:r>
                        <a:rPr lang="en-US" sz="1250" b="0" i="0" smtClean="0">
                          <a:latin typeface="Cambria Math" panose="02040503050406030204" pitchFamily="18" charset="0"/>
                        </a:rPr>
                        <m:t>… </m:t>
                      </m:r>
                    </m:oMath>
                  </m:oMathPara>
                </a14:m>
                <a:endParaRPr lang="en-US" sz="1250" dirty="0"/>
              </a:p>
            </p:txBody>
          </p:sp>
        </mc:Choice>
        <mc:Fallback xmlns="">
          <p:sp>
            <p:nvSpPr>
              <p:cNvPr id="14" name="Tekstvak 13">
                <a:extLst>
                  <a:ext uri="{FF2B5EF4-FFF2-40B4-BE49-F238E27FC236}">
                    <a16:creationId xmlns:a16="http://schemas.microsoft.com/office/drawing/2014/main" id="{5E9B3959-31E8-7CD1-6A3A-4E05DE3957EB}"/>
                  </a:ext>
                </a:extLst>
              </p:cNvPr>
              <p:cNvSpPr txBox="1">
                <a:spLocks noRot="1" noChangeAspect="1" noMove="1" noResize="1" noEditPoints="1" noAdjustHandles="1" noChangeArrowheads="1" noChangeShapeType="1" noTextEdit="1"/>
              </p:cNvSpPr>
              <p:nvPr/>
            </p:nvSpPr>
            <p:spPr>
              <a:xfrm>
                <a:off x="1384043" y="4011276"/>
                <a:ext cx="6375913" cy="192360"/>
              </a:xfrm>
              <a:prstGeom prst="rect">
                <a:avLst/>
              </a:prstGeom>
              <a:blipFill>
                <a:blip r:embed="rId6"/>
                <a:stretch>
                  <a:fillRect b="-62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kstvak 2">
                <a:extLst>
                  <a:ext uri="{FF2B5EF4-FFF2-40B4-BE49-F238E27FC236}">
                    <a16:creationId xmlns:a16="http://schemas.microsoft.com/office/drawing/2014/main" id="{CB16CAF8-56BA-2D31-ECB0-AE87573650AD}"/>
                  </a:ext>
                </a:extLst>
              </p:cNvPr>
              <p:cNvSpPr txBox="1"/>
              <p:nvPr/>
            </p:nvSpPr>
            <p:spPr>
              <a:xfrm>
                <a:off x="3499590" y="3566148"/>
                <a:ext cx="2144818"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m:rPr>
                              <m:sty m:val="p"/>
                            </m:rPr>
                            <a:rPr lang="en-US" b="0" i="0" smtClean="0">
                              <a:latin typeface="Cambria Math" panose="02040503050406030204" pitchFamily="18" charset="0"/>
                            </a:rPr>
                            <m:t>ECRH</m:t>
                          </m:r>
                        </m:sub>
                      </m:sSub>
                      <m:r>
                        <a:rPr lang="en-US" b="0" i="1" smtClean="0">
                          <a:latin typeface="Cambria Math" panose="02040503050406030204" pitchFamily="18" charset="0"/>
                        </a:rPr>
                        <m:t>=[1400</m:t>
                      </m:r>
                      <m:r>
                        <a:rPr lang="en-US" b="0" i="0" smtClean="0">
                          <a:latin typeface="Cambria Math" panose="02040503050406030204" pitchFamily="18" charset="0"/>
                        </a:rPr>
                        <m:t> </m:t>
                      </m:r>
                      <m:r>
                        <m:rPr>
                          <m:sty m:val="p"/>
                        </m:rPr>
                        <a:rPr lang="en-US" b="0" i="0" smtClean="0">
                          <a:latin typeface="Cambria Math" panose="02040503050406030204" pitchFamily="18" charset="0"/>
                        </a:rPr>
                        <m:t>ms</m:t>
                      </m:r>
                      <m:r>
                        <a:rPr lang="en-US" b="0" i="0" smtClean="0">
                          <a:latin typeface="Cambria Math" panose="02040503050406030204" pitchFamily="18" charset="0"/>
                        </a:rPr>
                        <m:t>, </m:t>
                      </m:r>
                      <m:r>
                        <a:rPr lang="en-US" b="0" i="1" smtClean="0">
                          <a:latin typeface="Cambria Math" panose="02040503050406030204" pitchFamily="18" charset="0"/>
                        </a:rPr>
                        <m:t>1800 </m:t>
                      </m:r>
                      <m:r>
                        <m:rPr>
                          <m:sty m:val="p"/>
                        </m:rPr>
                        <a:rPr lang="en-US" b="0" i="0" smtClean="0">
                          <a:latin typeface="Cambria Math" panose="02040503050406030204" pitchFamily="18" charset="0"/>
                        </a:rPr>
                        <m:t>ms</m:t>
                      </m:r>
                      <m:r>
                        <a:rPr lang="en-US" b="0" i="1" smtClean="0">
                          <a:latin typeface="Cambria Math" panose="02040503050406030204" pitchFamily="18" charset="0"/>
                        </a:rPr>
                        <m:t>]</m:t>
                      </m:r>
                    </m:oMath>
                  </m:oMathPara>
                </a14:m>
                <a:endParaRPr lang="en-US" dirty="0"/>
              </a:p>
            </p:txBody>
          </p:sp>
        </mc:Choice>
        <mc:Fallback xmlns="">
          <p:sp>
            <p:nvSpPr>
              <p:cNvPr id="3" name="Tekstvak 2">
                <a:extLst>
                  <a:ext uri="{FF2B5EF4-FFF2-40B4-BE49-F238E27FC236}">
                    <a16:creationId xmlns:a16="http://schemas.microsoft.com/office/drawing/2014/main" id="{CB16CAF8-56BA-2D31-ECB0-AE87573650AD}"/>
                  </a:ext>
                </a:extLst>
              </p:cNvPr>
              <p:cNvSpPr txBox="1">
                <a:spLocks noRot="1" noChangeAspect="1" noMove="1" noResize="1" noEditPoints="1" noAdjustHandles="1" noChangeArrowheads="1" noChangeShapeType="1" noTextEdit="1"/>
              </p:cNvSpPr>
              <p:nvPr/>
            </p:nvSpPr>
            <p:spPr>
              <a:xfrm>
                <a:off x="3499590" y="3566148"/>
                <a:ext cx="2144818" cy="207749"/>
              </a:xfrm>
              <a:prstGeom prst="rect">
                <a:avLst/>
              </a:prstGeom>
              <a:blipFill>
                <a:blip r:embed="rId7"/>
                <a:stretch>
                  <a:fillRect l="-1136" t="-2941" r="-2841" b="-32353"/>
                </a:stretch>
              </a:blipFill>
            </p:spPr>
            <p:txBody>
              <a:bodyPr/>
              <a:lstStyle/>
              <a:p>
                <a:r>
                  <a:rPr lang="en-US">
                    <a:noFill/>
                  </a:rPr>
                  <a:t> </a:t>
                </a:r>
              </a:p>
            </p:txBody>
          </p:sp>
        </mc:Fallback>
      </mc:AlternateContent>
    </p:spTree>
    <p:extLst>
      <p:ext uri="{BB962C8B-B14F-4D97-AF65-F5344CB8AC3E}">
        <p14:creationId xmlns:p14="http://schemas.microsoft.com/office/powerpoint/2010/main" val="2400972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Kantoorthema">
  <a:themeElements>
    <a:clrScheme name="TUe_PPT_V2">
      <a:dk1>
        <a:sysClr val="windowText" lastClr="000000"/>
      </a:dk1>
      <a:lt1>
        <a:sysClr val="window" lastClr="FFFFFF"/>
      </a:lt1>
      <a:dk2>
        <a:srgbClr val="C81919"/>
      </a:dk2>
      <a:lt2>
        <a:srgbClr val="101073"/>
      </a:lt2>
      <a:accent1>
        <a:srgbClr val="C81919"/>
      </a:accent1>
      <a:accent2>
        <a:srgbClr val="9E9EB1"/>
      </a:accent2>
      <a:accent3>
        <a:srgbClr val="0092B5"/>
      </a:accent3>
      <a:accent4>
        <a:srgbClr val="FF9A00"/>
      </a:accent4>
      <a:accent5>
        <a:srgbClr val="101073"/>
      </a:accent5>
      <a:accent6>
        <a:srgbClr val="CEDF00"/>
      </a:accent6>
      <a:hlink>
        <a:srgbClr val="0563C1"/>
      </a:hlink>
      <a:folHlink>
        <a:srgbClr val="954F72"/>
      </a:folHlink>
    </a:clrScheme>
    <a:fontScheme name="TUe_Calibri">
      <a:majorFont>
        <a:latin typeface="Calibri"/>
        <a:ea typeface=""/>
        <a:cs typeface=""/>
      </a:majorFont>
      <a:minorFont>
        <a:latin typeface="Calibri"/>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Ue_16x9.potx" id="{9370F84E-7576-4FDA-B736-A09996DF8429}" vid="{ED81D3C9-A1FB-4E5B-AF38-E92F700A58FD}"/>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TUe_16x9 (2)</Template>
  <TotalTime>2776</TotalTime>
  <Words>5538</Words>
  <Application>Microsoft Office PowerPoint</Application>
  <PresentationFormat>Diavoorstelling (16:9)</PresentationFormat>
  <Paragraphs>894</Paragraphs>
  <Slides>65</Slides>
  <Notes>32</Notes>
  <HiddenSlides>18</HiddenSlides>
  <MMClips>2</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65</vt:i4>
      </vt:variant>
    </vt:vector>
  </HeadingPairs>
  <TitlesOfParts>
    <vt:vector size="72" baseType="lpstr">
      <vt:lpstr>Aptos</vt:lpstr>
      <vt:lpstr>Arial</vt:lpstr>
      <vt:lpstr>Calibri</vt:lpstr>
      <vt:lpstr>Cambria Math</vt:lpstr>
      <vt:lpstr>Times New Roman</vt:lpstr>
      <vt:lpstr>Wingdings</vt:lpstr>
      <vt:lpstr>Kantoorthema</vt:lpstr>
      <vt:lpstr>PowerPoint-presentatie</vt:lpstr>
      <vt:lpstr>Introduction</vt:lpstr>
      <vt:lpstr>Table of Contents</vt:lpstr>
      <vt:lpstr>Zero-dimensional ECRH-induced RE expulsion model</vt:lpstr>
      <vt:lpstr>Zero-dimensional ECRH-induced RE expulsion model</vt:lpstr>
      <vt:lpstr>Zero-dimensional ECRH-induced RE expulsion model</vt:lpstr>
      <vt:lpstr>Zero-dimensional ECRH-induced RE expulsion model</vt:lpstr>
      <vt:lpstr>Table of Contents</vt:lpstr>
      <vt:lpstr>ECRH-induced expulsion of REs – Shot overview</vt:lpstr>
      <vt:lpstr>Analysis of the hard X-ray emission (PMTX signals)</vt:lpstr>
      <vt:lpstr>Analysis of the hard X-ray emission (PMTX signals)</vt:lpstr>
      <vt:lpstr>Analysis of the hard X-ray emission (PMTX signals)</vt:lpstr>
      <vt:lpstr>Analysis of the hard X-ray emission (PMTX signals)</vt:lpstr>
      <vt:lpstr>Analysis of the hard X-ray emission (PMTX signals)</vt:lpstr>
      <vt:lpstr>Analysis of the hard X-ray emission (PMTX signals)</vt:lpstr>
      <vt:lpstr>Analysis of the hard X-ray emission (PMTX signals)</vt:lpstr>
      <vt:lpstr>Analysis of the hard X-ray emission (PMTX signals)</vt:lpstr>
      <vt:lpstr>Analysis of the hard X-ray emission (PMTX signals)</vt:lpstr>
      <vt:lpstr>Table of Contents</vt:lpstr>
      <vt:lpstr>Multispectral Advanced Narrowband Tokamak Imaging System</vt:lpstr>
      <vt:lpstr>PowerPoint-presentatie</vt:lpstr>
      <vt:lpstr>Multispectral Advanced Narrowband Tokamak Imaging System</vt:lpstr>
      <vt:lpstr>Table of Contents</vt:lpstr>
      <vt:lpstr>PowerPoint-presentatie</vt:lpstr>
      <vt:lpstr>Analysis of the synchrotron radiation power</vt:lpstr>
      <vt:lpstr>Analysis of the synchrotron radiation power</vt:lpstr>
      <vt:lpstr>Analysis of the synchrotron radiation power</vt:lpstr>
      <vt:lpstr>Analysis of the synchrotron radiation power</vt:lpstr>
      <vt:lpstr>Analysis of the synchrotron radiation power</vt:lpstr>
      <vt:lpstr>Analysis of the synchrotron radiation power</vt:lpstr>
      <vt:lpstr>Analysis of the synchrotron radiation power</vt:lpstr>
      <vt:lpstr>Analysis of the synchrotron radiation power</vt:lpstr>
      <vt:lpstr>Analysis of the synchrotron radiation power</vt:lpstr>
      <vt:lpstr>Analysis of the synchrotron radiation power</vt:lpstr>
      <vt:lpstr>Analysis of the synchrotron radiation patterns</vt:lpstr>
      <vt:lpstr>Analysis of the synchrotron radiation patterns</vt:lpstr>
      <vt:lpstr>Table of Contents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 Flat profile</vt:lpstr>
      <vt:lpstr>Tomographic inversion of the RE distribution(s) Edge-peaked profile</vt:lpstr>
      <vt:lpstr>Tomographic inversion of the RE distribution(s) Core-peaked profile</vt:lpstr>
      <vt:lpstr>Tomographic inversion of the RE distribution(s) Core-peaked profile</vt:lpstr>
      <vt:lpstr>Tomographic inversion of the RE distribution(s)</vt:lpstr>
      <vt:lpstr>Tomographic inversion of the RE distribution(s) Core-peaked profile profile – Result of ‘‘ECRH’’</vt:lpstr>
      <vt:lpstr>Outlook</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lpstr>Tomographic inversion of the RE distribution(s)</vt:lpstr>
    </vt:vector>
  </TitlesOfParts>
  <Company>TU/e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of a title at the top</dc:title>
  <dc:creator>Ven, I.M.J. van de</dc:creator>
  <cp:lastModifiedBy>Hellinga, Rick</cp:lastModifiedBy>
  <cp:revision>95</cp:revision>
  <dcterms:created xsi:type="dcterms:W3CDTF">2019-11-27T15:26:32Z</dcterms:created>
  <dcterms:modified xsi:type="dcterms:W3CDTF">2024-06-09T18:06:07Z</dcterms:modified>
</cp:coreProperties>
</file>