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96" r:id="rId4"/>
    <p:sldId id="260" r:id="rId5"/>
    <p:sldId id="284" r:id="rId6"/>
    <p:sldId id="292" r:id="rId7"/>
    <p:sldId id="636" r:id="rId8"/>
    <p:sldId id="633" r:id="rId9"/>
    <p:sldId id="638" r:id="rId10"/>
    <p:sldId id="646" r:id="rId11"/>
    <p:sldId id="647" r:id="rId12"/>
    <p:sldId id="301" r:id="rId13"/>
    <p:sldId id="288" r:id="rId14"/>
    <p:sldId id="270" r:id="rId15"/>
    <p:sldId id="639" r:id="rId16"/>
    <p:sldId id="634" r:id="rId17"/>
    <p:sldId id="648" r:id="rId18"/>
    <p:sldId id="286" r:id="rId19"/>
    <p:sldId id="287" r:id="rId20"/>
    <p:sldId id="273" r:id="rId21"/>
    <p:sldId id="290" r:id="rId22"/>
    <p:sldId id="65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29"/>
    <p:restoredTop sz="94610"/>
  </p:normalViewPr>
  <p:slideViewPr>
    <p:cSldViewPr snapToGrid="0">
      <p:cViewPr>
        <p:scale>
          <a:sx n="96" d="100"/>
          <a:sy n="96" d="100"/>
        </p:scale>
        <p:origin x="1368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B7C31D-F38C-444B-A556-6C14E6CA2F44}" type="datetimeFigureOut">
              <a:rPr lang="en-US" smtClean="0"/>
              <a:t>6/14/26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F0E33-29E8-834A-9A11-2B3790C51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2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Just kidding. No comments here... :)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86A37-1346-E94B-B472-F500561956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34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544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458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36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21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A47C6-E9AF-EEC2-A196-839BAF7D6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6DF1DE-BB95-8081-5674-1D8E63FB1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2C3708-3682-AF96-7EF1-766C1386C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24FBD-CB1B-215F-987B-6432FAEFC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840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Once you polish the slides, make this more concise and clean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86A37-1346-E94B-B472-F500561956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53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16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77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25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60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102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601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76411-6F73-B34F-ABB8-AE410807357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362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624FC-17AA-800A-03E3-DCAEDF3F5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65FCA-CAC0-A785-08FC-380643118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2685C-B3D1-BECA-5768-7650ABDBE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5FF6A-8D17-EE42-FBEF-E0FAD33AD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EC797-13B8-3661-3B86-A618DDF49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6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C162F-B4D6-EB3F-1104-CEB89E216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33744D-3CB0-5C3B-7DC1-F0913025F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DECC2-7ACD-081E-B64D-3E9485D4D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9C540-7BF6-BE04-6EC0-0C1558D53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F4277-C3DE-1A86-5D0A-940B1818B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F2BF37-E0AF-C976-96A6-103F5394CF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3B56DC-1093-6DB5-A90A-2E3421AA7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949F0-0D4C-9B42-5F87-C903553FF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833D4-052D-A1BB-FCB7-11E4D0BE0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A1101-B958-8121-0AE4-BD435B7BD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12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" name="Picture 1" descr="HWCOE-PPT---title-slide-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161731" y="2234918"/>
            <a:ext cx="11030269" cy="1779041"/>
          </a:xfrm>
        </p:spPr>
        <p:txBody>
          <a:bodyPr/>
          <a:lstStyle>
            <a:lvl1pPr algn="l">
              <a:lnSpc>
                <a:spcPct val="80000"/>
              </a:lnSpc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With Two Lines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61733" y="4127675"/>
            <a:ext cx="11575140" cy="774700"/>
          </a:xfrm>
        </p:spPr>
        <p:txBody>
          <a:bodyPr rtlCol="0">
            <a:noAutofit/>
          </a:bodyPr>
          <a:lstStyle>
            <a:lvl1pPr marL="0" indent="0" algn="l">
              <a:buNone/>
              <a:defRPr kumimoji="0" sz="3200" b="0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3820809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1762" y="2856797"/>
            <a:ext cx="10351543" cy="3481676"/>
          </a:xfrm>
        </p:spPr>
        <p:txBody>
          <a:bodyPr>
            <a:normAutofit/>
          </a:bodyPr>
          <a:lstStyle>
            <a:lvl1pPr>
              <a:defRPr sz="2400">
                <a:latin typeface="Cambria"/>
                <a:cs typeface="Cambria"/>
              </a:defRPr>
            </a:lvl1pPr>
            <a:lvl2pPr>
              <a:defRPr sz="2400">
                <a:latin typeface="Cambria"/>
                <a:cs typeface="Cambria"/>
              </a:defRPr>
            </a:lvl2pPr>
            <a:lvl3pPr>
              <a:defRPr sz="2400">
                <a:latin typeface="Cambria"/>
                <a:cs typeface="Cambria"/>
              </a:defRPr>
            </a:lvl3pPr>
            <a:lvl4pPr>
              <a:defRPr sz="2400">
                <a:latin typeface="Cambria"/>
                <a:cs typeface="Cambria"/>
              </a:defRPr>
            </a:lvl4pPr>
            <a:lvl5pPr>
              <a:defRPr sz="2400">
                <a:latin typeface="Cambria"/>
                <a:cs typeface="Cambria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0"/>
          </p:nvPr>
        </p:nvSpPr>
        <p:spPr>
          <a:xfrm>
            <a:off x="391762" y="2000387"/>
            <a:ext cx="10351543" cy="774700"/>
          </a:xfrm>
        </p:spPr>
        <p:txBody>
          <a:bodyPr rtlCol="0">
            <a:noAutofit/>
          </a:bodyPr>
          <a:lstStyle>
            <a:lvl1pPr marL="0" indent="0">
              <a:buNone/>
              <a:defRPr kumimoji="0" sz="32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j-ea"/>
                <a:cs typeface="Arial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386608" y="1191805"/>
            <a:ext cx="10075333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AFCA03-2A7F-8D06-7298-34E3FE193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21503" y="6420183"/>
            <a:ext cx="470497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719069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406402" y="876300"/>
            <a:ext cx="11379199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0"/>
          </p:nvPr>
        </p:nvSpPr>
        <p:spPr bwMode="auto">
          <a:xfrm>
            <a:off x="406402" y="2019304"/>
            <a:ext cx="11379199" cy="451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  <a:lvl2pPr>
              <a:defRPr sz="1200"/>
            </a:lvl2pPr>
            <a:lvl6pPr>
              <a:defRPr sz="1200" b="0" i="0">
                <a:solidFill>
                  <a:schemeClr val="accent5"/>
                </a:solidFill>
                <a:latin typeface="Helvetica Light" panose="020B0403020202020204" pitchFamily="34" charset="0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90FE16-B8DE-3C4A-A246-2D89AD7DE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F5F3F5-54D3-D747-BE41-ACF4D4EDD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7B9F45-1FE4-7346-86C6-EA0766363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104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417AF-D5CF-F7E9-BE7E-888D7CCCF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826EA-1FBC-B0FB-BE34-854CC0066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BB0ED-6388-759A-6FBD-81F1D479A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258F6-CFC3-056B-A889-82A2E050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E6CAA-73DB-A9A4-7A40-B94A0C255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908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4153F-F8F6-3AFD-AEF8-3C7C1DA1B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6DC54-09B1-A16D-0B04-879233B1F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E8815-B476-004F-859E-E1C80AD3E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0BD35-4E65-96A4-FC62-A1E4ABDB1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B5201-2D0D-C1F2-553D-03FE88E16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989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1B33F-7744-36DE-A01A-6BCDCA373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7E24F-8177-E099-956A-4E5B8B11CC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353842-3045-205F-D809-95FDF4F5D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178B68-7B0C-6354-5ACD-9D107927E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D70073-4342-B01D-C5CA-D27059CF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BA75E-9CD0-6BDA-D422-AC1435E72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86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A3D10-6BD1-F9BA-06AC-F2D0848A6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4A33C-E91F-3836-3165-C632F38A5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AE20C6-BE40-4250-A19B-B20566ADD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26FB1F-2518-E97B-1761-8F902ADEE8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C40034-F661-6ED3-20EC-822033ABA1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91248F-4748-30B1-09B6-2D9E56551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15C70A-8ADC-AFF8-6EBD-7B3236DAC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B61FBE-E4C3-D237-AAB8-789B48D32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92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72F01-7E25-C338-6688-ECCB915D2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CA0086-6693-BFF1-9731-FA4EF4BB1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E0712B-069D-BA8B-88CC-2579FDC86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ABB279-E4AE-686B-99A0-519F41039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16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BE727A-09E1-7BDE-39B3-42D02FACA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0D0BA-B45B-34AA-61CA-31560E4CF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A76C62-D3DF-EA51-86F3-06193519E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736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C43C3-1EBF-CF04-681D-F769E6956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4A3F2-693E-F73D-9686-9F53E6DC5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C0786A-2BF7-9093-D0DB-C4A68FE3A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119059-24BA-029C-98A9-B35F8F221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A3382-2FE4-5D16-5F84-A5C5C5A17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903650-946F-DCCE-D27C-95CC017DB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87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2749E-6C23-6450-037B-EF1099D19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82D886-D75B-1375-BFFD-D37119C1BC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5E0945-3127-7C64-EFC5-84C7440211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56C33-D06B-EFFC-F741-D5E0627E4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414701-9B91-5221-AF90-BEC86BEB1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DEFC2E-256A-4008-8053-E65C9EB2C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834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3E8DFB-6D88-9201-09DC-31CACABAC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58F19-52CE-FC54-0D7C-E50727509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CA66D2-667F-0035-7F8B-515D78C7A2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12B20B-983A-764D-ACBC-FCDB646803C1}" type="datetimeFigureOut">
              <a:rPr lang="en-US" smtClean="0"/>
              <a:t>6/14/26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893F5-9E7B-BD7B-7A52-1EFD21A84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34EDF-3DC9-486E-4935-ED0056E806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3D81C6-E058-114E-99FD-2762ADE6B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5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0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0.png"/><Relationship Id="rId11" Type="http://schemas.openxmlformats.org/officeDocument/2006/relationships/image" Target="../media/image34.png"/><Relationship Id="rId5" Type="http://schemas.openxmlformats.org/officeDocument/2006/relationships/image" Target="../media/image32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36.png"/><Relationship Id="rId7" Type="http://schemas.openxmlformats.org/officeDocument/2006/relationships/image" Target="../media/image52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11" Type="http://schemas.openxmlformats.org/officeDocument/2006/relationships/image" Target="../media/image40.png"/><Relationship Id="rId5" Type="http://schemas.openxmlformats.org/officeDocument/2006/relationships/image" Target="../media/image50.png"/><Relationship Id="rId10" Type="http://schemas.openxmlformats.org/officeDocument/2006/relationships/image" Target="../media/image39.png"/><Relationship Id="rId4" Type="http://schemas.openxmlformats.org/officeDocument/2006/relationships/image" Target="../media/image37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36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4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rxiv.org/abs/2606.12567" TargetMode="External"/><Relationship Id="rId5" Type="http://schemas.openxmlformats.org/officeDocument/2006/relationships/image" Target="../media/image300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png"/><Relationship Id="rId5" Type="http://schemas.openxmlformats.org/officeDocument/2006/relationships/image" Target="../media/image63.png"/><Relationship Id="rId10" Type="http://schemas.openxmlformats.org/officeDocument/2006/relationships/image" Target="../media/image56.png"/><Relationship Id="rId4" Type="http://schemas.openxmlformats.org/officeDocument/2006/relationships/image" Target="../media/image54.png"/><Relationship Id="rId9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png"/><Relationship Id="rId5" Type="http://schemas.openxmlformats.org/officeDocument/2006/relationships/image" Target="../media/image57.png"/><Relationship Id="rId4" Type="http://schemas.openxmlformats.org/officeDocument/2006/relationships/image" Target="../media/image6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cdevitt2/RunAwayPINN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png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2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606.12567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606.12567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25F0545D-649B-110B-1C4E-15EA1C968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731" y="2234918"/>
            <a:ext cx="11030269" cy="1779041"/>
          </a:xfrm>
        </p:spPr>
        <p:txBody>
          <a:bodyPr>
            <a:normAutofit/>
          </a:bodyPr>
          <a:lstStyle/>
          <a:p>
            <a:r>
              <a:rPr lang="en-US" sz="6600" dirty="0"/>
              <a:t>Neural Surrogates of </a:t>
            </a:r>
            <a:br>
              <a:rPr lang="en-US" sz="6600" dirty="0"/>
            </a:br>
            <a:r>
              <a:rPr lang="en-US" sz="6600" dirty="0"/>
              <a:t>Runaway Electron Evolution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96F0C4DD-11D6-C7E4-8EF0-9685CD8341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61733" y="4127675"/>
            <a:ext cx="11575140" cy="774700"/>
          </a:xfrm>
        </p:spPr>
        <p:txBody>
          <a:bodyPr/>
          <a:lstStyle/>
          <a:p>
            <a:r>
              <a:rPr lang="en-US" dirty="0"/>
              <a:t>Joint REM and WPTE RT03 Analysis Meeting </a:t>
            </a:r>
          </a:p>
          <a:p>
            <a:r>
              <a:rPr lang="en-US" dirty="0"/>
              <a:t>Tyler Mark </a:t>
            </a:r>
          </a:p>
          <a:p>
            <a:r>
              <a:rPr lang="en-US" dirty="0"/>
              <a:t>Acknowledgement: Chris McDevitt, Johnathan Arnaud</a:t>
            </a:r>
          </a:p>
        </p:txBody>
      </p:sp>
    </p:spTree>
    <p:extLst>
      <p:ext uri="{BB962C8B-B14F-4D97-AF65-F5344CB8AC3E}">
        <p14:creationId xmlns:p14="http://schemas.microsoft.com/office/powerpoint/2010/main" val="2005922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18C5BFA-3C5B-AC49-AF79-112388C774D1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86608" y="1461294"/>
                <a:ext cx="6791432" cy="524651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>
                    <a:latin typeface="Cambria Math" panose="02040503050406030204" pitchFamily="18" charset="0"/>
                  </a:rPr>
                  <a:t>Injection parameters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D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b="0" dirty="0">
                    <a:latin typeface="Cambria Math" panose="02040503050406030204" pitchFamily="18" charset="0"/>
                  </a:rPr>
                  <a:t> </a:t>
                </a:r>
                <a:br>
                  <a:rPr lang="en-US" b="0" dirty="0">
                    <a:latin typeface="Cambria Math" panose="02040503050406030204" pitchFamily="18" charset="0"/>
                  </a:rPr>
                </a:br>
                <a:br>
                  <a:rPr lang="en-US" b="0" dirty="0">
                    <a:latin typeface="Cambria Math" panose="02040503050406030204" pitchFamily="18" charset="0"/>
                  </a:rPr>
                </a:br>
                <a:r>
                  <a:rPr lang="en-US" b="0" dirty="0">
                    <a:latin typeface="Cambria Math" panose="02040503050406030204" pitchFamily="18" charset="0"/>
                  </a:rPr>
                  <a:t>ADAS atomic physics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∝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rad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D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e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</m:acc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‖</m:t>
                            </m:r>
                          </m:sub>
                        </m:sSub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Cambria Math" panose="02040503050406030204" pitchFamily="18" charset="0"/>
                  </a:rPr>
                  <a:t>			Inputs to DeepRunAway</a:t>
                </a:r>
                <a:endParaRPr lang="en-US" sz="28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0" dirty="0" err="1"/>
                  <a:t>DeepRunAway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𝑎𝑣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𝑑𝑒𝑐𝑎𝑦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</m:oMath>
                </a14:m>
                <a:endParaRPr lang="en-US" b="0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dirty="0">
                  <a:latin typeface="Cambria Math" panose="02040503050406030204" pitchFamily="18" charset="0"/>
                </a:endParaRPr>
              </a:p>
              <a:p>
                <a:r>
                  <a:rPr lang="en-US" b="0" dirty="0">
                    <a:latin typeface="Cambria Math" panose="02040503050406030204" pitchFamily="18" charset="0"/>
                  </a:rPr>
                  <a:t>Couples to the electri</a:t>
                </a:r>
                <a:r>
                  <a:rPr lang="en-US" dirty="0">
                    <a:latin typeface="Cambria Math" panose="02040503050406030204" pitchFamily="18" charset="0"/>
                  </a:rPr>
                  <a:t>c </a:t>
                </a:r>
                <a:r>
                  <a:rPr lang="en-US" b="0" dirty="0">
                    <a:latin typeface="Cambria Math" panose="02040503050406030204" pitchFamily="18" charset="0"/>
                  </a:rPr>
                  <a:t>field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𝑅𝐸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𝑠𝑒𝑒𝑑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𝑎𝑣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𝑅𝐸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𝑑𝑒𝑐𝑎𝑦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𝑅𝐸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18C5BFA-3C5B-AC49-AF79-112388C774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86608" y="1461294"/>
                <a:ext cx="6791432" cy="5246511"/>
              </a:xfrm>
              <a:blipFill>
                <a:blip r:embed="rId3"/>
                <a:stretch>
                  <a:fillRect l="-1306" t="-2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0AD728C8-5A88-0C1F-509E-C45018525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608" y="345282"/>
            <a:ext cx="10351543" cy="1116012"/>
          </a:xfrm>
        </p:spPr>
        <p:txBody>
          <a:bodyPr/>
          <a:lstStyle/>
          <a:p>
            <a:r>
              <a:rPr lang="en-US" dirty="0" err="1"/>
              <a:t>DeepRunAway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 0D </a:t>
            </a:r>
            <a:r>
              <a:rPr lang="en-US" dirty="0"/>
              <a:t>disruption model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28F01EE-566D-3042-DD9C-7E2C17612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035" y="1535668"/>
            <a:ext cx="5838965" cy="480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6B948A-4651-8317-B2A4-FD5733C4F418}"/>
              </a:ext>
            </a:extLst>
          </p:cNvPr>
          <p:cNvSpPr txBox="1"/>
          <p:nvPr/>
        </p:nvSpPr>
        <p:spPr>
          <a:xfrm>
            <a:off x="10738151" y="6338473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520482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F3558DB-BDC2-FAA5-1AC8-B07E7ED770D4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91762" y="1116012"/>
                <a:ext cx="10676041" cy="5222461"/>
              </a:xfrm>
            </p:spPr>
            <p:txBody>
              <a:bodyPr/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The integration with MHD assumes that RE’s are at the speed of light</a:t>
                </a:r>
              </a:p>
              <a:p>
                <a:pPr marL="457200" lvl="1" indent="0">
                  <a:buNone/>
                </a:pPr>
                <a:r>
                  <a:rPr lang="en-US" dirty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We later predict higher order moments and the energy distribution</a:t>
                </a:r>
                <a:br>
                  <a:rPr lang="en-US" dirty="0"/>
                </a:b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The avalanche mechanism treats disruptions as a steady state problem </a:t>
                </a:r>
                <a:br>
                  <a:rPr lang="en-US" dirty="0"/>
                </a:br>
                <a:r>
                  <a:rPr lang="en-US" dirty="0"/>
                  <a:t>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e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+… =</m:t>
                    </m:r>
                    <m:nary>
                      <m:naryPr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nary>
                    <m:sSup>
                      <m:sSupPr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sSub>
                      <m:sSubPr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⇒ 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𝑎𝑣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𝑅𝐸</m:t>
                            </m:r>
                          </m:sub>
                        </m:sSub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d>
                      </m:e>
                    </m:nary>
                    <m:r>
                      <m:rPr>
                        <m:nor/>
                      </m:rPr>
                      <a:rPr lang="en-US" i="1" dirty="0"/>
                      <m:t> </m:t>
                    </m:r>
                  </m:oMath>
                </a14:m>
                <a:r>
                  <a:rPr lang="en-US" i="1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	 kinetic ground truth				steady state RPF 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We later propose an operator </a:t>
                </a:r>
                <a:br>
                  <a:rPr lang="en-US" dirty="0"/>
                </a:br>
                <a:r>
                  <a:rPr lang="en-US" dirty="0"/>
                  <a:t>learning method for disruption </a:t>
                </a:r>
                <a:br>
                  <a:rPr lang="en-US" dirty="0"/>
                </a:br>
                <a:r>
                  <a:rPr lang="en-US" dirty="0"/>
                  <a:t>dynamics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F3558DB-BDC2-FAA5-1AC8-B07E7ED770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91762" y="1116012"/>
                <a:ext cx="10676041" cy="5222461"/>
              </a:xfrm>
              <a:blipFill>
                <a:blip r:embed="rId2"/>
                <a:stretch>
                  <a:fillRect l="-713" t="-14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1C8DEAA0-0D46-9715-ED85-7A08A786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2" y="0"/>
            <a:ext cx="10075333" cy="1116012"/>
          </a:xfrm>
        </p:spPr>
        <p:txBody>
          <a:bodyPr/>
          <a:lstStyle/>
          <a:p>
            <a:r>
              <a:rPr lang="en-US" dirty="0"/>
              <a:t>Enhancing the fidelity of </a:t>
            </a:r>
            <a:r>
              <a:rPr lang="en-US" dirty="0" err="1"/>
              <a:t>DeepRunAway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217A87-3B69-36FB-E444-5BE048251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228" y="4125607"/>
            <a:ext cx="3758457" cy="27323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292544-68A2-B7B2-B520-96DE5AE0223B}"/>
              </a:ext>
            </a:extLst>
          </p:cNvPr>
          <p:cNvSpPr txBox="1"/>
          <p:nvPr/>
        </p:nvSpPr>
        <p:spPr>
          <a:xfrm>
            <a:off x="11056789" y="6413570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78516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195BE23-983D-27B3-650D-9887AA8258F5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86608" y="1026625"/>
                <a:ext cx="11418784" cy="870037"/>
              </a:xfrm>
            </p:spPr>
            <p:txBody>
              <a:bodyPr>
                <a:noAutofit/>
              </a:bodyPr>
              <a:lstStyle/>
              <a:p>
                <a:r>
                  <a:rPr lang="en-US" dirty="0"/>
                  <a:t>For the evolution of the primary distribution, the time dependent RPF considers electrons above energy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</m:oMath>
                </a14:m>
                <a:r>
                  <a:rPr lang="en-US" dirty="0"/>
                  <a:t> as runaways through a </a:t>
                </a:r>
                <a:r>
                  <a:rPr lang="en-US" b="1" dirty="0"/>
                  <a:t>terminal </a:t>
                </a:r>
                <a:r>
                  <a:rPr lang="en-US" dirty="0"/>
                  <a:t>condition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195BE23-983D-27B3-650D-9887AA8258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86608" y="1026625"/>
                <a:ext cx="11418784" cy="870037"/>
              </a:xfrm>
              <a:blipFill>
                <a:blip r:embed="rId3"/>
                <a:stretch>
                  <a:fillRect l="-667" t="-10000" b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AE9C54CA-DD25-18B3-BB66-0CF5B820B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608" y="219009"/>
            <a:ext cx="10075333" cy="1116012"/>
          </a:xfrm>
        </p:spPr>
        <p:txBody>
          <a:bodyPr/>
          <a:lstStyle/>
          <a:p>
            <a:r>
              <a:rPr lang="en-US" dirty="0"/>
              <a:t>Runaway electron dynamics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A7C170F-8A97-7796-6D99-1D701C9AB6D8}"/>
              </a:ext>
            </a:extLst>
          </p:cNvPr>
          <p:cNvGrpSpPr/>
          <p:nvPr/>
        </p:nvGrpSpPr>
        <p:grpSpPr>
          <a:xfrm>
            <a:off x="5222241" y="1947176"/>
            <a:ext cx="3174563" cy="2380922"/>
            <a:chOff x="853380" y="3666012"/>
            <a:chExt cx="2925091" cy="219381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B798303-8BD5-CB15-757E-1B608391B79A}"/>
                </a:ext>
              </a:extLst>
            </p:cNvPr>
            <p:cNvGrpSpPr/>
            <p:nvPr/>
          </p:nvGrpSpPr>
          <p:grpSpPr>
            <a:xfrm>
              <a:off x="853380" y="3666012"/>
              <a:ext cx="2925091" cy="2193818"/>
              <a:chOff x="856137" y="3666012"/>
              <a:chExt cx="2925091" cy="2193818"/>
            </a:xfrm>
          </p:grpSpPr>
          <p:pic>
            <p:nvPicPr>
              <p:cNvPr id="8" name="Picture 7" descr="A graph of energy and energy&#10;&#10;AI-generated content may be incorrect.">
                <a:extLst>
                  <a:ext uri="{FF2B5EF4-FFF2-40B4-BE49-F238E27FC236}">
                    <a16:creationId xmlns:a16="http://schemas.microsoft.com/office/drawing/2014/main" id="{68949106-2C97-9927-BED9-0263889EE1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6137" y="3666012"/>
                <a:ext cx="2925091" cy="219381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3C25A8BF-AE0F-0C50-4FEE-BABAE0BC16E7}"/>
                      </a:ext>
                    </a:extLst>
                  </p:cNvPr>
                  <p:cNvSpPr txBox="1"/>
                  <p:nvPr/>
                </p:nvSpPr>
                <p:spPr>
                  <a:xfrm>
                    <a:off x="1754684" y="4237070"/>
                    <a:ext cx="99363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accent3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𝑅𝐸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3C25A8BF-AE0F-0C50-4FEE-BABAE0BC16E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54684" y="4237070"/>
                    <a:ext cx="993630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375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B2D76CFB-B99C-0AD2-57A1-1EEB09D838CD}"/>
                      </a:ext>
                    </a:extLst>
                  </p:cNvPr>
                  <p:cNvSpPr txBox="1"/>
                  <p:nvPr/>
                </p:nvSpPr>
                <p:spPr>
                  <a:xfrm>
                    <a:off x="2748315" y="3667062"/>
                    <a:ext cx="909035" cy="346018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indent="0" algn="ctr">
                      <a:buNone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𝑡</m:t>
                              </m:r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=</m:t>
                              </m:r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𝑓𝑖𝑛𝑎𝑙</m:t>
                              </m:r>
                            </m:sub>
                          </m:sSub>
                        </m:oMath>
                      </m:oMathPara>
                    </a14:m>
                    <a:endParaRPr lang="en-US" sz="1000" dirty="0"/>
                  </a:p>
                </p:txBody>
              </p:sp>
            </mc:Choice>
            <mc:Fallback xmlns="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B2D76CFB-B99C-0AD2-57A1-1EEB09D838C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48315" y="3667062"/>
                    <a:ext cx="909035" cy="34601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3E5A087-FE62-7DBE-3113-14D7DE2AB0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73131" y="4505664"/>
              <a:ext cx="365760" cy="206454"/>
            </a:xfrm>
            <a:prstGeom prst="straightConnector1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6B9BA1-8754-BA84-123B-695E6843A5AD}"/>
              </a:ext>
            </a:extLst>
          </p:cNvPr>
          <p:cNvGrpSpPr/>
          <p:nvPr/>
        </p:nvGrpSpPr>
        <p:grpSpPr>
          <a:xfrm>
            <a:off x="278321" y="3082500"/>
            <a:ext cx="4064482" cy="3233112"/>
            <a:chOff x="386608" y="2184949"/>
            <a:chExt cx="3115272" cy="25933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ontent Placeholder 8">
                  <a:extLst>
                    <a:ext uri="{FF2B5EF4-FFF2-40B4-BE49-F238E27FC236}">
                      <a16:creationId xmlns:a16="http://schemas.microsoft.com/office/drawing/2014/main" id="{ED8A105A-1A9D-7A71-07ED-57810E30F9B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06752" y="2184949"/>
                  <a:ext cx="2260008" cy="397337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Cambria"/>
                      <a:ea typeface="+mn-ea"/>
                      <a:cs typeface="Cambria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Cambria"/>
                      <a:ea typeface="+mn-ea"/>
                      <a:cs typeface="Cambria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Cambria"/>
                      <a:ea typeface="+mn-ea"/>
                      <a:cs typeface="Cambria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Cambria"/>
                      <a:ea typeface="+mn-ea"/>
                      <a:cs typeface="Cambria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Cambria"/>
                      <a:ea typeface="+mn-ea"/>
                      <a:cs typeface="Cambria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Font typeface="Arial" panose="020B0604020202020204" pitchFamily="34" charset="0"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  <m:sub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=(−1,−0.9)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13" name="Content Placeholder 8">
                  <a:extLst>
                    <a:ext uri="{FF2B5EF4-FFF2-40B4-BE49-F238E27FC236}">
                      <a16:creationId xmlns:a16="http://schemas.microsoft.com/office/drawing/2014/main" id="{ED8A105A-1A9D-7A71-07ED-57810E30F9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752" y="2184949"/>
                  <a:ext cx="2260008" cy="39733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20891DC-CAD5-7287-F690-46AB0B8BC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6608" y="2441854"/>
              <a:ext cx="3115272" cy="2336454"/>
            </a:xfrm>
            <a:prstGeom prst="rect">
              <a:avLst/>
            </a:prstGeom>
          </p:spPr>
        </p:pic>
      </p:grpSp>
      <p:pic>
        <p:nvPicPr>
          <p:cNvPr id="20" name="Picture 19" descr="A blue square with red and yellow lines&#10;&#10;AI-generated content may be incorrect.">
            <a:extLst>
              <a:ext uri="{FF2B5EF4-FFF2-40B4-BE49-F238E27FC236}">
                <a16:creationId xmlns:a16="http://schemas.microsoft.com/office/drawing/2014/main" id="{B4E08083-E71B-B6A0-E222-A8A0393378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7597" y="1851743"/>
            <a:ext cx="3174563" cy="2380922"/>
          </a:xfrm>
          <a:prstGeom prst="rect">
            <a:avLst/>
          </a:prstGeom>
        </p:spPr>
      </p:pic>
      <p:pic>
        <p:nvPicPr>
          <p:cNvPr id="22" name="Picture 21" descr="A blue square with a red and yellow gradient&#10;&#10;AI-generated content may be incorrect.">
            <a:extLst>
              <a:ext uri="{FF2B5EF4-FFF2-40B4-BE49-F238E27FC236}">
                <a16:creationId xmlns:a16="http://schemas.microsoft.com/office/drawing/2014/main" id="{DDFAE4E9-C8A0-A705-533D-FFAC1CFFFA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2242" y="4009690"/>
            <a:ext cx="3174563" cy="2380922"/>
          </a:xfrm>
          <a:prstGeom prst="rect">
            <a:avLst/>
          </a:prstGeom>
        </p:spPr>
      </p:pic>
      <p:pic>
        <p:nvPicPr>
          <p:cNvPr id="24" name="Picture 23" descr="A blue square with a number of numbers and a number of lines&#10;&#10;AI-generated content may be incorrect.">
            <a:extLst>
              <a:ext uri="{FF2B5EF4-FFF2-40B4-BE49-F238E27FC236}">
                <a16:creationId xmlns:a16="http://schemas.microsoft.com/office/drawing/2014/main" id="{30DA6BC8-A323-C45B-A4AB-2CA03251E6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7597" y="3770878"/>
            <a:ext cx="3174563" cy="23809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8">
                <a:extLst>
                  <a:ext uri="{FF2B5EF4-FFF2-40B4-BE49-F238E27FC236}">
                    <a16:creationId xmlns:a16="http://schemas.microsoft.com/office/drawing/2014/main" id="{6DF7D44B-0002-6857-E23F-230EF60FCF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4230" y="2301749"/>
                <a:ext cx="4806414" cy="402546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mbria"/>
                    <a:ea typeface="+mn-ea"/>
                    <a:cs typeface="Cambria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mbria"/>
                    <a:ea typeface="+mn-ea"/>
                    <a:cs typeface="Cambria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mbria"/>
                    <a:ea typeface="+mn-ea"/>
                    <a:cs typeface="Cambria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mbria"/>
                    <a:ea typeface="+mn-ea"/>
                    <a:cs typeface="Cambria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mbria"/>
                    <a:ea typeface="+mn-ea"/>
                    <a:cs typeface="Cambria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𝑅𝐸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)=∫</m:t>
                      </m:r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𝑃</m:t>
                      </m:r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𝑖𝑛𝑖𝑡</m:t>
                          </m:r>
                        </m:sub>
                      </m:sSub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8800" dirty="0"/>
              </a:p>
            </p:txBody>
          </p:sp>
        </mc:Choice>
        <mc:Fallback xmlns="">
          <p:sp>
            <p:nvSpPr>
              <p:cNvPr id="25" name="Content Placeholder 8">
                <a:extLst>
                  <a:ext uri="{FF2B5EF4-FFF2-40B4-BE49-F238E27FC236}">
                    <a16:creationId xmlns:a16="http://schemas.microsoft.com/office/drawing/2014/main" id="{6DF7D44B-0002-6857-E23F-230EF60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30" y="2301749"/>
                <a:ext cx="4806414" cy="402546"/>
              </a:xfrm>
              <a:prstGeom prst="rect">
                <a:avLst/>
              </a:prstGeom>
              <a:blipFill>
                <a:blip r:embed="rId12"/>
                <a:stretch>
                  <a:fillRect t="-24242" r="-1053" b="-4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E296689-F9F8-7860-AD70-DFED803E7FBD}"/>
              </a:ext>
            </a:extLst>
          </p:cNvPr>
          <p:cNvSpPr txBox="1"/>
          <p:nvPr/>
        </p:nvSpPr>
        <p:spPr>
          <a:xfrm>
            <a:off x="212595" y="6334780"/>
            <a:ext cx="117668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1A1A1A"/>
                </a:solidFill>
                <a:effectLst/>
                <a:latin typeface="Helvetica" pitchFamily="2" charset="0"/>
              </a:rPr>
              <a:t>Christopher J. McDevitt, Jonathan S. Arnaud, Xian-Zhu Tang; A physics-constrained deep learning treatment of runaway electron dynamics. </a:t>
            </a:r>
            <a:r>
              <a:rPr lang="en-US" sz="1400" b="0" i="1" dirty="0">
                <a:solidFill>
                  <a:srgbClr val="1A1A1A"/>
                </a:solidFill>
                <a:effectLst/>
                <a:latin typeface="Helvetica" pitchFamily="2" charset="0"/>
              </a:rPr>
              <a:t>Phys. Plasmas</a:t>
            </a:r>
            <a:r>
              <a:rPr lang="en-US" sz="1400" b="0" i="0" dirty="0">
                <a:solidFill>
                  <a:srgbClr val="1A1A1A"/>
                </a:solidFill>
                <a:effectLst/>
                <a:latin typeface="Helvetica" pitchFamily="2" charset="0"/>
              </a:rPr>
              <a:t> 1 April 2025; 32 (4): 042503.</a:t>
            </a:r>
            <a:endParaRPr lang="en-US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94FCB3-C50A-8814-2438-91E54F2F7885}"/>
              </a:ext>
            </a:extLst>
          </p:cNvPr>
          <p:cNvSpPr txBox="1"/>
          <p:nvPr/>
        </p:nvSpPr>
        <p:spPr>
          <a:xfrm>
            <a:off x="4200007" y="4116779"/>
            <a:ext cx="1481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Dashed [MC]</a:t>
            </a:r>
          </a:p>
          <a:p>
            <a:r>
              <a:rPr lang="en-US" dirty="0"/>
              <a:t>Solid [PINN]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5D149A-4406-0545-26BA-A97E19E586DC}"/>
              </a:ext>
            </a:extLst>
          </p:cNvPr>
          <p:cNvSpPr txBox="1"/>
          <p:nvPr/>
        </p:nvSpPr>
        <p:spPr>
          <a:xfrm>
            <a:off x="11252499" y="6476104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88029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7F6091B-248F-5E5F-9F94-F92FD64A6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434" y="2544533"/>
            <a:ext cx="3482619" cy="24978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9DF44C-3A2A-F29B-BAF5-1C57ACBCA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6470" y="2598510"/>
            <a:ext cx="2926564" cy="224975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C0C5EC1-1969-44E8-DC43-D6DA968D8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41" y="43211"/>
            <a:ext cx="6106430" cy="111601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Higher order moments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46310AC-8371-F624-A293-6B771E71359B}"/>
                  </a:ext>
                </a:extLst>
              </p:cNvPr>
              <p:cNvSpPr txBox="1">
                <a:spLocks noGrp="1"/>
              </p:cNvSpPr>
              <p:nvPr>
                <p:ph sz="half" idx="1"/>
              </p:nvPr>
            </p:nvSpPr>
            <p:spPr>
              <a:xfrm>
                <a:off x="2430437" y="1708534"/>
                <a:ext cx="7661369" cy="763222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 wrap="square" lIns="45720" tIns="45720" rIns="45720" bIns="45720" rtlCol="0">
                <a:sp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=∫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sSub>
                        <m:sSub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𝑅𝐸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=∫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𝑖𝑛𝑖𝑡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46310AC-8371-F624-A293-6B771E71359B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430437" y="1708534"/>
                <a:ext cx="7661369" cy="76322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47D3FD4-8024-8E10-7377-C42BD809091D}"/>
                  </a:ext>
                </a:extLst>
              </p:cNvPr>
              <p:cNvSpPr txBox="1"/>
              <p:nvPr/>
            </p:nvSpPr>
            <p:spPr>
              <a:xfrm>
                <a:off x="249523" y="681650"/>
                <a:ext cx="11692954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Weighting the terminal condition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, </a:t>
                </a:r>
                <a:r>
                  <a:rPr lang="en-US" sz="2800" i="1" dirty="0">
                    <a:solidFill>
                      <a:schemeClr val="tx1"/>
                    </a:solidFill>
                  </a:rPr>
                  <a:t>any</a:t>
                </a:r>
                <a:r>
                  <a:rPr lang="en-US" sz="2800" dirty="0">
                    <a:solidFill>
                      <a:schemeClr val="tx1"/>
                    </a:solidFill>
                  </a:rPr>
                  <a:t> moment of runaways can be predicted.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47D3FD4-8024-8E10-7377-C42BD80909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23" y="681650"/>
                <a:ext cx="11692954" cy="954107"/>
              </a:xfrm>
              <a:prstGeom prst="rect">
                <a:avLst/>
              </a:prstGeom>
              <a:blipFill>
                <a:blip r:embed="rId6"/>
                <a:stretch>
                  <a:fillRect l="-1085" t="-6579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BDD9B8-957E-7677-80F2-ED70D486CDC6}"/>
                  </a:ext>
                </a:extLst>
              </p:cNvPr>
              <p:cNvSpPr txBox="1"/>
              <p:nvPr/>
            </p:nvSpPr>
            <p:spPr>
              <a:xfrm>
                <a:off x="321585" y="2828835"/>
                <a:ext cx="181508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u="sng" dirty="0"/>
                  <a:t>Current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𝜉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BDD9B8-957E-7677-80F2-ED70D486C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85" y="2828835"/>
                <a:ext cx="1815081" cy="1200329"/>
              </a:xfrm>
              <a:prstGeom prst="rect">
                <a:avLst/>
              </a:prstGeom>
              <a:blipFill>
                <a:blip r:embed="rId7"/>
                <a:stretch>
                  <a:fillRect t="-4167" b="-5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A9F494F-8CEE-55E6-A4BE-8EC1E77AAB02}"/>
                  </a:ext>
                </a:extLst>
              </p:cNvPr>
              <p:cNvSpPr txBox="1"/>
              <p:nvPr/>
            </p:nvSpPr>
            <p:spPr>
              <a:xfrm>
                <a:off x="124525" y="5091109"/>
                <a:ext cx="245731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u="sng" dirty="0"/>
                  <a:t>Energy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A9F494F-8CEE-55E6-A4BE-8EC1E77AA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25" y="5091109"/>
                <a:ext cx="2457310" cy="1200329"/>
              </a:xfrm>
              <a:prstGeom prst="rect">
                <a:avLst/>
              </a:prstGeom>
              <a:blipFill>
                <a:blip r:embed="rId8"/>
                <a:stretch>
                  <a:fillRect t="-4167" b="-7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B1E314F0-5BE5-7767-5336-B65E30E72D11}"/>
              </a:ext>
            </a:extLst>
          </p:cNvPr>
          <p:cNvSpPr txBox="1"/>
          <p:nvPr/>
        </p:nvSpPr>
        <p:spPr>
          <a:xfrm>
            <a:off x="10439752" y="1708534"/>
            <a:ext cx="1430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Scatter [MC]</a:t>
            </a:r>
          </a:p>
          <a:p>
            <a:r>
              <a:rPr lang="en-US" dirty="0"/>
              <a:t>Solid [PINN]</a:t>
            </a:r>
          </a:p>
        </p:txBody>
      </p:sp>
      <p:pic>
        <p:nvPicPr>
          <p:cNvPr id="19" name="Picture 18" descr="A graph of a function&#10;&#10;AI-generated content may be incorrect.">
            <a:extLst>
              <a:ext uri="{FF2B5EF4-FFF2-40B4-BE49-F238E27FC236}">
                <a16:creationId xmlns:a16="http://schemas.microsoft.com/office/drawing/2014/main" id="{2E72A591-8F41-41BB-F6FF-A3BDF883EE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7517" y="4500606"/>
            <a:ext cx="3038981" cy="23231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4B4B41-72CB-A747-D19E-D9C1F957E1CF}"/>
              </a:ext>
            </a:extLst>
          </p:cNvPr>
          <p:cNvSpPr txBox="1"/>
          <p:nvPr/>
        </p:nvSpPr>
        <p:spPr>
          <a:xfrm>
            <a:off x="11252499" y="6476104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D27473F-ABBA-FAFE-F153-34AFF6D02E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8989" y="2593229"/>
            <a:ext cx="3498633" cy="24978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11945E6-6CBE-9179-E05B-A8998E09C0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5800" y="4663743"/>
            <a:ext cx="2971857" cy="218169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FD5A78C-1E62-894D-C8C8-EC1A31A1D6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62231" y="4627031"/>
            <a:ext cx="3038981" cy="22309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4">
                <a:extLst>
                  <a:ext uri="{FF2B5EF4-FFF2-40B4-BE49-F238E27FC236}">
                    <a16:creationId xmlns:a16="http://schemas.microsoft.com/office/drawing/2014/main" id="{D7C13777-CC99-E162-1FC8-726C9C79FB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05600" y="1277878"/>
                <a:ext cx="4546898" cy="658706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 vert="horz" wrap="square" lIns="45720" tIns="45720" rIns="45720" bIns="45720" rtlCol="0">
                <a:sp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mbria"/>
                    <a:ea typeface="+mn-ea"/>
                    <a:cs typeface="Cambria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mbria"/>
                    <a:ea typeface="+mn-ea"/>
                    <a:cs typeface="Cambria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mbria"/>
                    <a:ea typeface="+mn-ea"/>
                    <a:cs typeface="Cambria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mbria"/>
                    <a:ea typeface="+mn-ea"/>
                    <a:cs typeface="Cambria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mbria"/>
                    <a:ea typeface="+mn-ea"/>
                    <a:cs typeface="Cambria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0" dirty="0"/>
                  <a:t>(RPF)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dirty="0"/>
                  <a:t> (adjoint)</a:t>
                </a:r>
              </a:p>
            </p:txBody>
          </p:sp>
        </mc:Choice>
        <mc:Fallback xmlns="">
          <p:sp>
            <p:nvSpPr>
              <p:cNvPr id="25" name="Content Placeholder 4">
                <a:extLst>
                  <a:ext uri="{FF2B5EF4-FFF2-40B4-BE49-F238E27FC236}">
                    <a16:creationId xmlns:a16="http://schemas.microsoft.com/office/drawing/2014/main" id="{D7C13777-CC99-E162-1FC8-726C9C79FB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1277878"/>
                <a:ext cx="4546898" cy="658706"/>
              </a:xfrm>
              <a:prstGeom prst="rect">
                <a:avLst/>
              </a:prstGeom>
              <a:blipFill>
                <a:blip r:embed="rId13"/>
                <a:stretch>
                  <a:fillRect l="-1950" b="-24528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4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7383AA-E3A9-75B1-5E8F-D99DDBBB3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81" y="0"/>
            <a:ext cx="5508583" cy="111601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 energy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DD3A38A-9816-D291-D4A1-F44C770F2C2F}"/>
                  </a:ext>
                </a:extLst>
              </p:cNvPr>
              <p:cNvSpPr txBox="1"/>
              <p:nvPr/>
            </p:nvSpPr>
            <p:spPr>
              <a:xfrm>
                <a:off x="418881" y="5499356"/>
                <a:ext cx="7613216" cy="103207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lIns="45720" tIns="45720" rIns="45720" bIns="4572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𝑅𝐸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𝑅𝐸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𝜋</m:t>
                          </m:r>
                          <m:sSubSup>
                            <m:sSub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𝑅𝐸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∫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𝑖𝑛𝑡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bSup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𝑅𝐸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𝑅𝐸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DD3A38A-9816-D291-D4A1-F44C770F2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881" y="5499356"/>
                <a:ext cx="7613216" cy="1032077"/>
              </a:xfrm>
              <a:prstGeom prst="rect">
                <a:avLst/>
              </a:prstGeom>
              <a:blipFill>
                <a:blip r:embed="rId2"/>
                <a:stretch>
                  <a:fillRect l="-831" b="-481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CA88A62-4DEB-70ED-469A-73C081ED3ECF}"/>
                  </a:ext>
                </a:extLst>
              </p:cNvPr>
              <p:cNvSpPr txBox="1"/>
              <p:nvPr/>
            </p:nvSpPr>
            <p:spPr>
              <a:xfrm>
                <a:off x="567919" y="842604"/>
                <a:ext cx="1040488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DeepRunAway is upgraded to evaluate the energy distribution of RE</a:t>
                </a:r>
              </a:p>
              <a:p>
                <a:r>
                  <a:rPr lang="en-US" sz="2400" dirty="0"/>
                  <a:t>						        RE density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above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</m:oMath>
                </a14:m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br>
                  <a:rPr lang="en-US" sz="2400" dirty="0"/>
                </a:br>
                <a:endParaRPr 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CA88A62-4DEB-70ED-469A-73C081ED3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19" y="842604"/>
                <a:ext cx="10404881" cy="2308324"/>
              </a:xfrm>
              <a:prstGeom prst="rect">
                <a:avLst/>
              </a:prstGeom>
              <a:blipFill>
                <a:blip r:embed="rId3"/>
                <a:stretch>
                  <a:fillRect l="-974" t="-2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0AE9E06-C15D-E2CA-7395-60BA3B9BE1A0}"/>
                  </a:ext>
                </a:extLst>
              </p:cNvPr>
              <p:cNvSpPr txBox="1"/>
              <p:nvPr/>
            </p:nvSpPr>
            <p:spPr>
              <a:xfrm>
                <a:off x="720289" y="4956048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By adding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</m:oMath>
                </a14:m>
                <a:r>
                  <a:rPr lang="en-US" sz="2800" dirty="0"/>
                  <a:t> as a PINN input,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0AE9E06-C15D-E2CA-7395-60BA3B9BE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289" y="4956048"/>
                <a:ext cx="6096000" cy="523220"/>
              </a:xfrm>
              <a:prstGeom prst="rect">
                <a:avLst/>
              </a:prstGeom>
              <a:blipFill>
                <a:blip r:embed="rId4"/>
                <a:stretch>
                  <a:fillRect l="-2079" t="-14286" b="-30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5F69136A-0F85-E888-D0C8-15E1DF590A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5773" y="1773370"/>
            <a:ext cx="4840694" cy="35810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ED6F4E-22CC-6ABB-8E85-490CBA54D9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575" y="1558275"/>
            <a:ext cx="5941679" cy="32254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C2EFD9-C4B2-A703-A836-BE80C3B47849}"/>
              </a:ext>
            </a:extLst>
          </p:cNvPr>
          <p:cNvSpPr txBox="1"/>
          <p:nvPr/>
        </p:nvSpPr>
        <p:spPr>
          <a:xfrm>
            <a:off x="11092070" y="6414052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264515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01A7F46-3A38-4D9B-953B-4AAB723930B1}"/>
              </a:ext>
            </a:extLst>
          </p:cNvPr>
          <p:cNvCxnSpPr>
            <a:cxnSpLocks/>
          </p:cNvCxnSpPr>
          <p:nvPr/>
        </p:nvCxnSpPr>
        <p:spPr>
          <a:xfrm>
            <a:off x="1818042" y="4550485"/>
            <a:ext cx="6574118" cy="0"/>
          </a:xfrm>
          <a:prstGeom prst="straightConnector1">
            <a:avLst/>
          </a:prstGeom>
          <a:ln w="603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DB507DD-04E1-56FE-F3A7-4C2DCA1065C8}"/>
              </a:ext>
            </a:extLst>
          </p:cNvPr>
          <p:cNvCxnSpPr>
            <a:cxnSpLocks/>
          </p:cNvCxnSpPr>
          <p:nvPr/>
        </p:nvCxnSpPr>
        <p:spPr>
          <a:xfrm flipV="1">
            <a:off x="1818042" y="1086522"/>
            <a:ext cx="0" cy="3463963"/>
          </a:xfrm>
          <a:prstGeom prst="straightConnector1">
            <a:avLst/>
          </a:prstGeom>
          <a:ln w="603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reeform 19">
            <a:extLst>
              <a:ext uri="{FF2B5EF4-FFF2-40B4-BE49-F238E27FC236}">
                <a16:creationId xmlns:a16="http://schemas.microsoft.com/office/drawing/2014/main" id="{46ECBDA7-C72E-6CC6-F817-3A563E3F71B2}"/>
              </a:ext>
            </a:extLst>
          </p:cNvPr>
          <p:cNvSpPr/>
          <p:nvPr/>
        </p:nvSpPr>
        <p:spPr>
          <a:xfrm>
            <a:off x="3044413" y="1232915"/>
            <a:ext cx="4553565" cy="3303299"/>
          </a:xfrm>
          <a:custGeom>
            <a:avLst/>
            <a:gdLst>
              <a:gd name="csX0" fmla="*/ 35353 w 4553565"/>
              <a:gd name="csY0" fmla="*/ 3303299 h 3303299"/>
              <a:gd name="csX1" fmla="*/ 46111 w 4553565"/>
              <a:gd name="csY1" fmla="*/ 323431 h 3303299"/>
              <a:gd name="csX2" fmla="*/ 487175 w 4553565"/>
              <a:gd name="csY2" fmla="*/ 129794 h 3303299"/>
              <a:gd name="csX3" fmla="*/ 1121876 w 4553565"/>
              <a:gd name="csY3" fmla="*/ 764495 h 3303299"/>
              <a:gd name="csX4" fmla="*/ 1509151 w 4553565"/>
              <a:gd name="csY4" fmla="*/ 1711168 h 3303299"/>
              <a:gd name="csX5" fmla="*/ 2133095 w 4553565"/>
              <a:gd name="csY5" fmla="*/ 2539507 h 3303299"/>
              <a:gd name="csX6" fmla="*/ 3015222 w 4553565"/>
              <a:gd name="csY6" fmla="*/ 2883751 h 3303299"/>
              <a:gd name="csX7" fmla="*/ 4047956 w 4553565"/>
              <a:gd name="csY7" fmla="*/ 3152692 h 3303299"/>
              <a:gd name="csX8" fmla="*/ 4553565 w 4553565"/>
              <a:gd name="csY8" fmla="*/ 3238754 h 33032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553565" h="3303299">
                <a:moveTo>
                  <a:pt x="35353" y="3303299"/>
                </a:moveTo>
                <a:cubicBezTo>
                  <a:pt x="3080" y="2077823"/>
                  <a:pt x="-29193" y="852348"/>
                  <a:pt x="46111" y="323431"/>
                </a:cubicBezTo>
                <a:cubicBezTo>
                  <a:pt x="121415" y="-205487"/>
                  <a:pt x="307881" y="56283"/>
                  <a:pt x="487175" y="129794"/>
                </a:cubicBezTo>
                <a:cubicBezTo>
                  <a:pt x="666469" y="203305"/>
                  <a:pt x="951547" y="500933"/>
                  <a:pt x="1121876" y="764495"/>
                </a:cubicBezTo>
                <a:cubicBezTo>
                  <a:pt x="1292205" y="1028057"/>
                  <a:pt x="1340615" y="1415333"/>
                  <a:pt x="1509151" y="1711168"/>
                </a:cubicBezTo>
                <a:cubicBezTo>
                  <a:pt x="1677687" y="2007003"/>
                  <a:pt x="1882083" y="2344077"/>
                  <a:pt x="2133095" y="2539507"/>
                </a:cubicBezTo>
                <a:cubicBezTo>
                  <a:pt x="2384107" y="2734937"/>
                  <a:pt x="2696079" y="2781553"/>
                  <a:pt x="3015222" y="2883751"/>
                </a:cubicBezTo>
                <a:cubicBezTo>
                  <a:pt x="3334366" y="2985948"/>
                  <a:pt x="3791566" y="3093525"/>
                  <a:pt x="4047956" y="3152692"/>
                </a:cubicBezTo>
                <a:cubicBezTo>
                  <a:pt x="4304346" y="3211859"/>
                  <a:pt x="4428955" y="3225306"/>
                  <a:pt x="4553565" y="3238754"/>
                </a:cubicBezTo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98DA870D-80AB-787A-0A91-DD95C891D7EE}"/>
              </a:ext>
            </a:extLst>
          </p:cNvPr>
          <p:cNvSpPr/>
          <p:nvPr/>
        </p:nvSpPr>
        <p:spPr>
          <a:xfrm>
            <a:off x="4270785" y="2418079"/>
            <a:ext cx="3196799" cy="2103865"/>
          </a:xfrm>
          <a:custGeom>
            <a:avLst/>
            <a:gdLst>
              <a:gd name="csX0" fmla="*/ 105403 w 3317025"/>
              <a:gd name="csY0" fmla="*/ 2333202 h 2333202"/>
              <a:gd name="csX1" fmla="*/ 8584 w 3317025"/>
              <a:gd name="csY1" fmla="*/ 63338 h 2333202"/>
              <a:gd name="csX2" fmla="*/ 299040 w 3317025"/>
              <a:gd name="csY2" fmla="*/ 719555 h 2333202"/>
              <a:gd name="csX3" fmla="*/ 1062833 w 3317025"/>
              <a:gd name="csY3" fmla="*/ 1666228 h 2333202"/>
              <a:gd name="csX4" fmla="*/ 2784057 w 3317025"/>
              <a:gd name="csY4" fmla="*/ 2128806 h 2333202"/>
              <a:gd name="csX5" fmla="*/ 3268151 w 3317025"/>
              <a:gd name="csY5" fmla="*/ 2257898 h 2333202"/>
              <a:gd name="csX6" fmla="*/ 3300424 w 3317025"/>
              <a:gd name="csY6" fmla="*/ 2257898 h 2333202"/>
              <a:gd name="csX7" fmla="*/ 3268151 w 3317025"/>
              <a:gd name="csY7" fmla="*/ 2279414 h 23332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317025" h="2333202">
                <a:moveTo>
                  <a:pt x="105403" y="2333202"/>
                </a:moveTo>
                <a:cubicBezTo>
                  <a:pt x="40857" y="1332740"/>
                  <a:pt x="-23689" y="332279"/>
                  <a:pt x="8584" y="63338"/>
                </a:cubicBezTo>
                <a:cubicBezTo>
                  <a:pt x="40857" y="-205603"/>
                  <a:pt x="123332" y="452407"/>
                  <a:pt x="299040" y="719555"/>
                </a:cubicBezTo>
                <a:cubicBezTo>
                  <a:pt x="474748" y="986703"/>
                  <a:pt x="648664" y="1431353"/>
                  <a:pt x="1062833" y="1666228"/>
                </a:cubicBezTo>
                <a:cubicBezTo>
                  <a:pt x="1477003" y="1901103"/>
                  <a:pt x="2784057" y="2128806"/>
                  <a:pt x="2784057" y="2128806"/>
                </a:cubicBezTo>
                <a:lnTo>
                  <a:pt x="3268151" y="2257898"/>
                </a:lnTo>
                <a:cubicBezTo>
                  <a:pt x="3354212" y="2279413"/>
                  <a:pt x="3300424" y="2257898"/>
                  <a:pt x="3300424" y="2257898"/>
                </a:cubicBezTo>
                <a:cubicBezTo>
                  <a:pt x="3300424" y="2261484"/>
                  <a:pt x="3284287" y="2270449"/>
                  <a:pt x="3268151" y="2279414"/>
                </a:cubicBezTo>
              </a:path>
            </a:pathLst>
          </a:custGeom>
          <a:solidFill>
            <a:schemeClr val="accent3">
              <a:lumMod val="60000"/>
              <a:lumOff val="40000"/>
              <a:alpha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7A2A7F-3E34-9C60-7B50-E13C7E037FEB}"/>
              </a:ext>
            </a:extLst>
          </p:cNvPr>
          <p:cNvGrpSpPr/>
          <p:nvPr/>
        </p:nvGrpSpPr>
        <p:grpSpPr>
          <a:xfrm>
            <a:off x="1818042" y="1204348"/>
            <a:ext cx="6282466" cy="3983755"/>
            <a:chOff x="1818042" y="1204348"/>
            <a:chExt cx="6282466" cy="3983755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D03203D-1CD2-95F4-2381-349804FED092}"/>
                </a:ext>
              </a:extLst>
            </p:cNvPr>
            <p:cNvGrpSpPr/>
            <p:nvPr/>
          </p:nvGrpSpPr>
          <p:grpSpPr>
            <a:xfrm>
              <a:off x="1818042" y="1204348"/>
              <a:ext cx="6282466" cy="3346137"/>
              <a:chOff x="1818042" y="1204348"/>
              <a:chExt cx="6282466" cy="3346137"/>
            </a:xfrm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44A66069-338E-EBBC-DEA7-2BA44EAFCA96}"/>
                  </a:ext>
                </a:extLst>
              </p:cNvPr>
              <p:cNvSpPr/>
              <p:nvPr/>
            </p:nvSpPr>
            <p:spPr>
              <a:xfrm>
                <a:off x="1818042" y="1218647"/>
                <a:ext cx="6282466" cy="3270833"/>
              </a:xfrm>
              <a:custGeom>
                <a:avLst/>
                <a:gdLst>
                  <a:gd name="csX0" fmla="*/ 0 w 6282466"/>
                  <a:gd name="csY0" fmla="*/ 3260076 h 3270833"/>
                  <a:gd name="csX1" fmla="*/ 322730 w 6282466"/>
                  <a:gd name="csY1" fmla="*/ 1786278 h 3270833"/>
                  <a:gd name="csX2" fmla="*/ 677732 w 6282466"/>
                  <a:gd name="csY2" fmla="*/ 452330 h 3270833"/>
                  <a:gd name="csX3" fmla="*/ 1355464 w 6282466"/>
                  <a:gd name="csY3" fmla="*/ 508 h 3270833"/>
                  <a:gd name="csX4" fmla="*/ 1968650 w 6282466"/>
                  <a:gd name="csY4" fmla="*/ 377026 h 3270833"/>
                  <a:gd name="csX5" fmla="*/ 2377440 w 6282466"/>
                  <a:gd name="csY5" fmla="*/ 1000970 h 3270833"/>
                  <a:gd name="csX6" fmla="*/ 2581836 w 6282466"/>
                  <a:gd name="csY6" fmla="*/ 1560367 h 3270833"/>
                  <a:gd name="csX7" fmla="*/ 2807746 w 6282466"/>
                  <a:gd name="csY7" fmla="*/ 1904612 h 3270833"/>
                  <a:gd name="csX8" fmla="*/ 3130476 w 6282466"/>
                  <a:gd name="csY8" fmla="*/ 2345676 h 3270833"/>
                  <a:gd name="csX9" fmla="*/ 3517751 w 6282466"/>
                  <a:gd name="csY9" fmla="*/ 2668405 h 3270833"/>
                  <a:gd name="csX10" fmla="*/ 4528970 w 6282466"/>
                  <a:gd name="csY10" fmla="*/ 2991134 h 3270833"/>
                  <a:gd name="csX11" fmla="*/ 5120640 w 6282466"/>
                  <a:gd name="csY11" fmla="*/ 3130984 h 3270833"/>
                  <a:gd name="csX12" fmla="*/ 5927464 w 6282466"/>
                  <a:gd name="csY12" fmla="*/ 3270833 h 3270833"/>
                  <a:gd name="csX13" fmla="*/ 6282466 w 6282466"/>
                  <a:gd name="csY13" fmla="*/ 3238560 h 327083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6282466" h="3270833">
                    <a:moveTo>
                      <a:pt x="0" y="3260076"/>
                    </a:moveTo>
                    <a:cubicBezTo>
                      <a:pt x="104887" y="2757156"/>
                      <a:pt x="209775" y="2254236"/>
                      <a:pt x="322730" y="1786278"/>
                    </a:cubicBezTo>
                    <a:cubicBezTo>
                      <a:pt x="435685" y="1318320"/>
                      <a:pt x="505610" y="749958"/>
                      <a:pt x="677732" y="452330"/>
                    </a:cubicBezTo>
                    <a:cubicBezTo>
                      <a:pt x="849854" y="154702"/>
                      <a:pt x="1140311" y="13059"/>
                      <a:pt x="1355464" y="508"/>
                    </a:cubicBezTo>
                    <a:cubicBezTo>
                      <a:pt x="1570617" y="-12043"/>
                      <a:pt x="1798321" y="210282"/>
                      <a:pt x="1968650" y="377026"/>
                    </a:cubicBezTo>
                    <a:cubicBezTo>
                      <a:pt x="2138979" y="543770"/>
                      <a:pt x="2275242" y="803747"/>
                      <a:pt x="2377440" y="1000970"/>
                    </a:cubicBezTo>
                    <a:cubicBezTo>
                      <a:pt x="2479638" y="1198193"/>
                      <a:pt x="2510118" y="1409760"/>
                      <a:pt x="2581836" y="1560367"/>
                    </a:cubicBezTo>
                    <a:cubicBezTo>
                      <a:pt x="2653554" y="1710974"/>
                      <a:pt x="2716306" y="1773727"/>
                      <a:pt x="2807746" y="1904612"/>
                    </a:cubicBezTo>
                    <a:cubicBezTo>
                      <a:pt x="2899186" y="2035497"/>
                      <a:pt x="3012142" y="2218377"/>
                      <a:pt x="3130476" y="2345676"/>
                    </a:cubicBezTo>
                    <a:cubicBezTo>
                      <a:pt x="3248810" y="2472975"/>
                      <a:pt x="3284669" y="2560829"/>
                      <a:pt x="3517751" y="2668405"/>
                    </a:cubicBezTo>
                    <a:cubicBezTo>
                      <a:pt x="3750833" y="2775981"/>
                      <a:pt x="4261822" y="2914038"/>
                      <a:pt x="4528970" y="2991134"/>
                    </a:cubicBezTo>
                    <a:cubicBezTo>
                      <a:pt x="4796118" y="3068230"/>
                      <a:pt x="4887558" y="3084368"/>
                      <a:pt x="5120640" y="3130984"/>
                    </a:cubicBezTo>
                    <a:cubicBezTo>
                      <a:pt x="5353722" y="3177600"/>
                      <a:pt x="5733826" y="3252904"/>
                      <a:pt x="5927464" y="3270833"/>
                    </a:cubicBezTo>
                    <a:lnTo>
                      <a:pt x="6282466" y="3238560"/>
                    </a:lnTo>
                  </a:path>
                </a:pathLst>
              </a:custGeom>
              <a:solidFill>
                <a:schemeClr val="bg1">
                  <a:alpha val="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DB99A654-69FC-7B15-567D-EB2E2ABA50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4414" y="1204348"/>
                <a:ext cx="0" cy="3346137"/>
              </a:xfrm>
              <a:prstGeom prst="line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8ABAFEFD-F532-7314-0927-52C6E87246E6}"/>
                    </a:ext>
                  </a:extLst>
                </p:cNvPr>
                <p:cNvSpPr txBox="1"/>
                <p:nvPr/>
              </p:nvSpPr>
              <p:spPr>
                <a:xfrm>
                  <a:off x="2638277" y="4664883"/>
                  <a:ext cx="81227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𝑅𝐸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8ABAFEFD-F532-7314-0927-52C6E87246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38277" y="4664883"/>
                  <a:ext cx="812274" cy="523220"/>
                </a:xfrm>
                <a:prstGeom prst="rect">
                  <a:avLst/>
                </a:prstGeom>
                <a:blipFill>
                  <a:blip r:embed="rId2"/>
                  <a:stretch>
                    <a:fillRect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41F5677-2297-ADAE-99FB-52F34D337310}"/>
                    </a:ext>
                  </a:extLst>
                </p:cNvPr>
                <p:cNvSpPr txBox="1"/>
                <p:nvPr/>
              </p:nvSpPr>
              <p:spPr>
                <a:xfrm>
                  <a:off x="3827370" y="4634196"/>
                  <a:ext cx="19450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𝑅𝐸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𝑅𝐸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41F5677-2297-ADAE-99FB-52F34D3373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7370" y="4634196"/>
                  <a:ext cx="1945000" cy="523220"/>
                </a:xfrm>
                <a:prstGeom prst="rect">
                  <a:avLst/>
                </a:prstGeom>
                <a:blipFill>
                  <a:blip r:embed="rId3"/>
                  <a:stretch>
                    <a:fillRect l="-649" b="-9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BA22D2B-E1BD-C1AF-0F57-6F11EAC430CC}"/>
                  </a:ext>
                </a:extLst>
              </p:cNvPr>
              <p:cNvSpPr txBox="1"/>
              <p:nvPr/>
            </p:nvSpPr>
            <p:spPr>
              <a:xfrm rot="16200000">
                <a:off x="937026" y="2539060"/>
                <a:ext cx="9263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BA22D2B-E1BD-C1AF-0F57-6F11EAC43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937026" y="2539060"/>
                <a:ext cx="926344" cy="523220"/>
              </a:xfrm>
              <a:prstGeom prst="rect">
                <a:avLst/>
              </a:prstGeom>
              <a:blipFill>
                <a:blip r:embed="rId4"/>
                <a:stretch>
                  <a:fillRect r="-16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reeform 28">
            <a:extLst>
              <a:ext uri="{FF2B5EF4-FFF2-40B4-BE49-F238E27FC236}">
                <a16:creationId xmlns:a16="http://schemas.microsoft.com/office/drawing/2014/main" id="{136C764D-0021-4DDB-5DAF-68FCF67F6C81}"/>
              </a:ext>
            </a:extLst>
          </p:cNvPr>
          <p:cNvSpPr/>
          <p:nvPr/>
        </p:nvSpPr>
        <p:spPr>
          <a:xfrm>
            <a:off x="5818992" y="4075662"/>
            <a:ext cx="1658768" cy="415058"/>
          </a:xfrm>
          <a:custGeom>
            <a:avLst/>
            <a:gdLst>
              <a:gd name="csX0" fmla="*/ 23008 w 1658768"/>
              <a:gd name="csY0" fmla="*/ 415058 h 415058"/>
              <a:gd name="csX1" fmla="*/ 23008 w 1658768"/>
              <a:gd name="csY1" fmla="*/ 69618 h 415058"/>
              <a:gd name="csX2" fmla="*/ 63648 w 1658768"/>
              <a:gd name="csY2" fmla="*/ 8658 h 415058"/>
              <a:gd name="csX3" fmla="*/ 734208 w 1658768"/>
              <a:gd name="csY3" fmla="*/ 191538 h 415058"/>
              <a:gd name="csX4" fmla="*/ 1658768 w 1658768"/>
              <a:gd name="csY4" fmla="*/ 374418 h 415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58768" h="415058">
                <a:moveTo>
                  <a:pt x="23008" y="415058"/>
                </a:moveTo>
                <a:cubicBezTo>
                  <a:pt x="19621" y="276204"/>
                  <a:pt x="16235" y="137351"/>
                  <a:pt x="23008" y="69618"/>
                </a:cubicBezTo>
                <a:cubicBezTo>
                  <a:pt x="29781" y="1885"/>
                  <a:pt x="-54885" y="-11662"/>
                  <a:pt x="63648" y="8658"/>
                </a:cubicBezTo>
                <a:cubicBezTo>
                  <a:pt x="182181" y="28978"/>
                  <a:pt x="468355" y="130578"/>
                  <a:pt x="734208" y="191538"/>
                </a:cubicBezTo>
                <a:cubicBezTo>
                  <a:pt x="1000061" y="252498"/>
                  <a:pt x="1497902" y="337165"/>
                  <a:pt x="1658768" y="374418"/>
                </a:cubicBezTo>
              </a:path>
            </a:pathLst>
          </a:cu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8B3A24F-4B0A-0EC8-C5D8-FECB187EFECD}"/>
                  </a:ext>
                </a:extLst>
              </p:cNvPr>
              <p:cNvSpPr txBox="1"/>
              <p:nvPr/>
            </p:nvSpPr>
            <p:spPr>
              <a:xfrm>
                <a:off x="6096000" y="4597219"/>
                <a:ext cx="22047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𝑅𝐸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𝑅𝐸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8B3A24F-4B0A-0EC8-C5D8-FECB187EF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597219"/>
                <a:ext cx="2204720" cy="523220"/>
              </a:xfrm>
              <a:prstGeom prst="rect">
                <a:avLst/>
              </a:prstGeom>
              <a:blipFill>
                <a:blip r:embed="rId5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1171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E37F810-D403-3DF1-64BB-13A5970D5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701" y="3395005"/>
            <a:ext cx="4617326" cy="346299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1C4AD04-0159-9FEC-5EE0-46F1DFB07F3E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91762" y="925158"/>
                <a:ext cx="6416867" cy="541331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Our surrogate approach can predict the fully kinetic </a:t>
                </a:r>
                <a:r>
                  <a:rPr lang="en-US" b="1" dirty="0"/>
                  <a:t>energy distribution </a:t>
                </a:r>
                <a:r>
                  <a:rPr lang="en-US" dirty="0"/>
                  <a:t>of runaways</a:t>
                </a:r>
              </a:p>
              <a:p>
                <a:endParaRPr lang="en-US" dirty="0"/>
              </a:p>
              <a:p>
                <a:pPr marL="0" indent="0" algn="ctr">
                  <a:buNone/>
                </a:pPr>
                <a:r>
                  <a:rPr lang="en-US" dirty="0"/>
                  <a:t>[0, 2, 5, 10, 20]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[red, yellow, orange, green, blue]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We capture here</a:t>
                </a:r>
              </a:p>
              <a:p>
                <a:pPr lvl="1"/>
                <a:r>
                  <a:rPr lang="en-US" dirty="0"/>
                  <a:t>Orders of magnitude of the energy distribution.</a:t>
                </a:r>
              </a:p>
              <a:p>
                <a:pPr lvl="1"/>
                <a:r>
                  <a:rPr lang="en-US" dirty="0"/>
                  <a:t>Acceleration and deceleration outside the domain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1C4AD04-0159-9FEC-5EE0-46F1DFB07F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91762" y="925158"/>
                <a:ext cx="6416867" cy="5413316"/>
              </a:xfrm>
              <a:blipFill>
                <a:blip r:embed="rId3"/>
                <a:stretch>
                  <a:fillRect l="-1183" t="-1636" r="-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BE7E36EA-82EF-3DBA-24BD-971B9AF17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1" y="41593"/>
            <a:ext cx="7193805" cy="1116012"/>
          </a:xfrm>
        </p:spPr>
        <p:txBody>
          <a:bodyPr>
            <a:normAutofit/>
          </a:bodyPr>
          <a:lstStyle/>
          <a:p>
            <a:r>
              <a:rPr lang="en-US" dirty="0"/>
              <a:t>RE energy distribution 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05E30-5BFC-778B-7997-CB88219E4731}"/>
              </a:ext>
            </a:extLst>
          </p:cNvPr>
          <p:cNvSpPr txBox="1"/>
          <p:nvPr/>
        </p:nvSpPr>
        <p:spPr>
          <a:xfrm>
            <a:off x="11252499" y="6476104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40A938-13A0-1AFB-0D41-A43594DD51A9}"/>
              </a:ext>
            </a:extLst>
          </p:cNvPr>
          <p:cNvGrpSpPr/>
          <p:nvPr/>
        </p:nvGrpSpPr>
        <p:grpSpPr>
          <a:xfrm>
            <a:off x="7143078" y="41593"/>
            <a:ext cx="4862573" cy="3416436"/>
            <a:chOff x="4992313" y="2307817"/>
            <a:chExt cx="3405131" cy="255384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B01A4BE-E697-8537-355F-525654B78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92313" y="2307817"/>
              <a:ext cx="3405131" cy="255384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8C33839-319E-A1EF-C40C-17A6BA60AFAC}"/>
                    </a:ext>
                  </a:extLst>
                </p:cNvPr>
                <p:cNvSpPr txBox="1"/>
                <p:nvPr/>
              </p:nvSpPr>
              <p:spPr>
                <a:xfrm>
                  <a:off x="5531892" y="4492333"/>
                  <a:ext cx="101237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𝑅𝐸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8C33839-319E-A1EF-C40C-17A6BA60AF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31892" y="4492333"/>
                  <a:ext cx="1012371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24C8237-FE37-62E1-B3C3-1106735552E3}"/>
              </a:ext>
            </a:extLst>
          </p:cNvPr>
          <p:cNvSpPr txBox="1"/>
          <p:nvPr/>
        </p:nvSpPr>
        <p:spPr>
          <a:xfrm>
            <a:off x="507974" y="5969142"/>
            <a:ext cx="6635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T. Mark and C. McDevitt, </a:t>
            </a:r>
            <a:r>
              <a:rPr lang="en-US" i="1" dirty="0"/>
              <a:t>Hierarchical Framework of Runaway Electrons Using Deep Learning</a:t>
            </a:r>
            <a:r>
              <a:rPr lang="en-US" dirty="0"/>
              <a:t>, </a:t>
            </a:r>
            <a:r>
              <a:rPr lang="en-US" dirty="0">
                <a:hlinkClick r:id="rId6"/>
              </a:rPr>
              <a:t>https://arxiv.org/abs/2606.12567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B9E20C-8759-DAAF-A983-142107D7EA85}"/>
              </a:ext>
            </a:extLst>
          </p:cNvPr>
          <p:cNvSpPr txBox="1"/>
          <p:nvPr/>
        </p:nvSpPr>
        <p:spPr>
          <a:xfrm>
            <a:off x="9724517" y="748803"/>
            <a:ext cx="1527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PINN [Solid]</a:t>
            </a:r>
          </a:p>
          <a:p>
            <a:r>
              <a:rPr lang="en-US" dirty="0"/>
              <a:t>MC [Dashed]</a:t>
            </a:r>
          </a:p>
        </p:txBody>
      </p:sp>
    </p:spTree>
    <p:extLst>
      <p:ext uri="{BB962C8B-B14F-4D97-AF65-F5344CB8AC3E}">
        <p14:creationId xmlns:p14="http://schemas.microsoft.com/office/powerpoint/2010/main" val="2405666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DC755-E549-20C4-A057-FFB9E1014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DDBFF52-9FBE-F1A7-0C23-760D9C98A2EE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91762" y="1116012"/>
                <a:ext cx="10351543" cy="5222461"/>
              </a:xfrm>
            </p:spPr>
            <p:txBody>
              <a:bodyPr/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✅ The integration with MHD assumes that RE’s are at the speed of light</a:t>
                </a:r>
              </a:p>
              <a:p>
                <a:pPr marL="457200" lvl="1" indent="0">
                  <a:buNone/>
                </a:pPr>
                <a:r>
                  <a:rPr lang="en-US" dirty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We later predict higher order moments and the energy distribution</a:t>
                </a:r>
                <a:br>
                  <a:rPr lang="en-US" dirty="0"/>
                </a:b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The avalanche mechanism in </a:t>
                </a:r>
                <a:r>
                  <a:rPr lang="en-US" dirty="0" err="1"/>
                  <a:t>DeepRunAway</a:t>
                </a:r>
                <a:r>
                  <a:rPr lang="en-US" dirty="0"/>
                  <a:t> treats disruptions as static, or highly idealized, plasma parameters</a:t>
                </a:r>
                <a:br>
                  <a:rPr lang="en-US" dirty="0"/>
                </a:br>
                <a:r>
                  <a:rPr lang="en-US" dirty="0"/>
                  <a:t>	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nary>
                    <m:sSup>
                      <m:sSupPr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~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𝑺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d>
                      </m:e>
                    </m:nary>
                  </m:oMath>
                </a14:m>
                <a:r>
                  <a:rPr lang="en-US" i="1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	 kinetic ground truth		steady state RPF </a:t>
                </a:r>
              </a:p>
              <a:p>
                <a:pPr lvl="1"/>
                <a:r>
                  <a:rPr lang="en-US" dirty="0"/>
                  <a:t>We later propose an operator learning method for disruption dynamics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DDBFF52-9FBE-F1A7-0C23-760D9C98A2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91762" y="1116012"/>
                <a:ext cx="10351543" cy="5222461"/>
              </a:xfrm>
              <a:blipFill>
                <a:blip r:embed="rId2"/>
                <a:stretch>
                  <a:fillRect l="-735" t="-1695" r="-8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768C0FB6-09CB-37B7-A772-07F2A2DC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2" y="0"/>
            <a:ext cx="10075333" cy="1116012"/>
          </a:xfrm>
        </p:spPr>
        <p:txBody>
          <a:bodyPr/>
          <a:lstStyle/>
          <a:p>
            <a:r>
              <a:rPr lang="en-US" dirty="0"/>
              <a:t>Enhancing the fidelity of </a:t>
            </a:r>
            <a:r>
              <a:rPr lang="en-US" dirty="0" err="1"/>
              <a:t>DeepRunAway</a:t>
            </a:r>
            <a:r>
              <a:rPr lang="en-US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9C8105-6DF4-473C-3BCB-EAAC37FF6465}"/>
              </a:ext>
            </a:extLst>
          </p:cNvPr>
          <p:cNvSpPr txBox="1"/>
          <p:nvPr/>
        </p:nvSpPr>
        <p:spPr>
          <a:xfrm>
            <a:off x="11052313" y="6488668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958437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FB25178-62A3-39C3-31B2-6163519C5DA5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430440" y="1513840"/>
                <a:ext cx="11051676" cy="472793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+mn-lt"/>
                  </a:rPr>
                  <a:t>We propose building a surrogate to predict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>
                    <a:latin typeface="+mn-lt"/>
                  </a:rPr>
                  <a:t> </a:t>
                </a:r>
              </a:p>
              <a:p>
                <a:pPr marL="0" indent="0">
                  <a:buNone/>
                </a:pPr>
                <a:endParaRPr lang="en-US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</a:rPr>
                  <a:t>We discuss representing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+mn-lt"/>
                  </a:rPr>
                  <a:t> via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</a:rPr>
                  <a:t>a Green’s Function</a:t>
                </a: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𝑅𝐸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=∫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𝑖𝑛𝑖𝑡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dirty="0"/>
                  <a:t>Integrate over initial coordinates </a:t>
                </a:r>
              </a:p>
              <a:p>
                <a:pPr marL="0" indent="0">
                  <a:buNone/>
                </a:pPr>
                <a:endParaRPr lang="en-US" dirty="0">
                  <a:latin typeface="+mn-lt"/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FB25178-62A3-39C3-31B2-6163519C5D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30440" y="1513840"/>
                <a:ext cx="11051676" cy="4727934"/>
              </a:xfrm>
              <a:blipFill>
                <a:blip r:embed="rId2"/>
                <a:stretch>
                  <a:fillRect l="-918" t="-1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9A38C7AE-8689-BB6E-498F-0B4E3A7D2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24" y="87427"/>
            <a:ext cx="11246592" cy="1116012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Ongoing work: Capturing disruption dynamics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1C4F81-5164-F138-4166-0108960F4B85}"/>
              </a:ext>
            </a:extLst>
          </p:cNvPr>
          <p:cNvSpPr txBox="1"/>
          <p:nvPr/>
        </p:nvSpPr>
        <p:spPr>
          <a:xfrm>
            <a:off x="11252499" y="6476104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1626954-D388-101D-2D7A-507DC9D34AD5}"/>
                  </a:ext>
                </a:extLst>
              </p:cNvPr>
              <p:cNvSpPr txBox="1"/>
              <p:nvPr/>
            </p:nvSpPr>
            <p:spPr>
              <a:xfrm>
                <a:off x="4201257" y="5203470"/>
                <a:ext cx="822003" cy="96353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𝑖𝑛𝑖𝑡</m:t>
                          </m:r>
                        </m:sub>
                      </m:sSub>
                      <m:d>
                        <m:d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</m:e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</m:e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d>
                                <m:dPr>
                                  <m:ctrlP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1626954-D388-101D-2D7A-507DC9D34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257" y="5203470"/>
                <a:ext cx="822003" cy="963534"/>
              </a:xfrm>
              <a:prstGeom prst="rect">
                <a:avLst/>
              </a:prstGeom>
              <a:blipFill>
                <a:blip r:embed="rId3"/>
                <a:stretch>
                  <a:fillRect l="-3030" r="-6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99500245-E117-99E1-B7AE-7552D3DD7DF8}"/>
              </a:ext>
            </a:extLst>
          </p:cNvPr>
          <p:cNvGrpSpPr/>
          <p:nvPr/>
        </p:nvGrpSpPr>
        <p:grpSpPr>
          <a:xfrm>
            <a:off x="5608320" y="3017462"/>
            <a:ext cx="6050341" cy="3458642"/>
            <a:chOff x="6485995" y="2908267"/>
            <a:chExt cx="4860030" cy="243486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5B60992-260E-5C4A-A1F9-7639F65EAB14}"/>
                    </a:ext>
                  </a:extLst>
                </p:cNvPr>
                <p:cNvSpPr txBox="1"/>
                <p:nvPr/>
              </p:nvSpPr>
              <p:spPr>
                <a:xfrm>
                  <a:off x="7709750" y="3391883"/>
                  <a:ext cx="3636275" cy="3683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𝜆</m:t>
                        </m:r>
                        <m:d>
                          <m:dPr>
                            <m:ctrlPr>
                              <a:rPr lang="en-US" sz="28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2800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←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𝜆</m:t>
                        </m:r>
                        <m:d>
                          <m:d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800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5B60992-260E-5C4A-A1F9-7639F65EAB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09750" y="3391883"/>
                  <a:ext cx="3636275" cy="368344"/>
                </a:xfrm>
                <a:prstGeom prst="rect">
                  <a:avLst/>
                </a:prstGeom>
                <a:blipFill>
                  <a:blip r:embed="rId4"/>
                  <a:stretch>
                    <a:fillRect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FE429F3-1293-252D-243E-D3FD9B754D22}"/>
                    </a:ext>
                  </a:extLst>
                </p:cNvPr>
                <p:cNvSpPr txBox="1"/>
                <p:nvPr/>
              </p:nvSpPr>
              <p:spPr>
                <a:xfrm>
                  <a:off x="8403256" y="2908267"/>
                  <a:ext cx="2446172" cy="3955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=(</m:t>
                        </m:r>
                        <m:sSub>
                          <m:sSub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‖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𝑒𝑓𝑓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FE429F3-1293-252D-243E-D3FD9B754D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03256" y="2908267"/>
                  <a:ext cx="2446172" cy="395564"/>
                </a:xfrm>
                <a:prstGeom prst="rect">
                  <a:avLst/>
                </a:prstGeom>
                <a:blipFill>
                  <a:blip r:embed="rId5"/>
                  <a:stretch>
                    <a:fillRect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A5BD3E8-42FB-24CE-01CC-368079FF1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00512" y="3917428"/>
              <a:ext cx="3575423" cy="120810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3D3C495-B092-C360-29E4-14ECDCF6E236}"/>
                    </a:ext>
                  </a:extLst>
                </p:cNvPr>
                <p:cNvSpPr txBox="1"/>
                <p:nvPr/>
              </p:nvSpPr>
              <p:spPr>
                <a:xfrm>
                  <a:off x="10153932" y="4659259"/>
                  <a:ext cx="822003" cy="68387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𝑅𝐸</m:t>
                            </m:r>
                          </m:sub>
                        </m:sSub>
                        <m:d>
                          <m:d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</m:e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000" b="0" i="0" dirty="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</m:e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d>
                                  <m:dPr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000" b="0" i="0" dirty="0" smtClean="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e>
                            </m:eqArr>
                          </m:e>
                        </m:d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3D3C495-B092-C360-29E4-14ECDCF6E2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3932" y="4659259"/>
                  <a:ext cx="822003" cy="683875"/>
                </a:xfrm>
                <a:prstGeom prst="rect">
                  <a:avLst/>
                </a:prstGeom>
                <a:blipFill>
                  <a:blip r:embed="rId7"/>
                  <a:stretch>
                    <a:fillRect l="-2469" t="-1299" r="-75309" b="-129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4BB5B39-C7CD-D57E-3707-3164CBD0FF26}"/>
                    </a:ext>
                  </a:extLst>
                </p:cNvPr>
                <p:cNvSpPr txBox="1"/>
                <p:nvPr/>
              </p:nvSpPr>
              <p:spPr>
                <a:xfrm>
                  <a:off x="6989510" y="4447207"/>
                  <a:ext cx="822003" cy="67832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𝑅𝐸</m:t>
                            </m:r>
                          </m:sub>
                        </m:sSub>
                        <m:d>
                          <m:d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</m:e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</m:e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d>
                                  <m:dPr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e>
                            </m:eqArr>
                          </m:e>
                        </m:d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4BB5B39-C7CD-D57E-3707-3164CBD0FF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89510" y="4447207"/>
                  <a:ext cx="822003" cy="678323"/>
                </a:xfrm>
                <a:prstGeom prst="rect">
                  <a:avLst/>
                </a:prstGeom>
                <a:blipFill>
                  <a:blip r:embed="rId8"/>
                  <a:stretch>
                    <a:fillRect l="-2469" r="-234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9BDC94E4-DA60-8489-915A-EAD68363B847}"/>
                </a:ext>
              </a:extLst>
            </p:cNvPr>
            <p:cNvCxnSpPr>
              <a:cxnSpLocks/>
            </p:cNvCxnSpPr>
            <p:nvPr/>
          </p:nvCxnSpPr>
          <p:spPr>
            <a:xfrm>
              <a:off x="6485995" y="4816857"/>
              <a:ext cx="559518" cy="0"/>
            </a:xfrm>
            <a:prstGeom prst="straightConnector1">
              <a:avLst/>
            </a:prstGeom>
            <a:ln w="635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47FA7DC-FA7E-3794-8BDA-62B4C9AA08AA}"/>
                  </a:ext>
                </a:extLst>
              </p:cNvPr>
              <p:cNvSpPr txBox="1"/>
              <p:nvPr/>
            </p:nvSpPr>
            <p:spPr>
              <a:xfrm>
                <a:off x="5680534" y="2236864"/>
                <a:ext cx="658368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sz="2400" dirty="0"/>
                  <a:t>Each </a:t>
                </a:r>
                <a:r>
                  <a:rPr lang="en-US" sz="2400" i="1" dirty="0"/>
                  <a:t>propagation </a:t>
                </a:r>
                <a:r>
                  <a:rPr lang="en-US" sz="2400" dirty="0"/>
                  <a:t>would change parameters relevant during a disruption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47FA7DC-FA7E-3794-8BDA-62B4C9AA08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534" y="2236864"/>
                <a:ext cx="6583680" cy="830997"/>
              </a:xfrm>
              <a:prstGeom prst="rect">
                <a:avLst/>
              </a:prstGeom>
              <a:blipFill>
                <a:blip r:embed="rId9"/>
                <a:stretch>
                  <a:fillRect t="-6061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D3D4200-B9D7-495E-CC5D-4511C5B9214A}"/>
                  </a:ext>
                </a:extLst>
              </p:cNvPr>
              <p:cNvSpPr txBox="1"/>
              <p:nvPr/>
            </p:nvSpPr>
            <p:spPr>
              <a:xfrm>
                <a:off x="7995154" y="6057108"/>
                <a:ext cx="172940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+mn-lt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D3D4200-B9D7-495E-CC5D-4511C5B92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5154" y="6057108"/>
                <a:ext cx="1729409" cy="369332"/>
              </a:xfrm>
              <a:prstGeom prst="rect">
                <a:avLst/>
              </a:prstGeom>
              <a:blipFill>
                <a:blip r:embed="rId10"/>
                <a:stretch>
                  <a:fillRect b="-17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7867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43E61AD-2DAE-560F-00F8-4FC115A3C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29C2737D-4F2A-85FB-2CE9-AEC09FB72EB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96675" y="769719"/>
                <a:ext cx="10253101" cy="111601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Capturing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</m:oMath>
                </a14:m>
                <a:r>
                  <a:rPr lang="en-US" dirty="0"/>
                  <a:t> via Legendre Basis</a:t>
                </a:r>
              </a:p>
            </p:txBody>
          </p:sp>
        </mc:Choice>
        <mc:Fallback xmlns="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29C2737D-4F2A-85FB-2CE9-AEC09FB72E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96675" y="769719"/>
                <a:ext cx="10253101" cy="1116012"/>
              </a:xfrm>
              <a:blipFill>
                <a:blip r:embed="rId3"/>
                <a:stretch>
                  <a:fillRect l="-2349" t="-16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360FDC-1F47-C711-BFF4-A1FD1FAB46AE}"/>
                  </a:ext>
                </a:extLst>
              </p:cNvPr>
              <p:cNvSpPr txBox="1"/>
              <p:nvPr/>
            </p:nvSpPr>
            <p:spPr>
              <a:xfrm>
                <a:off x="684245" y="2296900"/>
                <a:ext cx="7091352" cy="3112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The energy distribution of Legendre polynomials is one modality to reconstruct the full distribution</a:t>
                </a:r>
              </a:p>
              <a:p>
                <a:endParaRPr lang="en-US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𝑅𝐸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𝑅𝐸</m:t>
                          </m:r>
                        </m:sub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  <a:p>
                <a:endParaRPr lang="en-US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By training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000" dirty="0"/>
                  <a:t> PINNs and evaluating the energy distribution </a:t>
                </a:r>
                <a:br>
                  <a:rPr lang="en-US" sz="2000" dirty="0"/>
                </a:br>
                <a:br>
                  <a:rPr lang="en-US" sz="2000" dirty="0"/>
                </a:br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360FDC-1F47-C711-BFF4-A1FD1FAB46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45" y="2296900"/>
                <a:ext cx="7091352" cy="3112199"/>
              </a:xfrm>
              <a:prstGeom prst="rect">
                <a:avLst/>
              </a:prstGeom>
              <a:blipFill>
                <a:blip r:embed="rId4"/>
                <a:stretch>
                  <a:fillRect l="-714" t="-813" b="-7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8C0D473-C7C0-23AD-1634-2BEF88AB5D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/>
          <a:srcRect r="30007"/>
          <a:stretch>
            <a:fillRect/>
          </a:stretch>
        </p:blipFill>
        <p:spPr>
          <a:xfrm>
            <a:off x="6831360" y="4885254"/>
            <a:ext cx="5360640" cy="19727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0DC8B64-58F8-380A-1CFF-72CEEE59BA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1903" y="1567470"/>
            <a:ext cx="4259554" cy="31121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D794BAB-12F6-CBB4-41B9-DACE6EDBFFC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3903"/>
          <a:stretch>
            <a:fillRect/>
          </a:stretch>
        </p:blipFill>
        <p:spPr>
          <a:xfrm>
            <a:off x="779588" y="4848406"/>
            <a:ext cx="5137372" cy="20095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9518DF-7353-2CE2-E36A-8943C5741F72}"/>
              </a:ext>
            </a:extLst>
          </p:cNvPr>
          <p:cNvSpPr txBox="1"/>
          <p:nvPr/>
        </p:nvSpPr>
        <p:spPr>
          <a:xfrm>
            <a:off x="11507755" y="6572923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103346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DCA39866-9663-7FE7-D862-63A3A6C7AC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1762" y="1079500"/>
            <a:ext cx="7930971" cy="5705808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Robust tokamak disruption modeling requires a self-consistent coupling between </a:t>
            </a:r>
          </a:p>
          <a:p>
            <a:pPr lvl="2"/>
            <a:r>
              <a:rPr lang="en-US" dirty="0"/>
              <a:t>runaway electrons (REs), </a:t>
            </a:r>
          </a:p>
          <a:p>
            <a:pPr lvl="2"/>
            <a:r>
              <a:rPr lang="en-US" dirty="0"/>
              <a:t>magnetohydrodynamic (MHD) evolution, </a:t>
            </a:r>
          </a:p>
          <a:p>
            <a:pPr lvl="2"/>
            <a:r>
              <a:rPr lang="en-US"/>
              <a:t>Atomic physics.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Kinetic fidelity for REs is </a:t>
            </a:r>
            <a:r>
              <a:rPr lang="en-US" i="1" dirty="0"/>
              <a:t>traditionally</a:t>
            </a:r>
            <a:r>
              <a:rPr lang="en-US" dirty="0"/>
              <a:t> expensive</a:t>
            </a:r>
          </a:p>
          <a:p>
            <a:pPr lvl="1"/>
            <a:r>
              <a:rPr lang="en-US" dirty="0"/>
              <a:t>Reduced-order models </a:t>
            </a:r>
          </a:p>
          <a:p>
            <a:pPr lvl="2"/>
            <a:r>
              <a:rPr lang="en-US" dirty="0"/>
              <a:t>rely on simplified assumptions</a:t>
            </a:r>
          </a:p>
          <a:p>
            <a:pPr lvl="2"/>
            <a:r>
              <a:rPr lang="en-US" dirty="0"/>
              <a:t>have limited ranges of validity.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We address these limitations by leveraging a novel </a:t>
            </a:r>
            <a:r>
              <a:rPr lang="en-US" i="1" dirty="0"/>
              <a:t>neural </a:t>
            </a:r>
            <a:r>
              <a:rPr lang="en-US" dirty="0"/>
              <a:t>framework named </a:t>
            </a:r>
            <a:r>
              <a:rPr lang="en-US" b="1" dirty="0" err="1"/>
              <a:t>DeepRunAway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r>
              <a:rPr lang="en-US" dirty="0">
                <a:hlinkClick r:id="rId3"/>
              </a:rPr>
              <a:t>https://github.com/cmcdevitt2/RunAwayPINNs</a:t>
            </a:r>
            <a:r>
              <a:rPr lang="en-US" dirty="0"/>
              <a:t> 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F942DAF8-BD1E-D03E-095B-B71D7E3E5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2" y="378274"/>
            <a:ext cx="10075333" cy="1116012"/>
          </a:xfrm>
        </p:spPr>
        <p:txBody>
          <a:bodyPr/>
          <a:lstStyle/>
          <a:p>
            <a:r>
              <a:rPr lang="en-US" dirty="0"/>
              <a:t>Motivation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B0AC63B-B71E-2A63-3C27-2E63B2D96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2733" y="1320800"/>
            <a:ext cx="3657600" cy="2108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11079D-57FA-373B-E76C-5CD1881A1139}"/>
              </a:ext>
            </a:extLst>
          </p:cNvPr>
          <p:cNvSpPr txBox="1"/>
          <p:nvPr/>
        </p:nvSpPr>
        <p:spPr>
          <a:xfrm>
            <a:off x="11252499" y="647610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pic>
        <p:nvPicPr>
          <p:cNvPr id="3" name="Picture 2" descr="Description of image">
            <a:extLst>
              <a:ext uri="{FF2B5EF4-FFF2-40B4-BE49-F238E27FC236}">
                <a16:creationId xmlns:a16="http://schemas.microsoft.com/office/drawing/2014/main" id="{D7F5FAED-3E9D-E9B1-8BE7-BD716EDD0B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4858" y="5527196"/>
            <a:ext cx="3211690" cy="94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16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F61213EE-8A92-AE75-3A39-42961DD6743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86608" y="449879"/>
                <a:ext cx="10349125" cy="1116012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US" dirty="0"/>
                  <a:t>Capturing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</m:oMath>
                </a14:m>
                <a:r>
                  <a:rPr lang="en-US" dirty="0"/>
                  <a:t> via Green’s Function Method </a:t>
                </a:r>
              </a:p>
            </p:txBody>
          </p:sp>
        </mc:Choice>
        <mc:Fallback xmlns="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F61213EE-8A92-AE75-3A39-42961DD674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86608" y="449879"/>
                <a:ext cx="10349125" cy="1116012"/>
              </a:xfrm>
              <a:blipFill>
                <a:blip r:embed="rId3"/>
                <a:stretch>
                  <a:fillRect t="-15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0C8DAED-3F7E-556C-526A-0EF8C171A0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476353" y="1459929"/>
            <a:ext cx="3660334" cy="2643574"/>
          </a:xfrm>
        </p:spPr>
      </p:pic>
      <p:pic>
        <p:nvPicPr>
          <p:cNvPr id="12" name="Picture 11" descr="A blue square with a dot in the center&#10;&#10;AI-generated content may be incorrect.">
            <a:extLst>
              <a:ext uri="{FF2B5EF4-FFF2-40B4-BE49-F238E27FC236}">
                <a16:creationId xmlns:a16="http://schemas.microsoft.com/office/drawing/2014/main" id="{49F2EA8B-93DE-A0CB-20AC-88A3696A44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6255" y="1459929"/>
            <a:ext cx="3677279" cy="2643574"/>
          </a:xfrm>
          <a:prstGeom prst="rect">
            <a:avLst/>
          </a:prstGeom>
        </p:spPr>
      </p:pic>
      <p:pic>
        <p:nvPicPr>
          <p:cNvPr id="14" name="Picture 13" descr="A blue square with a number of numbers and a blue square with a number of numbers&#10;&#10;AI-generated content may be incorrect.">
            <a:extLst>
              <a:ext uri="{FF2B5EF4-FFF2-40B4-BE49-F238E27FC236}">
                <a16:creationId xmlns:a16="http://schemas.microsoft.com/office/drawing/2014/main" id="{6A62788E-987E-7459-41D0-2189D6ABE3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3742" y="4118222"/>
            <a:ext cx="3829792" cy="2643574"/>
          </a:xfrm>
          <a:prstGeom prst="rect">
            <a:avLst/>
          </a:prstGeom>
        </p:spPr>
      </p:pic>
      <p:pic>
        <p:nvPicPr>
          <p:cNvPr id="16" name="Picture 15" descr="A blue square with a rainbow spectrum&#10;&#10;AI-generated content may be incorrect.">
            <a:extLst>
              <a:ext uri="{FF2B5EF4-FFF2-40B4-BE49-F238E27FC236}">
                <a16:creationId xmlns:a16="http://schemas.microsoft.com/office/drawing/2014/main" id="{BA16EA00-0F93-C01D-CF07-D2334BC29C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8002" y="4187143"/>
            <a:ext cx="3688685" cy="25746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B648599-3763-671A-9909-7D1F532FF6F5}"/>
                  </a:ext>
                </a:extLst>
              </p:cNvPr>
              <p:cNvSpPr txBox="1"/>
              <p:nvPr/>
            </p:nvSpPr>
            <p:spPr>
              <a:xfrm>
                <a:off x="386609" y="1677580"/>
                <a:ext cx="41752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One proposed method to capture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is solving for the Green’s function</a:t>
                </a:r>
                <a:br>
                  <a:rPr lang="en-US" sz="2400" dirty="0"/>
                </a:br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minimum inputs are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B648599-3763-671A-9909-7D1F532FF6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09" y="1677580"/>
                <a:ext cx="4175232" cy="3046988"/>
              </a:xfrm>
              <a:prstGeom prst="rect">
                <a:avLst/>
              </a:prstGeom>
              <a:blipFill>
                <a:blip r:embed="rId8"/>
                <a:stretch>
                  <a:fillRect l="-1818" t="-1667" r="-2121"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BBF0FB2-CBF8-CFA2-A5BE-93599A6918B2}"/>
              </a:ext>
            </a:extLst>
          </p:cNvPr>
          <p:cNvSpPr txBox="1"/>
          <p:nvPr/>
        </p:nvSpPr>
        <p:spPr>
          <a:xfrm>
            <a:off x="11252499" y="6476104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6112234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92AE07AE-37C2-D3C0-97AA-5A6E0A47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608" y="449879"/>
            <a:ext cx="10075333" cy="1116012"/>
          </a:xfrm>
        </p:spPr>
        <p:txBody>
          <a:bodyPr/>
          <a:lstStyle/>
          <a:p>
            <a:pPr algn="ctr"/>
            <a:r>
              <a:rPr lang="en-US" dirty="0"/>
              <a:t>Results: RE Green’s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9379027-F3B4-5BAA-018E-33E2BF296B97}"/>
                  </a:ext>
                </a:extLst>
              </p:cNvPr>
              <p:cNvSpPr txBox="1"/>
              <p:nvPr/>
            </p:nvSpPr>
            <p:spPr>
              <a:xfrm>
                <a:off x="1342249" y="1196559"/>
                <a:ext cx="95075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Green’s function PINN surrogate trained to 0.25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/>
                  <a:t> and a distribution propagated 40 times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9379027-F3B4-5BAA-018E-33E2BF296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2249" y="1196559"/>
                <a:ext cx="9507501" cy="369332"/>
              </a:xfrm>
              <a:prstGeom prst="rect">
                <a:avLst/>
              </a:prstGeom>
              <a:blipFill>
                <a:blip r:embed="rId3"/>
                <a:stretch>
                  <a:fillRect l="-533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8BD2C7A2-553C-75B9-E7C8-B56A2BA79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158" y="1530111"/>
            <a:ext cx="9594328" cy="25740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F6DE79-C815-7424-91B0-6063948F86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760" y="4104198"/>
            <a:ext cx="10013821" cy="27538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9C9286-F7B7-8BEF-B9DB-37BE8DA5E5DF}"/>
              </a:ext>
            </a:extLst>
          </p:cNvPr>
          <p:cNvSpPr txBox="1"/>
          <p:nvPr/>
        </p:nvSpPr>
        <p:spPr>
          <a:xfrm>
            <a:off x="11252499" y="6476104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96128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800B3-FBEF-AADF-E4DB-EF2E74DAA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8C3BD2-F39D-7534-579F-7832E08F8C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1762" y="1193800"/>
            <a:ext cx="10351543" cy="56516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DeepRunAway</a:t>
            </a:r>
            <a:r>
              <a:rPr lang="en-US" dirty="0"/>
              <a:t> is a suite of </a:t>
            </a:r>
            <a:r>
              <a:rPr lang="en-US" i="1" dirty="0"/>
              <a:t>physics constrained deep learning </a:t>
            </a:r>
            <a:r>
              <a:rPr lang="en-US" dirty="0"/>
              <a:t>surrogates for RE kinetics which efficiently predicts RE generation and evolution </a:t>
            </a:r>
          </a:p>
          <a:p>
            <a:pPr lvl="1"/>
            <a:r>
              <a:rPr lang="en-US" dirty="0"/>
              <a:t>Avalanche		</a:t>
            </a:r>
          </a:p>
          <a:p>
            <a:pPr lvl="1"/>
            <a:r>
              <a:rPr lang="en-US" dirty="0"/>
              <a:t>Hot-tail seed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However, the framework is </a:t>
            </a:r>
            <a:r>
              <a:rPr lang="en-US" b="1" dirty="0"/>
              <a:t>limited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Fluid moments: Only the RE density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Assumes static or highly idealized plasma parameters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extend </a:t>
            </a:r>
            <a:r>
              <a:rPr lang="en-US" dirty="0" err="1"/>
              <a:t>DeepRunAway</a:t>
            </a:r>
            <a:r>
              <a:rPr lang="en-US" dirty="0"/>
              <a:t> towards</a:t>
            </a:r>
          </a:p>
          <a:p>
            <a:r>
              <a:rPr lang="en-US" dirty="0"/>
              <a:t>Any higher order moment such as the current and average energy</a:t>
            </a:r>
          </a:p>
          <a:p>
            <a:r>
              <a:rPr lang="en-US" dirty="0"/>
              <a:t>Energy distribution in a recent preprint </a:t>
            </a:r>
            <a:r>
              <a:rPr lang="en-US" dirty="0">
                <a:latin typeface="Cambria" panose="02040503050406030204" pitchFamily="18" charset="0"/>
                <a:hlinkClick r:id="rId3"/>
              </a:rPr>
              <a:t>https://arxiv.org/abs/2606.12567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Ongoing work captures </a:t>
            </a:r>
            <a:r>
              <a:rPr lang="en-US" i="1" dirty="0"/>
              <a:t>disruption dynamics</a:t>
            </a:r>
            <a:r>
              <a:rPr lang="en-US" dirty="0"/>
              <a:t> via novel </a:t>
            </a:r>
            <a:r>
              <a:rPr lang="en-US" b="1" dirty="0"/>
              <a:t>operator learning </a:t>
            </a:r>
            <a:r>
              <a:rPr lang="en-US" dirty="0"/>
              <a:t>method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090CAB-A5D2-BEE6-7782-9597D6B68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2" y="201335"/>
            <a:ext cx="10075333" cy="1116012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702CD5-6B9D-23C9-275D-B684B40E3CA4}"/>
              </a:ext>
            </a:extLst>
          </p:cNvPr>
          <p:cNvSpPr txBox="1"/>
          <p:nvPr/>
        </p:nvSpPr>
        <p:spPr>
          <a:xfrm>
            <a:off x="4407428" y="1894313"/>
            <a:ext cx="33771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Runaway Decay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Dreicer</a:t>
            </a:r>
            <a:r>
              <a:rPr lang="en-US" sz="2400" dirty="0"/>
              <a:t> generation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CF6895-3314-8F8C-8115-457787143DD2}"/>
              </a:ext>
            </a:extLst>
          </p:cNvPr>
          <p:cNvSpPr txBox="1"/>
          <p:nvPr/>
        </p:nvSpPr>
        <p:spPr>
          <a:xfrm>
            <a:off x="11252499" y="6476104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813530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7E21D2-21E9-4889-30A8-00FD03182D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1762" y="1193800"/>
            <a:ext cx="10351543" cy="56516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DeepRunAway</a:t>
            </a:r>
            <a:r>
              <a:rPr lang="en-US" dirty="0"/>
              <a:t> is a suite of </a:t>
            </a:r>
            <a:r>
              <a:rPr lang="en-US" i="1" dirty="0"/>
              <a:t>physics constrained deep learning </a:t>
            </a:r>
            <a:r>
              <a:rPr lang="en-US" dirty="0"/>
              <a:t>surrogates for RE kinetics which efficiently predicts RE generation and evolution </a:t>
            </a:r>
          </a:p>
          <a:p>
            <a:pPr lvl="1"/>
            <a:r>
              <a:rPr lang="en-US" dirty="0"/>
              <a:t>Avalanche		</a:t>
            </a:r>
          </a:p>
          <a:p>
            <a:pPr lvl="1"/>
            <a:r>
              <a:rPr lang="en-US" dirty="0"/>
              <a:t>Hot-tail seed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However, the framework is </a:t>
            </a:r>
            <a:r>
              <a:rPr lang="en-US" b="1" dirty="0"/>
              <a:t>limited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Fluid moments: Only the RE density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Assumes static or highly idealized plasma parameters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extend </a:t>
            </a:r>
            <a:r>
              <a:rPr lang="en-US" dirty="0" err="1"/>
              <a:t>DeepRunAway</a:t>
            </a:r>
            <a:r>
              <a:rPr lang="en-US" dirty="0"/>
              <a:t> towards</a:t>
            </a:r>
          </a:p>
          <a:p>
            <a:r>
              <a:rPr lang="en-US" dirty="0"/>
              <a:t>Any higher order moment such as the current and average energy</a:t>
            </a:r>
          </a:p>
          <a:p>
            <a:r>
              <a:rPr lang="en-US" dirty="0"/>
              <a:t>Energy distribution in a recent preprint </a:t>
            </a:r>
            <a:r>
              <a:rPr lang="en-US" dirty="0">
                <a:latin typeface="Cambria" panose="02040503050406030204" pitchFamily="18" charset="0"/>
                <a:hlinkClick r:id="rId3"/>
              </a:rPr>
              <a:t>https://arxiv.org/abs/2606.12567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Ongoing work captures </a:t>
            </a:r>
            <a:r>
              <a:rPr lang="en-US" i="1" dirty="0"/>
              <a:t>disruption dynamics</a:t>
            </a:r>
            <a:r>
              <a:rPr lang="en-US" dirty="0"/>
              <a:t> via novel </a:t>
            </a:r>
            <a:r>
              <a:rPr lang="en-US" b="1" dirty="0"/>
              <a:t>operator learning </a:t>
            </a:r>
            <a:r>
              <a:rPr lang="en-US" dirty="0"/>
              <a:t>method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F1A161-7CAA-BECA-6B64-5E034B948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2" y="201335"/>
            <a:ext cx="10075333" cy="1116012"/>
          </a:xfrm>
        </p:spPr>
        <p:txBody>
          <a:bodyPr/>
          <a:lstStyle/>
          <a:p>
            <a:r>
              <a:rPr lang="en-US"/>
              <a:t>Outline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80B8C4-BA75-ED3E-6157-466ED49549FE}"/>
              </a:ext>
            </a:extLst>
          </p:cNvPr>
          <p:cNvSpPr txBox="1"/>
          <p:nvPr/>
        </p:nvSpPr>
        <p:spPr>
          <a:xfrm>
            <a:off x="4407428" y="1894313"/>
            <a:ext cx="33771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Runaway Decay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Dreicer</a:t>
            </a:r>
            <a:r>
              <a:rPr lang="en-US" sz="2400" dirty="0"/>
              <a:t> generation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C2A794-D853-FFB3-1324-D71B29285BF6}"/>
              </a:ext>
            </a:extLst>
          </p:cNvPr>
          <p:cNvSpPr txBox="1"/>
          <p:nvPr/>
        </p:nvSpPr>
        <p:spPr>
          <a:xfrm>
            <a:off x="11252499" y="647610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6883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77511A-9B48-8D64-DBFF-EC56B6A4D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127" y="203033"/>
            <a:ext cx="10447296" cy="1116012"/>
          </a:xfrm>
        </p:spPr>
        <p:txBody>
          <a:bodyPr/>
          <a:lstStyle/>
          <a:p>
            <a:r>
              <a:rPr lang="en-US" dirty="0"/>
              <a:t>Physics-informed Neural Networks (PINNs)</a:t>
            </a:r>
          </a:p>
        </p:txBody>
      </p:sp>
      <p:pic>
        <p:nvPicPr>
          <p:cNvPr id="3" name="Content Placeholder 2" descr="A diagram of a network&#10;&#10;AI-generated content may be incorrect.">
            <a:extLst>
              <a:ext uri="{FF2B5EF4-FFF2-40B4-BE49-F238E27FC236}">
                <a16:creationId xmlns:a16="http://schemas.microsoft.com/office/drawing/2014/main" id="{F1308134-01BE-37DC-09E6-46659CE022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304183" y="1065638"/>
            <a:ext cx="4887817" cy="5547673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879B57E-ADA2-25FC-8763-35AE0F685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77" y="1241354"/>
            <a:ext cx="6493772" cy="188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F8878A-6EA1-FBB8-D087-F8881D535011}"/>
              </a:ext>
            </a:extLst>
          </p:cNvPr>
          <p:cNvSpPr txBox="1"/>
          <p:nvPr/>
        </p:nvSpPr>
        <p:spPr>
          <a:xfrm>
            <a:off x="224340" y="3301465"/>
            <a:ext cx="69379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PINNs are a unique class of neural networks (NNs) which utilizes </a:t>
            </a:r>
            <a:r>
              <a:rPr lang="en-US" i="1" dirty="0"/>
              <a:t>automatic differentiation</a:t>
            </a:r>
            <a:r>
              <a:rPr lang="en-US" dirty="0"/>
              <a:t> to construct a loss function that satisfies the PDE, initial condition, and boundary conditions.</a:t>
            </a:r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Mesh-free,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Scale to high-dimensions </a:t>
            </a:r>
            <a:r>
              <a:rPr lang="en-US" dirty="0"/>
              <a:t>(9 dimensions!),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Solution in milliseconds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B368476-5385-E196-EB11-2A1C23435824}"/>
              </a:ext>
            </a:extLst>
          </p:cNvPr>
          <p:cNvSpPr/>
          <p:nvPr/>
        </p:nvSpPr>
        <p:spPr>
          <a:xfrm>
            <a:off x="660821" y="989009"/>
            <a:ext cx="2387179" cy="227626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9F758E-2592-D4E9-6F8B-946A339FC7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98606"/>
            <a:ext cx="7442850" cy="6340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AE3BF5-2712-C39B-E69F-BA7D20F44D8C}"/>
              </a:ext>
            </a:extLst>
          </p:cNvPr>
          <p:cNvSpPr txBox="1"/>
          <p:nvPr/>
        </p:nvSpPr>
        <p:spPr>
          <a:xfrm>
            <a:off x="82469" y="5905484"/>
            <a:ext cx="1210953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effectLst/>
                <a:latin typeface="NimbusRomNo9L"/>
              </a:rPr>
              <a:t>M.Raissi</a:t>
            </a:r>
            <a:r>
              <a:rPr lang="en-US" sz="1400" dirty="0">
                <a:effectLst/>
                <a:latin typeface="NimbusRomNo9L"/>
              </a:rPr>
              <a:t>, </a:t>
            </a:r>
            <a:r>
              <a:rPr lang="en-US" sz="1400" dirty="0" err="1">
                <a:effectLst/>
                <a:latin typeface="NimbusRomNo9L"/>
              </a:rPr>
              <a:t>P.Perdikaris</a:t>
            </a:r>
            <a:r>
              <a:rPr lang="en-US" sz="1400" dirty="0">
                <a:effectLst/>
                <a:latin typeface="NimbusRomNo9L"/>
              </a:rPr>
              <a:t>, and </a:t>
            </a:r>
            <a:r>
              <a:rPr lang="en-US" sz="1400" dirty="0" err="1">
                <a:effectLst/>
                <a:latin typeface="NimbusRomNo9L"/>
              </a:rPr>
              <a:t>G.Karniadakis</a:t>
            </a:r>
            <a:r>
              <a:rPr lang="en-US" sz="1400" dirty="0">
                <a:effectLst/>
                <a:latin typeface="NimbusRomNo9L"/>
              </a:rPr>
              <a:t>, Journal of Computational Physics </a:t>
            </a:r>
            <a:r>
              <a:rPr lang="en-US" sz="1400" b="0" dirty="0">
                <a:effectLst/>
                <a:latin typeface="NimbusRomNo9L"/>
              </a:rPr>
              <a:t>378</a:t>
            </a:r>
            <a:r>
              <a:rPr lang="en-US" sz="1400" dirty="0">
                <a:effectLst/>
                <a:latin typeface="NimbusRomNo9L"/>
              </a:rPr>
              <a:t>,686–707 (2019) </a:t>
            </a:r>
          </a:p>
          <a:p>
            <a:r>
              <a:rPr lang="en-US" sz="1400" dirty="0" err="1"/>
              <a:t>G.E.Karniadakis,I.G.Kevrekidis,L.Lu,P.Perdikaris</a:t>
            </a:r>
            <a:r>
              <a:rPr lang="en-US" sz="1400" dirty="0"/>
              <a:t>, </a:t>
            </a:r>
            <a:r>
              <a:rPr lang="en-US" sz="1400" dirty="0" err="1"/>
              <a:t>S.Wang</a:t>
            </a:r>
            <a:r>
              <a:rPr lang="en-US" sz="1400" dirty="0"/>
              <a:t>, and </a:t>
            </a:r>
            <a:r>
              <a:rPr lang="en-US" sz="1400" dirty="0" err="1"/>
              <a:t>L.Yang</a:t>
            </a:r>
            <a:r>
              <a:rPr lang="en-US" sz="1400" dirty="0"/>
              <a:t>, Nature Reviews Physics 3, 422  (2021). </a:t>
            </a:r>
          </a:p>
          <a:p>
            <a:r>
              <a:rPr lang="en-US" sz="1400" dirty="0"/>
              <a:t>Ben Mosely, </a:t>
            </a:r>
            <a:r>
              <a:rPr lang="en-US" sz="1400" i="1" dirty="0"/>
              <a:t>So, What Is a Physics-Informed Neural Network? - Ben Moseley</a:t>
            </a:r>
            <a:r>
              <a:rPr lang="en-US" sz="1400" dirty="0"/>
              <a:t>, https://</a:t>
            </a:r>
            <a:r>
              <a:rPr lang="en-US" sz="1400" dirty="0" err="1"/>
              <a:t>benmoseley.blog</a:t>
            </a:r>
            <a:r>
              <a:rPr lang="en-US" sz="1400" dirty="0"/>
              <a:t>/my-research/so-what-is-a-physics-informed-neural-network/.</a:t>
            </a:r>
          </a:p>
          <a:p>
            <a:r>
              <a:rPr lang="en-US" dirty="0"/>
              <a:t>‌</a:t>
            </a:r>
          </a:p>
          <a:p>
            <a:endParaRPr lang="en-US" sz="1400" dirty="0"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59BF85-E126-14C2-776B-5A8E3F7AAD57}"/>
              </a:ext>
            </a:extLst>
          </p:cNvPr>
          <p:cNvSpPr txBox="1"/>
          <p:nvPr/>
        </p:nvSpPr>
        <p:spPr>
          <a:xfrm>
            <a:off x="11252499" y="647610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21" name="Multiply 20">
            <a:extLst>
              <a:ext uri="{FF2B5EF4-FFF2-40B4-BE49-F238E27FC236}">
                <a16:creationId xmlns:a16="http://schemas.microsoft.com/office/drawing/2014/main" id="{F0AA06CC-C342-6184-F9B5-67B3FF685EC9}"/>
              </a:ext>
            </a:extLst>
          </p:cNvPr>
          <p:cNvSpPr/>
          <p:nvPr/>
        </p:nvSpPr>
        <p:spPr>
          <a:xfrm>
            <a:off x="10387415" y="5513921"/>
            <a:ext cx="1296612" cy="223460"/>
          </a:xfrm>
          <a:prstGeom prst="mathMultiply">
            <a:avLst/>
          </a:prstGeom>
          <a:solidFill>
            <a:srgbClr val="FF0000">
              <a:alpha val="4872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53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blue and red gradient with white text&#10;&#10;AI-generated content may be incorrect.">
            <a:extLst>
              <a:ext uri="{FF2B5EF4-FFF2-40B4-BE49-F238E27FC236}">
                <a16:creationId xmlns:a16="http://schemas.microsoft.com/office/drawing/2014/main" id="{210AFE53-3BBA-E4AD-65EE-6572FCF3B43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7027" y="2561765"/>
            <a:ext cx="4976264" cy="3940151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63F69CC-CFDB-2837-E389-475A04D91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549" y="157414"/>
            <a:ext cx="10075333" cy="1116012"/>
          </a:xfrm>
        </p:spPr>
        <p:txBody>
          <a:bodyPr/>
          <a:lstStyle/>
          <a:p>
            <a:r>
              <a:rPr lang="en-US" dirty="0"/>
              <a:t>Relativistic Fokker-Planck Equation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B9854F6C-EC8E-72D0-6518-1B997E71A2FB}"/>
              </a:ext>
            </a:extLst>
          </p:cNvPr>
          <p:cNvSpPr txBox="1">
            <a:spLocks/>
          </p:cNvSpPr>
          <p:nvPr/>
        </p:nvSpPr>
        <p:spPr bwMode="auto">
          <a:xfrm>
            <a:off x="6167446" y="1276612"/>
            <a:ext cx="4976264" cy="68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a14="http://schemas.microsoft.com/office/drawing/2010/main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04792" indent="-304792" algn="l" rtl="0" eaLnBrk="1" fontAlgn="base" hangingPunct="1">
              <a:spcBef>
                <a:spcPts val="2667"/>
              </a:spcBef>
              <a:spcAft>
                <a:spcPct val="0"/>
              </a:spcAft>
              <a:buClr>
                <a:schemeClr val="accent3">
                  <a:lumMod val="60000"/>
                  <a:lumOff val="40000"/>
                </a:schemeClr>
              </a:buClr>
              <a:buSzPct val="75000"/>
              <a:buFont typeface="Wingdings" charset="2"/>
              <a:buChar char="n"/>
              <a:defRPr sz="2400" kern="1200">
                <a:solidFill>
                  <a:schemeClr val="accent1"/>
                </a:solidFill>
                <a:latin typeface="Cambria"/>
                <a:ea typeface="MS PGothic" panose="020B0600070205080204" pitchFamily="34" charset="-128"/>
                <a:cs typeface="Cambria"/>
              </a:defRPr>
            </a:lvl1pPr>
            <a:lvl2pPr marL="609585" indent="-304792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" charset="2"/>
              <a:buChar char="n"/>
              <a:defRPr sz="2400" kern="1200">
                <a:solidFill>
                  <a:schemeClr val="accent1"/>
                </a:solidFill>
                <a:latin typeface="Cambria"/>
                <a:ea typeface="MS PGothic" panose="020B0600070205080204" pitchFamily="34" charset="-128"/>
                <a:cs typeface="Cambria"/>
              </a:defRPr>
            </a:lvl2pPr>
            <a:lvl3pPr marL="914377" indent="-304792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chemeClr val="accent3">
                  <a:lumMod val="60000"/>
                  <a:lumOff val="40000"/>
                </a:schemeClr>
              </a:buClr>
              <a:buSzPct val="75000"/>
              <a:buFont typeface="Wingdings" charset="2"/>
              <a:buChar char="n"/>
              <a:defRPr sz="2400" kern="1200">
                <a:solidFill>
                  <a:schemeClr val="accent1"/>
                </a:solidFill>
                <a:latin typeface="Cambria"/>
                <a:ea typeface="MS PGothic" panose="020B0600070205080204" pitchFamily="34" charset="-128"/>
                <a:cs typeface="Cambria"/>
              </a:defRPr>
            </a:lvl3pPr>
            <a:lvl4pPr marL="1219170" indent="-304792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" charset="2"/>
              <a:buChar char="n"/>
              <a:defRPr sz="2400" kern="1200">
                <a:solidFill>
                  <a:schemeClr val="accent1"/>
                </a:solidFill>
                <a:latin typeface="Cambria"/>
                <a:ea typeface="MS PGothic" panose="020B0600070205080204" pitchFamily="34" charset="-128"/>
                <a:cs typeface="Cambria"/>
              </a:defRPr>
            </a:lvl4pPr>
            <a:lvl5pPr marL="1523962" indent="-304792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chemeClr val="accent3">
                  <a:lumMod val="60000"/>
                  <a:lumOff val="40000"/>
                </a:schemeClr>
              </a:buClr>
              <a:buSzPct val="75000"/>
              <a:buFont typeface="Wingdings" charset="2"/>
              <a:buChar char="n"/>
              <a:defRPr sz="2400" kern="1200">
                <a:solidFill>
                  <a:schemeClr val="accent1"/>
                </a:solidFill>
                <a:latin typeface="Cambria"/>
                <a:ea typeface="MS PGothic" panose="020B0600070205080204" pitchFamily="34" charset="-128"/>
                <a:cs typeface="Cambria"/>
              </a:defRPr>
            </a:lvl5pPr>
            <a:lvl6pPr marL="1837221" indent="-304792" algn="l" defTabSz="121917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37780" indent="-30479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2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40456" indent="-304792" algn="l" defTabSz="121917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2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131" indent="-30479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2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(Integro-differential equation) ☹️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BEE935-C8F9-C512-17CE-4C2EA5C9E9EB}"/>
              </a:ext>
            </a:extLst>
          </p:cNvPr>
          <p:cNvGrpSpPr/>
          <p:nvPr/>
        </p:nvGrpSpPr>
        <p:grpSpPr>
          <a:xfrm>
            <a:off x="177995" y="1152932"/>
            <a:ext cx="6098240" cy="1355048"/>
            <a:chOff x="463615" y="1899776"/>
            <a:chExt cx="6098240" cy="13550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5F30E86-C6F6-9A27-6F69-1B45C3B69B52}"/>
                    </a:ext>
                  </a:extLst>
                </p:cNvPr>
                <p:cNvSpPr txBox="1"/>
                <p:nvPr/>
              </p:nvSpPr>
              <p:spPr>
                <a:xfrm>
                  <a:off x="463615" y="1900288"/>
                  <a:ext cx="6098240" cy="6812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</m:num>
                          <m:den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</m:e>
                        </m:d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𝑆𝐴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]=</m:t>
                        </m:r>
                        <m:nary>
                          <m:naryPr>
                            <m:subHide m:val="on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nary>
                        <m:sSup>
                          <m:sSup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5F30E86-C6F6-9A27-6F69-1B45C3B69B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615" y="1900288"/>
                  <a:ext cx="6098240" cy="681277"/>
                </a:xfrm>
                <a:prstGeom prst="rect">
                  <a:avLst/>
                </a:prstGeom>
                <a:blipFill>
                  <a:blip r:embed="rId3"/>
                  <a:stretch>
                    <a:fillRect t="-161818" b="-2381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73A393F-9B15-6F32-8A83-B4DE7B9C6EFF}"/>
                </a:ext>
              </a:extLst>
            </p:cNvPr>
            <p:cNvSpPr txBox="1"/>
            <p:nvPr/>
          </p:nvSpPr>
          <p:spPr>
            <a:xfrm>
              <a:off x="890091" y="2493080"/>
              <a:ext cx="123174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Electric</a:t>
              </a:r>
            </a:p>
            <a:p>
              <a:pPr algn="ctr"/>
              <a:r>
                <a:rPr lang="en-US" sz="1400" dirty="0"/>
                <a:t>Field </a:t>
              </a:r>
            </a:p>
            <a:p>
              <a:pPr algn="ctr"/>
              <a:r>
                <a:rPr lang="en-US" sz="1400" dirty="0"/>
                <a:t>Acceleration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FAB482-639D-1256-E4C7-7CAA7F36CC85}"/>
                </a:ext>
              </a:extLst>
            </p:cNvPr>
            <p:cNvSpPr txBox="1"/>
            <p:nvPr/>
          </p:nvSpPr>
          <p:spPr>
            <a:xfrm>
              <a:off x="2091521" y="2493562"/>
              <a:ext cx="100380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Small</a:t>
              </a:r>
            </a:p>
            <a:p>
              <a:pPr algn="ctr"/>
              <a:r>
                <a:rPr lang="en-US" sz="1400" dirty="0"/>
                <a:t>Angle</a:t>
              </a:r>
            </a:p>
            <a:p>
              <a:pPr algn="ctr"/>
              <a:r>
                <a:rPr lang="en-US" sz="1400" dirty="0"/>
                <a:t>Collisions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039BBC-3967-6C58-98F4-84B40D48DF81}"/>
                </a:ext>
              </a:extLst>
            </p:cNvPr>
            <p:cNvSpPr txBox="1"/>
            <p:nvPr/>
          </p:nvSpPr>
          <p:spPr>
            <a:xfrm>
              <a:off x="3080534" y="2685980"/>
              <a:ext cx="100380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Radiative</a:t>
              </a:r>
            </a:p>
            <a:p>
              <a:pPr algn="ctr"/>
              <a:r>
                <a:rPr lang="en-US" sz="1400" dirty="0"/>
                <a:t>Losses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FC7D471-B67E-2A66-1BB0-CA7721F54ACE}"/>
                </a:ext>
              </a:extLst>
            </p:cNvPr>
            <p:cNvSpPr txBox="1"/>
            <p:nvPr/>
          </p:nvSpPr>
          <p:spPr>
            <a:xfrm>
              <a:off x="4471120" y="2653392"/>
              <a:ext cx="10817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Avalanche </a:t>
              </a:r>
            </a:p>
            <a:p>
              <a:pPr algn="ctr"/>
              <a:r>
                <a:rPr lang="en-US" sz="1400" dirty="0"/>
                <a:t>Growth</a:t>
              </a:r>
            </a:p>
          </p:txBody>
        </p:sp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813B3710-918D-8F14-C2BF-7F6F7D0C2B1E}"/>
                </a:ext>
              </a:extLst>
            </p:cNvPr>
            <p:cNvSpPr/>
            <p:nvPr/>
          </p:nvSpPr>
          <p:spPr>
            <a:xfrm>
              <a:off x="1517781" y="2036383"/>
              <a:ext cx="604058" cy="397123"/>
            </a:xfrm>
            <a:prstGeom prst="roundRect">
              <a:avLst/>
            </a:prstGeom>
            <a:noFill/>
            <a:ln w="47625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12718AA-283B-28D5-CED7-11EF646E9EDC}"/>
                </a:ext>
              </a:extLst>
            </p:cNvPr>
            <p:cNvSpPr/>
            <p:nvPr/>
          </p:nvSpPr>
          <p:spPr>
            <a:xfrm>
              <a:off x="855575" y="2491737"/>
              <a:ext cx="1231747" cy="738664"/>
            </a:xfrm>
            <a:prstGeom prst="roundRect">
              <a:avLst/>
            </a:prstGeom>
            <a:noFill/>
            <a:ln w="47625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042F54D6-CB43-AD38-F936-A95FC5083089}"/>
                </a:ext>
              </a:extLst>
            </p:cNvPr>
            <p:cNvSpPr/>
            <p:nvPr/>
          </p:nvSpPr>
          <p:spPr>
            <a:xfrm>
              <a:off x="2252872" y="2036383"/>
              <a:ext cx="778866" cy="427151"/>
            </a:xfrm>
            <a:prstGeom prst="roundRect">
              <a:avLst/>
            </a:prstGeom>
            <a:noFill/>
            <a:ln w="476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17A7B29B-59E8-5C9D-0DC5-8C290F296D20}"/>
                </a:ext>
              </a:extLst>
            </p:cNvPr>
            <p:cNvSpPr/>
            <p:nvPr/>
          </p:nvSpPr>
          <p:spPr>
            <a:xfrm>
              <a:off x="2130315" y="2523438"/>
              <a:ext cx="934689" cy="731386"/>
            </a:xfrm>
            <a:prstGeom prst="roundRect">
              <a:avLst/>
            </a:prstGeom>
            <a:noFill/>
            <a:ln w="476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CCD1578-18F4-B495-2B0B-F0EF3967EF8E}"/>
                </a:ext>
              </a:extLst>
            </p:cNvPr>
            <p:cNvSpPr/>
            <p:nvPr/>
          </p:nvSpPr>
          <p:spPr>
            <a:xfrm>
              <a:off x="3186599" y="2022947"/>
              <a:ext cx="543483" cy="464931"/>
            </a:xfrm>
            <a:prstGeom prst="roundRect">
              <a:avLst/>
            </a:prstGeom>
            <a:noFill/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070BEE91-B642-6CB4-A3E9-18963E33C9CB}"/>
                </a:ext>
              </a:extLst>
            </p:cNvPr>
            <p:cNvSpPr/>
            <p:nvPr/>
          </p:nvSpPr>
          <p:spPr>
            <a:xfrm>
              <a:off x="3156281" y="2704734"/>
              <a:ext cx="874055" cy="510814"/>
            </a:xfrm>
            <a:prstGeom prst="roundRect">
              <a:avLst/>
            </a:prstGeom>
            <a:noFill/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9AA0FF62-10E9-D6B1-E8D7-2224AE705AEB}"/>
                </a:ext>
              </a:extLst>
            </p:cNvPr>
            <p:cNvSpPr/>
            <p:nvPr/>
          </p:nvSpPr>
          <p:spPr>
            <a:xfrm>
              <a:off x="3944363" y="1899776"/>
              <a:ext cx="2173752" cy="624897"/>
            </a:xfrm>
            <a:prstGeom prst="roundRect">
              <a:avLst/>
            </a:prstGeom>
            <a:noFill/>
            <a:ln w="476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C86DA60-AFB8-48EA-08E7-845EAE71FE27}"/>
                </a:ext>
              </a:extLst>
            </p:cNvPr>
            <p:cNvSpPr/>
            <p:nvPr/>
          </p:nvSpPr>
          <p:spPr>
            <a:xfrm>
              <a:off x="4471120" y="2676752"/>
              <a:ext cx="997578" cy="500775"/>
            </a:xfrm>
            <a:prstGeom prst="roundRect">
              <a:avLst/>
            </a:prstGeom>
            <a:noFill/>
            <a:ln w="476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1" name="Content Placeholder 7" descr="A blue and red gradient with white text&#10;&#10;AI-generated content may be incorrect.">
            <a:extLst>
              <a:ext uri="{FF2B5EF4-FFF2-40B4-BE49-F238E27FC236}">
                <a16:creationId xmlns:a16="http://schemas.microsoft.com/office/drawing/2014/main" id="{F4C6C5D1-D961-4846-6205-6234876E0A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643"/>
          <a:stretch/>
        </p:blipFill>
        <p:spPr bwMode="auto">
          <a:xfrm>
            <a:off x="4413106" y="2561764"/>
            <a:ext cx="1013011" cy="3940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2" name="Content Placeholder 1">
                <a:extLst>
                  <a:ext uri="{FF2B5EF4-FFF2-40B4-BE49-F238E27FC236}">
                    <a16:creationId xmlns:a16="http://schemas.microsoft.com/office/drawing/2014/main" id="{321256DE-F834-E6FF-45F1-D1B409D4563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6561855" y="2862901"/>
                <a:ext cx="5163118" cy="2993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val="1"/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/>
              </a:bodyPr>
              <a:lstStyle>
                <a:lvl1pPr marL="304792" indent="-304792" algn="l" rtl="0" eaLnBrk="1" fontAlgn="base" hangingPunct="1">
                  <a:spcBef>
                    <a:spcPts val="2667"/>
                  </a:spcBef>
                  <a:spcAft>
                    <a:spcPct val="0"/>
                  </a:spcAft>
                  <a:buClr>
                    <a:schemeClr val="accent3">
                      <a:lumMod val="60000"/>
                      <a:lumOff val="40000"/>
                    </a:schemeClr>
                  </a:buClr>
                  <a:buSzPct val="75000"/>
                  <a:buFont typeface="Wingdings" charset="2"/>
                  <a:buChar char="n"/>
                  <a:defRPr sz="2400" kern="1200">
                    <a:solidFill>
                      <a:schemeClr val="accent1"/>
                    </a:solidFill>
                    <a:latin typeface="Cambria"/>
                    <a:ea typeface="MS PGothic" panose="020B0600070205080204" pitchFamily="34" charset="-128"/>
                    <a:cs typeface="Cambria"/>
                  </a:defRPr>
                </a:lvl1pPr>
                <a:lvl2pPr marL="609585" indent="-304792" algn="l" rtl="0" eaLnBrk="1" fontAlgn="base" hangingPunct="1">
                  <a:spcBef>
                    <a:spcPts val="800"/>
                  </a:spcBef>
                  <a:spcAft>
                    <a:spcPct val="0"/>
                  </a:spcAft>
                  <a:buClr>
                    <a:schemeClr val="accent3"/>
                  </a:buClr>
                  <a:buSzPct val="75000"/>
                  <a:buFont typeface="Wingdings" charset="2"/>
                  <a:buChar char="n"/>
                  <a:defRPr sz="2400" kern="1200">
                    <a:solidFill>
                      <a:schemeClr val="accent1"/>
                    </a:solidFill>
                    <a:latin typeface="Cambria"/>
                    <a:ea typeface="MS PGothic" panose="020B0600070205080204" pitchFamily="34" charset="-128"/>
                    <a:cs typeface="Cambria"/>
                  </a:defRPr>
                </a:lvl2pPr>
                <a:lvl3pPr marL="914377" indent="-304792" algn="l" rtl="0" eaLnBrk="1" fontAlgn="base" hangingPunct="1">
                  <a:spcBef>
                    <a:spcPts val="800"/>
                  </a:spcBef>
                  <a:spcAft>
                    <a:spcPct val="0"/>
                  </a:spcAft>
                  <a:buClr>
                    <a:schemeClr val="accent3">
                      <a:lumMod val="60000"/>
                      <a:lumOff val="40000"/>
                    </a:schemeClr>
                  </a:buClr>
                  <a:buSzPct val="75000"/>
                  <a:buFont typeface="Wingdings" charset="2"/>
                  <a:buChar char="n"/>
                  <a:defRPr sz="2400" kern="1200">
                    <a:solidFill>
                      <a:schemeClr val="accent1"/>
                    </a:solidFill>
                    <a:latin typeface="Cambria"/>
                    <a:ea typeface="MS PGothic" panose="020B0600070205080204" pitchFamily="34" charset="-128"/>
                    <a:cs typeface="Cambria"/>
                  </a:defRPr>
                </a:lvl3pPr>
                <a:lvl4pPr marL="1219170" indent="-304792" algn="l" rtl="0" eaLnBrk="1" fontAlgn="base" hangingPunct="1">
                  <a:spcBef>
                    <a:spcPts val="800"/>
                  </a:spcBef>
                  <a:spcAft>
                    <a:spcPct val="0"/>
                  </a:spcAft>
                  <a:buClr>
                    <a:schemeClr val="accent3"/>
                  </a:buClr>
                  <a:buSzPct val="75000"/>
                  <a:buFont typeface="Wingdings" charset="2"/>
                  <a:buChar char="n"/>
                  <a:defRPr sz="2400" kern="1200">
                    <a:solidFill>
                      <a:schemeClr val="accent1"/>
                    </a:solidFill>
                    <a:latin typeface="Cambria"/>
                    <a:ea typeface="MS PGothic" panose="020B0600070205080204" pitchFamily="34" charset="-128"/>
                    <a:cs typeface="Cambria"/>
                  </a:defRPr>
                </a:lvl4pPr>
                <a:lvl5pPr marL="1523962" indent="-304792" algn="l" rtl="0" eaLnBrk="1" fontAlgn="base" hangingPunct="1">
                  <a:spcBef>
                    <a:spcPts val="800"/>
                  </a:spcBef>
                  <a:spcAft>
                    <a:spcPct val="0"/>
                  </a:spcAft>
                  <a:buClr>
                    <a:schemeClr val="accent3">
                      <a:lumMod val="60000"/>
                      <a:lumOff val="40000"/>
                    </a:schemeClr>
                  </a:buClr>
                  <a:buSzPct val="75000"/>
                  <a:buFont typeface="Wingdings" charset="2"/>
                  <a:buChar char="n"/>
                  <a:defRPr sz="2400" kern="1200">
                    <a:solidFill>
                      <a:schemeClr val="accent1"/>
                    </a:solidFill>
                    <a:latin typeface="Cambria"/>
                    <a:ea typeface="MS PGothic" panose="020B0600070205080204" pitchFamily="34" charset="-128"/>
                    <a:cs typeface="Cambria"/>
                  </a:defRPr>
                </a:lvl5pPr>
                <a:lvl6pPr marL="1837221" indent="-304792" algn="l" defTabSz="1219170" rtl="0" eaLnBrk="1" latinLnBrk="0" hangingPunct="1">
                  <a:spcBef>
                    <a:spcPct val="20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75000"/>
                  <a:buFont typeface="Wingdings" pitchFamily="2" charset="2"/>
                  <a:buChar char=""/>
                  <a:defRPr lang="en-US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137780" indent="-304792" algn="l" defTabSz="121917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"/>
                  <a:defRPr lang="en-US" sz="2400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2440456" indent="-304792" algn="l" defTabSz="1219170" rtl="0" eaLnBrk="1" latinLnBrk="0" hangingPunct="1">
                  <a:spcBef>
                    <a:spcPct val="20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75000"/>
                  <a:buFont typeface="Wingdings" pitchFamily="2" charset="2"/>
                  <a:buChar char=""/>
                  <a:defRPr lang="en-US" sz="2400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2743131" indent="-304792" algn="l" defTabSz="121917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"/>
                  <a:defRPr lang="en-US" sz="2400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Magnitude of solution ranges from 1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−23</m:t>
                        </m:r>
                      </m:sup>
                    </m:sSup>
                  </m:oMath>
                </a14:m>
                <a:r>
                  <a:rPr lang="en-US" dirty="0"/>
                  <a:t> ☹️</a:t>
                </a:r>
              </a:p>
              <a:p>
                <a:pPr lvl="1"/>
                <a:r>
                  <a:rPr lang="en-US" dirty="0"/>
                  <a:t>Continuum solvers: Large mesh #</a:t>
                </a:r>
              </a:p>
              <a:p>
                <a:pPr lvl="1"/>
                <a:r>
                  <a:rPr lang="en-US" dirty="0"/>
                  <a:t>Particles solvers: Large particle #</a:t>
                </a:r>
              </a:p>
              <a:p>
                <a:pPr lvl="1"/>
                <a:r>
                  <a:rPr lang="en-US" dirty="0"/>
                  <a:t>PINNs: Struggle with the avalanche term</a:t>
                </a:r>
              </a:p>
            </p:txBody>
          </p:sp>
        </mc:Choice>
        <mc:Fallback>
          <p:sp>
            <p:nvSpPr>
              <p:cNvPr id="32" name="Content Placeholder 1">
                <a:extLst>
                  <a:ext uri="{FF2B5EF4-FFF2-40B4-BE49-F238E27FC236}">
                    <a16:creationId xmlns:a16="http://schemas.microsoft.com/office/drawing/2014/main" id="{321256DE-F834-E6FF-45F1-D1B409D45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61855" y="2862901"/>
                <a:ext cx="5163118" cy="2993637"/>
              </a:xfrm>
              <a:prstGeom prst="rect">
                <a:avLst/>
              </a:prstGeom>
              <a:blipFill>
                <a:blip r:embed="rId4"/>
                <a:stretch>
                  <a:fillRect l="-735" t="-1688" r="-1471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430DA540-E704-49D3-0CA6-89C5583A5B87}"/>
              </a:ext>
            </a:extLst>
          </p:cNvPr>
          <p:cNvSpPr txBox="1"/>
          <p:nvPr/>
        </p:nvSpPr>
        <p:spPr>
          <a:xfrm>
            <a:off x="82502" y="6522685"/>
            <a:ext cx="10841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None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C. J. McDevitt, Z. Guo, and X.-Z. Tang, 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Relation of the Runaway Avalanche Threshold to Momentum Space Topology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Plasma Physics and Controlled Fusion </a:t>
            </a:r>
            <a:r>
              <a:rPr lang="en-US" sz="1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60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(2017).</a:t>
            </a:r>
          </a:p>
          <a:p>
            <a:pPr algn="l"/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‌</a:t>
            </a:r>
          </a:p>
          <a:p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CD83B2-5F37-CA80-4546-DA488A27E342}"/>
              </a:ext>
            </a:extLst>
          </p:cNvPr>
          <p:cNvSpPr txBox="1"/>
          <p:nvPr/>
        </p:nvSpPr>
        <p:spPr>
          <a:xfrm>
            <a:off x="11252499" y="647610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76816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245E114-3C25-BBEA-2E61-CF1B5F64E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971" y="12391"/>
            <a:ext cx="10075333" cy="1116012"/>
          </a:xfrm>
        </p:spPr>
        <p:txBody>
          <a:bodyPr/>
          <a:lstStyle/>
          <a:p>
            <a:r>
              <a:rPr lang="en-US" dirty="0"/>
              <a:t>Runaway Probability Function (RPF)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81D33-BE9C-E4A8-ACFF-409C302AEA1C}"/>
              </a:ext>
            </a:extLst>
          </p:cNvPr>
          <p:cNvGrpSpPr/>
          <p:nvPr/>
        </p:nvGrpSpPr>
        <p:grpSpPr>
          <a:xfrm>
            <a:off x="528044" y="1550413"/>
            <a:ext cx="3860170" cy="1394111"/>
            <a:chOff x="744481" y="2945863"/>
            <a:chExt cx="3860170" cy="13941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E8AC604C-DA49-D5B5-3431-0AA0CA5CF8E0}"/>
                    </a:ext>
                  </a:extLst>
                </p:cNvPr>
                <p:cNvSpPr txBox="1"/>
                <p:nvPr/>
              </p:nvSpPr>
              <p:spPr>
                <a:xfrm>
                  <a:off x="744481" y="2945863"/>
                  <a:ext cx="3860170" cy="61901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num>
                          <m:den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  <m:r>
                          <a:rPr lang="en-US" i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d>
                        <m:r>
                          <a:rPr lang="en-US" i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𝑆𝐴</m:t>
                                </m:r>
                              </m:sub>
                            </m:sSub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d>
                        <m:r>
                          <a:rPr lang="en-US" i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d>
                        <m:r>
                          <a:rPr lang="en-US" i="0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E8AC604C-DA49-D5B5-3431-0AA0CA5CF8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481" y="2945863"/>
                  <a:ext cx="3860170" cy="619016"/>
                </a:xfrm>
                <a:prstGeom prst="rect">
                  <a:avLst/>
                </a:prstGeom>
                <a:blipFill>
                  <a:blip r:embed="rId3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2FF4573-CB3D-F4ED-857E-6FA63F31B40F}"/>
                </a:ext>
              </a:extLst>
            </p:cNvPr>
            <p:cNvSpPr txBox="1"/>
            <p:nvPr/>
          </p:nvSpPr>
          <p:spPr>
            <a:xfrm>
              <a:off x="807592" y="3601310"/>
              <a:ext cx="1231747" cy="738664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Electric</a:t>
              </a:r>
            </a:p>
            <a:p>
              <a:pPr algn="ctr"/>
              <a:r>
                <a:rPr lang="en-US" sz="1400" dirty="0"/>
                <a:t>Field </a:t>
              </a:r>
            </a:p>
            <a:p>
              <a:pPr algn="ctr"/>
              <a:r>
                <a:rPr lang="en-US" sz="1400" dirty="0"/>
                <a:t>Acceleration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6D3919-18AD-8478-65A9-CEAED209B440}"/>
                </a:ext>
              </a:extLst>
            </p:cNvPr>
            <p:cNvSpPr txBox="1"/>
            <p:nvPr/>
          </p:nvSpPr>
          <p:spPr>
            <a:xfrm>
              <a:off x="2220901" y="3579906"/>
              <a:ext cx="100380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Small</a:t>
              </a:r>
            </a:p>
            <a:p>
              <a:pPr algn="ctr"/>
              <a:r>
                <a:rPr lang="en-US" sz="1400" dirty="0"/>
                <a:t>Angle</a:t>
              </a:r>
            </a:p>
            <a:p>
              <a:pPr algn="ctr"/>
              <a:r>
                <a:rPr lang="en-US" sz="1400" dirty="0"/>
                <a:t>Collisions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74D605-E25E-8DC1-8264-E055AB47D317}"/>
                </a:ext>
              </a:extLst>
            </p:cNvPr>
            <p:cNvSpPr txBox="1"/>
            <p:nvPr/>
          </p:nvSpPr>
          <p:spPr>
            <a:xfrm>
              <a:off x="3252170" y="3564879"/>
              <a:ext cx="100380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Radiative</a:t>
              </a:r>
            </a:p>
            <a:p>
              <a:pPr algn="ctr"/>
              <a:r>
                <a:rPr lang="en-US" sz="1400" dirty="0"/>
                <a:t>Losses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7B19FC31-9D57-5917-F9DE-5308B4DBF706}"/>
                </a:ext>
              </a:extLst>
            </p:cNvPr>
            <p:cNvSpPr/>
            <p:nvPr/>
          </p:nvSpPr>
          <p:spPr>
            <a:xfrm>
              <a:off x="807592" y="3626058"/>
              <a:ext cx="1212259" cy="713916"/>
            </a:xfrm>
            <a:prstGeom prst="roundRect">
              <a:avLst/>
            </a:prstGeom>
            <a:noFill/>
            <a:ln w="571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07793221-B42B-EFFB-BDCA-9CA29A0A0655}"/>
                </a:ext>
              </a:extLst>
            </p:cNvPr>
            <p:cNvSpPr/>
            <p:nvPr/>
          </p:nvSpPr>
          <p:spPr>
            <a:xfrm>
              <a:off x="1508475" y="3091944"/>
              <a:ext cx="628697" cy="419389"/>
            </a:xfrm>
            <a:prstGeom prst="roundRect">
              <a:avLst/>
            </a:prstGeom>
            <a:noFill/>
            <a:ln w="47625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F018FF0B-1B0F-1B6B-F7A9-21990A9EE212}"/>
                </a:ext>
              </a:extLst>
            </p:cNvPr>
            <p:cNvSpPr/>
            <p:nvPr/>
          </p:nvSpPr>
          <p:spPr>
            <a:xfrm>
              <a:off x="2342872" y="3083249"/>
              <a:ext cx="809183" cy="419389"/>
            </a:xfrm>
            <a:prstGeom prst="roundRect">
              <a:avLst/>
            </a:prstGeom>
            <a:noFill/>
            <a:ln w="476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8BA395EB-7E75-4C00-C86C-31A602B91CFF}"/>
                </a:ext>
              </a:extLst>
            </p:cNvPr>
            <p:cNvSpPr/>
            <p:nvPr/>
          </p:nvSpPr>
          <p:spPr>
            <a:xfrm>
              <a:off x="3269333" y="3061845"/>
              <a:ext cx="736832" cy="464931"/>
            </a:xfrm>
            <a:prstGeom prst="roundRect">
              <a:avLst/>
            </a:prstGeom>
            <a:noFill/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2FA2F45-27D5-0990-EEB4-2E802F91D46C}"/>
                </a:ext>
              </a:extLst>
            </p:cNvPr>
            <p:cNvSpPr/>
            <p:nvPr/>
          </p:nvSpPr>
          <p:spPr>
            <a:xfrm>
              <a:off x="2221509" y="3605054"/>
              <a:ext cx="1022680" cy="713516"/>
            </a:xfrm>
            <a:prstGeom prst="roundRect">
              <a:avLst/>
            </a:prstGeom>
            <a:noFill/>
            <a:ln w="476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8462D2B0-D4E9-7E17-0FF0-4EF930D7B39D}"/>
                </a:ext>
              </a:extLst>
            </p:cNvPr>
            <p:cNvSpPr/>
            <p:nvPr/>
          </p:nvSpPr>
          <p:spPr>
            <a:xfrm>
              <a:off x="3281705" y="3573508"/>
              <a:ext cx="951492" cy="514591"/>
            </a:xfrm>
            <a:prstGeom prst="roundRect">
              <a:avLst/>
            </a:prstGeom>
            <a:noFill/>
            <a:ln w="476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B5E0A52-BF6A-D2F4-EDAB-D98AD3916BDF}"/>
              </a:ext>
            </a:extLst>
          </p:cNvPr>
          <p:cNvSpPr txBox="1"/>
          <p:nvPr/>
        </p:nvSpPr>
        <p:spPr>
          <a:xfrm>
            <a:off x="4593914" y="1356155"/>
            <a:ext cx="4651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  <a:latin typeface="Cambria" panose="02040503050406030204" pitchFamily="18" charset="0"/>
              </a:rPr>
              <a:t>No </a:t>
            </a:r>
            <a:r>
              <a:rPr lang="en-US" sz="2400" dirty="0" err="1">
                <a:solidFill>
                  <a:schemeClr val="accent1"/>
                </a:solidFill>
                <a:latin typeface="Cambria" panose="02040503050406030204" pitchFamily="18" charset="0"/>
              </a:rPr>
              <a:t>integro</a:t>
            </a:r>
            <a:r>
              <a:rPr lang="en-US" sz="2400" dirty="0">
                <a:solidFill>
                  <a:schemeClr val="accent1"/>
                </a:solidFill>
                <a:latin typeface="Cambria" panose="02040503050406030204" pitchFamily="18" charset="0"/>
              </a:rPr>
              <a:t>-differential term </a:t>
            </a:r>
            <a:r>
              <a:rPr lang="en-US" sz="2400" dirty="0"/>
              <a:t>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  <a:latin typeface="Cambria" panose="02040503050406030204" pitchFamily="18" charset="0"/>
              </a:rPr>
              <a:t>Solution is from 0-1</a:t>
            </a:r>
            <a:r>
              <a:rPr lang="en-US" sz="2400" dirty="0"/>
              <a:t>😃</a:t>
            </a:r>
            <a:endParaRPr lang="en-US" sz="2400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EF6FB5-4005-F4BE-7004-5B5C65152637}"/>
              </a:ext>
            </a:extLst>
          </p:cNvPr>
          <p:cNvGrpSpPr/>
          <p:nvPr/>
        </p:nvGrpSpPr>
        <p:grpSpPr>
          <a:xfrm>
            <a:off x="4046295" y="2169428"/>
            <a:ext cx="5399535" cy="4298421"/>
            <a:chOff x="3620001" y="2148144"/>
            <a:chExt cx="846254" cy="69037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EF11FCD-85DB-DBC5-3ED0-F004F55A411E}"/>
                </a:ext>
              </a:extLst>
            </p:cNvPr>
            <p:cNvGrpSpPr/>
            <p:nvPr/>
          </p:nvGrpSpPr>
          <p:grpSpPr>
            <a:xfrm>
              <a:off x="3620001" y="2148144"/>
              <a:ext cx="846254" cy="690371"/>
              <a:chOff x="5564543" y="2266877"/>
              <a:chExt cx="3315145" cy="2486359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C2AA7396-87CF-19AE-4C49-73D272C4D2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64543" y="2266877"/>
                <a:ext cx="3315145" cy="2486359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25" name="Picture 2">
                <a:extLst>
                  <a:ext uri="{FF2B5EF4-FFF2-40B4-BE49-F238E27FC236}">
                    <a16:creationId xmlns:a16="http://schemas.microsoft.com/office/drawing/2014/main" id="{86FA77CE-AE30-07F7-12FA-6881C7C2E9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804" b="71859" l="64513" r="90557">
                            <a14:foregroundMark x1="87177" y1="24372" x2="87177" y2="24372"/>
                            <a14:foregroundMark x1="87376" y1="31658" x2="87376" y2="31658"/>
                            <a14:foregroundMark x1="87177" y1="37940" x2="87177" y2="37940"/>
                            <a14:foregroundMark x1="87078" y1="45226" x2="87078" y2="45226"/>
                            <a14:foregroundMark x1="87177" y1="52010" x2="87177" y2="52010"/>
                            <a14:foregroundMark x1="87177" y1="59045" x2="87177" y2="59045"/>
                            <a14:foregroundMark x1="87177" y1="65327" x2="87177" y2="65327"/>
                            <a14:foregroundMark x1="86382" y1="69849" x2="86382" y2="69849"/>
                            <a14:foregroundMark x1="83201" y1="61055" x2="83201" y2="61055"/>
                            <a14:foregroundMark x1="85885" y1="59045" x2="85885" y2="59045"/>
                            <a14:foregroundMark x1="83897" y1="53266" x2="83897" y2="53266"/>
                            <a14:foregroundMark x1="72863" y1="67839" x2="72863" y2="67839"/>
                            <a14:foregroundMark x1="71074" y1="61055" x2="71074" y2="61055"/>
                            <a14:foregroundMark x1="84394" y1="39447" x2="84394" y2="39447"/>
                            <a14:foregroundMark x1="81710" y1="40704" x2="81710" y2="40704"/>
                            <a14:foregroundMark x1="82505" y1="40201" x2="82505" y2="40201"/>
                            <a14:foregroundMark x1="81312" y1="33920" x2="81312" y2="33920"/>
                            <a14:foregroundMark x1="84592" y1="32161" x2="84592" y2="32161"/>
                            <a14:foregroundMark x1="82803" y1="33417" x2="82803" y2="33417"/>
                            <a14:foregroundMark x1="82604" y1="47487" x2="82604" y2="47487"/>
                            <a14:foregroundMark x1="84294" y1="46482" x2="84294" y2="46482"/>
                            <a14:foregroundMark x1="83996" y1="25126" x2="83996" y2="25126"/>
                            <a14:foregroundMark x1="71670" y1="37186" x2="71670" y2="37186"/>
                            <a14:foregroundMark x1="78131" y1="28392" x2="78131" y2="28392"/>
                            <a14:foregroundMark x1="79523" y1="27387" x2="79523" y2="27387"/>
                            <a14:foregroundMark x1="80318" y1="26633" x2="80318" y2="26633"/>
                            <a14:foregroundMark x1="67992" y1="53266" x2="67992" y2="53266"/>
                            <a14:foregroundMark x1="68091" y1="54271" x2="68091" y2="54271"/>
                            <a14:foregroundMark x1="65408" y1="53518" x2="65408" y2="53518"/>
                            <a14:foregroundMark x1="65606" y1="53266" x2="65606" y2="53266"/>
                            <a14:foregroundMark x1="65606" y1="52010" x2="65606" y2="52010"/>
                            <a14:foregroundMark x1="87177" y1="17839" x2="87177" y2="17839"/>
                            <a14:foregroundMark x1="87376" y1="11055" x2="87376" y2="11055"/>
                            <a14:foregroundMark x1="81213" y1="71859" x2="81213" y2="7185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303" t="10005" r="5877" b="26563"/>
              <a:stretch>
                <a:fillRect/>
              </a:stretch>
            </p:blipFill>
            <p:spPr bwMode="auto">
              <a:xfrm>
                <a:off x="6292315" y="2615237"/>
                <a:ext cx="2138473" cy="1635300"/>
              </a:xfrm>
              <a:prstGeom prst="rect">
                <a:avLst/>
              </a:prstGeom>
              <a:noFill/>
              <a:effectLst>
                <a:glow rad="127000">
                  <a:schemeClr val="accent1">
                    <a:alpha val="0"/>
                  </a:schemeClr>
                </a:glow>
                <a:outerShdw blurRad="182973" dist="50800" dir="5400000" algn="ctr" rotWithShape="0">
                  <a:srgbClr val="000000">
                    <a:alpha val="0"/>
                  </a:srgbClr>
                </a:outerShdw>
                <a:reflection stA="0" endPos="65000" dist="50800" dir="5400000" sy="-100000" algn="bl" rotWithShape="0"/>
              </a:effectLst>
            </p:spPr>
          </p:pic>
        </p:grp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F7B5E98-93E5-1323-E0A1-C95AEAA1E9E9}"/>
                </a:ext>
              </a:extLst>
            </p:cNvPr>
            <p:cNvCxnSpPr>
              <a:cxnSpLocks/>
            </p:cNvCxnSpPr>
            <p:nvPr/>
          </p:nvCxnSpPr>
          <p:spPr>
            <a:xfrm>
              <a:off x="4224841" y="2247909"/>
              <a:ext cx="0" cy="442717"/>
            </a:xfrm>
            <a:prstGeom prst="line">
              <a:avLst/>
            </a:prstGeom>
            <a:ln w="495300">
              <a:solidFill>
                <a:srgbClr val="92D050">
                  <a:alpha val="43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3CD3CF7-E6E4-7C78-C1F6-5086DD31C821}"/>
              </a:ext>
            </a:extLst>
          </p:cNvPr>
          <p:cNvSpPr txBox="1"/>
          <p:nvPr/>
        </p:nvSpPr>
        <p:spPr>
          <a:xfrm>
            <a:off x="338654" y="6149103"/>
            <a:ext cx="11514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C.F.F. Karney and N.J. </a:t>
            </a:r>
            <a:r>
              <a:rPr lang="en-US" dirty="0" err="1"/>
              <a:t>Fisch,The</a:t>
            </a:r>
            <a:r>
              <a:rPr lang="en-US" dirty="0"/>
              <a:t> Physics of  Fluids 29,180–192 (1986). </a:t>
            </a:r>
            <a:br>
              <a:rPr lang="en-US" dirty="0"/>
            </a:br>
            <a:r>
              <a:rPr lang="en-US" dirty="0"/>
              <a:t>C. Liu, D. P. Brennan, A. H. Boozer, and A. Bhattacharjee, Plasma Physics and Controlled Fusion 59, 024003 (2016).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739062-9D00-CC70-D49B-E479A96A682A}"/>
              </a:ext>
            </a:extLst>
          </p:cNvPr>
          <p:cNvSpPr txBox="1"/>
          <p:nvPr/>
        </p:nvSpPr>
        <p:spPr>
          <a:xfrm>
            <a:off x="11699296" y="6426102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E8EDB0-4695-006C-FACA-5E4D297FCE93}"/>
              </a:ext>
            </a:extLst>
          </p:cNvPr>
          <p:cNvSpPr txBox="1"/>
          <p:nvPr/>
        </p:nvSpPr>
        <p:spPr>
          <a:xfrm>
            <a:off x="338654" y="839180"/>
            <a:ext cx="91781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Instead of the distribution, we solve for a probability function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5F88EB-AD9C-8DCA-2939-153C85E96E61}"/>
              </a:ext>
            </a:extLst>
          </p:cNvPr>
          <p:cNvSpPr txBox="1"/>
          <p:nvPr/>
        </p:nvSpPr>
        <p:spPr>
          <a:xfrm>
            <a:off x="9327314" y="3341527"/>
            <a:ext cx="260774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Accelerate </a:t>
            </a:r>
            <a:r>
              <a:rPr lang="en-US" sz="2400" dirty="0"/>
              <a:t>via electric field</a:t>
            </a:r>
            <a:r>
              <a:rPr lang="en-US" sz="2400" b="1" dirty="0"/>
              <a:t> </a:t>
            </a:r>
            <a:r>
              <a:rPr lang="en-US" sz="2400" dirty="0"/>
              <a:t>through the </a:t>
            </a:r>
            <a:r>
              <a:rPr lang="en-US" sz="2400" b="1" dirty="0"/>
              <a:t>high</a:t>
            </a:r>
            <a:r>
              <a:rPr lang="en-US" sz="2400" dirty="0"/>
              <a:t> energy boundary</a:t>
            </a:r>
          </a:p>
          <a:p>
            <a:pPr algn="ctr"/>
            <a:r>
              <a:rPr lang="en-US" sz="2400" dirty="0"/>
              <a:t>=&gt; </a:t>
            </a:r>
            <a:r>
              <a:rPr lang="en-US" sz="2400" b="1" dirty="0"/>
              <a:t>RPF =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ADB6FC-5D0E-D542-85F6-B7215B68D5BD}"/>
              </a:ext>
            </a:extLst>
          </p:cNvPr>
          <p:cNvSpPr txBox="1"/>
          <p:nvPr/>
        </p:nvSpPr>
        <p:spPr>
          <a:xfrm>
            <a:off x="1348771" y="3341527"/>
            <a:ext cx="295073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Decelerate </a:t>
            </a:r>
            <a:r>
              <a:rPr lang="en-US" sz="2400" dirty="0"/>
              <a:t>via collisions</a:t>
            </a:r>
            <a:r>
              <a:rPr lang="en-US" sz="2400" b="1" dirty="0"/>
              <a:t> </a:t>
            </a:r>
            <a:r>
              <a:rPr lang="en-US" sz="2400" dirty="0"/>
              <a:t>through  the </a:t>
            </a:r>
            <a:r>
              <a:rPr lang="en-US" sz="2400" b="1" dirty="0"/>
              <a:t>low </a:t>
            </a:r>
            <a:r>
              <a:rPr lang="en-US" sz="2400" dirty="0"/>
              <a:t>energy boundary</a:t>
            </a:r>
          </a:p>
          <a:p>
            <a:pPr algn="ctr"/>
            <a:r>
              <a:rPr lang="en-US" sz="2400" dirty="0"/>
              <a:t>=&gt; </a:t>
            </a:r>
            <a:r>
              <a:rPr lang="en-US" sz="2400" b="1" dirty="0"/>
              <a:t>RPF = 0</a:t>
            </a:r>
          </a:p>
        </p:txBody>
      </p:sp>
    </p:spTree>
    <p:extLst>
      <p:ext uri="{BB962C8B-B14F-4D97-AF65-F5344CB8AC3E}">
        <p14:creationId xmlns:p14="http://schemas.microsoft.com/office/powerpoint/2010/main" val="1550266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CAC3D0-573C-67A5-0740-90FA215055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607" y="1329993"/>
            <a:ext cx="5221713" cy="47872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ambria" panose="02040503050406030204" pitchFamily="18" charset="0"/>
              </a:rPr>
              <a:t>While computationally expensive to train offline (few hours to a day), </a:t>
            </a:r>
          </a:p>
          <a:p>
            <a:pPr marL="0" indent="0">
              <a:buNone/>
            </a:pPr>
            <a:endParaRPr lang="en-US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</a:rPr>
              <a:t>High dimensions +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</a:rPr>
              <a:t>physics informed +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</a:rPr>
              <a:t>Fast inference = </a:t>
            </a:r>
          </a:p>
          <a:p>
            <a:pPr marL="0" indent="0">
              <a:buNone/>
            </a:pPr>
            <a:r>
              <a:rPr lang="en-US" dirty="0">
                <a:latin typeface="Cambria" panose="02040503050406030204" pitchFamily="18" charset="0"/>
              </a:rPr>
              <a:t>a powerful surrogate.</a:t>
            </a:r>
          </a:p>
          <a:p>
            <a:pPr marL="0" indent="0">
              <a:buNone/>
            </a:pPr>
            <a:endParaRPr lang="en-US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Cambria" panose="02040503050406030204" pitchFamily="18" charset="0"/>
              </a:rPr>
              <a:t>Each </a:t>
            </a:r>
            <a:r>
              <a:rPr lang="en-US" dirty="0" err="1">
                <a:latin typeface="Cambria" panose="02040503050406030204" pitchFamily="18" charset="0"/>
              </a:rPr>
              <a:t>DeepRunAway</a:t>
            </a:r>
            <a:r>
              <a:rPr lang="en-US" dirty="0">
                <a:latin typeface="Cambria" panose="02040503050406030204" pitchFamily="18" charset="0"/>
              </a:rPr>
              <a:t> module requires a customized </a:t>
            </a:r>
            <a:r>
              <a:rPr lang="en-US" i="1" dirty="0">
                <a:latin typeface="Cambria" panose="02040503050406030204" pitchFamily="18" charset="0"/>
              </a:rPr>
              <a:t>physics layer </a:t>
            </a:r>
            <a:r>
              <a:rPr lang="en-US" dirty="0">
                <a:latin typeface="Cambria" panose="02040503050406030204" pitchFamily="18" charset="0"/>
              </a:rPr>
              <a:t>to constrain the PINN</a:t>
            </a:r>
          </a:p>
          <a:p>
            <a:pPr marL="0" indent="0">
              <a:buNone/>
            </a:pP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DA5E83-115F-1C8B-C230-93A7C8B9D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607" y="174336"/>
            <a:ext cx="10075333" cy="981321"/>
          </a:xfrm>
        </p:spPr>
        <p:txBody>
          <a:bodyPr/>
          <a:lstStyle/>
          <a:p>
            <a:r>
              <a:rPr lang="en-US" dirty="0" err="1"/>
              <a:t>DeepRunAway</a:t>
            </a:r>
            <a:r>
              <a:rPr lang="en-US" dirty="0"/>
              <a:t> = RPF + PINNs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FE91A2-6F5E-C7AE-9373-4EDD02FAA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029" y="1155657"/>
            <a:ext cx="6947971" cy="2834665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2C48B2B9-6BAF-E02B-8B41-04B74FCDF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076" y="3983592"/>
            <a:ext cx="6316924" cy="283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C434CB-D7AD-EED7-C95C-96E51299995B}"/>
              </a:ext>
            </a:extLst>
          </p:cNvPr>
          <p:cNvSpPr txBox="1"/>
          <p:nvPr/>
        </p:nvSpPr>
        <p:spPr>
          <a:xfrm>
            <a:off x="11252499" y="647610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861F14-4D00-AC86-DB6E-99E16EF332FA}"/>
                  </a:ext>
                </a:extLst>
              </p:cNvPr>
              <p:cNvSpPr txBox="1"/>
              <p:nvPr/>
            </p:nvSpPr>
            <p:spPr>
              <a:xfrm>
                <a:off x="6587366" y="6424046"/>
                <a:ext cx="2446172" cy="394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‖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861F14-4D00-AC86-DB6E-99E16EF332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366" y="6424046"/>
                <a:ext cx="2446172" cy="394210"/>
              </a:xfrm>
              <a:prstGeom prst="rect">
                <a:avLst/>
              </a:prstGeom>
              <a:blipFill>
                <a:blip r:embed="rId4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443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4DF903-FCAD-97E7-0454-6A7D0E0C5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007" y="184224"/>
            <a:ext cx="10075333" cy="931788"/>
          </a:xfrm>
        </p:spPr>
        <p:txBody>
          <a:bodyPr/>
          <a:lstStyle/>
          <a:p>
            <a:r>
              <a:rPr lang="en-US" dirty="0" err="1"/>
              <a:t>DeepRunAway</a:t>
            </a:r>
            <a:r>
              <a:rPr lang="en-US" dirty="0"/>
              <a:t> post-processes the RPF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851C9C-2BEA-34E4-42D0-64995ACD790A}"/>
              </a:ext>
            </a:extLst>
          </p:cNvPr>
          <p:cNvGrpSpPr/>
          <p:nvPr/>
        </p:nvGrpSpPr>
        <p:grpSpPr>
          <a:xfrm>
            <a:off x="5954450" y="822093"/>
            <a:ext cx="4879882" cy="3306645"/>
            <a:chOff x="7206290" y="2410448"/>
            <a:chExt cx="4918083" cy="3512917"/>
          </a:xfrm>
        </p:grpSpPr>
        <p:pic>
          <p:nvPicPr>
            <p:cNvPr id="10" name="Picture 9" descr="Shape&#10;&#10;AI-generated content may be incorrect.">
              <a:extLst>
                <a:ext uri="{FF2B5EF4-FFF2-40B4-BE49-F238E27FC236}">
                  <a16:creationId xmlns:a16="http://schemas.microsoft.com/office/drawing/2014/main" id="{0485819F-0C6B-8E46-A231-DF268E086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6290" y="2410448"/>
              <a:ext cx="4918083" cy="3512917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378F1DC-35A5-05D4-E1BC-410EA9C41B0A}"/>
                </a:ext>
              </a:extLst>
            </p:cNvPr>
            <p:cNvGrpSpPr/>
            <p:nvPr/>
          </p:nvGrpSpPr>
          <p:grpSpPr>
            <a:xfrm>
              <a:off x="9021393" y="2953370"/>
              <a:ext cx="1571736" cy="2118781"/>
              <a:chOff x="9021393" y="2953370"/>
              <a:chExt cx="1571736" cy="211878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AC12AB95-2863-1AF8-14FB-A3FEF76BB3F1}"/>
                      </a:ext>
                    </a:extLst>
                  </p:cNvPr>
                  <p:cNvSpPr txBox="1"/>
                  <p:nvPr/>
                </p:nvSpPr>
                <p:spPr>
                  <a:xfrm>
                    <a:off x="9362471" y="4029126"/>
                    <a:ext cx="1230658" cy="5386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914400">
                      <a:spcBef>
                        <a:spcPts val="0"/>
                      </a:spcBef>
                      <a:spcAft>
                        <a:spcPts val="600"/>
                      </a:spcAft>
                      <a:buClr>
                        <a:srgbClr val="FA4616"/>
                      </a:buClr>
                      <a:buSzPct val="1000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 sz="2400" dirty="0">
                      <a:solidFill>
                        <a:srgbClr val="00B050"/>
                      </a:solidFill>
                      <a:latin typeface="Cambria" panose="02040503050406030204" pitchFamily="18" charset="0"/>
                      <a:ea typeface="MS PGothic" panose="020B0600070205080204" pitchFamily="34" charset="-128"/>
                    </a:endParaRPr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AC12AB95-2863-1AF8-14FB-A3FEF76BB3F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362471" y="4029126"/>
                    <a:ext cx="1230658" cy="53860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227C81E2-4E9B-4A7D-FA10-0547013DE1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21393" y="2953370"/>
                <a:ext cx="0" cy="2118781"/>
              </a:xfrm>
              <a:prstGeom prst="line">
                <a:avLst/>
              </a:prstGeom>
              <a:ln w="714375">
                <a:solidFill>
                  <a:srgbClr val="00B050">
                    <a:alpha val="43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D52A152-1B4B-C3BD-BCF5-AF645C54079C}"/>
                  </a:ext>
                </a:extLst>
              </p:cNvPr>
              <p:cNvSpPr txBox="1"/>
              <p:nvPr/>
            </p:nvSpPr>
            <p:spPr>
              <a:xfrm>
                <a:off x="119015" y="578784"/>
                <a:ext cx="5976985" cy="5968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2800" dirty="0"/>
              </a:p>
              <a:p>
                <a:r>
                  <a:rPr lang="en-US" sz="2800" dirty="0"/>
                  <a:t>The RPF informs </a:t>
                </a:r>
                <a:r>
                  <a:rPr lang="en-US" sz="2800" i="1" dirty="0"/>
                  <a:t>arbitrary conditions</a:t>
                </a:r>
              </a:p>
              <a:p>
                <a:endParaRPr lang="en-US" sz="2800" i="1" dirty="0"/>
              </a:p>
              <a:p>
                <a:r>
                  <a:rPr lang="en-US" sz="2800" dirty="0"/>
                  <a:t>The density of runaway’s is found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𝑅𝐸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=∫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𝑃</m:t>
                      </m:r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d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𝑖𝑛𝑖𝑡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</m:oMath>
                  </m:oMathPara>
                </a14:m>
                <a:endParaRPr lang="en-US" sz="2800" b="1" i="1" dirty="0"/>
              </a:p>
              <a:p>
                <a:pPr algn="ctr"/>
                <a:endParaRPr lang="en-US" sz="2800" dirty="0"/>
              </a:p>
              <a:p>
                <a:r>
                  <a:rPr lang="en-US" sz="2800" dirty="0"/>
                  <a:t>Likewise, arbitrary sources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:br>
                  <a:rPr lang="en-US" sz="2800" dirty="0"/>
                </a:br>
                <a:r>
                  <a:rPr lang="en-US" sz="2800" dirty="0"/>
                  <a:t>can predict the growth of runaways</a:t>
                </a:r>
                <a:br>
                  <a:rPr lang="en-US" sz="2800" i="1" dirty="0"/>
                </a:br>
                <a:endParaRPr lang="en-US" sz="2800" i="1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𝑎𝑣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𝑅𝐸</m:t>
                            </m:r>
                          </m:sub>
                        </m:sSub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p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d>
                      </m:e>
                    </m:nary>
                  </m:oMath>
                </a14:m>
                <a:r>
                  <a:rPr lang="en-US" sz="2800" i="1" dirty="0"/>
                  <a:t> </a:t>
                </a:r>
              </a:p>
              <a:p>
                <a:pPr algn="ctr"/>
                <a:endParaRPr lang="en-US" sz="2800" dirty="0"/>
              </a:p>
              <a:p>
                <a:pPr algn="ctr"/>
                <a:r>
                  <a:rPr lang="en-US" sz="2800" dirty="0"/>
                  <a:t>This source is how we treat the </a:t>
                </a:r>
                <a:r>
                  <a:rPr lang="en-US" sz="2800" b="1" dirty="0"/>
                  <a:t>avalanche growth mechanism</a:t>
                </a:r>
                <a:endParaRPr lang="en-US" sz="28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D52A152-1B4B-C3BD-BCF5-AF645C540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15" y="578784"/>
                <a:ext cx="5976985" cy="5968109"/>
              </a:xfrm>
              <a:prstGeom prst="rect">
                <a:avLst/>
              </a:prstGeom>
              <a:blipFill>
                <a:blip r:embed="rId5"/>
                <a:stretch>
                  <a:fillRect l="-2119" b="-1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B1D204-B9AD-7F44-2A21-A3C08ADE0C5A}"/>
                  </a:ext>
                </a:extLst>
              </p:cNvPr>
              <p:cNvSpPr txBox="1"/>
              <p:nvPr/>
            </p:nvSpPr>
            <p:spPr>
              <a:xfrm>
                <a:off x="7795308" y="1532920"/>
                <a:ext cx="2024746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  <a:buClr>
                    <a:srgbClr val="FA4616"/>
                  </a:buClr>
                  <a:buSzPct val="10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𝑖𝑛𝑖𝑡</m:t>
                          </m:r>
                        </m:sub>
                      </m:sSub>
                    </m:oMath>
                  </m:oMathPara>
                </a14:m>
                <a:endParaRPr lang="en-US" sz="8000" dirty="0">
                  <a:solidFill>
                    <a:srgbClr val="326698"/>
                  </a:solidFill>
                  <a:latin typeface="Cambria" panose="02040503050406030204" pitchFamily="18" charset="0"/>
                  <a:ea typeface="MS PGothic" panose="020B0600070205080204" pitchFamily="34" charset="-128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B1D204-B9AD-7F44-2A21-A3C08ADE0C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308" y="1532920"/>
                <a:ext cx="2024746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6D5CCD67-D6FD-86BE-5B88-AE72FB091D61}"/>
              </a:ext>
            </a:extLst>
          </p:cNvPr>
          <p:cNvSpPr txBox="1"/>
          <p:nvPr/>
        </p:nvSpPr>
        <p:spPr>
          <a:xfrm>
            <a:off x="119015" y="6549958"/>
            <a:ext cx="1121058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J. S. Arnaud, T. B. Mark, and C. J. McDevitt, </a:t>
            </a:r>
            <a:r>
              <a:rPr lang="en-US" sz="11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 Physics-Constrained Deep Learning Surrogate Model of the Runaway Electron Avalanche Growth Rate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Journal of Plasma Physics </a:t>
            </a:r>
            <a:r>
              <a:rPr lang="en-US" sz="11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90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(2024).</a:t>
            </a:r>
          </a:p>
          <a:p>
            <a:pPr algn="l"/>
            <a:r>
              <a:rPr lang="en-US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‌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603434-EDEC-F187-A3C1-E7373299BB34}"/>
              </a:ext>
            </a:extLst>
          </p:cNvPr>
          <p:cNvSpPr txBox="1"/>
          <p:nvPr/>
        </p:nvSpPr>
        <p:spPr>
          <a:xfrm>
            <a:off x="11252499" y="647610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pic>
        <p:nvPicPr>
          <p:cNvPr id="5" name="Picture 4" descr="Diagram&#10;&#10;AI-generated content may be incorrect.">
            <a:extLst>
              <a:ext uri="{FF2B5EF4-FFF2-40B4-BE49-F238E27FC236}">
                <a16:creationId xmlns:a16="http://schemas.microsoft.com/office/drawing/2014/main" id="{8D593F85-B0C6-0415-28E9-E8DB97B7F0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0528" y="3856483"/>
            <a:ext cx="4687735" cy="289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01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1CD35-B04B-D494-AE85-A2FE01040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0"/>
            <a:ext cx="11379199" cy="10668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DeepRunAway</a:t>
            </a:r>
            <a:r>
              <a:rPr lang="en-US" dirty="0"/>
              <a:t> captures the avalanche mechanism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A41071-F3E9-E711-65E0-A38851CD238F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406402" y="1186554"/>
                <a:ext cx="11379199" cy="535025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/>
                  <a:t>Our RPF-PINN models scan orders of magnitude of the plasma composition and field strengths,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Ne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‖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Ne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1800" dirty="0"/>
              </a:p>
              <a:p>
                <a:pPr marL="0" indent="0">
                  <a:buNone/>
                </a:pPr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A41071-F3E9-E711-65E0-A38851CD2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406402" y="1186554"/>
                <a:ext cx="11379199" cy="5350253"/>
              </a:xfrm>
              <a:blipFill>
                <a:blip r:embed="rId3"/>
                <a:stretch>
                  <a:fillRect l="-1339" t="-23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F4A576C-5A8C-047B-57B3-E67AE88A5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560" y="2176201"/>
            <a:ext cx="5222684" cy="3917013"/>
          </a:xfrm>
          <a:prstGeom prst="rect">
            <a:avLst/>
          </a:prstGeom>
        </p:spPr>
      </p:pic>
      <p:pic>
        <p:nvPicPr>
          <p:cNvPr id="7" name="Picture 6" descr="Chart&#10;&#10;AI-generated content may be incorrect.">
            <a:extLst>
              <a:ext uri="{FF2B5EF4-FFF2-40B4-BE49-F238E27FC236}">
                <a16:creationId xmlns:a16="http://schemas.microsoft.com/office/drawing/2014/main" id="{E65343EB-23E4-2820-A9DF-79BEE9766C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31" t="14324" r="4731" b="7067"/>
          <a:stretch>
            <a:fillRect/>
          </a:stretch>
        </p:blipFill>
        <p:spPr>
          <a:xfrm>
            <a:off x="5751702" y="2390316"/>
            <a:ext cx="5800440" cy="37771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C5C93D-0B45-89FF-4C45-2AA3C4A31585}"/>
                  </a:ext>
                </a:extLst>
              </p:cNvPr>
              <p:cNvSpPr txBox="1"/>
              <p:nvPr/>
            </p:nvSpPr>
            <p:spPr>
              <a:xfrm>
                <a:off x="10397839" y="2027828"/>
                <a:ext cx="581121" cy="4770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l" defTabSz="914400">
                  <a:spcBef>
                    <a:spcPts val="0"/>
                  </a:spcBef>
                  <a:spcAft>
                    <a:spcPts val="600"/>
                  </a:spcAft>
                  <a:buClr>
                    <a:srgbClr val="FA4616"/>
                  </a:buClr>
                  <a:buSzPct val="10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PGothic" panose="020B0600070205080204" pitchFamily="34" charset="-128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PGothic" panose="020B0600070205080204" pitchFamily="34" charset="-128"/>
                            </a:rPr>
                            <m:t>𝛾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PGothic" panose="020B0600070205080204" pitchFamily="34" charset="-128"/>
                            </a:rPr>
                            <m:t>av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latin typeface="Rockwell" panose="02060603020205020403" pitchFamily="18" charset="77"/>
                  <a:ea typeface="MS PGothic" panose="020B0600070205080204" pitchFamily="34" charset="-128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C5C93D-0B45-89FF-4C45-2AA3C4A315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7839" y="2027828"/>
                <a:ext cx="581121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5C831405-8CFE-7E57-2612-1E8170959A22}"/>
              </a:ext>
            </a:extLst>
          </p:cNvPr>
          <p:cNvSpPr txBox="1"/>
          <p:nvPr/>
        </p:nvSpPr>
        <p:spPr>
          <a:xfrm>
            <a:off x="0" y="6212968"/>
            <a:ext cx="12337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200" dirty="0"/>
              <a:t>L. </a:t>
            </a:r>
            <a:r>
              <a:rPr lang="en-US" sz="1200" dirty="0" err="1"/>
              <a:t>Hesslow</a:t>
            </a:r>
            <a:r>
              <a:rPr lang="en-US" sz="1200" dirty="0"/>
              <a:t>, O. </a:t>
            </a:r>
            <a:r>
              <a:rPr lang="en-US" sz="1200" dirty="0" err="1"/>
              <a:t>Embréus</a:t>
            </a:r>
            <a:r>
              <a:rPr lang="en-US" sz="1200" dirty="0"/>
              <a:t>, A. Stahl, T. C. DuBois, G. Papp, S. L. Newton, and T. Fülöp, </a:t>
            </a:r>
            <a:r>
              <a:rPr lang="en-US" sz="1200" i="1" dirty="0"/>
              <a:t>Effect of Partially Screened Nuclei on Fast-Electron Dynamics</a:t>
            </a:r>
            <a:r>
              <a:rPr lang="en-US" sz="1200" dirty="0"/>
              <a:t>, Physical Review Letters </a:t>
            </a:r>
            <a:r>
              <a:rPr lang="en-US" sz="1200" b="1" dirty="0"/>
              <a:t>118</a:t>
            </a:r>
            <a:r>
              <a:rPr lang="en-US" sz="1200" dirty="0"/>
              <a:t>, (2017).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‌</a:t>
            </a:r>
            <a:r>
              <a:rPr lang="en-US" sz="1200" dirty="0">
                <a:latin typeface="Cambria" panose="02040503050406030204" pitchFamily="18" charset="0"/>
              </a:rPr>
              <a:t>Arnaud, J. S., X.-Z Tang., and C. J. McDevitt. </a:t>
            </a:r>
            <a:r>
              <a:rPr lang="en-US" sz="1200" i="1" dirty="0" err="1">
                <a:latin typeface="Cambria" panose="02040503050406030204" pitchFamily="18" charset="0"/>
              </a:rPr>
              <a:t>Nucl</a:t>
            </a:r>
            <a:r>
              <a:rPr lang="en-US" sz="1200" i="1" dirty="0">
                <a:latin typeface="Cambria" panose="02040503050406030204" pitchFamily="18" charset="0"/>
              </a:rPr>
              <a:t>. Fusion </a:t>
            </a:r>
            <a:r>
              <a:rPr lang="en-US" sz="1200" dirty="0">
                <a:latin typeface="Cambria" panose="02040503050406030204" pitchFamily="18" charset="0"/>
              </a:rPr>
              <a:t>65 106013 (2025)</a:t>
            </a:r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641E23-63CC-12C2-9159-D3B38D5BB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B9F45-1FE4-7346-86C6-EA0766363EB2}" type="slidenum">
              <a:rPr lang="en-US" smtClean="0"/>
              <a:t>9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3826A6-41C5-E5EC-BE3F-C7E9E27B8146}"/>
              </a:ext>
            </a:extLst>
          </p:cNvPr>
          <p:cNvSpPr txBox="1"/>
          <p:nvPr/>
        </p:nvSpPr>
        <p:spPr>
          <a:xfrm>
            <a:off x="11252499" y="647610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20070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tailEnd type="triangl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4124</TotalTime>
  <Words>1703</Words>
  <Application>Microsoft Macintosh PowerPoint</Application>
  <PresentationFormat>Widescreen</PresentationFormat>
  <Paragraphs>262</Paragraphs>
  <Slides>22</Slides>
  <Notes>14</Notes>
  <HiddenSlides>2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Aptos</vt:lpstr>
      <vt:lpstr>Aptos Display</vt:lpstr>
      <vt:lpstr>Arial</vt:lpstr>
      <vt:lpstr>Calibri</vt:lpstr>
      <vt:lpstr>Cambria</vt:lpstr>
      <vt:lpstr>Cambria Math</vt:lpstr>
      <vt:lpstr>Helvetica</vt:lpstr>
      <vt:lpstr>Helvetica Light</vt:lpstr>
      <vt:lpstr>NimbusRomNo9L</vt:lpstr>
      <vt:lpstr>Rockwell</vt:lpstr>
      <vt:lpstr>Times New Roman</vt:lpstr>
      <vt:lpstr>Wingdings</vt:lpstr>
      <vt:lpstr>Office Theme</vt:lpstr>
      <vt:lpstr>Neural Surrogates of  Runaway Electron Evolution</vt:lpstr>
      <vt:lpstr>Motivation</vt:lpstr>
      <vt:lpstr>Outline</vt:lpstr>
      <vt:lpstr>Physics-informed Neural Networks (PINNs)</vt:lpstr>
      <vt:lpstr>Relativistic Fokker-Planck Equation</vt:lpstr>
      <vt:lpstr>Runaway Probability Function (RPF)</vt:lpstr>
      <vt:lpstr>DeepRunAway = RPF + PINNs</vt:lpstr>
      <vt:lpstr>DeepRunAway post-processes the RPF</vt:lpstr>
      <vt:lpstr>DeepRunAway captures the avalanche mechanism</vt:lpstr>
      <vt:lpstr>DeepRunAway  0D disruption model</vt:lpstr>
      <vt:lpstr>Enhancing the fidelity of DeepRunAway </vt:lpstr>
      <vt:lpstr>Runaway electron dynamics</vt:lpstr>
      <vt:lpstr>Higher order moments</vt:lpstr>
      <vt:lpstr>RE energy distribution</vt:lpstr>
      <vt:lpstr>PowerPoint Presentation</vt:lpstr>
      <vt:lpstr>RE energy distribution results</vt:lpstr>
      <vt:lpstr>Enhancing the fidelity of DeepRunAway </vt:lpstr>
      <vt:lpstr>Ongoing work: Capturing disruption dynamics</vt:lpstr>
      <vt:lpstr>Capturing f(p, ξ) via Legendre Basis</vt:lpstr>
      <vt:lpstr>Capturing f(p, ξ) via Green’s Function Method </vt:lpstr>
      <vt:lpstr>Results: RE Green’s function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Mark,Tyler Beuseng</dc:creator>
  <cp:lastModifiedBy>Mark,Tyler Beuseng</cp:lastModifiedBy>
  <cp:revision>300</cp:revision>
  <cp:lastPrinted>2026-06-12T17:24:09Z</cp:lastPrinted>
  <dcterms:created xsi:type="dcterms:W3CDTF">2026-06-11T17:52:35Z</dcterms:created>
  <dcterms:modified xsi:type="dcterms:W3CDTF">2026-06-16T07:15:52Z</dcterms:modified>
</cp:coreProperties>
</file>