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4"/>
  </p:notesMasterIdLst>
  <p:sldIdLst>
    <p:sldId id="371" r:id="rId2"/>
    <p:sldId id="498" r:id="rId3"/>
    <p:sldId id="558" r:id="rId4"/>
    <p:sldId id="541" r:id="rId5"/>
    <p:sldId id="568" r:id="rId6"/>
    <p:sldId id="586" r:id="rId7"/>
    <p:sldId id="588" r:id="rId8"/>
    <p:sldId id="525" r:id="rId9"/>
    <p:sldId id="526" r:id="rId10"/>
    <p:sldId id="530" r:id="rId11"/>
    <p:sldId id="590" r:id="rId12"/>
    <p:sldId id="591" r:id="rId13"/>
    <p:sldId id="571" r:id="rId14"/>
    <p:sldId id="534" r:id="rId15"/>
    <p:sldId id="536" r:id="rId16"/>
    <p:sldId id="537" r:id="rId17"/>
    <p:sldId id="577" r:id="rId18"/>
    <p:sldId id="564" r:id="rId19"/>
    <p:sldId id="567" r:id="rId20"/>
    <p:sldId id="578" r:id="rId21"/>
    <p:sldId id="587" r:id="rId22"/>
    <p:sldId id="580" r:id="rId23"/>
    <p:sldId id="560" r:id="rId24"/>
    <p:sldId id="581" r:id="rId25"/>
    <p:sldId id="582" r:id="rId26"/>
    <p:sldId id="583" r:id="rId27"/>
    <p:sldId id="559" r:id="rId28"/>
    <p:sldId id="542" r:id="rId29"/>
    <p:sldId id="543" r:id="rId30"/>
    <p:sldId id="544" r:id="rId31"/>
    <p:sldId id="552" r:id="rId32"/>
    <p:sldId id="553" r:id="rId33"/>
  </p:sldIdLst>
  <p:sldSz cx="9144000" cy="6858000" type="screen4x3"/>
  <p:notesSz cx="7008813" cy="9294813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DejaVu Sans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DejaVu Sans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DejaVu Sans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DejaVu Sans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DejaVu Sans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DejaVu Sans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DejaVu Sans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DejaVu Sans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DejaVu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F02FF"/>
    <a:srgbClr val="5274FF"/>
    <a:srgbClr val="E026FF"/>
    <a:srgbClr val="65A214"/>
    <a:srgbClr val="33800E"/>
    <a:srgbClr val="DD7B17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5"/>
    <p:restoredTop sz="96005" autoAdjust="0"/>
  </p:normalViewPr>
  <p:slideViewPr>
    <p:cSldViewPr>
      <p:cViewPr varScale="1">
        <p:scale>
          <a:sx n="126" d="100"/>
          <a:sy n="126" d="100"/>
        </p:scale>
        <p:origin x="720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0T20:36:22.4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24575,'15'0'0,"-2"0"0,-1 0 0,0 4 0,0 0 0,0 3 0,3 2 0,-1-1 0,0 0 0,-1 1 0,-2-2 0,-1 1 0,0 0 0,-1-1 0,1 0 0,-2 2 0,0-2 0,1 1 0,0-1 0,2-3 0,-5 3 0,6-7 0,-3 7 0,2-5 0,1 5 0,1-6 0,-2 6 0,2-7 0,-2 7 0,2-2 0,1 4 0,-1-2 0,2-2 0,-3 2 0,1-2 0,-2 3 0,5 0 0,-4-1 0,4-1 0,-5 1 0,2-3 0,-2 0 0,7 3 0,-5-3 0,1 5 0,-2-5 0,-4 3 0,5-3 0,1 4 0,0 1 0,4-5 0,-5 3 0,6-2 0,-3 4 0,1-1 0,1 0 0,-5 1 0,2-2 0,0 1 0,-2 1 0,3-1 0,-5 0 0,7 3 0,-6 2 0,6-1 0,-9 0 0,2-1 0,-5-3 0,6 3 0,-4-4 0,5 2 0,-4-1 0,1-1 0,0 1 0,1-1 0,2-1 0,-2 1 0,1-3 0,0 3 0,0 1 0,1-3 0,-2 2 0,4-2 0,-3-1 0,0 3 0,-4-7 0,-3 7 0,0-7 0,1 4 0,-3-1 0,1-3 0,-3 7 0,3-7 0,-1 7 0,3-7 0,-4 6 0,2-5 0,-3 5 0,1-5 0,-2 2 0</inkml:trace>
  <inkml:trace contextRef="#ctx0" brushRef="#br0" timeOffset="1">1037 287 24575,'0'11'0,"2"-1"0,1 1 0,3-7 0,0 11 0,-1-11 0,1 12 0,-1-8 0,2 6 0,-2-1 0,1 2 0,0-3 0,0 4 0,0-5 0,-1 6 0,1-6 0,1 4 0,-2-6 0,0 6 0,1-7 0,0 6 0,-1-5 0,1 2 0,-3 0 0,1-3 0,0 3 0,1-4 0,-2 0 0,2 0 0,-2 0 0,0 4 0,2-2 0,-2 2 0,2-4 0,0 0 0,0 1 0,2-1 0,-2 0 0,0 0 0,0 0 0,-2 0 0,2 1 0,-2-1 0,0 0 0,2 0 0,-5 0 0,5 0 0,-4 0 0,4-3 0,-4 2 0,3-5 0,-3 5 0,1-2 0,-2 3 0,0 0 0,-4-4 0,0 0 0,-7-3 0,2 0 0,-1 0 0,2 0 0,0 0 0,1 0 0,-1 0 0,0 0 0,1 0 0,-1 0 0,0 0 0,-1 0 0,0 0 0,-3 0 0,3 0 0,-3 0 0,3 0 0,-1 4 0,0-4 0,1 7 0,-3-6 0,6 5 0,-4-5 0,3 5 0,-4-5 0,5 2 0,-3-3 0,4 0 0,-1 0 0,0 0 0,1 0 0,0 0 0,0 0 0,2 3 0,1 1 0,2 0 0,0-1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0T20:36:22.4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24575,'45'39'0,"10"15"0,-11 1 0,29 38 0,-33-43 0,23 32 0,-13-18 0,2 8 0,6 5 0,-8 1 0,0-6 0,-5 2 0,-3 3 0,-6-15 0,-1 6 0,1-7 0,0-1 0,1 2 0,-3-10 0,1 7 0,-2-15 0,2 7 0,-3-9 0,2 1 0,-1-2 0,-1-6 0,0 6 0,1-8 0,-3 2 0,4 7 0,-3-7 0,3 6 0,13 21 0,-15-17 0,8 15 0,-20-29 0,-1 6 0,1-12 0,-1 6 0,0-2 0,-1-3 0,-3 3 0,4 2 0,-4-6 0,4 6 0,-1-8 0,0 1 0,1-1 0,-1 2 0,1-3 0,-1 1 0,0 2 0,9 8 0,-6-6 0,7 14 0,-15-16 0,6 5 0,-5-7 0,4 0 0,-3-5 0,1 5 0,-2-6 0,1 1 0,1 5 0,-6-11 0,8 5 0,-9-7 0,4 0 0,-5 7 0,0-5 0,2 5 0,-2-7 0,0 0 0,0 7 0,2-1 0,-2 3 0,0-5 0,-3-1 0,3-3 0,-3 0 0,3 1 0,0-1 0,0 0 0,0 3 0,-3-3 0,3 0 0,-5 1 0,6-1 0,-1 0 0,-4 0 0,3-5 0,-5 1 0,1-6 0</inkml:trace>
  <inkml:trace contextRef="#ctx0" brushRef="#br0" timeOffset="1">1701 2986 24575,'18'0'0,"-7"0"0,7 0 0,-4 0 0,4 0 0,-3 0 0,1 0 0,-2 6 0,6 0 0,-3 0 0,1 5 0,-3-5 0,3 6 0,-6-1 0,3-3 0,3 2 0,-5-4 0,1 5 0,4 1 0,-5-2 0,2 3 0,2-3 0,-4 2 0,7 1 0,-3-3 0,1 2 0,-3-1 0,-2-3 0,0 0 0,-4-2 0,4 7 0,-5-7 0,0 2 0,0-6 0,0 6 0,1-1 0,0-1 0,-5 4 0,7-6 0,-5 7 0,6-5 0,-4 4 0,0-10 0,0 10 0,0-10 0,0 5 0,0 1 0,0-6 0,0 6 0,-3-2 0,3-4 0,-3 6 0,3-6 0,0 0 0,-1 0 0,-3-4 0,0-8 0,-4-1 0,0-7 0,-4 7 0,3-9 0,-7 9 0,8-9 0,-3 3 0,3 3 0,0-7 0,-5 4 0,3-3 0,-1 3 0,3-4 0,-5 11 0,5-9 0,-8 3 0,3-7 0,-5 2 0,6-1 0,-5 1 0,3-8 0,-4 6 0,1-12 0,-1 12 0,5-12 0,-3 11 0,3-3 0,-1-2 0,-6-6 0,9 4 0,-8 0 0,4 8 0,2 8 0,-3-5 0,4 9 0,-5-3 0,5 6 0,-1-3 0,2 7 0,1-2 0,-1 6 0,3-2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0T20:39:58.6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24575,'20'0'0,"-2"0"0,-3 0 0,2 4 0,-2 0 0,2 3 0,2 2 0,-1-1 0,2 0 0,-3 1 0,-2-2 0,-3 1 0,2 0 0,-1-1 0,0 0 0,-2 2 0,-2-2 0,4 1 0,-1-1 0,2-3 0,-5 3 0,6-7 0,-2 7 0,2-5 0,0 5 0,2-6 0,-2 6 0,2-7 0,-2 7 0,2-2 0,3 4 0,-4-2 0,5-2 0,-5 2 0,0-2 0,0 3 0,5 0 0,-5-1 0,5-1 0,-5 1 0,0-3 0,0 0 0,7 3 0,-6-3 0,3 5 0,-5-5 0,-4 3 0,6-3 0,2 4 0,-1 1 0,6-5 0,-6 3 0,7-2 0,-4 4 0,1-1 0,4 0 0,-10 1 0,4-2 0,1 1 0,-5 1 0,5-1 0,-5 0 0,7 3 0,-6 2 0,7-1 0,-12 0 0,2-1 0,-5-3 0,6 3 0,-4-4 0,6 2 0,-5-1 0,2-1 0,-1 1 0,2-1 0,2-1 0,-2 1 0,1-3 0,0 3 0,0 1 0,0-3 0,0 2 0,3-2 0,-2-1 0,-2 3 0,-4-7 0,-4 7 0,0-7 0,0 4 0,-3-1 0,2-3 0,-5 7 0,5-7 0,-2 7 0,3-7 0,-4 6 0,3-5 0,-5 5 0,2-5 0,-3 2 0</inkml:trace>
  <inkml:trace contextRef="#ctx0" brushRef="#br0" timeOffset="1">1382 287 24575,'0'11'0,"3"-1"0,1 1 0,4-7 0,-1 11 0,0-11 0,2 12 0,-2-8 0,1 6 0,-1-1 0,1 2 0,1-3 0,-2 4 0,1-5 0,-1 6 0,1-6 0,1 4 0,-2-6 0,0 6 0,1-7 0,-1 6 0,0-5 0,1 2 0,-3 0 0,0-3 0,-1 3 0,3-4 0,-2 0 0,1 0 0,-1 0 0,-1 4 0,1-2 0,0 2 0,2-4 0,0 0 0,-1 1 0,3-1 0,-2 0 0,0 0 0,0 0 0,-3 0 0,2 1 0,-2-1 0,0 0 0,3 0 0,-7 0 0,7 0 0,-6 0 0,5-3 0,-5 2 0,5-5 0,-5 5 0,2-2 0,-3 3 0,0 0 0,-6-4 0,1 0 0,-9-3 0,1 0 0,1 0 0,1 0 0,-1 0 0,4 0 0,-3 0 0,0 0 0,2 0 0,-2 0 0,0 0 0,0 0 0,-2 0 0,-2 0 0,3 0 0,-4 0 0,4 0 0,-2 4 0,1-4 0,1 7 0,-4-6 0,8 5 0,-6-5 0,6 5 0,-8-5 0,8 2 0,-3-3 0,4 0 0,-1 0 0,1 0 0,0 0 0,0 0 0,0 0 0,2 3 0,3 1 0,2 0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AutoShape 12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AutoShape 13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AutoShape 14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AutoShape 15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AutoShape 16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AutoShape 17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AutoShape 18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AutoShape 19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2" name="AutoShape 20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3" name="AutoShape 21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4" name="Rectangle 2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05138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240" tIns="46440" rIns="93240" bIns="46440" numCol="1" anchor="t" anchorCtr="0" compatLnSpc="1">
            <a:prstTxWarp prst="textNoShape">
              <a:avLst/>
            </a:prstTxWarp>
          </a:bodyPr>
          <a:lstStyle>
            <a:lvl1pPr eaLnBrk="1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DejaVu LGC Sans" charset="0"/>
              </a:defRPr>
            </a:lvl1pPr>
          </a:lstStyle>
          <a:p>
            <a:endParaRPr lang="en-US"/>
          </a:p>
        </p:txBody>
      </p:sp>
      <p:sp>
        <p:nvSpPr>
          <p:cNvPr id="3095" name="Rectangle 23"/>
          <p:cNvSpPr>
            <a:spLocks noGrp="1" noChangeArrowheads="1"/>
          </p:cNvSpPr>
          <p:nvPr>
            <p:ph type="dt"/>
          </p:nvPr>
        </p:nvSpPr>
        <p:spPr bwMode="auto">
          <a:xfrm>
            <a:off x="3971925" y="0"/>
            <a:ext cx="3005138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240" tIns="46440" rIns="93240" bIns="46440" numCol="1" anchor="t" anchorCtr="0" compatLnSpc="1">
            <a:prstTxWarp prst="textNoShape">
              <a:avLst/>
            </a:prstTxWarp>
          </a:bodyPr>
          <a:lstStyle>
            <a:lvl1pPr algn="r" eaLnBrk="1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DejaVu LGC Sans" charset="0"/>
              </a:defRPr>
            </a:lvl1pPr>
          </a:lstStyle>
          <a:p>
            <a:endParaRPr lang="en-US"/>
          </a:p>
        </p:txBody>
      </p:sp>
      <p:sp>
        <p:nvSpPr>
          <p:cNvPr id="3096" name="Rectangle 2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8500"/>
            <a:ext cx="4614863" cy="34528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97" name="Rectangle 25"/>
          <p:cNvSpPr>
            <a:spLocks noGrp="1" noChangeArrowheads="1"/>
          </p:cNvSpPr>
          <p:nvPr>
            <p:ph type="body"/>
          </p:nvPr>
        </p:nvSpPr>
        <p:spPr bwMode="auto">
          <a:xfrm>
            <a:off x="933450" y="4416425"/>
            <a:ext cx="5110163" cy="414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240" tIns="46440" rIns="93240" bIns="4644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3098" name="Rectangle 26"/>
          <p:cNvSpPr>
            <a:spLocks noGrp="1" noChangeArrowheads="1"/>
          </p:cNvSpPr>
          <p:nvPr>
            <p:ph type="ftr"/>
          </p:nvPr>
        </p:nvSpPr>
        <p:spPr bwMode="auto">
          <a:xfrm>
            <a:off x="0" y="8832850"/>
            <a:ext cx="3005138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240" tIns="46440" rIns="93240" bIns="46440" numCol="1" anchor="b" anchorCtr="0" compatLnSpc="1">
            <a:prstTxWarp prst="textNoShape">
              <a:avLst/>
            </a:prstTxWarp>
          </a:bodyPr>
          <a:lstStyle>
            <a:lvl1pPr eaLnBrk="1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DejaVu LGC Sans" charset="0"/>
              </a:defRPr>
            </a:lvl1pPr>
          </a:lstStyle>
          <a:p>
            <a:endParaRPr lang="en-US"/>
          </a:p>
        </p:txBody>
      </p:sp>
      <p:sp>
        <p:nvSpPr>
          <p:cNvPr id="3099" name="Rectangle 27"/>
          <p:cNvSpPr>
            <a:spLocks noGrp="1" noChangeArrowheads="1"/>
          </p:cNvSpPr>
          <p:nvPr>
            <p:ph type="sldNum"/>
          </p:nvPr>
        </p:nvSpPr>
        <p:spPr bwMode="auto">
          <a:xfrm>
            <a:off x="3971925" y="8832850"/>
            <a:ext cx="3005138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240" tIns="46440" rIns="93240" bIns="46440" numCol="1" anchor="b" anchorCtr="0" compatLnSpc="1">
            <a:prstTxWarp prst="textNoShape">
              <a:avLst/>
            </a:prstTxWarp>
          </a:bodyPr>
          <a:lstStyle>
            <a:lvl1pPr algn="r" eaLnBrk="1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DejaVu LGC Sans" charset="0"/>
              </a:defRPr>
            </a:lvl1pPr>
          </a:lstStyle>
          <a:p>
            <a:fld id="{EC68B6D1-1DFC-F74E-B05F-3820CAC198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123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E4ADA63-7304-7349-8FCE-D330AD4C010A}" type="slidenum">
              <a:rPr lang="en-US"/>
              <a:pPr/>
              <a:t>1</a:t>
            </a:fld>
            <a:endParaRPr lang="en-US"/>
          </a:p>
        </p:txBody>
      </p:sp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1181100" y="698500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33450" y="4416425"/>
            <a:ext cx="5111750" cy="414972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ts val="1250"/>
              </a:spcBef>
              <a:spcAft>
                <a:spcPts val="125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1250"/>
              </a:spcBef>
              <a:spcAft>
                <a:spcPts val="125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1250"/>
              </a:spcBef>
              <a:spcAft>
                <a:spcPts val="125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1250"/>
              </a:spcBef>
              <a:spcAft>
                <a:spcPts val="125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34A1ECF-EC6B-ED4B-BD28-642695A6959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33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5800"/>
            <a:ext cx="4673600" cy="3505200"/>
          </a:xfrm>
          <a:solidFill>
            <a:srgbClr val="FFFFFF"/>
          </a:solidFill>
          <a:ln/>
        </p:spPr>
      </p:sp>
      <p:sp>
        <p:nvSpPr>
          <p:cNvPr id="133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5181600" cy="42846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154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93F738-A6DA-BE40-BD5C-F7434465809D}" type="slidenum">
              <a:rPr lang="en-US"/>
              <a:pPr/>
              <a:t>4</a:t>
            </a:fld>
            <a:endParaRPr lang="en-US"/>
          </a:p>
        </p:txBody>
      </p:sp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1191354" y="704153"/>
            <a:ext cx="4685352" cy="35111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199" tIns="46099" rIns="92199" bIns="46099" anchor="ctr"/>
          <a:lstStyle/>
          <a:p>
            <a:endParaRPr lang="en-US"/>
          </a:p>
        </p:txBody>
      </p:sp>
      <p:sp>
        <p:nvSpPr>
          <p:cNvPr id="337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31947" y="4415357"/>
            <a:ext cx="5116097" cy="426172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94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93F738-A6DA-BE40-BD5C-F7434465809D}" type="slidenum">
              <a:rPr lang="en-US"/>
              <a:pPr/>
              <a:t>13</a:t>
            </a:fld>
            <a:endParaRPr lang="en-US"/>
          </a:p>
        </p:txBody>
      </p:sp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1191354" y="704153"/>
            <a:ext cx="4685352" cy="35111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199" tIns="46099" rIns="92199" bIns="46099" anchor="ctr"/>
          <a:lstStyle/>
          <a:p>
            <a:endParaRPr lang="en-US"/>
          </a:p>
        </p:txBody>
      </p:sp>
      <p:sp>
        <p:nvSpPr>
          <p:cNvPr id="337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31947" y="4415357"/>
            <a:ext cx="5116097" cy="426172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59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93F738-A6DA-BE40-BD5C-F7434465809D}" type="slidenum">
              <a:rPr lang="en-US"/>
              <a:pPr/>
              <a:t>17</a:t>
            </a:fld>
            <a:endParaRPr lang="en-US"/>
          </a:p>
        </p:txBody>
      </p:sp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1191354" y="704153"/>
            <a:ext cx="4685352" cy="35111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199" tIns="46099" rIns="92199" bIns="46099" anchor="ctr"/>
          <a:lstStyle/>
          <a:p>
            <a:endParaRPr lang="en-US"/>
          </a:p>
        </p:txBody>
      </p:sp>
      <p:sp>
        <p:nvSpPr>
          <p:cNvPr id="337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31947" y="4415357"/>
            <a:ext cx="5116097" cy="426172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8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93F738-A6DA-BE40-BD5C-F7434465809D}" type="slidenum">
              <a:rPr lang="en-US"/>
              <a:pPr/>
              <a:t>20</a:t>
            </a:fld>
            <a:endParaRPr lang="en-US"/>
          </a:p>
        </p:txBody>
      </p:sp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1191354" y="704153"/>
            <a:ext cx="4685352" cy="35111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199" tIns="46099" rIns="92199" bIns="46099" anchor="ctr"/>
          <a:lstStyle/>
          <a:p>
            <a:endParaRPr lang="en-US"/>
          </a:p>
        </p:txBody>
      </p:sp>
      <p:sp>
        <p:nvSpPr>
          <p:cNvPr id="337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31947" y="4415357"/>
            <a:ext cx="5116097" cy="426172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34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48839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70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7013" y="217488"/>
            <a:ext cx="2076450" cy="5159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17488"/>
            <a:ext cx="6081713" cy="5159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8290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2600"/>
            <a:ext cx="8196263" cy="11096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3878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3967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4999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57300"/>
            <a:ext cx="4078288" cy="4119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3588" y="1257300"/>
            <a:ext cx="4079875" cy="4119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2367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9463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4659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977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9201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3417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217488"/>
            <a:ext cx="8310563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1257300"/>
            <a:ext cx="8310563" cy="411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275" y="6496050"/>
            <a:ext cx="9207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5791200"/>
            <a:ext cx="1430338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1241425" y="6430963"/>
            <a:ext cx="7445375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463550" y="6430963"/>
            <a:ext cx="355600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 flipV="1">
            <a:off x="485775" y="850900"/>
            <a:ext cx="8229600" cy="79375"/>
          </a:xfrm>
          <a:prstGeom prst="line">
            <a:avLst/>
          </a:prstGeom>
          <a:noFill/>
          <a:ln w="38160">
            <a:solidFill>
              <a:srgbClr val="FFB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2pPr>
      <a:lvl3pPr marL="1143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3pPr>
      <a:lvl4pPr marL="1600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4pPr>
      <a:lvl5pPr marL="20574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9pPr>
    </p:titleStyle>
    <p:bodyStyle>
      <a:lvl1pPr marL="342900" indent="-342900" algn="l" defTabSz="457200" rtl="0" fontAlgn="base"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2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225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47.sv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49.emf"/><Relationship Id="rId10" Type="http://schemas.openxmlformats.org/officeDocument/2006/relationships/customXml" Target="../ink/ink3.xml"/><Relationship Id="rId4" Type="http://schemas.openxmlformats.org/officeDocument/2006/relationships/image" Target="../media/image48.emf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63.emf"/><Relationship Id="rId7" Type="http://schemas.openxmlformats.org/officeDocument/2006/relationships/image" Target="../media/image67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73.emf"/><Relationship Id="rId7" Type="http://schemas.openxmlformats.org/officeDocument/2006/relationships/image" Target="../media/image77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image" Target="../media/image74.emf"/><Relationship Id="rId9" Type="http://schemas.openxmlformats.org/officeDocument/2006/relationships/image" Target="../media/image7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image" Target="../media/image74.emf"/><Relationship Id="rId7" Type="http://schemas.openxmlformats.org/officeDocument/2006/relationships/image" Target="../media/image83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emf"/><Relationship Id="rId5" Type="http://schemas.openxmlformats.org/officeDocument/2006/relationships/image" Target="../media/image76.emf"/><Relationship Id="rId4" Type="http://schemas.openxmlformats.org/officeDocument/2006/relationships/image" Target="../media/image75.emf"/><Relationship Id="rId9" Type="http://schemas.openxmlformats.org/officeDocument/2006/relationships/image" Target="../media/image8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2A22A0-2AAA-5049-A679-5411441EC93A}"/>
              </a:ext>
            </a:extLst>
          </p:cNvPr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914400" y="2438400"/>
            <a:ext cx="7239000" cy="32004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0" indent="0" algn="ctr">
              <a:spcBef>
                <a:spcPts val="500"/>
              </a:spcBef>
              <a:spcAft>
                <a:spcPts val="500"/>
              </a:spcAft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800" dirty="0"/>
              <a:t>Chris McDevitt</a:t>
            </a:r>
          </a:p>
          <a:p>
            <a:pPr marL="0" indent="0" algn="ctr">
              <a:spcBef>
                <a:spcPts val="500"/>
              </a:spcBef>
              <a:spcAft>
                <a:spcPts val="500"/>
              </a:spcAft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dirty="0">
              <a:solidFill>
                <a:schemeClr val="tx1"/>
              </a:solidFill>
            </a:endParaRPr>
          </a:p>
          <a:p>
            <a:pPr marL="0" indent="0" algn="ctr">
              <a:spcBef>
                <a:spcPts val="500"/>
              </a:spcBef>
              <a:spcAft>
                <a:spcPts val="500"/>
              </a:spcAft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dirty="0">
                <a:solidFill>
                  <a:schemeClr val="tx1"/>
                </a:solidFill>
              </a:rPr>
              <a:t>University of Florida</a:t>
            </a:r>
          </a:p>
          <a:p>
            <a:pPr marL="0" indent="0" algn="ctr">
              <a:spcBef>
                <a:spcPts val="500"/>
              </a:spcBef>
              <a:spcAft>
                <a:spcPts val="500"/>
              </a:spcAft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z="2800" dirty="0"/>
          </a:p>
          <a:p>
            <a:pPr marL="0" indent="0" algn="ctr">
              <a:spcBef>
                <a:spcPts val="500"/>
              </a:spcBef>
              <a:spcAft>
                <a:spcPts val="500"/>
              </a:spcAft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dirty="0">
                <a:solidFill>
                  <a:schemeClr val="tx1"/>
                </a:solidFill>
              </a:rPr>
              <a:t>Thanks to </a:t>
            </a:r>
            <a:r>
              <a:rPr lang="en-US" dirty="0" err="1">
                <a:solidFill>
                  <a:schemeClr val="tx1"/>
                </a:solidFill>
              </a:rPr>
              <a:t>Xianzhu</a:t>
            </a:r>
            <a:r>
              <a:rPr lang="en-US" dirty="0">
                <a:solidFill>
                  <a:schemeClr val="tx1"/>
                </a:solidFill>
              </a:rPr>
              <a:t> Tang, Nathan Garland</a:t>
            </a:r>
          </a:p>
          <a:p>
            <a:pPr marL="0" indent="0" algn="ctr">
              <a:spcBef>
                <a:spcPts val="500"/>
              </a:spcBef>
              <a:spcAft>
                <a:spcPts val="500"/>
              </a:spcAft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z="2800" dirty="0"/>
          </a:p>
          <a:p>
            <a:pPr marL="0" indent="0" algn="ctr">
              <a:spcBef>
                <a:spcPts val="500"/>
              </a:spcBef>
              <a:spcAft>
                <a:spcPts val="500"/>
              </a:spcAft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dirty="0">
              <a:solidFill>
                <a:schemeClr val="tx1"/>
              </a:solidFill>
            </a:endParaRPr>
          </a:p>
          <a:p>
            <a:pPr marL="0" indent="0" algn="ctr">
              <a:spcBef>
                <a:spcPts val="500"/>
              </a:spcBef>
              <a:spcAft>
                <a:spcPts val="500"/>
              </a:spcAft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Work supported by TDS &amp; SCREAM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SciDACs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81000" y="685800"/>
            <a:ext cx="86106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744537"/>
            <a:ext cx="8458200" cy="1236663"/>
          </a:xfrm>
          <a:ln/>
        </p:spPr>
        <p:txBody>
          <a:bodyPr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dirty="0">
                <a:solidFill>
                  <a:srgbClr val="004AA5"/>
                </a:solidFill>
              </a:rPr>
              <a:t>Runaway Electron Generation during Tokamak Disruptions</a:t>
            </a:r>
          </a:p>
        </p:txBody>
      </p:sp>
    </p:spTree>
    <p:extLst>
      <p:ext uri="{BB962C8B-B14F-4D97-AF65-F5344CB8AC3E}">
        <p14:creationId xmlns:p14="http://schemas.microsoft.com/office/powerpoint/2010/main" val="39761599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541A7-D952-6D48-8B85-8AE5D6344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0"/>
            <a:ext cx="8310563" cy="804862"/>
          </a:xfrm>
        </p:spPr>
        <p:txBody>
          <a:bodyPr/>
          <a:lstStyle/>
          <a:p>
            <a:r>
              <a:rPr lang="en-US" dirty="0"/>
              <a:t>Inductive Electric Field During a Tokamak Disruption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3FB90-0371-724F-9B46-EAB1FF603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1257300"/>
            <a:ext cx="4991099" cy="48387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The characteristic strength of the inductive electric field can be estimated based on the available poloidal flux [</a:t>
            </a:r>
            <a:r>
              <a:rPr lang="en-US" sz="2000" dirty="0">
                <a:solidFill>
                  <a:srgbClr val="FF0000"/>
                </a:solidFill>
              </a:rPr>
              <a:t>Boozer 2018</a:t>
            </a:r>
            <a:r>
              <a:rPr lang="en-US" sz="2000" dirty="0"/>
              <a:t>]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An ITER-like case with             of poloidal flux and a </a:t>
            </a:r>
            <a:r>
              <a:rPr lang="en-US" sz="2000" i="1" dirty="0"/>
              <a:t>            </a:t>
            </a:r>
            <a:r>
              <a:rPr lang="en-US" sz="2000" dirty="0"/>
              <a:t>current decay implies an average loop voltage of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This implies </a:t>
            </a:r>
            <a:r>
              <a:rPr lang="en-US" i="1" dirty="0"/>
              <a:t>                   </a:t>
            </a:r>
            <a:r>
              <a:rPr lang="en-US" dirty="0"/>
              <a:t>for    </a:t>
            </a:r>
            <a:r>
              <a:rPr lang="en-US" i="1" dirty="0"/>
              <a:t>n</a:t>
            </a:r>
            <a:r>
              <a:rPr lang="en-US" i="1" baseline="-25000" dirty="0"/>
              <a:t>e</a:t>
            </a:r>
            <a:r>
              <a:rPr lang="en-US" i="1" dirty="0"/>
              <a:t>=10</a:t>
            </a:r>
            <a:r>
              <a:rPr lang="en-US" i="1" baseline="30000" dirty="0"/>
              <a:t>14</a:t>
            </a:r>
            <a:r>
              <a:rPr lang="en-US" i="1" dirty="0"/>
              <a:t> </a:t>
            </a:r>
            <a:r>
              <a:rPr lang="en-US" dirty="0"/>
              <a:t>cm</a:t>
            </a:r>
            <a:r>
              <a:rPr lang="en-US" baseline="30000" dirty="0"/>
              <a:t>-3</a:t>
            </a:r>
            <a:r>
              <a:rPr lang="en-US" dirty="0"/>
              <a:t>, </a:t>
            </a:r>
            <a:r>
              <a:rPr lang="en-US" i="1" dirty="0" err="1"/>
              <a:t>T</a:t>
            </a:r>
            <a:r>
              <a:rPr lang="en-US" i="1" baseline="-25000" dirty="0" err="1"/>
              <a:t>e</a:t>
            </a:r>
            <a:r>
              <a:rPr lang="en-US" i="1" dirty="0"/>
              <a:t>=10 eV</a:t>
            </a:r>
            <a:r>
              <a:rPr lang="en-US" dirty="0"/>
              <a:t>, and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Maximum inductive electric field generally much larger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E81548-ACAD-194B-8012-0D00FB34D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1" y="1815935"/>
            <a:ext cx="3810000" cy="23750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71591D-39EA-C04B-A013-009FAC32C966}"/>
              </a:ext>
            </a:extLst>
          </p:cNvPr>
          <p:cNvSpPr txBox="1"/>
          <p:nvPr/>
        </p:nvSpPr>
        <p:spPr>
          <a:xfrm>
            <a:off x="6111070" y="1108049"/>
            <a:ext cx="21034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JET-like case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[Smith et al. 2006]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1F28A2-E182-614A-82D2-7E9AE221F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755989"/>
            <a:ext cx="850900" cy="241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CED863-CDCE-EC4E-A45D-EC7B5D488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676650"/>
            <a:ext cx="698500" cy="25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FC1EAB-0D9A-DD45-9205-AC55F20CE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3072384"/>
            <a:ext cx="787400" cy="241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9BAE0E-240D-D94C-8C60-8F201334E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2300" y="4334256"/>
            <a:ext cx="1054100" cy="241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CCDFA5-541D-1A4A-AD41-4147AC3CD1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5400" y="3995928"/>
            <a:ext cx="1320800" cy="28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73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A93FE-53E4-764A-8936-0750C291E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-76200"/>
            <a:ext cx="8310563" cy="804862"/>
          </a:xfrm>
        </p:spPr>
        <p:txBody>
          <a:bodyPr/>
          <a:lstStyle/>
          <a:p>
            <a:r>
              <a:rPr lang="en-US" dirty="0"/>
              <a:t>Runaway Electron Generation is Strongly Localized for Large Electric 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627BB-9F39-6C4D-B230-B3841E502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For a large inductive electric field electrons can gain a significant amount of energy in a single toroidal transit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Specifically, for an ITER-like case with an average loop voltage of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An electron can gain up to            during a single toroidal transit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The critical energy at this electric field 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Electrons can more than double their energy in a single toroidal transit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For          , electrons can be accelerated before sampling the entire flux surface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The inductive electric field in tokamak geometry scales as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70C0"/>
                </a:solidFill>
              </a:rPr>
              <a:t>Implies strong poloidal localization of runaway generation for large inductive electric fields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578AC6-D91A-E44F-845E-4FB63D13A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438400"/>
            <a:ext cx="685800" cy="27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D0331B-CD54-EF4A-9DEB-26E563312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1" y="2819400"/>
            <a:ext cx="685800" cy="2068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A0C1C7-5DB6-534A-B45B-484147250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3127248"/>
            <a:ext cx="685800" cy="217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19BCC6-838D-C741-9437-4A4187860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3694176"/>
            <a:ext cx="533400" cy="301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1B9396-2601-244F-9B34-05947B025A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4495800"/>
            <a:ext cx="457200" cy="27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11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74976-073C-794F-9CC6-9A1BAE3F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0"/>
            <a:ext cx="8310563" cy="804862"/>
          </a:xfrm>
        </p:spPr>
        <p:txBody>
          <a:bodyPr/>
          <a:lstStyle/>
          <a:p>
            <a:r>
              <a:rPr lang="en-US" dirty="0"/>
              <a:t>Runaway Probability Function in Configuration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108DD-6F30-9542-8179-3DC6B1046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57300"/>
            <a:ext cx="5410200" cy="49149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In the low </a:t>
            </a:r>
            <a:r>
              <a:rPr lang="en-US" sz="1800" dirty="0" err="1"/>
              <a:t>collisionality</a:t>
            </a:r>
            <a:r>
              <a:rPr lang="en-US" sz="1800" dirty="0"/>
              <a:t> limit and a modest inductive electric field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/>
                </a:solidFill>
              </a:rPr>
              <a:t>For large inductive electric fields the RPF is no longer a flux surface function </a:t>
            </a:r>
            <a:r>
              <a:rPr lang="en-US" sz="1800" dirty="0">
                <a:solidFill>
                  <a:schemeClr val="accent2"/>
                </a:solidFill>
                <a:sym typeface="Wingdings" pitchFamily="2" charset="2"/>
              </a:rPr>
              <a:t>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The strong in-out asymmetry results from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A weaker up-down asymmetry results from helicity of magnetic field line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/>
                </a:solidFill>
              </a:rPr>
              <a:t>RPF substantially increased across poloidal cross section for large inductive electric field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sym typeface="Wingdings" pitchFamily="2" charset="2"/>
              </a:rPr>
              <a:t>Significant increase in efficiency of all runaway generation processes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84609-BCCF-8346-9A6F-30944D6BC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768" y="1081782"/>
            <a:ext cx="3424232" cy="2575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BE5AA8-0D5C-B140-AC6A-F12065D64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768" y="3901182"/>
            <a:ext cx="3424232" cy="25758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7085B5-EB51-6243-B4D2-13BB3C92C203}"/>
              </a:ext>
            </a:extLst>
          </p:cNvPr>
          <p:cNvSpPr txBox="1"/>
          <p:nvPr/>
        </p:nvSpPr>
        <p:spPr>
          <a:xfrm>
            <a:off x="6132698" y="926068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tx1"/>
                </a:solidFill>
              </a:rPr>
              <a:t>E/</a:t>
            </a:r>
            <a:r>
              <a:rPr lang="en-US" sz="1800" i="1" dirty="0" err="1">
                <a:solidFill>
                  <a:schemeClr val="tx1"/>
                </a:solidFill>
              </a:rPr>
              <a:t>E</a:t>
            </a:r>
            <a:r>
              <a:rPr lang="en-US" sz="1800" i="1" baseline="-25000" dirty="0" err="1">
                <a:solidFill>
                  <a:schemeClr val="tx1"/>
                </a:solidFill>
              </a:rPr>
              <a:t>c</a:t>
            </a:r>
            <a:r>
              <a:rPr lang="en-US" sz="1800" i="1" dirty="0">
                <a:solidFill>
                  <a:schemeClr val="tx1"/>
                </a:solidFill>
              </a:rPr>
              <a:t>=10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D7D4EC-D07E-6B47-BA4C-6196D8F341A3}"/>
              </a:ext>
            </a:extLst>
          </p:cNvPr>
          <p:cNvSpPr txBox="1"/>
          <p:nvPr/>
        </p:nvSpPr>
        <p:spPr>
          <a:xfrm>
            <a:off x="6096000" y="3745468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tx1"/>
                </a:solidFill>
              </a:rPr>
              <a:t>E/</a:t>
            </a:r>
            <a:r>
              <a:rPr lang="en-US" sz="1800" i="1" dirty="0" err="1">
                <a:solidFill>
                  <a:schemeClr val="tx1"/>
                </a:solidFill>
              </a:rPr>
              <a:t>E</a:t>
            </a:r>
            <a:r>
              <a:rPr lang="en-US" sz="1800" i="1" baseline="-25000" dirty="0" err="1">
                <a:solidFill>
                  <a:schemeClr val="tx1"/>
                </a:solidFill>
              </a:rPr>
              <a:t>c</a:t>
            </a:r>
            <a:r>
              <a:rPr lang="en-US" sz="1800" i="1" dirty="0">
                <a:solidFill>
                  <a:schemeClr val="tx1"/>
                </a:solidFill>
              </a:rPr>
              <a:t>=1000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D3BA4A-F9D3-1F4D-9D4F-032C86DD7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400" y="990600"/>
            <a:ext cx="787400" cy="228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B2A340-265E-3A41-85DC-78FD76D95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3810000"/>
            <a:ext cx="787400" cy="228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CE8B38-3D80-6040-9ED3-D8909CA48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2895600"/>
            <a:ext cx="935420" cy="3048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466F85-95ED-794D-BA7C-EC84D2807D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6608" y="1581912"/>
            <a:ext cx="1592992" cy="2824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B0BDE8-B8BD-E643-92F1-6940A4E894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9531" y="2316795"/>
            <a:ext cx="1257300" cy="33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8AE4E5-36CB-6B40-97A7-8D7BD5E2C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9740" y="989806"/>
            <a:ext cx="573723" cy="2537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6D1BE6-8C29-CD4F-831A-3CD4032358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9600" y="3803904"/>
            <a:ext cx="573723" cy="25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8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" y="153988"/>
            <a:ext cx="8340725" cy="746125"/>
          </a:xfrm>
          <a:ln/>
        </p:spPr>
        <p:txBody>
          <a:bodyPr lIns="0" tIns="0" rIns="0" bIns="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/>
              <a:t>Outline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371600"/>
            <a:ext cx="8229600" cy="4724400"/>
          </a:xfrm>
          <a:ln/>
        </p:spPr>
        <p:txBody>
          <a:bodyPr lIns="0" tIns="0" rIns="0" bIns="0"/>
          <a:lstStyle/>
          <a:p>
            <a:pPr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/>
              </a:rPr>
              <a:t>Some challenges of runaway electron modelling in axisymmetric geometry</a:t>
            </a:r>
          </a:p>
          <a:p>
            <a:pPr lvl="1"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r>
              <a:rPr lang="en-US" dirty="0">
                <a:solidFill>
                  <a:schemeClr val="tx1"/>
                </a:solidFill>
                <a:sym typeface="Wingdings"/>
              </a:rPr>
              <a:t>Runaway seed formation</a:t>
            </a:r>
          </a:p>
          <a:p>
            <a:pPr lvl="1"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r>
              <a:rPr lang="en-US" dirty="0">
                <a:sym typeface="Wingdings"/>
              </a:rPr>
              <a:t>Avalanche amplification</a:t>
            </a:r>
          </a:p>
          <a:p>
            <a:pPr lvl="1"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/>
              </a:rPr>
              <a:t>Impact of runaway electrons on background impurities</a:t>
            </a:r>
          </a:p>
          <a:p>
            <a:pPr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endParaRPr lang="en-US" sz="1000" dirty="0">
              <a:solidFill>
                <a:schemeClr val="bg1">
                  <a:lumMod val="50000"/>
                </a:schemeClr>
              </a:solidFill>
              <a:sym typeface="Wingdings"/>
            </a:endParaRPr>
          </a:p>
          <a:p>
            <a:pPr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/>
              </a:rPr>
              <a:t>Self-consistent runaway formation in an axisymmetric plasma</a:t>
            </a:r>
          </a:p>
          <a:p>
            <a:pPr lvl="1"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/>
              </a:rPr>
              <a:t>Hot tail formation</a:t>
            </a:r>
          </a:p>
          <a:p>
            <a:pPr lvl="1"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/>
              </a:rPr>
              <a:t>Runaway formation during the current quench</a:t>
            </a:r>
          </a:p>
          <a:p>
            <a:pPr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endParaRPr lang="en-US" dirty="0">
              <a:sym typeface="Wingding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713136-D03F-F849-BBA4-762BBF69D593}"/>
              </a:ext>
            </a:extLst>
          </p:cNvPr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826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249476"/>
            <a:ext cx="3505200" cy="2636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3338"/>
            <a:ext cx="8310563" cy="804862"/>
          </a:xfrm>
        </p:spPr>
        <p:txBody>
          <a:bodyPr/>
          <a:lstStyle/>
          <a:p>
            <a:r>
              <a:rPr lang="en-US" dirty="0"/>
              <a:t>Seed Runaway Formation: </a:t>
            </a:r>
            <a:r>
              <a:rPr lang="en-US" dirty="0" err="1"/>
              <a:t>Dreicer</a:t>
            </a:r>
            <a:r>
              <a:rPr lang="en-US" dirty="0"/>
              <a:t> Production in Tokamak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371600"/>
            <a:ext cx="5295900" cy="29718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1900" dirty="0"/>
              <a:t>Considering </a:t>
            </a:r>
            <a:r>
              <a:rPr lang="en-US" sz="1900" dirty="0" err="1"/>
              <a:t>Dreicer</a:t>
            </a:r>
            <a:r>
              <a:rPr lang="en-US" sz="1900" dirty="0"/>
              <a:t> production as a function of electric field strength</a:t>
            </a:r>
          </a:p>
          <a:p>
            <a:pPr lvl="1">
              <a:buFont typeface="Arial"/>
              <a:buChar char="•"/>
            </a:pPr>
            <a:r>
              <a:rPr lang="en-US" sz="1600" i="1" dirty="0"/>
              <a:t>          </a:t>
            </a:r>
            <a:r>
              <a:rPr lang="en-US" sz="1600" dirty="0"/>
              <a:t>held constant while the temperature is scanned</a:t>
            </a:r>
          </a:p>
          <a:p>
            <a:pPr lvl="1">
              <a:buFont typeface="Arial"/>
              <a:buChar char="•"/>
            </a:pPr>
            <a:r>
              <a:rPr lang="en-US" sz="1600" dirty="0"/>
              <a:t>Noting                                             </a:t>
            </a:r>
            <a:r>
              <a:rPr lang="en-US" sz="1600" dirty="0">
                <a:sym typeface="Wingdings" pitchFamily="2" charset="2"/>
              </a:rPr>
              <a:t></a:t>
            </a:r>
            <a:r>
              <a:rPr lang="en-US" sz="1600" i="1" dirty="0">
                <a:sym typeface="Wingdings" pitchFamily="2" charset="2"/>
              </a:rPr>
              <a:t> r</a:t>
            </a:r>
            <a:r>
              <a:rPr lang="en-US" sz="1600" dirty="0"/>
              <a:t>esults in the strength of electric field being varied</a:t>
            </a:r>
          </a:p>
          <a:p>
            <a:pPr>
              <a:buFont typeface="Arial"/>
              <a:buChar char="•"/>
            </a:pPr>
            <a:r>
              <a:rPr lang="en-US" sz="1900" dirty="0"/>
              <a:t>For modest values of the inductive electric field (high temperature) the results from Nilsson et al. 2015 are reproduced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66700" y="4457700"/>
            <a:ext cx="8648700" cy="115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ts val="2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en-US" sz="1900" dirty="0">
                <a:solidFill>
                  <a:srgbClr val="0000FF"/>
                </a:solidFill>
              </a:rPr>
              <a:t>For large inductive electric fields (low temperature) the present results deviate qualitatively from previous predictions</a:t>
            </a:r>
          </a:p>
          <a:p>
            <a:pPr lvl="1">
              <a:buFont typeface="Arial"/>
              <a:buChar char="•"/>
            </a:pPr>
            <a:r>
              <a:rPr lang="en-US" sz="1800" dirty="0" err="1">
                <a:solidFill>
                  <a:schemeClr val="tx1"/>
                </a:solidFill>
              </a:rPr>
              <a:t>Dreicer</a:t>
            </a:r>
            <a:r>
              <a:rPr lang="en-US" sz="1800" dirty="0">
                <a:solidFill>
                  <a:schemeClr val="tx1"/>
                </a:solidFill>
              </a:rPr>
              <a:t> production more efficient at larger minor radii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47921" y="1009765"/>
            <a:ext cx="2967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Radial Variation of </a:t>
            </a:r>
            <a:r>
              <a:rPr lang="en-US" sz="1400" dirty="0" err="1">
                <a:solidFill>
                  <a:srgbClr val="000000"/>
                </a:solidFill>
              </a:rPr>
              <a:t>Dreicer</a:t>
            </a:r>
            <a:r>
              <a:rPr lang="en-US" sz="1400" dirty="0">
                <a:solidFill>
                  <a:srgbClr val="000000"/>
                </a:solidFill>
              </a:rPr>
              <a:t> Production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3980353"/>
            <a:ext cx="3390900" cy="2351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38800" y="3959423"/>
            <a:ext cx="3429000" cy="307777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99BDC8-0976-254D-A71B-099B6886E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2057400"/>
            <a:ext cx="609600" cy="2458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37DC5C-B8D0-2E45-8C83-CA4AA9886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411" y="2549445"/>
            <a:ext cx="2555789" cy="32604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E6D6E0-3D29-C64B-BA05-F2E273ED1616}"/>
              </a:ext>
            </a:extLst>
          </p:cNvPr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83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54C2D03-13BE-D24F-B528-97536FA2527C}"/>
              </a:ext>
            </a:extLst>
          </p:cNvPr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8310563" cy="804862"/>
          </a:xfrm>
        </p:spPr>
        <p:txBody>
          <a:bodyPr/>
          <a:lstStyle/>
          <a:p>
            <a:r>
              <a:rPr lang="en-US" dirty="0"/>
              <a:t>Runaway Distribution near Threshold Energy Strongly Asymmetric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1" y="1519237"/>
            <a:ext cx="5143500" cy="4119563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2000" dirty="0"/>
              <a:t>Noting the modulation of inductive electric field</a:t>
            </a:r>
          </a:p>
          <a:p>
            <a:pPr lvl="1">
              <a:buFont typeface="Arial"/>
              <a:buChar char="•"/>
            </a:pPr>
            <a:r>
              <a:rPr lang="en-US" dirty="0"/>
              <a:t>Runaway electrons more efficiently accelerated on inboard side</a:t>
            </a:r>
          </a:p>
          <a:p>
            <a:pPr lvl="1">
              <a:buFont typeface="Arial"/>
              <a:buChar char="•"/>
            </a:pPr>
            <a:r>
              <a:rPr lang="en-US" dirty="0"/>
              <a:t>Less efficiently on outboard side</a:t>
            </a:r>
          </a:p>
          <a:p>
            <a:pPr>
              <a:buFont typeface="Arial"/>
              <a:buChar char="•"/>
            </a:pPr>
            <a:r>
              <a:rPr lang="en-US" sz="2000" dirty="0" err="1"/>
              <a:t>Poloidal</a:t>
            </a:r>
            <a:r>
              <a:rPr lang="en-US" sz="2000" dirty="0"/>
              <a:t> modulation does not cancel:</a:t>
            </a:r>
          </a:p>
          <a:p>
            <a:pPr lvl="1">
              <a:buFont typeface="Arial"/>
              <a:buChar char="•"/>
            </a:pPr>
            <a:r>
              <a:rPr lang="en-US" dirty="0" err="1"/>
              <a:t>Dreicer</a:t>
            </a:r>
            <a:r>
              <a:rPr lang="en-US" dirty="0"/>
              <a:t> production depends non-linearly on the electric field strength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3810000"/>
            <a:ext cx="3429000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001996"/>
            <a:ext cx="3429000" cy="2579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1889569"/>
            <a:ext cx="990600" cy="3227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31104" y="3886200"/>
            <a:ext cx="14058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Critical energy</a:t>
            </a:r>
          </a:p>
          <a:p>
            <a:r>
              <a:rPr lang="en-US" sz="1600" dirty="0"/>
              <a:t>to run away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53200" y="1676400"/>
            <a:ext cx="1559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FFFF"/>
                </a:solidFill>
              </a:rPr>
              <a:t>Poloidal</a:t>
            </a:r>
            <a:r>
              <a:rPr lang="en-US" sz="1600" dirty="0">
                <a:solidFill>
                  <a:srgbClr val="FFFFFF"/>
                </a:solidFill>
              </a:rPr>
              <a:t> dist.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</a:rPr>
              <a:t>of electrons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</a:rPr>
              <a:t>at critical energy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26EC5E-A1B2-134C-BB14-6C06D94D8AA6}"/>
              </a:ext>
            </a:extLst>
          </p:cNvPr>
          <p:cNvSpPr txBox="1"/>
          <p:nvPr/>
        </p:nvSpPr>
        <p:spPr>
          <a:xfrm>
            <a:off x="6400800" y="850246"/>
            <a:ext cx="2184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E/</a:t>
            </a:r>
            <a:r>
              <a:rPr lang="en-US" sz="1800" dirty="0" err="1">
                <a:solidFill>
                  <a:srgbClr val="000000"/>
                </a:solidFill>
              </a:rPr>
              <a:t>E</a:t>
            </a:r>
            <a:r>
              <a:rPr lang="en-US" sz="1800" baseline="-25000" dirty="0" err="1">
                <a:solidFill>
                  <a:srgbClr val="000000"/>
                </a:solidFill>
              </a:rPr>
              <a:t>c</a:t>
            </a:r>
            <a:r>
              <a:rPr lang="en-US" sz="1800" dirty="0">
                <a:solidFill>
                  <a:srgbClr val="000000"/>
                </a:solidFill>
              </a:rPr>
              <a:t>=3000, </a:t>
            </a:r>
            <a:r>
              <a:rPr lang="en-US" sz="1800" dirty="0" err="1">
                <a:solidFill>
                  <a:srgbClr val="000000"/>
                </a:solidFill>
              </a:rPr>
              <a:t>T</a:t>
            </a:r>
            <a:r>
              <a:rPr lang="en-US" sz="1800" baseline="-25000" dirty="0" err="1">
                <a:solidFill>
                  <a:srgbClr val="000000"/>
                </a:solidFill>
              </a:rPr>
              <a:t>e</a:t>
            </a:r>
            <a:r>
              <a:rPr lang="en-US" sz="1800" dirty="0">
                <a:solidFill>
                  <a:srgbClr val="000000"/>
                </a:solidFill>
              </a:rPr>
              <a:t>=10 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29AAD1-EBAE-C742-8D13-CCADB4BF4CE3}"/>
              </a:ext>
            </a:extLst>
          </p:cNvPr>
          <p:cNvSpPr txBox="1"/>
          <p:nvPr/>
        </p:nvSpPr>
        <p:spPr>
          <a:xfrm>
            <a:off x="6248400" y="5650468"/>
            <a:ext cx="2184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E/</a:t>
            </a:r>
            <a:r>
              <a:rPr lang="en-US" sz="1800" dirty="0" err="1"/>
              <a:t>E</a:t>
            </a:r>
            <a:r>
              <a:rPr lang="en-US" sz="1800" baseline="-25000" dirty="0" err="1"/>
              <a:t>c</a:t>
            </a:r>
            <a:r>
              <a:rPr lang="en-US" sz="1800" dirty="0"/>
              <a:t>=300, </a:t>
            </a:r>
            <a:r>
              <a:rPr lang="en-US" sz="1800" dirty="0" err="1"/>
              <a:t>T</a:t>
            </a:r>
            <a:r>
              <a:rPr lang="en-US" sz="1800" baseline="-25000" dirty="0" err="1"/>
              <a:t>e</a:t>
            </a:r>
            <a:r>
              <a:rPr lang="en-US" sz="1800" dirty="0"/>
              <a:t>=100 eV</a:t>
            </a:r>
          </a:p>
        </p:txBody>
      </p:sp>
    </p:spTree>
    <p:extLst>
      <p:ext uri="{BB962C8B-B14F-4D97-AF65-F5344CB8AC3E}">
        <p14:creationId xmlns:p14="http://schemas.microsoft.com/office/powerpoint/2010/main" val="2584033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8310563" cy="804862"/>
          </a:xfrm>
        </p:spPr>
        <p:txBody>
          <a:bodyPr/>
          <a:lstStyle/>
          <a:p>
            <a:r>
              <a:rPr lang="en-US" dirty="0"/>
              <a:t>Avalanche Amplification for Large Electric Fields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57300"/>
            <a:ext cx="4762499" cy="47625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2000" dirty="0"/>
              <a:t>Related physics impacts avalanche amplification</a:t>
            </a:r>
          </a:p>
          <a:p>
            <a:pPr>
              <a:buFont typeface="Arial"/>
              <a:buChar char="•"/>
            </a:pPr>
            <a:r>
              <a:rPr lang="en-US" sz="2000" dirty="0"/>
              <a:t>High </a:t>
            </a:r>
            <a:r>
              <a:rPr lang="en-US" sz="2000" dirty="0" err="1"/>
              <a:t>collisionality</a:t>
            </a:r>
            <a:r>
              <a:rPr lang="en-US" sz="2000" dirty="0"/>
              <a:t> at critical energy negates “neoclassical” reduction factor</a:t>
            </a:r>
          </a:p>
          <a:p>
            <a:pPr>
              <a:buFont typeface="Arial"/>
              <a:buChar char="•"/>
            </a:pPr>
            <a:r>
              <a:rPr lang="en-US" sz="2000" dirty="0"/>
              <a:t>However, the avalanche growth rate is (approximately) linear with respect to the electric field:</a:t>
            </a:r>
          </a:p>
          <a:p>
            <a:pPr lvl="1">
              <a:buFont typeface="Arial"/>
              <a:buChar char="•"/>
            </a:pPr>
            <a:r>
              <a:rPr lang="en-US" sz="1800" i="1" dirty="0"/>
              <a:t>      </a:t>
            </a:r>
            <a:r>
              <a:rPr lang="en-US" sz="1800" dirty="0"/>
              <a:t> modulation of inductive electric field will (nearly) cancel</a:t>
            </a:r>
          </a:p>
          <a:p>
            <a:pPr lvl="1">
              <a:buFont typeface="Arial"/>
              <a:buChar char="•"/>
            </a:pPr>
            <a:r>
              <a:rPr lang="en-US" sz="1800" dirty="0">
                <a:solidFill>
                  <a:srgbClr val="0000FF"/>
                </a:solidFill>
              </a:rPr>
              <a:t>Little to no increase expected at large minor radii for asymptotically large electric fields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1" y="1295400"/>
            <a:ext cx="3867129" cy="29089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1143000"/>
            <a:ext cx="2018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Hydrogen plasma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74AE2D-6CEC-E446-BF27-991430E2D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4204379"/>
            <a:ext cx="381000" cy="2306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87E928-2ACF-DA47-8579-857213655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8965" y="3347013"/>
            <a:ext cx="1888676" cy="3275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FD9821-8C2B-1C4E-AA06-77D6C4B728AE}"/>
              </a:ext>
            </a:extLst>
          </p:cNvPr>
          <p:cNvSpPr/>
          <p:nvPr/>
        </p:nvSpPr>
        <p:spPr>
          <a:xfrm>
            <a:off x="7038965" y="3352799"/>
            <a:ext cx="1888676" cy="321729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089562-F2E0-7C49-8282-38250F843335}"/>
              </a:ext>
            </a:extLst>
          </p:cNvPr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383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" y="153988"/>
            <a:ext cx="8340725" cy="746125"/>
          </a:xfrm>
          <a:ln/>
        </p:spPr>
        <p:txBody>
          <a:bodyPr lIns="0" tIns="0" rIns="0" bIns="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/>
              <a:t>Outline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371600"/>
            <a:ext cx="8229600" cy="4724400"/>
          </a:xfrm>
          <a:ln/>
        </p:spPr>
        <p:txBody>
          <a:bodyPr lIns="0" tIns="0" rIns="0" bIns="0"/>
          <a:lstStyle/>
          <a:p>
            <a:pPr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/>
              </a:rPr>
              <a:t>Some challenges of runaway electron modelling in axisymmetric geometry</a:t>
            </a:r>
          </a:p>
          <a:p>
            <a:pPr lvl="1"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/>
              </a:rPr>
              <a:t>Runaway seed formation</a:t>
            </a:r>
          </a:p>
          <a:p>
            <a:pPr lvl="1"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/>
              </a:rPr>
              <a:t>Avalanche amplification</a:t>
            </a:r>
          </a:p>
          <a:p>
            <a:pPr lvl="1"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r>
              <a:rPr lang="en-US" dirty="0">
                <a:solidFill>
                  <a:schemeClr val="tx1"/>
                </a:solidFill>
                <a:sym typeface="Wingdings"/>
              </a:rPr>
              <a:t>Impact of runaway electrons on background impurities</a:t>
            </a:r>
          </a:p>
          <a:p>
            <a:pPr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endParaRPr lang="en-US" sz="1000" dirty="0">
              <a:solidFill>
                <a:schemeClr val="bg1">
                  <a:lumMod val="50000"/>
                </a:schemeClr>
              </a:solidFill>
              <a:sym typeface="Wingdings"/>
            </a:endParaRPr>
          </a:p>
          <a:p>
            <a:pPr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/>
              </a:rPr>
              <a:t>Self-consistent runaway formation in an axisymmetric plasma</a:t>
            </a:r>
          </a:p>
          <a:p>
            <a:pPr lvl="1"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/>
              </a:rPr>
              <a:t>Hot tail formation</a:t>
            </a:r>
          </a:p>
          <a:p>
            <a:pPr lvl="1"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/>
              </a:rPr>
              <a:t>Runaway formation during the current quench</a:t>
            </a:r>
          </a:p>
          <a:p>
            <a:pPr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endParaRPr lang="en-US" dirty="0">
              <a:sym typeface="Wingding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713136-D03F-F849-BBA4-762BBF69D593}"/>
              </a:ext>
            </a:extLst>
          </p:cNvPr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7484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E579127-58E3-704F-B6F0-14BE3F47B4CB}"/>
              </a:ext>
            </a:extLst>
          </p:cNvPr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46C2AD-BE2F-6041-B673-8BEB88AF3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Collisional-Radiative Modeling with Runaways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257638-1520-CA4F-ADC2-F12C1E098219}"/>
              </a:ext>
            </a:extLst>
          </p:cNvPr>
          <p:cNvSpPr txBox="1"/>
          <p:nvPr/>
        </p:nvSpPr>
        <p:spPr>
          <a:xfrm>
            <a:off x="228600" y="1143000"/>
            <a:ext cx="3572640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</a:rPr>
              <a:t>FLYCHKLite</a:t>
            </a:r>
            <a:r>
              <a:rPr lang="en-US" sz="1600" dirty="0">
                <a:solidFill>
                  <a:schemeClr val="tx1"/>
                </a:solidFill>
              </a:rPr>
              <a:t> allows relativistic corrections &amp; arbitrary electron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QED effects manifest at relativistic e</a:t>
            </a:r>
            <a:r>
              <a:rPr lang="en-US" sz="1600" baseline="30000" dirty="0">
                <a:solidFill>
                  <a:schemeClr val="tx1"/>
                </a:solidFill>
              </a:rPr>
              <a:t>-</a:t>
            </a:r>
            <a:r>
              <a:rPr lang="en-US" sz="1600" dirty="0">
                <a:solidFill>
                  <a:schemeClr val="tx1"/>
                </a:solidFill>
              </a:rPr>
              <a:t> energies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Enhanced coupling increases cross-section, so called </a:t>
            </a:r>
            <a:r>
              <a:rPr lang="en-US" sz="1600" dirty="0" err="1">
                <a:solidFill>
                  <a:schemeClr val="tx1"/>
                </a:solidFill>
              </a:rPr>
              <a:t>Breit</a:t>
            </a:r>
            <a:r>
              <a:rPr lang="en-US" sz="1600" dirty="0">
                <a:solidFill>
                  <a:schemeClr val="tx1"/>
                </a:solidFill>
              </a:rPr>
              <a:t> interaction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C62A7B-6D5A-8445-BDF1-A8F67B00F362}"/>
              </a:ext>
            </a:extLst>
          </p:cNvPr>
          <p:cNvGrpSpPr/>
          <p:nvPr/>
        </p:nvGrpSpPr>
        <p:grpSpPr>
          <a:xfrm>
            <a:off x="76200" y="3583968"/>
            <a:ext cx="4419600" cy="2435832"/>
            <a:chOff x="4148398" y="1123615"/>
            <a:chExt cx="4953000" cy="2296114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C8F70BBB-9241-AC4D-B5CF-CFAAF6352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-1" t="19417" r="852" b="15539"/>
            <a:stretch/>
          </p:blipFill>
          <p:spPr>
            <a:xfrm>
              <a:off x="4148398" y="1123615"/>
              <a:ext cx="4953000" cy="229611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870CFB-CA63-E940-A03A-C5636BE762BC}"/>
                </a:ext>
              </a:extLst>
            </p:cNvPr>
            <p:cNvSpPr txBox="1"/>
            <p:nvPr/>
          </p:nvSpPr>
          <p:spPr>
            <a:xfrm>
              <a:off x="4445340" y="3081174"/>
              <a:ext cx="24012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Conventional cross-section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9357F0A-7EF7-4147-9B8A-FB789251B0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9004" y="2783457"/>
              <a:ext cx="408317" cy="39106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0C8BC64-08D3-0042-BADC-63C247F85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1066800"/>
            <a:ext cx="3022797" cy="2472133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7473B6B8-BA33-A54C-805A-6E8292A54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572000" y="3761259"/>
            <a:ext cx="3001500" cy="2435832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5CD950-184B-4849-B822-DFAC23E126F8}"/>
              </a:ext>
            </a:extLst>
          </p:cNvPr>
          <p:cNvSpPr txBox="1"/>
          <p:nvPr/>
        </p:nvSpPr>
        <p:spPr>
          <a:xfrm>
            <a:off x="7620000" y="3720405"/>
            <a:ext cx="152400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tx1"/>
                </a:solidFill>
              </a:rPr>
              <a:t>n</a:t>
            </a:r>
            <a:r>
              <a:rPr lang="en-US" sz="1400" baseline="-25000" dirty="0" err="1">
                <a:solidFill>
                  <a:schemeClr val="tx1"/>
                </a:solidFill>
              </a:rPr>
              <a:t>Ar</a:t>
            </a:r>
            <a:r>
              <a:rPr lang="en-US" sz="1400" dirty="0">
                <a:solidFill>
                  <a:schemeClr val="tx1"/>
                </a:solidFill>
              </a:rPr>
              <a:t> = 10</a:t>
            </a:r>
            <a:r>
              <a:rPr lang="en-US" sz="1400" baseline="30000" dirty="0">
                <a:solidFill>
                  <a:schemeClr val="tx1"/>
                </a:solidFill>
              </a:rPr>
              <a:t>14</a:t>
            </a:r>
            <a:r>
              <a:rPr lang="en-US" sz="1400" dirty="0">
                <a:solidFill>
                  <a:schemeClr val="tx1"/>
                </a:solidFill>
              </a:rPr>
              <a:t> cm</a:t>
            </a:r>
            <a:r>
              <a:rPr lang="en-US" sz="1400" baseline="30000" dirty="0">
                <a:solidFill>
                  <a:schemeClr val="tx1"/>
                </a:solidFill>
              </a:rPr>
              <a:t>-3 </a:t>
            </a:r>
            <a:r>
              <a:rPr lang="en-US" sz="1400" dirty="0">
                <a:solidFill>
                  <a:schemeClr val="tx1"/>
                </a:solidFill>
              </a:rPr>
              <a:t>; Runaways carry an ITER-like current (~10 MA)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EC7D67-40DA-4742-BAF1-E0DA963F8406}"/>
              </a:ext>
            </a:extLst>
          </p:cNvPr>
          <p:cNvSpPr txBox="1"/>
          <p:nvPr/>
        </p:nvSpPr>
        <p:spPr>
          <a:xfrm>
            <a:off x="4492200" y="1234575"/>
            <a:ext cx="10704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Predicts very different charge state distribution &amp; radiation power loss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6A1AD75-8AD4-3145-BF59-CB2B1E7022F5}"/>
                  </a:ext>
                </a:extLst>
              </p14:cNvPr>
              <p14:cNvContentPartPr/>
              <p14:nvPr/>
            </p14:nvContentPartPr>
            <p14:xfrm>
              <a:off x="5562599" y="1765355"/>
              <a:ext cx="457201" cy="301538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6A1AD75-8AD4-3145-BF59-CB2B1E7022F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53599" y="1756338"/>
                <a:ext cx="474841" cy="3192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482ED2B-BFAD-4747-BD96-D53462EB1D1F}"/>
                  </a:ext>
                </a:extLst>
              </p14:cNvPr>
              <p14:cNvContentPartPr/>
              <p14:nvPr/>
            </p14:nvContentPartPr>
            <p14:xfrm>
              <a:off x="5029201" y="2438400"/>
              <a:ext cx="855694" cy="1200329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482ED2B-BFAD-4747-BD96-D53462EB1D1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20194" y="2429397"/>
                <a:ext cx="873348" cy="12179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7A3579C-A753-D44B-AAB6-BF400EE1EA61}"/>
                  </a:ext>
                </a:extLst>
              </p14:cNvPr>
              <p14:cNvContentPartPr/>
              <p14:nvPr/>
            </p14:nvContentPartPr>
            <p14:xfrm>
              <a:off x="3801239" y="1633814"/>
              <a:ext cx="609599" cy="301538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7A3579C-A753-D44B-AAB6-BF400EE1EA6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92237" y="1624797"/>
                <a:ext cx="627242" cy="319212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381EB35C-B24B-924C-95E3-ECA479655BA8}"/>
              </a:ext>
            </a:extLst>
          </p:cNvPr>
          <p:cNvSpPr txBox="1"/>
          <p:nvPr/>
        </p:nvSpPr>
        <p:spPr>
          <a:xfrm>
            <a:off x="5027400" y="6266762"/>
            <a:ext cx="2541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Garland et al. 2019</a:t>
            </a:r>
          </a:p>
        </p:txBody>
      </p:sp>
    </p:spTree>
    <p:extLst>
      <p:ext uri="{BB962C8B-B14F-4D97-AF65-F5344CB8AC3E}">
        <p14:creationId xmlns:p14="http://schemas.microsoft.com/office/powerpoint/2010/main" val="1161414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8374C-C8B9-B34F-B6CC-4A4703590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0"/>
            <a:ext cx="8310563" cy="804862"/>
          </a:xfrm>
        </p:spPr>
        <p:txBody>
          <a:bodyPr/>
          <a:lstStyle/>
          <a:p>
            <a:r>
              <a:rPr lang="en-US" dirty="0"/>
              <a:t>Charge state distribution of cooling </a:t>
            </a:r>
            <a:r>
              <a:rPr lang="en-US" dirty="0" err="1"/>
              <a:t>Ar</a:t>
            </a:r>
            <a:r>
              <a:rPr lang="en-US" dirty="0"/>
              <a:t> with 5 MeV Gaussian tail</a:t>
            </a:r>
          </a:p>
        </p:txBody>
      </p:sp>
      <p:pic>
        <p:nvPicPr>
          <p:cNvPr id="4" name="Online Media 3" descr="movie.mp4">
            <a:hlinkClick r:id="" action="ppaction://media"/>
            <a:extLst>
              <a:ext uri="{FF2B5EF4-FFF2-40B4-BE49-F238E27FC236}">
                <a16:creationId xmlns:a16="http://schemas.microsoft.com/office/drawing/2014/main" id="{DC70F796-E8A1-8A4B-9AC1-7A45F3A1E0E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0511" y="1047750"/>
            <a:ext cx="4826289" cy="405765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95BB57-6213-8E4F-A2F9-128EFD12A264}"/>
              </a:ext>
            </a:extLst>
          </p:cNvPr>
          <p:cNvSpPr txBox="1"/>
          <p:nvPr/>
        </p:nvSpPr>
        <p:spPr>
          <a:xfrm>
            <a:off x="457200" y="1524000"/>
            <a:ext cx="350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Charge state distribution spread as plasma cools is crucial to e</a:t>
            </a:r>
            <a:r>
              <a:rPr lang="en-US" sz="2200" baseline="30000" dirty="0">
                <a:solidFill>
                  <a:schemeClr val="tx1"/>
                </a:solidFill>
              </a:rPr>
              <a:t>-</a:t>
            </a:r>
            <a:r>
              <a:rPr lang="en-US" sz="2200" dirty="0">
                <a:solidFill>
                  <a:schemeClr val="tx1"/>
                </a:solidFill>
              </a:rPr>
              <a:t> scattering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Runaway tail yields greater number of ions to scatter from and with higher charge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75F498-ACA7-4C42-973D-AE6088C27BF4}"/>
              </a:ext>
            </a:extLst>
          </p:cNvPr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16FD8F-9840-0541-AD30-89926D313BA6}"/>
              </a:ext>
            </a:extLst>
          </p:cNvPr>
          <p:cNvSpPr txBox="1"/>
          <p:nvPr/>
        </p:nvSpPr>
        <p:spPr>
          <a:xfrm>
            <a:off x="5334000" y="5348585"/>
            <a:ext cx="2541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Garland et al. 2019</a:t>
            </a:r>
          </a:p>
        </p:txBody>
      </p:sp>
    </p:spTree>
    <p:extLst>
      <p:ext uri="{BB962C8B-B14F-4D97-AF65-F5344CB8AC3E}">
        <p14:creationId xmlns:p14="http://schemas.microsoft.com/office/powerpoint/2010/main" val="124172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F0031FD-320E-A84A-A3CE-4E671C081146}"/>
              </a:ext>
            </a:extLst>
          </p:cNvPr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457200" y="571500"/>
            <a:ext cx="8229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ts val="1250"/>
              </a:spcBef>
              <a:spcAft>
                <a:spcPts val="125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1250"/>
              </a:spcBef>
              <a:spcAft>
                <a:spcPts val="125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1250"/>
              </a:spcBef>
              <a:spcAft>
                <a:spcPts val="125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1250"/>
              </a:spcBef>
              <a:spcAft>
                <a:spcPts val="125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342900" eaLnBrk="1" hangingPunct="1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lang="en-US" sz="2800" b="1" dirty="0">
                <a:solidFill>
                  <a:srgbClr val="004080"/>
                </a:solidFill>
              </a:rPr>
              <a:t>Tokamak Disruptions Present a Diverse Range of Physics and Modeling Challenges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A5881B-F758-2441-BFAB-B6315A0440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895600" y="1371599"/>
            <a:ext cx="6172200" cy="3984585"/>
          </a:xfrm>
          <a:prstGeom prst="rect">
            <a:avLst/>
          </a:prstGeom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5EC42002-48C7-9648-AC22-941D8D358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828800"/>
            <a:ext cx="3028950" cy="3886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68338" indent="-325438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ts val="1250"/>
              </a:spcBef>
              <a:spcAft>
                <a:spcPts val="125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1250"/>
              </a:spcBef>
              <a:spcAft>
                <a:spcPts val="125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1250"/>
              </a:spcBef>
              <a:spcAft>
                <a:spcPts val="125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1250"/>
              </a:spcBef>
              <a:spcAft>
                <a:spcPts val="125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14313" indent="-214313" defTabSz="342900" eaLnBrk="1" hangingPunct="1">
              <a:spcBef>
                <a:spcPts val="300"/>
              </a:spcBef>
              <a:buClr>
                <a:srgbClr val="800000"/>
              </a:buClr>
              <a:buFont typeface="Wingdings" charset="2"/>
              <a:buChar char="§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  <a:defRPr/>
            </a:pPr>
            <a:r>
              <a:rPr lang="en-US" sz="1500" b="1" i="1" dirty="0">
                <a:solidFill>
                  <a:srgbClr val="000000"/>
                </a:solidFill>
                <a:latin typeface="Arial"/>
                <a:cs typeface="Arial"/>
              </a:rPr>
              <a:t>Large scale 3D dynamics</a:t>
            </a:r>
          </a:p>
          <a:p>
            <a:pPr marL="459581" lvl="1" indent="-214313" eaLnBrk="1" hangingPunct="1">
              <a:spcBef>
                <a:spcPts val="300"/>
              </a:spcBef>
              <a:buClr>
                <a:srgbClr val="800000"/>
              </a:buClr>
              <a:buFont typeface="Wingdings" charset="2"/>
              <a:buChar char="§"/>
              <a:defRPr/>
            </a:pPr>
            <a:r>
              <a:rPr lang="en-US" sz="1500" b="1" i="1" dirty="0">
                <a:solidFill>
                  <a:srgbClr val="000000"/>
                </a:solidFill>
                <a:latin typeface="Arial"/>
                <a:cs typeface="Arial"/>
              </a:rPr>
              <a:t>B fields </a:t>
            </a:r>
            <a:r>
              <a:rPr lang="en-US" sz="1500" b="1" i="1" dirty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 stochastic</a:t>
            </a:r>
            <a:endParaRPr lang="en-US" sz="1500" b="1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14313" indent="-214313" defTabSz="342900" eaLnBrk="1" hangingPunct="1">
              <a:spcBef>
                <a:spcPts val="300"/>
              </a:spcBef>
              <a:buClr>
                <a:srgbClr val="800000"/>
              </a:buClr>
              <a:buFont typeface="Wingdings" charset="2"/>
              <a:buChar char="§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  <a:defRPr/>
            </a:pPr>
            <a:r>
              <a:rPr lang="en-US" sz="1500" b="1" i="1" dirty="0">
                <a:solidFill>
                  <a:srgbClr val="000000"/>
                </a:solidFill>
                <a:latin typeface="Arial"/>
                <a:cs typeface="Arial"/>
              </a:rPr>
              <a:t>Transport takes on 3D features</a:t>
            </a:r>
          </a:p>
          <a:p>
            <a:pPr marL="459581" lvl="1" indent="-214313" eaLnBrk="1" hangingPunct="1">
              <a:spcBef>
                <a:spcPts val="300"/>
              </a:spcBef>
              <a:buClr>
                <a:srgbClr val="800000"/>
              </a:buClr>
              <a:buFont typeface="Wingdings" charset="2"/>
              <a:buChar char="§"/>
              <a:defRPr/>
            </a:pPr>
            <a:r>
              <a:rPr lang="en-US" sz="1500" b="1" i="1" dirty="0">
                <a:solidFill>
                  <a:srgbClr val="000000"/>
                </a:solidFill>
                <a:latin typeface="Arial"/>
                <a:cs typeface="Arial"/>
              </a:rPr>
              <a:t>Parallel transport dominates</a:t>
            </a:r>
          </a:p>
          <a:p>
            <a:pPr marL="214313" indent="-214313" defTabSz="342900" eaLnBrk="1" hangingPunct="1">
              <a:spcBef>
                <a:spcPts val="300"/>
              </a:spcBef>
              <a:buClr>
                <a:srgbClr val="800000"/>
              </a:buClr>
              <a:buFont typeface="Wingdings" charset="2"/>
              <a:buChar char="§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  <a:defRPr/>
            </a:pPr>
            <a:r>
              <a:rPr lang="en-US" sz="1500" b="1" i="1" dirty="0">
                <a:solidFill>
                  <a:srgbClr val="000000"/>
                </a:solidFill>
                <a:latin typeface="Arial"/>
                <a:cs typeface="Arial"/>
              </a:rPr>
              <a:t>Compared to a confined plasma, entirely new set of physics issues arise</a:t>
            </a:r>
          </a:p>
          <a:p>
            <a:pPr marL="459581" lvl="1" indent="-214313" eaLnBrk="1" hangingPunct="1">
              <a:spcBef>
                <a:spcPts val="300"/>
              </a:spcBef>
              <a:buClr>
                <a:srgbClr val="800000"/>
              </a:buClr>
              <a:buFont typeface="Wingdings" charset="2"/>
              <a:buChar char="§"/>
              <a:defRPr/>
            </a:pPr>
            <a:r>
              <a:rPr lang="en-US" sz="1500" b="1" i="1" dirty="0">
                <a:solidFill>
                  <a:srgbClr val="000000"/>
                </a:solidFill>
                <a:latin typeface="Arial"/>
                <a:cs typeface="Arial"/>
              </a:rPr>
              <a:t>Radiation by copious amount of high-Z impurities</a:t>
            </a:r>
          </a:p>
          <a:p>
            <a:pPr marL="459581" lvl="1" indent="-214313" eaLnBrk="1" hangingPunct="1">
              <a:spcBef>
                <a:spcPts val="300"/>
              </a:spcBef>
              <a:buClr>
                <a:srgbClr val="800000"/>
              </a:buClr>
              <a:buFont typeface="Wingdings" charset="2"/>
              <a:buChar char="§"/>
              <a:defRPr/>
            </a:pPr>
            <a:r>
              <a:rPr lang="en-US" sz="1500" b="1" i="1" dirty="0">
                <a:solidFill>
                  <a:srgbClr val="FF0000"/>
                </a:solidFill>
                <a:latin typeface="Arial"/>
                <a:cs typeface="Arial"/>
              </a:rPr>
              <a:t>Relativistic runaway electrons</a:t>
            </a:r>
            <a:endParaRPr lang="en-US" sz="15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5187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" y="153988"/>
            <a:ext cx="8340725" cy="746125"/>
          </a:xfrm>
          <a:ln/>
        </p:spPr>
        <p:txBody>
          <a:bodyPr lIns="0" tIns="0" rIns="0" bIns="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/>
              <a:t>Outline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371600"/>
            <a:ext cx="8229600" cy="4724400"/>
          </a:xfrm>
          <a:ln/>
        </p:spPr>
        <p:txBody>
          <a:bodyPr lIns="0" tIns="0" rIns="0" bIns="0"/>
          <a:lstStyle/>
          <a:p>
            <a:pPr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/>
              </a:rPr>
              <a:t>Some challenges of runaway electron modelling in axisymmetric geometry</a:t>
            </a:r>
          </a:p>
          <a:p>
            <a:pPr lvl="1"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/>
              </a:rPr>
              <a:t>Runaway seed formation</a:t>
            </a:r>
          </a:p>
          <a:p>
            <a:pPr lvl="1"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/>
              </a:rPr>
              <a:t>Avalanche amplification</a:t>
            </a:r>
          </a:p>
          <a:p>
            <a:pPr lvl="1"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/>
              </a:rPr>
              <a:t>Impact of runaway electrons on background impurities</a:t>
            </a:r>
          </a:p>
          <a:p>
            <a:pPr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endParaRPr lang="en-US" sz="1000" dirty="0">
              <a:solidFill>
                <a:schemeClr val="bg1">
                  <a:lumMod val="50000"/>
                </a:schemeClr>
              </a:solidFill>
              <a:sym typeface="Wingdings"/>
            </a:endParaRPr>
          </a:p>
          <a:p>
            <a:pPr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r>
              <a:rPr lang="en-US" dirty="0">
                <a:solidFill>
                  <a:schemeClr val="tx1"/>
                </a:solidFill>
                <a:sym typeface="Wingdings"/>
              </a:rPr>
              <a:t>Self-consistent runaway formation in an axisymmetric plasma</a:t>
            </a:r>
          </a:p>
          <a:p>
            <a:pPr lvl="1"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r>
              <a:rPr lang="en-US" dirty="0">
                <a:solidFill>
                  <a:schemeClr val="tx1"/>
                </a:solidFill>
                <a:sym typeface="Wingdings"/>
              </a:rPr>
              <a:t>Hot tail formation</a:t>
            </a:r>
          </a:p>
          <a:p>
            <a:pPr lvl="1"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r>
              <a:rPr lang="en-US" dirty="0">
                <a:solidFill>
                  <a:schemeClr val="tx1"/>
                </a:solidFill>
                <a:sym typeface="Wingdings"/>
              </a:rPr>
              <a:t>Runaway formation during the current quench</a:t>
            </a:r>
          </a:p>
          <a:p>
            <a:pPr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endParaRPr lang="en-US" dirty="0">
              <a:sym typeface="Wingding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713136-D03F-F849-BBA4-762BBF69D593}"/>
              </a:ext>
            </a:extLst>
          </p:cNvPr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5146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F4075-A247-A444-82E6-FAFC2E49C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0"/>
            <a:ext cx="8310563" cy="804862"/>
          </a:xfrm>
        </p:spPr>
        <p:txBody>
          <a:bodyPr/>
          <a:lstStyle/>
          <a:p>
            <a:r>
              <a:rPr lang="en-US" dirty="0"/>
              <a:t>Runaway Electron Formation: Axisymmetric Plasma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AF739-B562-054F-9221-FEFE599AF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Interested in utilizing the above drift-kinetic solver for describing RE generation/evolution across a range of plasma conditions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The current focus is on the axisymmetric limit with circular flux surfaces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Future work will consider a self-consistently evolving 2D magnetic equilibrium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The present approach allows for: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The evaluation of RE formation for general a </a:t>
            </a:r>
            <a:r>
              <a:rPr lang="en-US" dirty="0" err="1"/>
              <a:t>collisionality</a:t>
            </a:r>
            <a:r>
              <a:rPr lang="en-US" dirty="0"/>
              <a:t> regime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Provides testbed for fluid-RE coupling schemes</a:t>
            </a:r>
          </a:p>
        </p:txBody>
      </p:sp>
    </p:spTree>
    <p:extLst>
      <p:ext uri="{BB962C8B-B14F-4D97-AF65-F5344CB8AC3E}">
        <p14:creationId xmlns:p14="http://schemas.microsoft.com/office/powerpoint/2010/main" val="2340575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C662359-2ACE-9E4D-B94B-6094B3923562}"/>
              </a:ext>
            </a:extLst>
          </p:cNvPr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F60756-53CB-8E43-8DBC-9DA80B969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Coupling RE’s to Inductive Electric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1A48-6579-3644-B73D-C13406A8A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3000"/>
            <a:ext cx="5372100" cy="4572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Will evolve the induction equation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Along with a modified Ohm’s law [</a:t>
            </a:r>
            <a:r>
              <a:rPr lang="en-US" sz="1800" dirty="0" err="1">
                <a:solidFill>
                  <a:srgbClr val="FF0000"/>
                </a:solidFill>
              </a:rPr>
              <a:t>Rosenbluth-Putvinski</a:t>
            </a:r>
            <a:r>
              <a:rPr lang="en-US" sz="1800" dirty="0">
                <a:solidFill>
                  <a:srgbClr val="FF0000"/>
                </a:solidFill>
              </a:rPr>
              <a:t> 1997</a:t>
            </a:r>
            <a:r>
              <a:rPr lang="en-US" sz="2000" dirty="0"/>
              <a:t>]: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        evaluated from kinetic solution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Density and temperature profiles taken as inputs at present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F02FF"/>
                </a:solidFill>
                <a:sym typeface="Wingdings" pitchFamily="2" charset="2"/>
              </a:rPr>
              <a:t>fully ionized hydrogen plasma assumed</a:t>
            </a:r>
            <a:endParaRPr lang="en-US" sz="1800" dirty="0">
              <a:solidFill>
                <a:srgbClr val="1F02FF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Future work will incorporate self-consistent atomic physics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508419-03A3-3242-9D5A-254546976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474720"/>
            <a:ext cx="457200" cy="314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E833F3-2ECA-1A4A-8DDF-FA3053425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99" y="2895600"/>
            <a:ext cx="2286000" cy="4963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143D2D-AB66-4349-93FB-CBCAF8A3A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653" y="1303902"/>
            <a:ext cx="3534147" cy="26584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6E1581-087F-5044-84DA-F2668D6BDE4A}"/>
              </a:ext>
            </a:extLst>
          </p:cNvPr>
          <p:cNvSpPr txBox="1"/>
          <p:nvPr/>
        </p:nvSpPr>
        <p:spPr>
          <a:xfrm>
            <a:off x="6237143" y="1143000"/>
            <a:ext cx="22210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Assumed </a:t>
            </a:r>
            <a:r>
              <a:rPr lang="en-US" sz="1800" i="1" dirty="0" err="1">
                <a:solidFill>
                  <a:srgbClr val="000000"/>
                </a:solidFill>
              </a:rPr>
              <a:t>T</a:t>
            </a:r>
            <a:r>
              <a:rPr lang="en-US" sz="1800" i="1" baseline="-25000" dirty="0" err="1">
                <a:solidFill>
                  <a:srgbClr val="000000"/>
                </a:solidFill>
              </a:rPr>
              <a:t>e</a:t>
            </a:r>
            <a:r>
              <a:rPr lang="en-US" sz="1800" dirty="0">
                <a:solidFill>
                  <a:srgbClr val="000000"/>
                </a:solidFill>
              </a:rPr>
              <a:t> evolution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A8ADCB-B1A5-8B40-AA3C-A20BB4751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496786"/>
            <a:ext cx="1371600" cy="63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68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25308F-9992-A846-B05D-6DF652F8660B}"/>
              </a:ext>
            </a:extLst>
          </p:cNvPr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9342E6-3435-774F-822A-3681D84C4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Capturing Seed Runaway Electron Mechanisms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DC038-9A19-2349-B404-C497AC68F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1257300"/>
            <a:ext cx="4686300" cy="46863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F02FF"/>
                </a:solidFill>
              </a:rPr>
              <a:t>Incorporating seed mechanisms requires resolving both the tail and bulk plasma non-perturbatively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Only a tiny fraction of electrons run away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Presents significant challenge for particle based approaches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Variable weight scheme employed to improve resolution of tail population: marker particles split as they are accelerated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1800" dirty="0"/>
              <a:t>Only tail electrons fed back into field solve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8DA1CE-004C-E649-B808-5C3D4BC4CE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00897" y="1143000"/>
            <a:ext cx="3258108" cy="273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44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nline Media 12" descr="feDistEnergy4.mp4">
            <a:hlinkClick r:id="" action="ppaction://media"/>
            <a:extLst>
              <a:ext uri="{FF2B5EF4-FFF2-40B4-BE49-F238E27FC236}">
                <a16:creationId xmlns:a16="http://schemas.microsoft.com/office/drawing/2014/main" id="{EC916E9E-3C9D-CE47-A0E7-4708F10077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1139825"/>
            <a:ext cx="4915822" cy="32797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0505D7-4357-8944-A8B3-56DE2E3D182B}"/>
              </a:ext>
            </a:extLst>
          </p:cNvPr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BE23C0-3211-E74C-BFF8-344BC51BB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17488"/>
            <a:ext cx="8572500" cy="804862"/>
          </a:xfrm>
        </p:spPr>
        <p:txBody>
          <a:bodyPr/>
          <a:lstStyle/>
          <a:p>
            <a:r>
              <a:rPr lang="en-US" dirty="0"/>
              <a:t>Example of Runaway Electron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C0A9C-6F91-6443-9925-047A19496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257300"/>
            <a:ext cx="4457700" cy="43053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Runaway generation occurs in three distinct phases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Hot tail generation</a:t>
            </a:r>
            <a:r>
              <a:rPr lang="en-US" sz="2000" dirty="0"/>
              <a:t>:</a:t>
            </a:r>
            <a:endParaRPr lang="en-US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Strongly non-Maxwellian solution due to rapid thermal quench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Avalanche amplification</a:t>
            </a:r>
            <a:r>
              <a:rPr lang="en-US" sz="2000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Seed population amplified until RE’s overtake plasma current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JET like shot with a thermal quench of </a:t>
            </a:r>
            <a:r>
              <a:rPr lang="en-US" sz="2000" i="1" dirty="0"/>
              <a:t>𝜏</a:t>
            </a:r>
            <a:r>
              <a:rPr lang="en-US" sz="2000" i="1" baseline="-25000" dirty="0"/>
              <a:t>TQ</a:t>
            </a:r>
            <a:r>
              <a:rPr lang="en-US" sz="2000" i="1" dirty="0"/>
              <a:t>=0.5 </a:t>
            </a:r>
            <a:r>
              <a:rPr lang="en-US" sz="2000" i="1" dirty="0" err="1"/>
              <a:t>ms</a:t>
            </a:r>
            <a:r>
              <a:rPr lang="en-US" sz="2000" dirty="0"/>
              <a:t> assumed in this example</a:t>
            </a:r>
          </a:p>
          <a:p>
            <a:pPr>
              <a:buFont typeface="+mj-lt"/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7209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EE914E9-5369-834A-AA85-118BB69915E9}"/>
              </a:ext>
            </a:extLst>
          </p:cNvPr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322C9C-2F66-E949-9771-41B68471C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92" y="228600"/>
            <a:ext cx="8515908" cy="804862"/>
          </a:xfrm>
        </p:spPr>
        <p:txBody>
          <a:bodyPr/>
          <a:lstStyle/>
          <a:p>
            <a:r>
              <a:rPr lang="en-US" dirty="0"/>
              <a:t>Example of Runaway Electron Formation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762EF-69DA-C244-ADA6-392ADE2B7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1371600"/>
            <a:ext cx="4686300" cy="4419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A significant fraction of the initial current is converted into runaway electron current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converted fraction depends sensitively on thermal quench time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Resulting runaway current profile is strongly peaked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Leads to a reduction of the on-axis safety factor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4D93AE-5775-C34B-9B74-EE4E646F29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29200" y="3652419"/>
            <a:ext cx="3639108" cy="27293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18F90B-6E15-0D4B-8AEF-D62198EDE2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05400" y="1006751"/>
            <a:ext cx="3639108" cy="27013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5A4800E-A5CC-9344-992C-544894851F59}"/>
              </a:ext>
            </a:extLst>
          </p:cNvPr>
          <p:cNvSpPr/>
          <p:nvPr/>
        </p:nvSpPr>
        <p:spPr>
          <a:xfrm>
            <a:off x="7802090" y="1033462"/>
            <a:ext cx="637617" cy="6399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CAB79D-C5E6-2248-A671-8CF36E89D087}"/>
              </a:ext>
            </a:extLst>
          </p:cNvPr>
          <p:cNvCxnSpPr/>
          <p:nvPr/>
        </p:nvCxnSpPr>
        <p:spPr bwMode="auto">
          <a:xfrm>
            <a:off x="7421251" y="1219200"/>
            <a:ext cx="304800" cy="0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911B5C1-4583-0B41-9E91-35CAE632AA99}"/>
              </a:ext>
            </a:extLst>
          </p:cNvPr>
          <p:cNvSpPr txBox="1"/>
          <p:nvPr/>
        </p:nvSpPr>
        <p:spPr>
          <a:xfrm>
            <a:off x="7726051" y="1066800"/>
            <a:ext cx="370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I</a:t>
            </a:r>
            <a:r>
              <a:rPr lang="en-US" sz="1400" baseline="-25000" dirty="0" err="1">
                <a:solidFill>
                  <a:srgbClr val="000000"/>
                </a:solidFill>
              </a:rPr>
              <a:t>tot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98E6F2F-8D65-424B-A470-60A1DA898AAC}"/>
              </a:ext>
            </a:extLst>
          </p:cNvPr>
          <p:cNvCxnSpPr/>
          <p:nvPr/>
        </p:nvCxnSpPr>
        <p:spPr bwMode="auto">
          <a:xfrm>
            <a:off x="7421251" y="1444823"/>
            <a:ext cx="304800" cy="0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2846928-E1FD-5842-B3C9-76B55A34994F}"/>
              </a:ext>
            </a:extLst>
          </p:cNvPr>
          <p:cNvSpPr txBox="1"/>
          <p:nvPr/>
        </p:nvSpPr>
        <p:spPr>
          <a:xfrm>
            <a:off x="7726051" y="1292423"/>
            <a:ext cx="410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I</a:t>
            </a:r>
            <a:r>
              <a:rPr lang="en-US" sz="1400" baseline="-25000" dirty="0">
                <a:solidFill>
                  <a:srgbClr val="000000"/>
                </a:solidFill>
              </a:rPr>
              <a:t>RA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03D91C-E9AC-2C45-BEB5-A813AA9FE2AF}"/>
              </a:ext>
            </a:extLst>
          </p:cNvPr>
          <p:cNvCxnSpPr/>
          <p:nvPr/>
        </p:nvCxnSpPr>
        <p:spPr bwMode="auto">
          <a:xfrm>
            <a:off x="7421251" y="1673423"/>
            <a:ext cx="304800" cy="0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rgbClr val="1F02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4E46E92-D5DC-FF4B-901F-F02C2399840B}"/>
              </a:ext>
            </a:extLst>
          </p:cNvPr>
          <p:cNvSpPr txBox="1"/>
          <p:nvPr/>
        </p:nvSpPr>
        <p:spPr>
          <a:xfrm>
            <a:off x="7726051" y="1521023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I</a:t>
            </a:r>
            <a:r>
              <a:rPr lang="en-US" sz="1400" baseline="-25000" dirty="0" err="1">
                <a:solidFill>
                  <a:srgbClr val="000000"/>
                </a:solidFill>
              </a:rPr>
              <a:t>tot</a:t>
            </a:r>
            <a:r>
              <a:rPr lang="en-US" sz="1400" dirty="0">
                <a:solidFill>
                  <a:srgbClr val="000000"/>
                </a:solidFill>
              </a:rPr>
              <a:t>-I</a:t>
            </a:r>
            <a:r>
              <a:rPr lang="en-US" sz="1400" baseline="-25000" dirty="0">
                <a:solidFill>
                  <a:srgbClr val="000000"/>
                </a:solidFill>
              </a:rPr>
              <a:t>RA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48D8C8-0098-894B-9E29-16EAFE15B017}"/>
              </a:ext>
            </a:extLst>
          </p:cNvPr>
          <p:cNvSpPr/>
          <p:nvPr/>
        </p:nvSpPr>
        <p:spPr>
          <a:xfrm>
            <a:off x="7345051" y="1066800"/>
            <a:ext cx="960749" cy="762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745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3C6E5C-CCA8-4649-BD69-ABC6CBA57135}"/>
              </a:ext>
            </a:extLst>
          </p:cNvPr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371600"/>
            <a:ext cx="8310563" cy="45720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2000" dirty="0"/>
              <a:t>Runaway probability function found to have a non-trivial structure in the 4-D phase space</a:t>
            </a:r>
          </a:p>
          <a:p>
            <a:pPr lvl="1">
              <a:buFont typeface="Arial"/>
              <a:buChar char="•"/>
            </a:pPr>
            <a:r>
              <a:rPr lang="en-US" sz="1800" dirty="0"/>
              <a:t>Runaway distribution function is not well approximated as a flux surface function near critical energy to run away</a:t>
            </a:r>
            <a:endParaRPr lang="en-US" sz="800" dirty="0"/>
          </a:p>
          <a:p>
            <a:pPr>
              <a:buFont typeface="Arial"/>
              <a:buChar char="•"/>
            </a:pPr>
            <a:r>
              <a:rPr lang="en-US" sz="2000" dirty="0"/>
              <a:t>The efficiency of runaway generation processes found to be strongly modified in the limit of large inductive electric fields</a:t>
            </a:r>
            <a:endParaRPr lang="en-US" sz="1800" dirty="0"/>
          </a:p>
          <a:p>
            <a:pPr lvl="1">
              <a:buFont typeface="Arial"/>
              <a:buChar char="•"/>
            </a:pPr>
            <a:r>
              <a:rPr lang="en-US" sz="1800" dirty="0" err="1"/>
              <a:t>Dreicer</a:t>
            </a:r>
            <a:r>
              <a:rPr lang="en-US" sz="1800" dirty="0"/>
              <a:t> production rate is found to be enhanced at finite minor radii</a:t>
            </a:r>
          </a:p>
          <a:p>
            <a:pPr lvl="1">
              <a:buFont typeface="Arial"/>
              <a:buChar char="•"/>
            </a:pPr>
            <a:r>
              <a:rPr lang="en-US" sz="1800" dirty="0"/>
              <a:t>Avalanche amplification found to be approximately constant in radius</a:t>
            </a:r>
          </a:p>
          <a:p>
            <a:pPr>
              <a:buFont typeface="Arial"/>
              <a:buChar char="•"/>
            </a:pPr>
            <a:r>
              <a:rPr lang="en-US" sz="2000" dirty="0"/>
              <a:t>Runaway generation coupled to a self-consistently evolved electric field in tokamak geometry</a:t>
            </a:r>
          </a:p>
          <a:p>
            <a:pPr lvl="1">
              <a:buFont typeface="Arial"/>
              <a:buChar char="•"/>
            </a:pPr>
            <a:r>
              <a:rPr lang="en-US" sz="1800" dirty="0"/>
              <a:t>Provides high physics fidelity description of 2D-2V runaway electron phase space evolution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28A3D9-C5B7-6649-B794-7F707BBD5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752600"/>
            <a:ext cx="1143000" cy="28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43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E1F5F-DF66-124B-AC8E-2CDB9816C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D3668-5CAE-9744-8C59-53458071C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75C533-A095-FC4F-8A81-AAD035F3AEB7}"/>
              </a:ext>
            </a:extLst>
          </p:cNvPr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148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44D1889-475B-6548-A298-96D97F04BCA6}"/>
              </a:ext>
            </a:extLst>
          </p:cNvPr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1C350-5F5C-C741-9F11-C1F8D5C50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0"/>
            <a:ext cx="8310563" cy="804862"/>
          </a:xfrm>
        </p:spPr>
        <p:txBody>
          <a:bodyPr/>
          <a:lstStyle/>
          <a:p>
            <a:r>
              <a:rPr lang="en-US" dirty="0"/>
              <a:t>Parallel Electric Field in Axisymmetric Tokamak Geometry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B0814-1C3C-1E46-A92F-C81A43322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Incompressibility              , but                  implies [</a:t>
            </a:r>
            <a:r>
              <a:rPr lang="en-US" sz="2000" dirty="0" err="1"/>
              <a:t>Helander-Sigmar</a:t>
            </a:r>
            <a:r>
              <a:rPr lang="en-US" sz="2000" dirty="0"/>
              <a:t>]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For a low-beta poloidal plasma,                       </a:t>
            </a:r>
            <a:r>
              <a:rPr lang="en-US" sz="2000" dirty="0">
                <a:solidFill>
                  <a:schemeClr val="tx1"/>
                </a:solidFill>
              </a:rPr>
              <a:t>⇐ Flux surface function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From Ohm’s law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In simplest limit                                     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More complex cases possible for poloidally and toroidally localized impurity deposition </a:t>
            </a:r>
            <a:r>
              <a:rPr lang="en-US" sz="2000" dirty="0">
                <a:sym typeface="Wingdings" pitchFamily="2" charset="2"/>
              </a:rPr>
              <a:t> treat in future work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B8D5AB-C087-B54F-A27B-E411C6C1D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676400"/>
            <a:ext cx="29083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9582AF-C0C9-3C45-92A0-EC2E5E525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28737"/>
            <a:ext cx="965200" cy="30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E64D1F-63AE-5344-87F2-A99E66C7E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500" y="1322387"/>
            <a:ext cx="1079500" cy="31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111B8B-C132-EA4E-8C5C-5C6F1FD1C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0700" y="2344103"/>
            <a:ext cx="1549400" cy="29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030A34-2BD9-B943-8FC1-5189B5A14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300" y="3048000"/>
            <a:ext cx="3581400" cy="685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080CA0-261B-2E4F-BE76-131521639C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4600" y="3759200"/>
            <a:ext cx="2590800" cy="355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067B96-2560-F241-9928-9D8AB00C2E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5731" y="3774440"/>
            <a:ext cx="16637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58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D720016-9ED7-B147-BA2D-E8E0FFE99658}"/>
              </a:ext>
            </a:extLst>
          </p:cNvPr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A5A895-4F04-8D4E-99C1-5D9BA19D5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0"/>
            <a:ext cx="8310563" cy="804862"/>
          </a:xfrm>
        </p:spPr>
        <p:txBody>
          <a:bodyPr/>
          <a:lstStyle/>
          <a:p>
            <a:r>
              <a:rPr lang="en-US" dirty="0"/>
              <a:t>Impact of Impurities on Runaway Probability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08E59-3368-4A40-96D5-7BF519530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3657600"/>
            <a:ext cx="8496299" cy="24812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Presence of impurities modifies the </a:t>
            </a:r>
            <a:r>
              <a:rPr lang="en-US" sz="2000" dirty="0" err="1"/>
              <a:t>collisionality</a:t>
            </a:r>
            <a:r>
              <a:rPr lang="en-US" sz="2000" dirty="0"/>
              <a:t> via two partially compensating trends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Critical energy to runaway increased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Pitch-angle scattering more efficient at a given energy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6AF69-4F74-A64C-AE82-4E31E54D0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4343400"/>
            <a:ext cx="3657600" cy="68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08605B-9CFA-D840-883A-28EE4A6A5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" y="1254369"/>
            <a:ext cx="3048000" cy="2403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0A3903-E1FE-D54F-A2A9-914F0B7CE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254369"/>
            <a:ext cx="3048000" cy="24032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1D3BD1-02AB-8946-839F-CC5E2384147B}"/>
              </a:ext>
            </a:extLst>
          </p:cNvPr>
          <p:cNvSpPr txBox="1"/>
          <p:nvPr/>
        </p:nvSpPr>
        <p:spPr>
          <a:xfrm>
            <a:off x="1142999" y="956846"/>
            <a:ext cx="2362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/>
                </a:solidFill>
              </a:rPr>
              <a:t>r/a=0.8, E/</a:t>
            </a:r>
            <a:r>
              <a:rPr lang="en-US" sz="1600" i="1" dirty="0" err="1">
                <a:solidFill>
                  <a:schemeClr val="tx1"/>
                </a:solidFill>
              </a:rPr>
              <a:t>E</a:t>
            </a:r>
            <a:r>
              <a:rPr lang="en-US" sz="1600" i="1" baseline="-25000" dirty="0" err="1">
                <a:solidFill>
                  <a:schemeClr val="tx1"/>
                </a:solidFill>
              </a:rPr>
              <a:t>c</a:t>
            </a:r>
            <a:r>
              <a:rPr lang="en-US" sz="1600" i="1" dirty="0">
                <a:solidFill>
                  <a:schemeClr val="tx1"/>
                </a:solidFill>
              </a:rPr>
              <a:t>=300</a:t>
            </a:r>
            <a:r>
              <a:rPr lang="en-US" sz="1600" i="1" dirty="0">
                <a:solidFill>
                  <a:srgbClr val="000000"/>
                </a:solidFill>
              </a:rPr>
              <a:t>, Z</a:t>
            </a:r>
            <a:r>
              <a:rPr lang="en-US" sz="1600" i="1" baseline="-25000" dirty="0">
                <a:solidFill>
                  <a:srgbClr val="000000"/>
                </a:solidFill>
              </a:rPr>
              <a:t>eff</a:t>
            </a:r>
            <a:r>
              <a:rPr lang="en-US" sz="1600" i="1" dirty="0">
                <a:solidFill>
                  <a:srgbClr val="000000"/>
                </a:solidFill>
              </a:rPr>
              <a:t>=1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A9DB94-2BB8-244D-95AC-964F8712DB5D}"/>
              </a:ext>
            </a:extLst>
          </p:cNvPr>
          <p:cNvSpPr txBox="1"/>
          <p:nvPr/>
        </p:nvSpPr>
        <p:spPr>
          <a:xfrm>
            <a:off x="5029199" y="956846"/>
            <a:ext cx="2362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/>
                </a:solidFill>
              </a:rPr>
              <a:t>r/a=0.8, E/</a:t>
            </a:r>
            <a:r>
              <a:rPr lang="en-US" sz="1600" i="1" dirty="0" err="1">
                <a:solidFill>
                  <a:schemeClr val="tx1"/>
                </a:solidFill>
              </a:rPr>
              <a:t>E</a:t>
            </a:r>
            <a:r>
              <a:rPr lang="en-US" sz="1600" i="1" baseline="-25000" dirty="0" err="1">
                <a:solidFill>
                  <a:schemeClr val="tx1"/>
                </a:solidFill>
              </a:rPr>
              <a:t>c</a:t>
            </a:r>
            <a:r>
              <a:rPr lang="en-US" sz="1600" i="1" dirty="0">
                <a:solidFill>
                  <a:schemeClr val="tx1"/>
                </a:solidFill>
              </a:rPr>
              <a:t>=300</a:t>
            </a:r>
            <a:r>
              <a:rPr lang="en-US" sz="1600" i="1" dirty="0">
                <a:solidFill>
                  <a:srgbClr val="000000"/>
                </a:solidFill>
              </a:rPr>
              <a:t>, Z</a:t>
            </a:r>
            <a:r>
              <a:rPr lang="en-US" sz="1600" i="1" baseline="-25000" dirty="0">
                <a:solidFill>
                  <a:srgbClr val="000000"/>
                </a:solidFill>
              </a:rPr>
              <a:t>eff</a:t>
            </a:r>
            <a:r>
              <a:rPr lang="en-US" sz="1600" i="1" dirty="0">
                <a:solidFill>
                  <a:srgbClr val="000000"/>
                </a:solidFill>
              </a:rPr>
              <a:t>=5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19D8B7-F63C-E648-A1E2-DC8D7DDB7398}"/>
              </a:ext>
            </a:extLst>
          </p:cNvPr>
          <p:cNvSpPr txBox="1"/>
          <p:nvPr/>
        </p:nvSpPr>
        <p:spPr>
          <a:xfrm>
            <a:off x="1063383" y="1292423"/>
            <a:ext cx="1298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Weak field side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247511-81D1-524A-965F-17151762CDB0}"/>
              </a:ext>
            </a:extLst>
          </p:cNvPr>
          <p:cNvSpPr txBox="1"/>
          <p:nvPr/>
        </p:nvSpPr>
        <p:spPr>
          <a:xfrm>
            <a:off x="4949583" y="1295400"/>
            <a:ext cx="1298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Weak field side</a:t>
            </a:r>
          </a:p>
        </p:txBody>
      </p:sp>
    </p:spTree>
    <p:extLst>
      <p:ext uri="{BB962C8B-B14F-4D97-AF65-F5344CB8AC3E}">
        <p14:creationId xmlns:p14="http://schemas.microsoft.com/office/powerpoint/2010/main" val="950757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B5E159-9DB4-9B49-B904-A411FE0D2693}"/>
              </a:ext>
            </a:extLst>
          </p:cNvPr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EACD64-CF9B-D64A-84AC-480545E54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0A41C-DD40-DA4B-9295-B9705C611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257300"/>
            <a:ext cx="8310563" cy="45339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Focus here is on the self-consistent description of runaway electron dynamics during a tokamak disruption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Initial focus is on axisymmetric geometry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Provides testbed for fluid-RE coupling schemes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Seek to develop a drift-kinetic based runaway electron solver incorporating essential runaway electron physics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800" dirty="0">
              <a:sym typeface="Wingdings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Use of drift-kinetics allows first principle treatment of a range of physical processes of relevance to runaway dynamics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3923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A4F609D-A33C-5347-A426-EC184152A082}"/>
              </a:ext>
            </a:extLst>
          </p:cNvPr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DF395-AD3D-9847-A46F-2FEB18A7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0"/>
            <a:ext cx="8310563" cy="804862"/>
          </a:xfrm>
        </p:spPr>
        <p:txBody>
          <a:bodyPr/>
          <a:lstStyle/>
          <a:p>
            <a:r>
              <a:rPr lang="en-US" dirty="0"/>
              <a:t>Impact of Impurities on Avalanche Amplification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A44E4-7B8A-E041-9C53-35CAB14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2" y="4495800"/>
            <a:ext cx="8310562" cy="12620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Presence of impurities only modestly impact radial modulation of avalanche amplification factor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Amplification factor reduced as radius is increased for small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Amplification factor approximately constant for large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CEB642-3B9A-D845-AD37-140605718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19200"/>
            <a:ext cx="4114800" cy="3165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1C62DF-67DD-D24E-91AD-B0B015AD5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520" y="2757292"/>
            <a:ext cx="1126490" cy="290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147527-00D1-EA42-A300-FDE2147EB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910" y="1935256"/>
            <a:ext cx="1181100" cy="312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A3FB8A-EF58-8347-9599-FF44E5B2A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7990" y="1563624"/>
            <a:ext cx="1290320" cy="2854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667EBF-E9FC-D445-A727-6AFD370BB0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0" y="5219700"/>
            <a:ext cx="622300" cy="266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641B0-4E5E-A342-91C0-BB7CF76DC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5524500"/>
            <a:ext cx="622300" cy="2667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14A777-9E61-2A42-ADBF-6DF2736423AA}"/>
              </a:ext>
            </a:extLst>
          </p:cNvPr>
          <p:cNvCxnSpPr/>
          <p:nvPr/>
        </p:nvCxnSpPr>
        <p:spPr bwMode="auto">
          <a:xfrm>
            <a:off x="2209800" y="3324225"/>
            <a:ext cx="38100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1E0114-4C95-6B47-A6F9-548D09ACA560}"/>
              </a:ext>
            </a:extLst>
          </p:cNvPr>
          <p:cNvCxnSpPr/>
          <p:nvPr/>
        </p:nvCxnSpPr>
        <p:spPr bwMode="auto">
          <a:xfrm>
            <a:off x="2209800" y="3578268"/>
            <a:ext cx="38100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B5A93C-8299-404E-81F0-6B1CD0EE3E81}"/>
              </a:ext>
            </a:extLst>
          </p:cNvPr>
          <p:cNvCxnSpPr/>
          <p:nvPr/>
        </p:nvCxnSpPr>
        <p:spPr bwMode="auto">
          <a:xfrm>
            <a:off x="2209800" y="3886200"/>
            <a:ext cx="38100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1F02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055B449-FB88-D04E-96AB-E2F53B12D9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000" y="3200400"/>
            <a:ext cx="685800" cy="247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16E30-6016-AC42-B480-96DB474363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7000" y="3505200"/>
            <a:ext cx="685800" cy="2254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784BAE-C485-7643-8CC9-E1D880D767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5444" y="3775075"/>
            <a:ext cx="695184" cy="22546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A252CFC-9DFC-204E-B276-AD7E621D43F6}"/>
              </a:ext>
            </a:extLst>
          </p:cNvPr>
          <p:cNvSpPr/>
          <p:nvPr/>
        </p:nvSpPr>
        <p:spPr>
          <a:xfrm>
            <a:off x="2133600" y="3200400"/>
            <a:ext cx="1295400" cy="8001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469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C3ACA3A-8BC7-A04B-944F-F4D32ED222EB}"/>
              </a:ext>
            </a:extLst>
          </p:cNvPr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A5A895-4F04-8D4E-99C1-5D9BA19D5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0"/>
            <a:ext cx="8310563" cy="804862"/>
          </a:xfrm>
        </p:spPr>
        <p:txBody>
          <a:bodyPr/>
          <a:lstStyle/>
          <a:p>
            <a:r>
              <a:rPr lang="en-US" dirty="0"/>
              <a:t>Impact of Impurities on Runaway Probability Function: Partially Ionized Plasma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08E59-3368-4A40-96D5-7BF519530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3852446"/>
            <a:ext cx="4457700" cy="228641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Presence of partially ionized impurities modifies the </a:t>
            </a:r>
            <a:r>
              <a:rPr lang="en-US" sz="1800" dirty="0" err="1"/>
              <a:t>collisionality</a:t>
            </a:r>
            <a:r>
              <a:rPr lang="en-US" sz="1800" dirty="0"/>
              <a:t> drastically increases critical energy to runaway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Pitch-angle scattering also drastically increased at a given energy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08605B-9CFA-D840-883A-28EE4A6A5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1254369"/>
            <a:ext cx="3048000" cy="2403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0A3903-E1FE-D54F-A2A9-914F0B7CE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1" y="1254369"/>
            <a:ext cx="3047999" cy="24032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1D3BD1-02AB-8946-839F-CC5E2384147B}"/>
              </a:ext>
            </a:extLst>
          </p:cNvPr>
          <p:cNvSpPr txBox="1"/>
          <p:nvPr/>
        </p:nvSpPr>
        <p:spPr>
          <a:xfrm>
            <a:off x="990600" y="956846"/>
            <a:ext cx="2362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/>
                </a:solidFill>
              </a:rPr>
              <a:t>r/a=0.8, E/</a:t>
            </a:r>
            <a:r>
              <a:rPr lang="en-US" sz="1600" i="1" dirty="0" err="1">
                <a:solidFill>
                  <a:schemeClr val="tx1"/>
                </a:solidFill>
              </a:rPr>
              <a:t>E</a:t>
            </a:r>
            <a:r>
              <a:rPr lang="en-US" sz="1600" i="1" baseline="-25000" dirty="0" err="1">
                <a:solidFill>
                  <a:schemeClr val="tx1"/>
                </a:solidFill>
              </a:rPr>
              <a:t>c</a:t>
            </a:r>
            <a:r>
              <a:rPr lang="en-US" sz="1600" i="1" dirty="0">
                <a:solidFill>
                  <a:schemeClr val="tx1"/>
                </a:solidFill>
              </a:rPr>
              <a:t>=300,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A9DB94-2BB8-244D-95AC-964F8712DB5D}"/>
              </a:ext>
            </a:extLst>
          </p:cNvPr>
          <p:cNvSpPr txBox="1"/>
          <p:nvPr/>
        </p:nvSpPr>
        <p:spPr>
          <a:xfrm>
            <a:off x="5257801" y="956846"/>
            <a:ext cx="2362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/>
                </a:solidFill>
              </a:rPr>
              <a:t>r/a=0.8, E/</a:t>
            </a:r>
            <a:r>
              <a:rPr lang="en-US" sz="1600" i="1" dirty="0" err="1">
                <a:solidFill>
                  <a:schemeClr val="tx1"/>
                </a:solidFill>
              </a:rPr>
              <a:t>E</a:t>
            </a:r>
            <a:r>
              <a:rPr lang="en-US" sz="1600" i="1" baseline="-25000" dirty="0" err="1">
                <a:solidFill>
                  <a:schemeClr val="tx1"/>
                </a:solidFill>
              </a:rPr>
              <a:t>c</a:t>
            </a:r>
            <a:r>
              <a:rPr lang="en-US" sz="1600" i="1" dirty="0">
                <a:solidFill>
                  <a:schemeClr val="tx1"/>
                </a:solidFill>
              </a:rPr>
              <a:t>=300</a:t>
            </a:r>
            <a:r>
              <a:rPr lang="en-US" sz="1600" i="1" dirty="0">
                <a:solidFill>
                  <a:srgbClr val="000000"/>
                </a:solidFill>
              </a:rPr>
              <a:t>,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E83722-463A-AD40-941C-48143E308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852446"/>
            <a:ext cx="3505200" cy="21671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AEECD2-DCEB-1340-AC05-A72FB1C565A6}"/>
              </a:ext>
            </a:extLst>
          </p:cNvPr>
          <p:cNvSpPr txBox="1"/>
          <p:nvPr/>
        </p:nvSpPr>
        <p:spPr>
          <a:xfrm>
            <a:off x="5715000" y="5909846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</a:rPr>
              <a:t>Hesslow</a:t>
            </a:r>
            <a:r>
              <a:rPr lang="en-US" sz="1800" dirty="0">
                <a:solidFill>
                  <a:srgbClr val="FF0000"/>
                </a:solidFill>
              </a:rPr>
              <a:t> et al. 2017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42BB51-45F2-164C-A0B4-7B559DC02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0048" y="1005840"/>
            <a:ext cx="1148348" cy="2551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91FA01-253F-4E49-8413-379EE7331E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9602" y="1007958"/>
            <a:ext cx="965200" cy="2702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1F52A8-75D6-1542-9FBA-329CC5274F7D}"/>
              </a:ext>
            </a:extLst>
          </p:cNvPr>
          <p:cNvSpPr txBox="1"/>
          <p:nvPr/>
        </p:nvSpPr>
        <p:spPr>
          <a:xfrm>
            <a:off x="1063383" y="1292423"/>
            <a:ext cx="1298817" cy="307777"/>
          </a:xfrm>
          <a:prstGeom prst="rect">
            <a:avLst/>
          </a:prstGeom>
          <a:solidFill>
            <a:schemeClr val="bg1">
              <a:lumMod val="75000"/>
              <a:alpha val="3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Weak field side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A7664B-6B56-C64E-A541-0B0B6C0E67B9}"/>
              </a:ext>
            </a:extLst>
          </p:cNvPr>
          <p:cNvSpPr txBox="1"/>
          <p:nvPr/>
        </p:nvSpPr>
        <p:spPr>
          <a:xfrm>
            <a:off x="5330583" y="1295400"/>
            <a:ext cx="1298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Weak field side</a:t>
            </a:r>
          </a:p>
        </p:txBody>
      </p:sp>
    </p:spTree>
    <p:extLst>
      <p:ext uri="{BB962C8B-B14F-4D97-AF65-F5344CB8AC3E}">
        <p14:creationId xmlns:p14="http://schemas.microsoft.com/office/powerpoint/2010/main" val="2174719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DF395-AD3D-9847-A46F-2FEB18A7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0"/>
            <a:ext cx="8310563" cy="804862"/>
          </a:xfrm>
        </p:spPr>
        <p:txBody>
          <a:bodyPr/>
          <a:lstStyle/>
          <a:p>
            <a:r>
              <a:rPr lang="en-US" dirty="0"/>
              <a:t>Impact of Impurities on Avalanche Amplification : Partially Ionized Plasma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A44E4-7B8A-E041-9C53-35CAB14A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2" y="4495800"/>
            <a:ext cx="8310562" cy="12620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Presence of partially ionized impurities only modestly impact radial modulation of avalanche amplification factor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Amplification factor reduced as radius is increased for small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Amplification factor approximately constant for large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CEB642-3B9A-D845-AD37-140605718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401" y="1219200"/>
            <a:ext cx="4037598" cy="3165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147527-00D1-EA42-A300-FDE2147EB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100" y="2506756"/>
            <a:ext cx="1181100" cy="312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A3FB8A-EF58-8347-9599-FF44E5B2A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884" y="1778000"/>
            <a:ext cx="1290320" cy="2854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667EBF-E9FC-D445-A727-6AFD370BB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5219700"/>
            <a:ext cx="622300" cy="266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641B0-4E5E-A342-91C0-BB7CF76DC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5524500"/>
            <a:ext cx="622300" cy="2667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14A777-9E61-2A42-ADBF-6DF2736423AA}"/>
              </a:ext>
            </a:extLst>
          </p:cNvPr>
          <p:cNvCxnSpPr/>
          <p:nvPr/>
        </p:nvCxnSpPr>
        <p:spPr bwMode="auto">
          <a:xfrm>
            <a:off x="2209800" y="3324225"/>
            <a:ext cx="38100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1E0114-4C95-6B47-A6F9-548D09ACA560}"/>
              </a:ext>
            </a:extLst>
          </p:cNvPr>
          <p:cNvCxnSpPr/>
          <p:nvPr/>
        </p:nvCxnSpPr>
        <p:spPr bwMode="auto">
          <a:xfrm>
            <a:off x="2209800" y="3578268"/>
            <a:ext cx="38100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B5A93C-8299-404E-81F0-6B1CD0EE3E81}"/>
              </a:ext>
            </a:extLst>
          </p:cNvPr>
          <p:cNvCxnSpPr/>
          <p:nvPr/>
        </p:nvCxnSpPr>
        <p:spPr bwMode="auto">
          <a:xfrm>
            <a:off x="2209800" y="3886200"/>
            <a:ext cx="38100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1F02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52CFC-9DFC-204E-B276-AD7E621D43F6}"/>
              </a:ext>
            </a:extLst>
          </p:cNvPr>
          <p:cNvSpPr/>
          <p:nvPr/>
        </p:nvSpPr>
        <p:spPr>
          <a:xfrm>
            <a:off x="2133600" y="3200400"/>
            <a:ext cx="1752600" cy="8001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527575-CC50-3B4C-8569-F370A6D60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7398" y="2971800"/>
            <a:ext cx="1193800" cy="330200"/>
          </a:xfrm>
          <a:prstGeom prst="rect">
            <a:avLst/>
          </a:prstGeom>
        </p:spPr>
      </p:pic>
      <p:sp>
        <p:nvSpPr>
          <p:cNvPr id="18" name="Right Brace 17">
            <a:extLst>
              <a:ext uri="{FF2B5EF4-FFF2-40B4-BE49-F238E27FC236}">
                <a16:creationId xmlns:a16="http://schemas.microsoft.com/office/drawing/2014/main" id="{EFA8CE45-47C8-F349-9281-3ECC6D748DC2}"/>
              </a:ext>
            </a:extLst>
          </p:cNvPr>
          <p:cNvSpPr/>
          <p:nvPr/>
        </p:nvSpPr>
        <p:spPr bwMode="auto">
          <a:xfrm>
            <a:off x="4852402" y="2903372"/>
            <a:ext cx="124996" cy="420854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F6759EB7-EDF7-A24F-A7CB-7C14727CC07F}"/>
              </a:ext>
            </a:extLst>
          </p:cNvPr>
          <p:cNvSpPr/>
          <p:nvPr/>
        </p:nvSpPr>
        <p:spPr bwMode="auto">
          <a:xfrm>
            <a:off x="4818888" y="2398545"/>
            <a:ext cx="124996" cy="471489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73FCEA6C-3367-2747-9AC6-38E88CBE66A2}"/>
              </a:ext>
            </a:extLst>
          </p:cNvPr>
          <p:cNvSpPr/>
          <p:nvPr/>
        </p:nvSpPr>
        <p:spPr bwMode="auto">
          <a:xfrm>
            <a:off x="4818888" y="1664208"/>
            <a:ext cx="124996" cy="420854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7BA3D8-C87B-8140-AAC0-64627A0996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000" y="3200400"/>
            <a:ext cx="1148348" cy="2551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096BDA-6CDA-5946-B195-7F77CF85DD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7000" y="3471743"/>
            <a:ext cx="1135580" cy="2620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20B4C5-17E3-0947-A605-D171316FC3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7000" y="3733800"/>
            <a:ext cx="965200" cy="27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29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" y="153988"/>
            <a:ext cx="8340725" cy="746125"/>
          </a:xfrm>
          <a:ln/>
        </p:spPr>
        <p:txBody>
          <a:bodyPr lIns="0" tIns="0" rIns="0" bIns="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/>
              <a:t>Outline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371600"/>
            <a:ext cx="8229600" cy="4724400"/>
          </a:xfrm>
          <a:ln/>
        </p:spPr>
        <p:txBody>
          <a:bodyPr lIns="0" tIns="0" rIns="0" bIns="0"/>
          <a:lstStyle/>
          <a:p>
            <a:pPr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r>
              <a:rPr lang="en-US" dirty="0">
                <a:sym typeface="Wingdings"/>
              </a:rPr>
              <a:t>Some challenges of runaway electron modelling in axisymmetric geometry</a:t>
            </a:r>
          </a:p>
          <a:p>
            <a:pPr lvl="1"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r>
              <a:rPr lang="en-US" dirty="0">
                <a:sym typeface="Wingdings"/>
              </a:rPr>
              <a:t>Runaway seed formation</a:t>
            </a:r>
          </a:p>
          <a:p>
            <a:pPr lvl="1"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r>
              <a:rPr lang="en-US" dirty="0">
                <a:sym typeface="Wingdings"/>
              </a:rPr>
              <a:t>Avalanche amplification</a:t>
            </a:r>
          </a:p>
          <a:p>
            <a:pPr lvl="1"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r>
              <a:rPr lang="en-US" dirty="0">
                <a:sym typeface="Wingdings"/>
              </a:rPr>
              <a:t>Impact of runaway electrons on background impurities</a:t>
            </a:r>
          </a:p>
          <a:p>
            <a:pPr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endParaRPr lang="en-US" sz="1000" dirty="0">
              <a:sym typeface="Wingdings"/>
            </a:endParaRPr>
          </a:p>
          <a:p>
            <a:pPr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r>
              <a:rPr lang="en-US" dirty="0">
                <a:sym typeface="Wingdings"/>
              </a:rPr>
              <a:t>Self-consistent runaway formation in an axisymmetric plasma</a:t>
            </a:r>
          </a:p>
          <a:p>
            <a:pPr lvl="1"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r>
              <a:rPr lang="en-US" dirty="0">
                <a:sym typeface="Wingdings"/>
              </a:rPr>
              <a:t>Hot tail formation</a:t>
            </a:r>
          </a:p>
          <a:p>
            <a:pPr lvl="1"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r>
              <a:rPr lang="en-US" dirty="0">
                <a:sym typeface="Wingdings"/>
              </a:rPr>
              <a:t>Runaway formation during the current quench</a:t>
            </a:r>
          </a:p>
          <a:p>
            <a:pPr>
              <a:buClr>
                <a:srgbClr val="24459C"/>
              </a:buClr>
              <a:buSzPct val="110000"/>
              <a:buFont typeface="Arial" panose="020B0604020202020204" pitchFamily="34" charset="0"/>
              <a:buChar char="•"/>
              <a:tabLst>
                <a:tab pos="895350" algn="l"/>
                <a:tab pos="1809750" algn="l"/>
                <a:tab pos="2724150" algn="l"/>
                <a:tab pos="3638550" algn="l"/>
                <a:tab pos="4552950" algn="l"/>
                <a:tab pos="5467350" algn="l"/>
                <a:tab pos="6381750" algn="l"/>
                <a:tab pos="7296150" algn="l"/>
                <a:tab pos="8210550" algn="l"/>
                <a:tab pos="9124950" algn="l"/>
                <a:tab pos="10039350" algn="l"/>
              </a:tabLst>
            </a:pPr>
            <a:endParaRPr lang="en-US" dirty="0">
              <a:sym typeface="Wingding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713136-D03F-F849-BBA4-762BBF69D593}"/>
              </a:ext>
            </a:extLst>
          </p:cNvPr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1263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28600"/>
            <a:ext cx="8310563" cy="533400"/>
          </a:xfrm>
        </p:spPr>
        <p:txBody>
          <a:bodyPr/>
          <a:lstStyle/>
          <a:p>
            <a:r>
              <a:rPr lang="en-US" sz="2400" dirty="0"/>
              <a:t>Drift Kinetic Description of Runaway Electrons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19200"/>
            <a:ext cx="8039100" cy="26670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2000" dirty="0"/>
              <a:t>Particle based drift-kinetic solver for 3D-2V runaway electron population employed throughout this presentation [</a:t>
            </a:r>
            <a:r>
              <a:rPr lang="en-US" sz="2000" dirty="0">
                <a:solidFill>
                  <a:srgbClr val="FF0000"/>
                </a:solidFill>
              </a:rPr>
              <a:t>McDevitt et al. 2019</a:t>
            </a:r>
            <a:r>
              <a:rPr lang="en-US" sz="2000" dirty="0"/>
              <a:t>]</a:t>
            </a:r>
          </a:p>
          <a:p>
            <a:pPr>
              <a:buFont typeface="Arial"/>
              <a:buChar char="•"/>
            </a:pPr>
            <a:r>
              <a:rPr lang="en-US" sz="2000" dirty="0"/>
              <a:t>Relativistic guiding center evolved via:</a:t>
            </a:r>
          </a:p>
          <a:p>
            <a:pPr>
              <a:buFont typeface="Arial"/>
              <a:buChar char="•"/>
            </a:pPr>
            <a:endParaRPr lang="en-US" sz="2000" dirty="0"/>
          </a:p>
          <a:p>
            <a:pPr>
              <a:buFont typeface="Arial"/>
              <a:buChar char="•"/>
            </a:pP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493D9-A991-AB4A-97A8-E5AC6A49E847}"/>
              </a:ext>
            </a:extLst>
          </p:cNvPr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B058DC-E180-8E45-9464-A9B565791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794000"/>
            <a:ext cx="2698931" cy="717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DD8776-A0BA-AD43-B25E-B03D082E9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819400"/>
            <a:ext cx="1905000" cy="699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C0F8AC-F70C-1549-AA05-B640F2A27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330" y="2819400"/>
            <a:ext cx="859670" cy="61976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969705E-A188-E249-9374-E50247F73B10}"/>
              </a:ext>
            </a:extLst>
          </p:cNvPr>
          <p:cNvSpPr txBox="1">
            <a:spLocks/>
          </p:cNvSpPr>
          <p:nvPr/>
        </p:nvSpPr>
        <p:spPr bwMode="auto">
          <a:xfrm>
            <a:off x="342900" y="3581400"/>
            <a:ext cx="4381499" cy="278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ts val="2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/>
              <a:buChar char="•"/>
            </a:pPr>
            <a:r>
              <a:rPr lang="en-US" sz="2000" kern="0" dirty="0"/>
              <a:t>Large-angle collisions described by a </a:t>
            </a:r>
            <a:r>
              <a:rPr lang="en-US" sz="2000" kern="0" dirty="0" err="1"/>
              <a:t>Möller</a:t>
            </a:r>
            <a:r>
              <a:rPr lang="en-US" sz="2000" kern="0" dirty="0"/>
              <a:t> source</a:t>
            </a:r>
          </a:p>
          <a:p>
            <a:pPr eaLnBrk="1" hangingPunct="1">
              <a:buFont typeface="Arial"/>
              <a:buChar char="•"/>
            </a:pPr>
            <a:r>
              <a:rPr lang="en-US" sz="2000" kern="0" dirty="0"/>
              <a:t>Small-angle collisions treated by Monte Carlo collision operator</a:t>
            </a:r>
          </a:p>
          <a:p>
            <a:pPr lvl="1" eaLnBrk="1" hangingPunct="1">
              <a:buFont typeface="Arial"/>
              <a:buChar char="•"/>
            </a:pPr>
            <a:r>
              <a:rPr lang="en-US" sz="1800" kern="0" dirty="0"/>
              <a:t>Partial screening included [</a:t>
            </a:r>
            <a:r>
              <a:rPr lang="en-US" sz="1800" kern="0" dirty="0" err="1">
                <a:solidFill>
                  <a:srgbClr val="FF0000"/>
                </a:solidFill>
              </a:rPr>
              <a:t>Hesslow</a:t>
            </a:r>
            <a:r>
              <a:rPr lang="en-US" sz="1800" kern="0" dirty="0">
                <a:solidFill>
                  <a:srgbClr val="FF0000"/>
                </a:solidFill>
              </a:rPr>
              <a:t> et al. 2017</a:t>
            </a:r>
            <a:r>
              <a:rPr lang="en-US" sz="1800" kern="0" dirty="0"/>
              <a:t>]</a:t>
            </a:r>
          </a:p>
          <a:p>
            <a:pPr eaLnBrk="1" hangingPunct="1">
              <a:buFont typeface="Arial"/>
              <a:buChar char="•"/>
            </a:pPr>
            <a:r>
              <a:rPr lang="en-US" sz="2000" kern="0" dirty="0"/>
              <a:t>Synchrotron radiation damping incorporated</a:t>
            </a:r>
            <a:endParaRPr lang="en-US" sz="1400" kern="0" dirty="0"/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sz="2000" kern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5356A2-052C-8E49-AA55-DAA6E15305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752850"/>
            <a:ext cx="3866077" cy="290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42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8897EDE-C104-9B4D-AEE3-C5148B454ECA}"/>
              </a:ext>
            </a:extLst>
          </p:cNvPr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8ED95B-98CA-BE4C-BA66-AE514F171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Drift-Kinetics?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F8915-5EC2-A943-A510-5408B8943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066800"/>
            <a:ext cx="8310563" cy="46101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Runaway electron dynamics can be described most efficiently employing reduced slab or bounce-averaged formations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Both approaches remove the rapid transit motion </a:t>
            </a:r>
            <a:r>
              <a:rPr lang="en-US" i="1" dirty="0"/>
              <a:t>             </a:t>
            </a:r>
            <a:r>
              <a:rPr lang="en-US" dirty="0"/>
              <a:t>of an electron along a magnetic field line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Drift-kinetic descriptions are often employed to capture the </a:t>
            </a:r>
            <a:r>
              <a:rPr lang="en-US" sz="1800" dirty="0"/>
              <a:t>loss of RE’s along open field lines [</a:t>
            </a:r>
            <a:r>
              <a:rPr lang="en-US" sz="1800" dirty="0">
                <a:solidFill>
                  <a:srgbClr val="FF0000"/>
                </a:solidFill>
              </a:rPr>
              <a:t>Izzo et al. 2011, </a:t>
            </a:r>
            <a:r>
              <a:rPr lang="en-US" sz="1800" dirty="0" err="1">
                <a:solidFill>
                  <a:srgbClr val="FF0000"/>
                </a:solidFill>
              </a:rPr>
              <a:t>Sommariva</a:t>
            </a:r>
            <a:r>
              <a:rPr lang="en-US" sz="1800" dirty="0">
                <a:solidFill>
                  <a:srgbClr val="FF0000"/>
                </a:solidFill>
              </a:rPr>
              <a:t> et al. 2018, del-Castillo-Negrete et al. 2018</a:t>
            </a:r>
            <a:r>
              <a:rPr lang="en-US" sz="1800" dirty="0"/>
              <a:t>]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F02FF"/>
                </a:solidFill>
              </a:rPr>
              <a:t>Here we seek to show that even in axisymmetric geometries, drift kinetic formulations can differ significantly from the slab or bounce formulations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Provide useful reference point for verifying reduced simulations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8E6BF-B615-5947-83E9-86DCBF43C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816490"/>
            <a:ext cx="749300" cy="25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48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6B200F5-27A7-194E-AF3F-0C426DADA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600" y="3657600"/>
            <a:ext cx="3530600" cy="26558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76200"/>
            <a:ext cx="8310563" cy="914400"/>
          </a:xfrm>
        </p:spPr>
        <p:txBody>
          <a:bodyPr/>
          <a:lstStyle/>
          <a:p>
            <a:r>
              <a:rPr lang="en-US" sz="2400" dirty="0"/>
              <a:t>Runaway Generation Processes in Tokamak Plasmas for Large Inductive Electric Fields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5105400" cy="48006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1800" dirty="0"/>
              <a:t>Our intuition of how toroidal geometry impacts runaway generation is largely based on electron trapping</a:t>
            </a:r>
          </a:p>
          <a:p>
            <a:pPr lvl="1">
              <a:buFont typeface="System Font Regular"/>
              <a:buChar char="→"/>
            </a:pPr>
            <a:r>
              <a:rPr lang="en-US" sz="1800" dirty="0">
                <a:sym typeface="Wingdings" pitchFamily="2" charset="2"/>
              </a:rPr>
              <a:t>Implies a r</a:t>
            </a:r>
            <a:r>
              <a:rPr lang="en-US" sz="1800" dirty="0"/>
              <a:t>eduction of runaway generation as the minor radius is increased [</a:t>
            </a:r>
            <a:r>
              <a:rPr lang="en-US" sz="1800" dirty="0" err="1">
                <a:solidFill>
                  <a:srgbClr val="FF0000"/>
                </a:solidFill>
              </a:rPr>
              <a:t>Rosenbluth-Putvinski</a:t>
            </a:r>
            <a:r>
              <a:rPr lang="en-US" sz="1800" dirty="0">
                <a:solidFill>
                  <a:srgbClr val="FF0000"/>
                </a:solidFill>
              </a:rPr>
              <a:t> 1997</a:t>
            </a:r>
            <a:r>
              <a:rPr lang="en-US" sz="1800" dirty="0"/>
              <a:t>]</a:t>
            </a:r>
          </a:p>
          <a:p>
            <a:pPr>
              <a:buFont typeface="Arial"/>
              <a:buChar char="•"/>
            </a:pPr>
            <a:r>
              <a:rPr lang="en-US" sz="1800" dirty="0"/>
              <a:t>The critical energy for an electron to run away in a hydrogen plasma can be approximated by:</a:t>
            </a:r>
          </a:p>
          <a:p>
            <a:pPr marL="0" indent="0"/>
            <a:endParaRPr lang="en-US" sz="1600" dirty="0"/>
          </a:p>
          <a:p>
            <a:pPr>
              <a:buFont typeface="Arial"/>
              <a:buChar char="•"/>
            </a:pPr>
            <a:r>
              <a:rPr lang="en-US" sz="1800" dirty="0"/>
              <a:t>For large electric fields this energy can be several hundred eV</a:t>
            </a:r>
          </a:p>
          <a:p>
            <a:pPr lvl="1">
              <a:buFont typeface="Arial"/>
              <a:buChar char="•"/>
            </a:pPr>
            <a:r>
              <a:rPr lang="en-US" sz="1800" dirty="0">
                <a:solidFill>
                  <a:schemeClr val="accent2"/>
                </a:solidFill>
              </a:rPr>
              <a:t>Electrons at these modest energies are often characterized by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3A85D5-13F0-B245-A1DD-CB2B3D9C2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480" y="5312664"/>
            <a:ext cx="953842" cy="2900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5582470"/>
            <a:ext cx="2935960" cy="2356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3161082"/>
            <a:ext cx="1397000" cy="2679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36778" y="3684532"/>
            <a:ext cx="2480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Collisionality</a:t>
            </a:r>
            <a:r>
              <a:rPr lang="en-US" sz="1400" dirty="0">
                <a:solidFill>
                  <a:srgbClr val="000000"/>
                </a:solidFill>
              </a:rPr>
              <a:t> at Critical Energy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851133-A532-F840-BB55-30B2D480C9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925569"/>
            <a:ext cx="3530600" cy="26558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B16423-3921-A441-B720-0E9ED88903D2}"/>
              </a:ext>
            </a:extLst>
          </p:cNvPr>
          <p:cNvSpPr txBox="1"/>
          <p:nvPr/>
        </p:nvSpPr>
        <p:spPr>
          <a:xfrm>
            <a:off x="6705600" y="990600"/>
            <a:ext cx="1282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Critical Energy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3E2279-A533-5E4C-B1FC-87A70BAE5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3810000"/>
            <a:ext cx="2065264" cy="60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72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45EE6-53E1-8A42-88AE-050E74A07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-76200"/>
            <a:ext cx="8310563" cy="804862"/>
          </a:xfrm>
        </p:spPr>
        <p:txBody>
          <a:bodyPr/>
          <a:lstStyle/>
          <a:p>
            <a:r>
              <a:rPr lang="en-US" dirty="0"/>
              <a:t>Runaway Probability Function in Toroidal Geometry: Weak Inductive Electric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32135-5D6D-3345-9B86-78CCC2887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886200"/>
            <a:ext cx="8610600" cy="2286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Interesting to contrast the runaway probability function (RPF) [</a:t>
            </a:r>
            <a:r>
              <a:rPr lang="en-US" sz="1800" dirty="0">
                <a:solidFill>
                  <a:srgbClr val="FF0000"/>
                </a:solidFill>
              </a:rPr>
              <a:t>Liu et al. 2016, Zhang et al. 2017</a:t>
            </a:r>
            <a:r>
              <a:rPr lang="en-US" sz="1800" dirty="0"/>
              <a:t>] for </a:t>
            </a:r>
            <a:r>
              <a:rPr lang="en-US" sz="1800" i="1" dirty="0"/>
              <a:t>r/a=0</a:t>
            </a:r>
            <a:r>
              <a:rPr lang="en-US" sz="1800" dirty="0"/>
              <a:t> and </a:t>
            </a:r>
            <a:r>
              <a:rPr lang="en-US" sz="1800" i="1" dirty="0"/>
              <a:t>r/a=0.8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Radiation neglected here → electrons accelerated to arbitrarily high energy are deemed runaways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Electrons that reach the thermal energy are deemed to not run away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The RPF exhibits a strong local minimum at          for the off-axis case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F02FF"/>
                </a:solidFill>
              </a:rPr>
              <a:t>Significantly reduces the efficiency of runaway generation at large minor radius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05D8C4-4FDA-EC4A-B2BC-B028EC817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69" y="1087295"/>
            <a:ext cx="3576633" cy="26904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920528-F54D-A147-895B-0F063226B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167" y="1066800"/>
            <a:ext cx="3576633" cy="26904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37DA92-1A9E-454A-B4CC-92CE0FC044AB}"/>
              </a:ext>
            </a:extLst>
          </p:cNvPr>
          <p:cNvSpPr txBox="1"/>
          <p:nvPr/>
        </p:nvSpPr>
        <p:spPr>
          <a:xfrm>
            <a:off x="1371600" y="926068"/>
            <a:ext cx="191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tx1"/>
                </a:solidFill>
              </a:rPr>
              <a:t>r/a=0</a:t>
            </a:r>
            <a:r>
              <a:rPr lang="en-US" sz="1800" dirty="0">
                <a:solidFill>
                  <a:schemeClr val="tx1"/>
                </a:solidFill>
              </a:rPr>
              <a:t> for </a:t>
            </a:r>
            <a:r>
              <a:rPr lang="en-US" sz="1800" i="1" dirty="0">
                <a:solidFill>
                  <a:schemeClr val="tx1"/>
                </a:solidFill>
              </a:rPr>
              <a:t>E/</a:t>
            </a:r>
            <a:r>
              <a:rPr lang="en-US" sz="1800" i="1" dirty="0" err="1">
                <a:solidFill>
                  <a:schemeClr val="tx1"/>
                </a:solidFill>
              </a:rPr>
              <a:t>E</a:t>
            </a:r>
            <a:r>
              <a:rPr lang="en-US" sz="1800" i="1" baseline="-25000" dirty="0" err="1">
                <a:solidFill>
                  <a:schemeClr val="tx1"/>
                </a:solidFill>
              </a:rPr>
              <a:t>c</a:t>
            </a:r>
            <a:r>
              <a:rPr lang="en-US" sz="1800" i="1" dirty="0">
                <a:solidFill>
                  <a:schemeClr val="tx1"/>
                </a:solidFill>
              </a:rPr>
              <a:t>=10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B90AC9-4CB4-D142-B6D0-838C937ED5B6}"/>
              </a:ext>
            </a:extLst>
          </p:cNvPr>
          <p:cNvCxnSpPr>
            <a:cxnSpLocks/>
          </p:cNvCxnSpPr>
          <p:nvPr/>
        </p:nvCxnSpPr>
        <p:spPr bwMode="auto">
          <a:xfrm flipH="1">
            <a:off x="4876800" y="1676400"/>
            <a:ext cx="2286000" cy="0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EB7C09-D0F3-3B4F-8403-7679EA321399}"/>
              </a:ext>
            </a:extLst>
          </p:cNvPr>
          <p:cNvCxnSpPr>
            <a:cxnSpLocks/>
          </p:cNvCxnSpPr>
          <p:nvPr/>
        </p:nvCxnSpPr>
        <p:spPr bwMode="auto">
          <a:xfrm flipH="1">
            <a:off x="4876800" y="2999232"/>
            <a:ext cx="2286000" cy="0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2FE02D-375C-464F-92A0-ECB2C4EA8675}"/>
              </a:ext>
            </a:extLst>
          </p:cNvPr>
          <p:cNvSpPr txBox="1"/>
          <p:nvPr/>
        </p:nvSpPr>
        <p:spPr>
          <a:xfrm>
            <a:off x="5181600" y="1981200"/>
            <a:ext cx="945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Trapped</a:t>
            </a:r>
          </a:p>
          <a:p>
            <a:r>
              <a:rPr lang="en-US" sz="1800" dirty="0"/>
              <a:t>region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78544A-AF78-A341-AC4B-7D0D4F014301}"/>
              </a:ext>
            </a:extLst>
          </p:cNvPr>
          <p:cNvSpPr txBox="1"/>
          <p:nvPr/>
        </p:nvSpPr>
        <p:spPr>
          <a:xfrm>
            <a:off x="5078575" y="914400"/>
            <a:ext cx="208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tx1"/>
                </a:solidFill>
              </a:rPr>
              <a:t>r/a=0.8</a:t>
            </a:r>
            <a:r>
              <a:rPr lang="en-US" sz="1800" dirty="0">
                <a:solidFill>
                  <a:schemeClr val="tx1"/>
                </a:solidFill>
              </a:rPr>
              <a:t> for </a:t>
            </a:r>
            <a:r>
              <a:rPr lang="en-US" sz="1800" i="1" dirty="0">
                <a:solidFill>
                  <a:schemeClr val="tx1"/>
                </a:solidFill>
              </a:rPr>
              <a:t>E/</a:t>
            </a:r>
            <a:r>
              <a:rPr lang="en-US" sz="1800" i="1" dirty="0" err="1">
                <a:solidFill>
                  <a:schemeClr val="tx1"/>
                </a:solidFill>
              </a:rPr>
              <a:t>E</a:t>
            </a:r>
            <a:r>
              <a:rPr lang="en-US" sz="1800" i="1" baseline="-25000" dirty="0" err="1">
                <a:solidFill>
                  <a:schemeClr val="tx1"/>
                </a:solidFill>
              </a:rPr>
              <a:t>c</a:t>
            </a:r>
            <a:r>
              <a:rPr lang="en-US" sz="1800" i="1" dirty="0">
                <a:solidFill>
                  <a:schemeClr val="tx1"/>
                </a:solidFill>
              </a:rPr>
              <a:t>=10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D9B99E-3452-C747-B278-515E6AA99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5212080"/>
            <a:ext cx="561623" cy="28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63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45EE6-53E1-8A42-88AE-050E74A07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-76200"/>
            <a:ext cx="8310563" cy="804862"/>
          </a:xfrm>
        </p:spPr>
        <p:txBody>
          <a:bodyPr/>
          <a:lstStyle/>
          <a:p>
            <a:r>
              <a:rPr lang="en-US" dirty="0"/>
              <a:t>Runaway Probability Function in Toroidal Geometry: Strong Inductive Electric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32135-5D6D-3345-9B86-78CCC2887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3886200"/>
            <a:ext cx="8310563" cy="211014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70C0"/>
                </a:solidFill>
              </a:rPr>
              <a:t>For strong inductive electric fields, off-axis RPF no longer strongly reduced in “trapped” region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The large </a:t>
            </a:r>
            <a:r>
              <a:rPr lang="en-US" sz="1800" dirty="0" err="1"/>
              <a:t>collisionality</a:t>
            </a:r>
            <a:r>
              <a:rPr lang="en-US" sz="1800" dirty="0"/>
              <a:t> near the critical energy to run away prevents electrons from completing a bounce orbit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Impact of electron trapping is largely negated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05D8C4-4FDA-EC4A-B2BC-B028EC817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69" y="1087295"/>
            <a:ext cx="3576633" cy="2690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920528-F54D-A147-895B-0F063226B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167" y="1066800"/>
            <a:ext cx="3576633" cy="26904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37DA92-1A9E-454A-B4CC-92CE0FC044AB}"/>
              </a:ext>
            </a:extLst>
          </p:cNvPr>
          <p:cNvSpPr txBox="1"/>
          <p:nvPr/>
        </p:nvSpPr>
        <p:spPr>
          <a:xfrm>
            <a:off x="1287067" y="926068"/>
            <a:ext cx="214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tx1"/>
                </a:solidFill>
              </a:rPr>
              <a:t>r/a=0</a:t>
            </a:r>
            <a:r>
              <a:rPr lang="en-US" sz="1800" dirty="0">
                <a:solidFill>
                  <a:schemeClr val="tx1"/>
                </a:solidFill>
              </a:rPr>
              <a:t> for </a:t>
            </a:r>
            <a:r>
              <a:rPr lang="en-US" sz="1800" i="1" dirty="0">
                <a:solidFill>
                  <a:schemeClr val="tx1"/>
                </a:solidFill>
              </a:rPr>
              <a:t>E/</a:t>
            </a:r>
            <a:r>
              <a:rPr lang="en-US" sz="1800" i="1" dirty="0" err="1">
                <a:solidFill>
                  <a:schemeClr val="tx1"/>
                </a:solidFill>
              </a:rPr>
              <a:t>E</a:t>
            </a:r>
            <a:r>
              <a:rPr lang="en-US" sz="1800" i="1" baseline="-25000" dirty="0" err="1">
                <a:solidFill>
                  <a:schemeClr val="tx1"/>
                </a:solidFill>
              </a:rPr>
              <a:t>c</a:t>
            </a:r>
            <a:r>
              <a:rPr lang="en-US" sz="1800" i="1" dirty="0">
                <a:solidFill>
                  <a:schemeClr val="tx1"/>
                </a:solidFill>
              </a:rPr>
              <a:t>=1000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B90AC9-4CB4-D142-B6D0-838C937ED5B6}"/>
              </a:ext>
            </a:extLst>
          </p:cNvPr>
          <p:cNvCxnSpPr>
            <a:cxnSpLocks/>
          </p:cNvCxnSpPr>
          <p:nvPr/>
        </p:nvCxnSpPr>
        <p:spPr bwMode="auto">
          <a:xfrm flipH="1">
            <a:off x="4876800" y="1676400"/>
            <a:ext cx="2286000" cy="0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EB7C09-D0F3-3B4F-8403-7679EA321399}"/>
              </a:ext>
            </a:extLst>
          </p:cNvPr>
          <p:cNvCxnSpPr>
            <a:cxnSpLocks/>
          </p:cNvCxnSpPr>
          <p:nvPr/>
        </p:nvCxnSpPr>
        <p:spPr bwMode="auto">
          <a:xfrm flipH="1">
            <a:off x="4876800" y="2999232"/>
            <a:ext cx="2286000" cy="0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978544A-AF78-A341-AC4B-7D0D4F014301}"/>
              </a:ext>
            </a:extLst>
          </p:cNvPr>
          <p:cNvSpPr txBox="1"/>
          <p:nvPr/>
        </p:nvSpPr>
        <p:spPr>
          <a:xfrm>
            <a:off x="4876800" y="914400"/>
            <a:ext cx="231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tx1"/>
                </a:solidFill>
              </a:rPr>
              <a:t>r/a=0.8</a:t>
            </a:r>
            <a:r>
              <a:rPr lang="en-US" sz="1800" dirty="0">
                <a:solidFill>
                  <a:schemeClr val="tx1"/>
                </a:solidFill>
              </a:rPr>
              <a:t> for </a:t>
            </a:r>
            <a:r>
              <a:rPr lang="en-US" sz="1800" i="1" dirty="0">
                <a:solidFill>
                  <a:schemeClr val="tx1"/>
                </a:solidFill>
              </a:rPr>
              <a:t>E/</a:t>
            </a:r>
            <a:r>
              <a:rPr lang="en-US" sz="1800" i="1" dirty="0" err="1">
                <a:solidFill>
                  <a:schemeClr val="tx1"/>
                </a:solidFill>
              </a:rPr>
              <a:t>E</a:t>
            </a:r>
            <a:r>
              <a:rPr lang="en-US" sz="1800" i="1" baseline="-25000" dirty="0" err="1">
                <a:solidFill>
                  <a:schemeClr val="tx1"/>
                </a:solidFill>
              </a:rPr>
              <a:t>c</a:t>
            </a:r>
            <a:r>
              <a:rPr lang="en-US" sz="1800" i="1" dirty="0">
                <a:solidFill>
                  <a:schemeClr val="tx1"/>
                </a:solidFill>
              </a:rPr>
              <a:t>=1000</a:t>
            </a:r>
          </a:p>
        </p:txBody>
      </p:sp>
    </p:spTree>
    <p:extLst>
      <p:ext uri="{BB962C8B-B14F-4D97-AF65-F5344CB8AC3E}">
        <p14:creationId xmlns:p14="http://schemas.microsoft.com/office/powerpoint/2010/main" val="3424650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ejaVu Sans"/>
      </a:majorFont>
      <a:minorFont>
        <a:latin typeface="Arial"/>
        <a:ea typeface="ＭＳ Ｐゴシック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ＭＳ Ｐゴシック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ＭＳ Ｐゴシック" charset="0"/>
            <a:cs typeface="DejaVu Sans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121421</TotalTime>
  <Words>1953</Words>
  <Application>Microsoft Macintosh PowerPoint</Application>
  <PresentationFormat>On-screen Show (4:3)</PresentationFormat>
  <Paragraphs>252</Paragraphs>
  <Slides>32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System Font Regular</vt:lpstr>
      <vt:lpstr>Times New Roman</vt:lpstr>
      <vt:lpstr>Wingdings</vt:lpstr>
      <vt:lpstr>Office Theme</vt:lpstr>
      <vt:lpstr>Runaway Electron Generation during Tokamak Disruptions</vt:lpstr>
      <vt:lpstr>PowerPoint Presentation</vt:lpstr>
      <vt:lpstr>Motivation</vt:lpstr>
      <vt:lpstr>Outline</vt:lpstr>
      <vt:lpstr>Drift Kinetic Description of Runaway Electrons</vt:lpstr>
      <vt:lpstr>Why Drift-Kinetics?</vt:lpstr>
      <vt:lpstr>Runaway Generation Processes in Tokamak Plasmas for Large Inductive Electric Fields</vt:lpstr>
      <vt:lpstr>Runaway Probability Function in Toroidal Geometry: Weak Inductive Electric Field</vt:lpstr>
      <vt:lpstr>Runaway Probability Function in Toroidal Geometry: Strong Inductive Electric Field</vt:lpstr>
      <vt:lpstr>Inductive Electric Field During a Tokamak Disruption</vt:lpstr>
      <vt:lpstr>Runaway Electron Generation is Strongly Localized for Large Electric Fields</vt:lpstr>
      <vt:lpstr>Runaway Probability Function in Configuration Space</vt:lpstr>
      <vt:lpstr>Outline</vt:lpstr>
      <vt:lpstr>Seed Runaway Formation: Dreicer Production in Tokamak Geometry</vt:lpstr>
      <vt:lpstr>Runaway Distribution near Threshold Energy Strongly Asymmetric</vt:lpstr>
      <vt:lpstr>Avalanche Amplification for Large Electric Fields</vt:lpstr>
      <vt:lpstr>Outline</vt:lpstr>
      <vt:lpstr>Collisional-Radiative Modeling with Runaways</vt:lpstr>
      <vt:lpstr>Charge state distribution of cooling Ar with 5 MeV Gaussian tail</vt:lpstr>
      <vt:lpstr>Outline</vt:lpstr>
      <vt:lpstr>Runaway Electron Formation: Axisymmetric Plasma</vt:lpstr>
      <vt:lpstr>Coupling RE’s to Inductive Electric Field</vt:lpstr>
      <vt:lpstr>Capturing Seed Runaway Electron Mechanisms</vt:lpstr>
      <vt:lpstr>Example of Runaway Electron Formation</vt:lpstr>
      <vt:lpstr>Example of Runaway Electron Formation (cont’d)</vt:lpstr>
      <vt:lpstr>Summary</vt:lpstr>
      <vt:lpstr>PowerPoint Presentation</vt:lpstr>
      <vt:lpstr>Parallel Electric Field in Axisymmetric Tokamak Geometry</vt:lpstr>
      <vt:lpstr>Impact of Impurities on Runaway Probability Function</vt:lpstr>
      <vt:lpstr>Impact of Impurities on Avalanche Amplification </vt:lpstr>
      <vt:lpstr>Impact of Impurities on Runaway Probability Function: Partially Ionized Plasma</vt:lpstr>
      <vt:lpstr>Impact of Impurities on Avalanche Amplification : Partially Ionized Plasma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 1</dc:creator>
  <cp:lastModifiedBy>Microsoft Office User</cp:lastModifiedBy>
  <cp:revision>1789</cp:revision>
  <cp:lastPrinted>2019-04-12T23:03:24Z</cp:lastPrinted>
  <dcterms:created xsi:type="dcterms:W3CDTF">1601-01-01T00:00:00Z</dcterms:created>
  <dcterms:modified xsi:type="dcterms:W3CDTF">2020-01-13T08:33:22Z</dcterms:modified>
</cp:coreProperties>
</file>