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91" r:id="rId5"/>
    <p:sldId id="259" r:id="rId6"/>
    <p:sldId id="286" r:id="rId7"/>
    <p:sldId id="261" r:id="rId8"/>
    <p:sldId id="262" r:id="rId9"/>
    <p:sldId id="282" r:id="rId10"/>
    <p:sldId id="266" r:id="rId11"/>
    <p:sldId id="269" r:id="rId12"/>
    <p:sldId id="270" r:id="rId13"/>
    <p:sldId id="287" r:id="rId14"/>
    <p:sldId id="268" r:id="rId15"/>
    <p:sldId id="271" r:id="rId16"/>
    <p:sldId id="299" r:id="rId17"/>
    <p:sldId id="275" r:id="rId18"/>
    <p:sldId id="290" r:id="rId19"/>
    <p:sldId id="281" r:id="rId20"/>
    <p:sldId id="292" r:id="rId21"/>
    <p:sldId id="294" r:id="rId22"/>
    <p:sldId id="297" r:id="rId23"/>
    <p:sldId id="300" r:id="rId24"/>
    <p:sldId id="298" r:id="rId25"/>
    <p:sldId id="295" r:id="rId26"/>
    <p:sldId id="280" r:id="rId27"/>
    <p:sldId id="277" r:id="rId28"/>
    <p:sldId id="288" r:id="rId29"/>
    <p:sldId id="284" r:id="rId30"/>
    <p:sldId id="279" r:id="rId31"/>
    <p:sldId id="273" r:id="rId32"/>
    <p:sldId id="27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07BD6B0-7B0A-1D4A-ABB7-F576AA04F2D3}">
          <p14:sldIdLst>
            <p14:sldId id="256"/>
            <p14:sldId id="257"/>
            <p14:sldId id="258"/>
            <p14:sldId id="291"/>
            <p14:sldId id="259"/>
            <p14:sldId id="286"/>
            <p14:sldId id="261"/>
            <p14:sldId id="262"/>
            <p14:sldId id="282"/>
            <p14:sldId id="266"/>
            <p14:sldId id="269"/>
            <p14:sldId id="270"/>
            <p14:sldId id="287"/>
            <p14:sldId id="268"/>
            <p14:sldId id="271"/>
            <p14:sldId id="299"/>
            <p14:sldId id="275"/>
            <p14:sldId id="290"/>
            <p14:sldId id="281"/>
            <p14:sldId id="292"/>
            <p14:sldId id="294"/>
            <p14:sldId id="297"/>
            <p14:sldId id="300"/>
            <p14:sldId id="298"/>
            <p14:sldId id="295"/>
            <p14:sldId id="280"/>
            <p14:sldId id="277"/>
            <p14:sldId id="288"/>
            <p14:sldId id="284"/>
            <p14:sldId id="279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1"/>
    <p:restoredTop sz="86403"/>
  </p:normalViewPr>
  <p:slideViewPr>
    <p:cSldViewPr snapToGrid="0" snapToObjects="1">
      <p:cViewPr varScale="1">
        <p:scale>
          <a:sx n="95" d="100"/>
          <a:sy n="95" d="100"/>
        </p:scale>
        <p:origin x="200" y="408"/>
      </p:cViewPr>
      <p:guideLst/>
    </p:cSldViewPr>
  </p:slideViewPr>
  <p:outlineViewPr>
    <p:cViewPr>
      <p:scale>
        <a:sx n="33" d="100"/>
        <a:sy n="33" d="100"/>
      </p:scale>
      <p:origin x="0" y="-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22B4D-19C8-44F7-83FA-FC9518B760B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E6CA970-E091-4CFA-882C-F9634F135B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FTU autumn data campaign started the </a:t>
          </a:r>
          <a:r>
            <a:rPr lang="en-US" sz="1800" b="1" dirty="0"/>
            <a:t>24 October 2019 </a:t>
          </a:r>
          <a:r>
            <a:rPr lang="en-US" sz="1800" dirty="0"/>
            <a:t>and ended the </a:t>
          </a:r>
          <a:r>
            <a:rPr lang="en-US" sz="1800" b="1" dirty="0"/>
            <a:t>29 November </a:t>
          </a:r>
          <a:r>
            <a:rPr lang="en-US" sz="1800" dirty="0"/>
            <a:t>(first programmed shot 43321)</a:t>
          </a:r>
        </a:p>
      </dgm:t>
    </dgm:pt>
    <dgm:pt modelId="{CFD08EFE-B880-45BA-A4E3-A05215E938A6}" type="parTrans" cxnId="{27711539-BEB7-48C5-93D6-401EC55D65CB}">
      <dgm:prSet/>
      <dgm:spPr/>
      <dgm:t>
        <a:bodyPr/>
        <a:lstStyle/>
        <a:p>
          <a:endParaRPr lang="en-US" sz="1800"/>
        </a:p>
      </dgm:t>
    </dgm:pt>
    <dgm:pt modelId="{325180F5-7DCF-476F-9542-C6C0D6475AC7}" type="sibTrans" cxnId="{27711539-BEB7-48C5-93D6-401EC55D65CB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E76AA51B-27FB-4BD4-8007-F3F8171D40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8 days dedicated to RE programs</a:t>
          </a:r>
        </a:p>
      </dgm:t>
    </dgm:pt>
    <dgm:pt modelId="{0E1171F0-15DF-4E18-9C01-F474ADB2585C}" type="parTrans" cxnId="{D3F21168-317F-442E-AA39-BA1E8E514C23}">
      <dgm:prSet/>
      <dgm:spPr/>
      <dgm:t>
        <a:bodyPr/>
        <a:lstStyle/>
        <a:p>
          <a:endParaRPr lang="en-US" sz="1800"/>
        </a:p>
      </dgm:t>
    </dgm:pt>
    <dgm:pt modelId="{62FF619D-ECA8-4C20-BF7A-660F7E131E6D}" type="sibTrans" cxnId="{D3F21168-317F-442E-AA39-BA1E8E514C23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4A6CE14A-BA90-44E5-A776-2983F0A6C3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The MIR spectrometer was added from shot 43647, with a manual acquisition  start</a:t>
          </a:r>
        </a:p>
      </dgm:t>
    </dgm:pt>
    <dgm:pt modelId="{26E39F48-54D1-44C7-9EBB-F0BE6EAEBC53}" type="parTrans" cxnId="{AFC79E99-2CE3-4DA2-A73C-60830A04C9ED}">
      <dgm:prSet/>
      <dgm:spPr/>
      <dgm:t>
        <a:bodyPr/>
        <a:lstStyle/>
        <a:p>
          <a:endParaRPr lang="en-US" sz="1800"/>
        </a:p>
      </dgm:t>
    </dgm:pt>
    <dgm:pt modelId="{87BD597E-528B-44B8-BC7A-0FF865865439}" type="sibTrans" cxnId="{AFC79E99-2CE3-4DA2-A73C-60830A04C9ED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C9AB1B12-ECA5-485B-873F-028E5DA806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The CCD camera acquisition system was only integrated during the final phase of the campaign</a:t>
          </a:r>
        </a:p>
      </dgm:t>
    </dgm:pt>
    <dgm:pt modelId="{EFB32BBC-7D48-4762-A00C-F30556E66FCF}" type="parTrans" cxnId="{BB74143D-E113-4B18-B264-30BE65D83C6D}">
      <dgm:prSet/>
      <dgm:spPr/>
      <dgm:t>
        <a:bodyPr/>
        <a:lstStyle/>
        <a:p>
          <a:endParaRPr lang="en-US" sz="1800"/>
        </a:p>
      </dgm:t>
    </dgm:pt>
    <dgm:pt modelId="{588C38C5-8891-4377-9DC9-5C1781B228C6}" type="sibTrans" cxnId="{BB74143D-E113-4B18-B264-30BE65D83C6D}">
      <dgm:prSet/>
      <dgm:spPr/>
      <dgm:t>
        <a:bodyPr/>
        <a:lstStyle/>
        <a:p>
          <a:endParaRPr lang="en-US" sz="1800"/>
        </a:p>
      </dgm:t>
    </dgm:pt>
    <dgm:pt modelId="{1F674B08-7F67-48E0-A15F-4D9B8EAC88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6 RE beam recorded</a:t>
          </a:r>
        </a:p>
      </dgm:t>
    </dgm:pt>
    <dgm:pt modelId="{3C4534D9-1B6C-466E-8F91-D921C982DA2B}" type="parTrans" cxnId="{84919B3C-1CCB-445B-9423-B5FE4E067426}">
      <dgm:prSet/>
      <dgm:spPr/>
      <dgm:t>
        <a:bodyPr/>
        <a:lstStyle/>
        <a:p>
          <a:endParaRPr lang="en-US" sz="1800"/>
        </a:p>
      </dgm:t>
    </dgm:pt>
    <dgm:pt modelId="{5D595AC1-FE93-4B5F-9416-F943E560C1D8}" type="sibTrans" cxnId="{84919B3C-1CCB-445B-9423-B5FE4E067426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ED4553D6-97AE-4FE6-8D03-3A0B493F7D9B}" type="pres">
      <dgm:prSet presAssocID="{6B422B4D-19C8-44F7-83FA-FC9518B760BC}" presName="root" presStyleCnt="0">
        <dgm:presLayoutVars>
          <dgm:dir/>
          <dgm:resizeHandles val="exact"/>
        </dgm:presLayoutVars>
      </dgm:prSet>
      <dgm:spPr/>
    </dgm:pt>
    <dgm:pt modelId="{20C86781-042C-459F-A16A-3E90C91F1C7E}" type="pres">
      <dgm:prSet presAssocID="{6B422B4D-19C8-44F7-83FA-FC9518B760BC}" presName="container" presStyleCnt="0">
        <dgm:presLayoutVars>
          <dgm:dir/>
          <dgm:resizeHandles val="exact"/>
        </dgm:presLayoutVars>
      </dgm:prSet>
      <dgm:spPr/>
    </dgm:pt>
    <dgm:pt modelId="{B6D090A5-03D4-4469-9100-E6E83CDAD4F6}" type="pres">
      <dgm:prSet presAssocID="{EE6CA970-E091-4CFA-882C-F9634F135BA0}" presName="compNode" presStyleCnt="0"/>
      <dgm:spPr/>
    </dgm:pt>
    <dgm:pt modelId="{7F11F045-19F3-472E-9946-8DEDEC68D936}" type="pres">
      <dgm:prSet presAssocID="{EE6CA970-E091-4CFA-882C-F9634F135BA0}" presName="iconBgRect" presStyleLbl="bgShp" presStyleIdx="0" presStyleCnt="5"/>
      <dgm:spPr/>
    </dgm:pt>
    <dgm:pt modelId="{5038E055-DF38-4379-9689-144F5F8C6B55}" type="pres">
      <dgm:prSet presAssocID="{EE6CA970-E091-4CFA-882C-F9634F135BA0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B5C8523-F61A-42DB-9013-00BE259C74CF}" type="pres">
      <dgm:prSet presAssocID="{EE6CA970-E091-4CFA-882C-F9634F135BA0}" presName="spaceRect" presStyleCnt="0"/>
      <dgm:spPr/>
    </dgm:pt>
    <dgm:pt modelId="{EFE849BF-3BCE-4036-ACBA-DD0B031E7AB8}" type="pres">
      <dgm:prSet presAssocID="{EE6CA970-E091-4CFA-882C-F9634F135BA0}" presName="textRect" presStyleLbl="revTx" presStyleIdx="0" presStyleCnt="5">
        <dgm:presLayoutVars>
          <dgm:chMax val="1"/>
          <dgm:chPref val="1"/>
        </dgm:presLayoutVars>
      </dgm:prSet>
      <dgm:spPr/>
    </dgm:pt>
    <dgm:pt modelId="{7313597A-0F4C-4BB1-8C81-5275BAA51607}" type="pres">
      <dgm:prSet presAssocID="{325180F5-7DCF-476F-9542-C6C0D6475AC7}" presName="sibTrans" presStyleLbl="sibTrans2D1" presStyleIdx="0" presStyleCnt="0"/>
      <dgm:spPr/>
    </dgm:pt>
    <dgm:pt modelId="{B8DBD3C7-1915-4BB6-8047-24392644ED18}" type="pres">
      <dgm:prSet presAssocID="{E76AA51B-27FB-4BD4-8007-F3F8171D40BC}" presName="compNode" presStyleCnt="0"/>
      <dgm:spPr/>
    </dgm:pt>
    <dgm:pt modelId="{63F707FD-B1B0-4ED1-9504-E7D27A3B237E}" type="pres">
      <dgm:prSet presAssocID="{E76AA51B-27FB-4BD4-8007-F3F8171D40BC}" presName="iconBgRect" presStyleLbl="bgShp" presStyleIdx="1" presStyleCnt="5"/>
      <dgm:spPr/>
    </dgm:pt>
    <dgm:pt modelId="{08C1A0CC-CDED-4C85-B888-DF9853D8AE1B}" type="pres">
      <dgm:prSet presAssocID="{E76AA51B-27FB-4BD4-8007-F3F8171D40BC}" presName="iconRect" presStyleLbl="node1" presStyleIdx="1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926658B-4496-4A10-B706-1926A43E75B2}" type="pres">
      <dgm:prSet presAssocID="{E76AA51B-27FB-4BD4-8007-F3F8171D40BC}" presName="spaceRect" presStyleCnt="0"/>
      <dgm:spPr/>
    </dgm:pt>
    <dgm:pt modelId="{175EEC28-0DBD-4CF8-98BF-E65F6DFE1577}" type="pres">
      <dgm:prSet presAssocID="{E76AA51B-27FB-4BD4-8007-F3F8171D40BC}" presName="textRect" presStyleLbl="revTx" presStyleIdx="1" presStyleCnt="5">
        <dgm:presLayoutVars>
          <dgm:chMax val="1"/>
          <dgm:chPref val="1"/>
        </dgm:presLayoutVars>
      </dgm:prSet>
      <dgm:spPr/>
    </dgm:pt>
    <dgm:pt modelId="{6C1B996A-5668-4647-B760-7FEBAEFEA57E}" type="pres">
      <dgm:prSet presAssocID="{62FF619D-ECA8-4C20-BF7A-660F7E131E6D}" presName="sibTrans" presStyleLbl="sibTrans2D1" presStyleIdx="0" presStyleCnt="0"/>
      <dgm:spPr/>
    </dgm:pt>
    <dgm:pt modelId="{E9842DDF-0D49-4D6A-AC80-F8ECE6DCFD01}" type="pres">
      <dgm:prSet presAssocID="{4A6CE14A-BA90-44E5-A776-2983F0A6C306}" presName="compNode" presStyleCnt="0"/>
      <dgm:spPr/>
    </dgm:pt>
    <dgm:pt modelId="{8D80CA77-2C99-469F-878E-51A2F9B202D0}" type="pres">
      <dgm:prSet presAssocID="{4A6CE14A-BA90-44E5-A776-2983F0A6C306}" presName="iconBgRect" presStyleLbl="bgShp" presStyleIdx="2" presStyleCnt="5"/>
      <dgm:spPr/>
    </dgm:pt>
    <dgm:pt modelId="{F79795B8-9DAA-4AD2-B574-B19D5649413A}" type="pres">
      <dgm:prSet presAssocID="{4A6CE14A-BA90-44E5-A776-2983F0A6C306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A8FBAD17-45C3-43F3-BBF2-7050E2FD2CF1}" type="pres">
      <dgm:prSet presAssocID="{4A6CE14A-BA90-44E5-A776-2983F0A6C306}" presName="spaceRect" presStyleCnt="0"/>
      <dgm:spPr/>
    </dgm:pt>
    <dgm:pt modelId="{6AF3D5C8-C16C-4FDF-A63F-F61C78D62D4D}" type="pres">
      <dgm:prSet presAssocID="{4A6CE14A-BA90-44E5-A776-2983F0A6C306}" presName="textRect" presStyleLbl="revTx" presStyleIdx="2" presStyleCnt="5">
        <dgm:presLayoutVars>
          <dgm:chMax val="1"/>
          <dgm:chPref val="1"/>
        </dgm:presLayoutVars>
      </dgm:prSet>
      <dgm:spPr/>
    </dgm:pt>
    <dgm:pt modelId="{1F0B64DE-F335-4D0B-B4E6-0EEB4F985D5F}" type="pres">
      <dgm:prSet presAssocID="{87BD597E-528B-44B8-BC7A-0FF865865439}" presName="sibTrans" presStyleLbl="sibTrans2D1" presStyleIdx="0" presStyleCnt="0"/>
      <dgm:spPr/>
    </dgm:pt>
    <dgm:pt modelId="{782F2288-8F7D-46B9-B8C8-553F6F55D8A0}" type="pres">
      <dgm:prSet presAssocID="{1F674B08-7F67-48E0-A15F-4D9B8EAC8871}" presName="compNode" presStyleCnt="0"/>
      <dgm:spPr/>
    </dgm:pt>
    <dgm:pt modelId="{0529BF9F-1624-4E58-BCAE-39A7443A6905}" type="pres">
      <dgm:prSet presAssocID="{1F674B08-7F67-48E0-A15F-4D9B8EAC8871}" presName="iconBgRect" presStyleLbl="bgShp" presStyleIdx="3" presStyleCnt="5"/>
      <dgm:spPr/>
    </dgm:pt>
    <dgm:pt modelId="{F84A733F-5B5C-4362-B07E-9DCF39A402E5}" type="pres">
      <dgm:prSet presAssocID="{1F674B08-7F67-48E0-A15F-4D9B8EAC8871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890B7B51-6D84-4704-8DA0-1FAFBC8CA266}" type="pres">
      <dgm:prSet presAssocID="{1F674B08-7F67-48E0-A15F-4D9B8EAC8871}" presName="spaceRect" presStyleCnt="0"/>
      <dgm:spPr/>
    </dgm:pt>
    <dgm:pt modelId="{C45D212D-00CA-4BBD-A0C9-FE0920A11E4E}" type="pres">
      <dgm:prSet presAssocID="{1F674B08-7F67-48E0-A15F-4D9B8EAC8871}" presName="textRect" presStyleLbl="revTx" presStyleIdx="3" presStyleCnt="5">
        <dgm:presLayoutVars>
          <dgm:chMax val="1"/>
          <dgm:chPref val="1"/>
        </dgm:presLayoutVars>
      </dgm:prSet>
      <dgm:spPr/>
    </dgm:pt>
    <dgm:pt modelId="{B02211A6-AD4A-134F-A095-859114EAAA56}" type="pres">
      <dgm:prSet presAssocID="{5D595AC1-FE93-4B5F-9416-F943E560C1D8}" presName="sibTrans" presStyleLbl="sibTrans2D1" presStyleIdx="0" presStyleCnt="0"/>
      <dgm:spPr/>
    </dgm:pt>
    <dgm:pt modelId="{664C2746-337C-4CE8-B019-C8EF0164D153}" type="pres">
      <dgm:prSet presAssocID="{C9AB1B12-ECA5-485B-873F-028E5DA8066E}" presName="compNode" presStyleCnt="0"/>
      <dgm:spPr/>
    </dgm:pt>
    <dgm:pt modelId="{6620107E-9D12-4983-B524-188D9FC17153}" type="pres">
      <dgm:prSet presAssocID="{C9AB1B12-ECA5-485B-873F-028E5DA8066E}" presName="iconBgRect" presStyleLbl="bgShp" presStyleIdx="4" presStyleCnt="5"/>
      <dgm:spPr/>
    </dgm:pt>
    <dgm:pt modelId="{3CA260A3-3D04-4511-9F27-E5E00C755CDA}" type="pres">
      <dgm:prSet presAssocID="{C9AB1B12-ECA5-485B-873F-028E5DA8066E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3BAA2235-5771-49B6-BD28-3522EB1275FC}" type="pres">
      <dgm:prSet presAssocID="{C9AB1B12-ECA5-485B-873F-028E5DA8066E}" presName="spaceRect" presStyleCnt="0"/>
      <dgm:spPr/>
    </dgm:pt>
    <dgm:pt modelId="{B5331805-275D-4230-8CBF-67317210647E}" type="pres">
      <dgm:prSet presAssocID="{C9AB1B12-ECA5-485B-873F-028E5DA8066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687C501-674C-45EC-9AB8-9885677BDCD3}" type="presOf" srcId="{6B422B4D-19C8-44F7-83FA-FC9518B760BC}" destId="{ED4553D6-97AE-4FE6-8D03-3A0B493F7D9B}" srcOrd="0" destOrd="0" presId="urn:microsoft.com/office/officeart/2018/2/layout/IconCircleList"/>
    <dgm:cxn modelId="{32185702-D447-7C42-A490-BD4D45B526A1}" type="presOf" srcId="{325180F5-7DCF-476F-9542-C6C0D6475AC7}" destId="{7313597A-0F4C-4BB1-8C81-5275BAA51607}" srcOrd="0" destOrd="0" presId="urn:microsoft.com/office/officeart/2018/2/layout/IconCircleList"/>
    <dgm:cxn modelId="{6FB43327-25CB-9341-8EB9-18FD6EF6C4FD}" type="presOf" srcId="{C9AB1B12-ECA5-485B-873F-028E5DA8066E}" destId="{B5331805-275D-4230-8CBF-67317210647E}" srcOrd="0" destOrd="0" presId="urn:microsoft.com/office/officeart/2018/2/layout/IconCircleList"/>
    <dgm:cxn modelId="{EC534935-7EBC-7641-B745-EE0528530BBE}" type="presOf" srcId="{EE6CA970-E091-4CFA-882C-F9634F135BA0}" destId="{EFE849BF-3BCE-4036-ACBA-DD0B031E7AB8}" srcOrd="0" destOrd="0" presId="urn:microsoft.com/office/officeart/2018/2/layout/IconCircleList"/>
    <dgm:cxn modelId="{27711539-BEB7-48C5-93D6-401EC55D65CB}" srcId="{6B422B4D-19C8-44F7-83FA-FC9518B760BC}" destId="{EE6CA970-E091-4CFA-882C-F9634F135BA0}" srcOrd="0" destOrd="0" parTransId="{CFD08EFE-B880-45BA-A4E3-A05215E938A6}" sibTransId="{325180F5-7DCF-476F-9542-C6C0D6475AC7}"/>
    <dgm:cxn modelId="{84919B3C-1CCB-445B-9423-B5FE4E067426}" srcId="{6B422B4D-19C8-44F7-83FA-FC9518B760BC}" destId="{1F674B08-7F67-48E0-A15F-4D9B8EAC8871}" srcOrd="3" destOrd="0" parTransId="{3C4534D9-1B6C-466E-8F91-D921C982DA2B}" sibTransId="{5D595AC1-FE93-4B5F-9416-F943E560C1D8}"/>
    <dgm:cxn modelId="{BB74143D-E113-4B18-B264-30BE65D83C6D}" srcId="{6B422B4D-19C8-44F7-83FA-FC9518B760BC}" destId="{C9AB1B12-ECA5-485B-873F-028E5DA8066E}" srcOrd="4" destOrd="0" parTransId="{EFB32BBC-7D48-4762-A00C-F30556E66FCF}" sibTransId="{588C38C5-8891-4377-9DC9-5C1781B228C6}"/>
    <dgm:cxn modelId="{5B8CF566-2AEB-2243-AC18-A4D0A110ED7C}" type="presOf" srcId="{1F674B08-7F67-48E0-A15F-4D9B8EAC8871}" destId="{C45D212D-00CA-4BBD-A0C9-FE0920A11E4E}" srcOrd="0" destOrd="0" presId="urn:microsoft.com/office/officeart/2018/2/layout/IconCircleList"/>
    <dgm:cxn modelId="{D3F21168-317F-442E-AA39-BA1E8E514C23}" srcId="{6B422B4D-19C8-44F7-83FA-FC9518B760BC}" destId="{E76AA51B-27FB-4BD4-8007-F3F8171D40BC}" srcOrd="1" destOrd="0" parTransId="{0E1171F0-15DF-4E18-9C01-F474ADB2585C}" sibTransId="{62FF619D-ECA8-4C20-BF7A-660F7E131E6D}"/>
    <dgm:cxn modelId="{AFC79E99-2CE3-4DA2-A73C-60830A04C9ED}" srcId="{6B422B4D-19C8-44F7-83FA-FC9518B760BC}" destId="{4A6CE14A-BA90-44E5-A776-2983F0A6C306}" srcOrd="2" destOrd="0" parTransId="{26E39F48-54D1-44C7-9EBB-F0BE6EAEBC53}" sibTransId="{87BD597E-528B-44B8-BC7A-0FF865865439}"/>
    <dgm:cxn modelId="{CC1703A3-7D63-E14C-B202-0BFD50186FD8}" type="presOf" srcId="{87BD597E-528B-44B8-BC7A-0FF865865439}" destId="{1F0B64DE-F335-4D0B-B4E6-0EEB4F985D5F}" srcOrd="0" destOrd="0" presId="urn:microsoft.com/office/officeart/2018/2/layout/IconCircleList"/>
    <dgm:cxn modelId="{28D583AE-E6A7-F74A-A011-202475CEAF2D}" type="presOf" srcId="{62FF619D-ECA8-4C20-BF7A-660F7E131E6D}" destId="{6C1B996A-5668-4647-B760-7FEBAEFEA57E}" srcOrd="0" destOrd="0" presId="urn:microsoft.com/office/officeart/2018/2/layout/IconCircleList"/>
    <dgm:cxn modelId="{9552EDD3-6EE6-AD46-91AC-9FD9A63D1480}" type="presOf" srcId="{5D595AC1-FE93-4B5F-9416-F943E560C1D8}" destId="{B02211A6-AD4A-134F-A095-859114EAAA56}" srcOrd="0" destOrd="0" presId="urn:microsoft.com/office/officeart/2018/2/layout/IconCircleList"/>
    <dgm:cxn modelId="{A0BFB9D7-F18C-A94C-AA68-7A17D8C4F387}" type="presOf" srcId="{4A6CE14A-BA90-44E5-A776-2983F0A6C306}" destId="{6AF3D5C8-C16C-4FDF-A63F-F61C78D62D4D}" srcOrd="0" destOrd="0" presId="urn:microsoft.com/office/officeart/2018/2/layout/IconCircleList"/>
    <dgm:cxn modelId="{4E3AE5DC-3F53-154E-96A3-6FB2ACED28BD}" type="presOf" srcId="{E76AA51B-27FB-4BD4-8007-F3F8171D40BC}" destId="{175EEC28-0DBD-4CF8-98BF-E65F6DFE1577}" srcOrd="0" destOrd="0" presId="urn:microsoft.com/office/officeart/2018/2/layout/IconCircleList"/>
    <dgm:cxn modelId="{835D4F7C-C9C9-EF48-8B9E-87CC2F54C04D}" type="presParOf" srcId="{ED4553D6-97AE-4FE6-8D03-3A0B493F7D9B}" destId="{20C86781-042C-459F-A16A-3E90C91F1C7E}" srcOrd="0" destOrd="0" presId="urn:microsoft.com/office/officeart/2018/2/layout/IconCircleList"/>
    <dgm:cxn modelId="{24636105-4274-4F4B-B00A-D8BF73DEEBAD}" type="presParOf" srcId="{20C86781-042C-459F-A16A-3E90C91F1C7E}" destId="{B6D090A5-03D4-4469-9100-E6E83CDAD4F6}" srcOrd="0" destOrd="0" presId="urn:microsoft.com/office/officeart/2018/2/layout/IconCircleList"/>
    <dgm:cxn modelId="{818E508A-B91F-C64B-8621-A5B3527AA139}" type="presParOf" srcId="{B6D090A5-03D4-4469-9100-E6E83CDAD4F6}" destId="{7F11F045-19F3-472E-9946-8DEDEC68D936}" srcOrd="0" destOrd="0" presId="urn:microsoft.com/office/officeart/2018/2/layout/IconCircleList"/>
    <dgm:cxn modelId="{509BF90C-B703-BD40-B3D9-6244A60908C9}" type="presParOf" srcId="{B6D090A5-03D4-4469-9100-E6E83CDAD4F6}" destId="{5038E055-DF38-4379-9689-144F5F8C6B55}" srcOrd="1" destOrd="0" presId="urn:microsoft.com/office/officeart/2018/2/layout/IconCircleList"/>
    <dgm:cxn modelId="{C5BF512C-CCDF-5B4E-96D7-5A2C3E9066C1}" type="presParOf" srcId="{B6D090A5-03D4-4469-9100-E6E83CDAD4F6}" destId="{9B5C8523-F61A-42DB-9013-00BE259C74CF}" srcOrd="2" destOrd="0" presId="urn:microsoft.com/office/officeart/2018/2/layout/IconCircleList"/>
    <dgm:cxn modelId="{2E8A6B6F-060F-664F-88E1-413F75731DB4}" type="presParOf" srcId="{B6D090A5-03D4-4469-9100-E6E83CDAD4F6}" destId="{EFE849BF-3BCE-4036-ACBA-DD0B031E7AB8}" srcOrd="3" destOrd="0" presId="urn:microsoft.com/office/officeart/2018/2/layout/IconCircleList"/>
    <dgm:cxn modelId="{741986AE-F2BD-3143-9C01-E167C8943E41}" type="presParOf" srcId="{20C86781-042C-459F-A16A-3E90C91F1C7E}" destId="{7313597A-0F4C-4BB1-8C81-5275BAA51607}" srcOrd="1" destOrd="0" presId="urn:microsoft.com/office/officeart/2018/2/layout/IconCircleList"/>
    <dgm:cxn modelId="{E22E3AF5-CC53-6B42-AF8D-15C7A05003C7}" type="presParOf" srcId="{20C86781-042C-459F-A16A-3E90C91F1C7E}" destId="{B8DBD3C7-1915-4BB6-8047-24392644ED18}" srcOrd="2" destOrd="0" presId="urn:microsoft.com/office/officeart/2018/2/layout/IconCircleList"/>
    <dgm:cxn modelId="{8700AEEA-578B-7E43-9F72-436D2CAB5DC4}" type="presParOf" srcId="{B8DBD3C7-1915-4BB6-8047-24392644ED18}" destId="{63F707FD-B1B0-4ED1-9504-E7D27A3B237E}" srcOrd="0" destOrd="0" presId="urn:microsoft.com/office/officeart/2018/2/layout/IconCircleList"/>
    <dgm:cxn modelId="{EC758EB3-464C-EA48-9959-6EB74A3183A9}" type="presParOf" srcId="{B8DBD3C7-1915-4BB6-8047-24392644ED18}" destId="{08C1A0CC-CDED-4C85-B888-DF9853D8AE1B}" srcOrd="1" destOrd="0" presId="urn:microsoft.com/office/officeart/2018/2/layout/IconCircleList"/>
    <dgm:cxn modelId="{07FCC044-0C49-6146-B160-4BB109F65372}" type="presParOf" srcId="{B8DBD3C7-1915-4BB6-8047-24392644ED18}" destId="{7926658B-4496-4A10-B706-1926A43E75B2}" srcOrd="2" destOrd="0" presId="urn:microsoft.com/office/officeart/2018/2/layout/IconCircleList"/>
    <dgm:cxn modelId="{61313711-6D35-0741-A607-1F33A9886070}" type="presParOf" srcId="{B8DBD3C7-1915-4BB6-8047-24392644ED18}" destId="{175EEC28-0DBD-4CF8-98BF-E65F6DFE1577}" srcOrd="3" destOrd="0" presId="urn:microsoft.com/office/officeart/2018/2/layout/IconCircleList"/>
    <dgm:cxn modelId="{4CEFE381-C6F4-A44A-91E1-22ECB65A88C6}" type="presParOf" srcId="{20C86781-042C-459F-A16A-3E90C91F1C7E}" destId="{6C1B996A-5668-4647-B760-7FEBAEFEA57E}" srcOrd="3" destOrd="0" presId="urn:microsoft.com/office/officeart/2018/2/layout/IconCircleList"/>
    <dgm:cxn modelId="{17FCCF76-3484-5742-88A6-6A7995980F4B}" type="presParOf" srcId="{20C86781-042C-459F-A16A-3E90C91F1C7E}" destId="{E9842DDF-0D49-4D6A-AC80-F8ECE6DCFD01}" srcOrd="4" destOrd="0" presId="urn:microsoft.com/office/officeart/2018/2/layout/IconCircleList"/>
    <dgm:cxn modelId="{9BF7523A-6FE1-1E4D-ADBE-EDA85598DFB7}" type="presParOf" srcId="{E9842DDF-0D49-4D6A-AC80-F8ECE6DCFD01}" destId="{8D80CA77-2C99-469F-878E-51A2F9B202D0}" srcOrd="0" destOrd="0" presId="urn:microsoft.com/office/officeart/2018/2/layout/IconCircleList"/>
    <dgm:cxn modelId="{66F8FEC0-7FA8-3E47-A3D7-B0E193D2480D}" type="presParOf" srcId="{E9842DDF-0D49-4D6A-AC80-F8ECE6DCFD01}" destId="{F79795B8-9DAA-4AD2-B574-B19D5649413A}" srcOrd="1" destOrd="0" presId="urn:microsoft.com/office/officeart/2018/2/layout/IconCircleList"/>
    <dgm:cxn modelId="{CF6FE752-BCB1-9F48-90CF-4B90B504FC44}" type="presParOf" srcId="{E9842DDF-0D49-4D6A-AC80-F8ECE6DCFD01}" destId="{A8FBAD17-45C3-43F3-BBF2-7050E2FD2CF1}" srcOrd="2" destOrd="0" presId="urn:microsoft.com/office/officeart/2018/2/layout/IconCircleList"/>
    <dgm:cxn modelId="{03265082-6C1A-AB49-A97A-7E83D58D224E}" type="presParOf" srcId="{E9842DDF-0D49-4D6A-AC80-F8ECE6DCFD01}" destId="{6AF3D5C8-C16C-4FDF-A63F-F61C78D62D4D}" srcOrd="3" destOrd="0" presId="urn:microsoft.com/office/officeart/2018/2/layout/IconCircleList"/>
    <dgm:cxn modelId="{38A34AD7-536D-6342-B0BC-00C51E5AAC90}" type="presParOf" srcId="{20C86781-042C-459F-A16A-3E90C91F1C7E}" destId="{1F0B64DE-F335-4D0B-B4E6-0EEB4F985D5F}" srcOrd="5" destOrd="0" presId="urn:microsoft.com/office/officeart/2018/2/layout/IconCircleList"/>
    <dgm:cxn modelId="{E75A98C0-450E-1B41-8E80-C42B19C3D95E}" type="presParOf" srcId="{20C86781-042C-459F-A16A-3E90C91F1C7E}" destId="{782F2288-8F7D-46B9-B8C8-553F6F55D8A0}" srcOrd="6" destOrd="0" presId="urn:microsoft.com/office/officeart/2018/2/layout/IconCircleList"/>
    <dgm:cxn modelId="{321B695D-6442-D443-A2A0-45C1EB6AACB2}" type="presParOf" srcId="{782F2288-8F7D-46B9-B8C8-553F6F55D8A0}" destId="{0529BF9F-1624-4E58-BCAE-39A7443A6905}" srcOrd="0" destOrd="0" presId="urn:microsoft.com/office/officeart/2018/2/layout/IconCircleList"/>
    <dgm:cxn modelId="{99E1CBD4-EF07-6E4E-8D77-31BD62D23A71}" type="presParOf" srcId="{782F2288-8F7D-46B9-B8C8-553F6F55D8A0}" destId="{F84A733F-5B5C-4362-B07E-9DCF39A402E5}" srcOrd="1" destOrd="0" presId="urn:microsoft.com/office/officeart/2018/2/layout/IconCircleList"/>
    <dgm:cxn modelId="{E7BC03C4-ED65-D04F-A7AB-67785A43FFA3}" type="presParOf" srcId="{782F2288-8F7D-46B9-B8C8-553F6F55D8A0}" destId="{890B7B51-6D84-4704-8DA0-1FAFBC8CA266}" srcOrd="2" destOrd="0" presId="urn:microsoft.com/office/officeart/2018/2/layout/IconCircleList"/>
    <dgm:cxn modelId="{2FE55E3A-83AD-9445-A5FB-4D60759F850A}" type="presParOf" srcId="{782F2288-8F7D-46B9-B8C8-553F6F55D8A0}" destId="{C45D212D-00CA-4BBD-A0C9-FE0920A11E4E}" srcOrd="3" destOrd="0" presId="urn:microsoft.com/office/officeart/2018/2/layout/IconCircleList"/>
    <dgm:cxn modelId="{6D1A5733-998A-404A-82C2-3B8A6B3A0121}" type="presParOf" srcId="{20C86781-042C-459F-A16A-3E90C91F1C7E}" destId="{B02211A6-AD4A-134F-A095-859114EAAA56}" srcOrd="7" destOrd="0" presId="urn:microsoft.com/office/officeart/2018/2/layout/IconCircleList"/>
    <dgm:cxn modelId="{EC0FB885-E781-B54E-BA32-438C52832137}" type="presParOf" srcId="{20C86781-042C-459F-A16A-3E90C91F1C7E}" destId="{664C2746-337C-4CE8-B019-C8EF0164D153}" srcOrd="8" destOrd="0" presId="urn:microsoft.com/office/officeart/2018/2/layout/IconCircleList"/>
    <dgm:cxn modelId="{69710814-F601-6C4B-908B-D8A56EDE45E6}" type="presParOf" srcId="{664C2746-337C-4CE8-B019-C8EF0164D153}" destId="{6620107E-9D12-4983-B524-188D9FC17153}" srcOrd="0" destOrd="0" presId="urn:microsoft.com/office/officeart/2018/2/layout/IconCircleList"/>
    <dgm:cxn modelId="{554B6618-8C65-4F41-8312-2B9E208054D0}" type="presParOf" srcId="{664C2746-337C-4CE8-B019-C8EF0164D153}" destId="{3CA260A3-3D04-4511-9F27-E5E00C755CDA}" srcOrd="1" destOrd="0" presId="urn:microsoft.com/office/officeart/2018/2/layout/IconCircleList"/>
    <dgm:cxn modelId="{FDCEA72B-DD19-5D44-8B4E-213B5E69697B}" type="presParOf" srcId="{664C2746-337C-4CE8-B019-C8EF0164D153}" destId="{3BAA2235-5771-49B6-BD28-3522EB1275FC}" srcOrd="2" destOrd="0" presId="urn:microsoft.com/office/officeart/2018/2/layout/IconCircleList"/>
    <dgm:cxn modelId="{51275542-C1D1-854A-BFD7-13E17BC2887D}" type="presParOf" srcId="{664C2746-337C-4CE8-B019-C8EF0164D153}" destId="{B5331805-275D-4230-8CBF-67317210647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1F045-19F3-472E-9946-8DEDEC68D936}">
      <dsp:nvSpPr>
        <dsp:cNvPr id="0" name=""/>
        <dsp:cNvSpPr/>
      </dsp:nvSpPr>
      <dsp:spPr>
        <a:xfrm>
          <a:off x="12679" y="994630"/>
          <a:ext cx="1032498" cy="1032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8E055-DF38-4379-9689-144F5F8C6B55}">
      <dsp:nvSpPr>
        <dsp:cNvPr id="0" name=""/>
        <dsp:cNvSpPr/>
      </dsp:nvSpPr>
      <dsp:spPr>
        <a:xfrm>
          <a:off x="229504" y="1211455"/>
          <a:ext cx="598849" cy="59884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849BF-3BCE-4036-ACBA-DD0B031E7AB8}">
      <dsp:nvSpPr>
        <dsp:cNvPr id="0" name=""/>
        <dsp:cNvSpPr/>
      </dsp:nvSpPr>
      <dsp:spPr>
        <a:xfrm>
          <a:off x="1266427" y="994630"/>
          <a:ext cx="2433746" cy="103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FTU autumn data campaign started the </a:t>
          </a:r>
          <a:r>
            <a:rPr lang="en-US" sz="1800" b="1" kern="1200" dirty="0"/>
            <a:t>24 October 2019 </a:t>
          </a:r>
          <a:r>
            <a:rPr lang="en-US" sz="1800" kern="1200" dirty="0"/>
            <a:t>and ended the </a:t>
          </a:r>
          <a:r>
            <a:rPr lang="en-US" sz="1800" b="1" kern="1200" dirty="0"/>
            <a:t>29 November </a:t>
          </a:r>
          <a:r>
            <a:rPr lang="en-US" sz="1800" kern="1200" dirty="0"/>
            <a:t>(first programmed shot 43321)</a:t>
          </a:r>
        </a:p>
      </dsp:txBody>
      <dsp:txXfrm>
        <a:off x="1266427" y="994630"/>
        <a:ext cx="2433746" cy="1032498"/>
      </dsp:txXfrm>
    </dsp:sp>
    <dsp:sp modelId="{63F707FD-B1B0-4ED1-9504-E7D27A3B237E}">
      <dsp:nvSpPr>
        <dsp:cNvPr id="0" name=""/>
        <dsp:cNvSpPr/>
      </dsp:nvSpPr>
      <dsp:spPr>
        <a:xfrm>
          <a:off x="4124236" y="994630"/>
          <a:ext cx="1032498" cy="10324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1A0CC-CDED-4C85-B888-DF9853D8AE1B}">
      <dsp:nvSpPr>
        <dsp:cNvPr id="0" name=""/>
        <dsp:cNvSpPr/>
      </dsp:nvSpPr>
      <dsp:spPr>
        <a:xfrm>
          <a:off x="4341061" y="1211455"/>
          <a:ext cx="598849" cy="59884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EEC28-0DBD-4CF8-98BF-E65F6DFE1577}">
      <dsp:nvSpPr>
        <dsp:cNvPr id="0" name=""/>
        <dsp:cNvSpPr/>
      </dsp:nvSpPr>
      <dsp:spPr>
        <a:xfrm>
          <a:off x="5377984" y="994630"/>
          <a:ext cx="2433746" cy="103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8 days dedicated to RE programs</a:t>
          </a:r>
        </a:p>
      </dsp:txBody>
      <dsp:txXfrm>
        <a:off x="5377984" y="994630"/>
        <a:ext cx="2433746" cy="1032498"/>
      </dsp:txXfrm>
    </dsp:sp>
    <dsp:sp modelId="{8D80CA77-2C99-469F-878E-51A2F9B202D0}">
      <dsp:nvSpPr>
        <dsp:cNvPr id="0" name=""/>
        <dsp:cNvSpPr/>
      </dsp:nvSpPr>
      <dsp:spPr>
        <a:xfrm>
          <a:off x="8235793" y="994630"/>
          <a:ext cx="1032498" cy="10324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795B8-9DAA-4AD2-B574-B19D5649413A}">
      <dsp:nvSpPr>
        <dsp:cNvPr id="0" name=""/>
        <dsp:cNvSpPr/>
      </dsp:nvSpPr>
      <dsp:spPr>
        <a:xfrm>
          <a:off x="8452618" y="1211455"/>
          <a:ext cx="598849" cy="598849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3D5C8-C16C-4FDF-A63F-F61C78D62D4D}">
      <dsp:nvSpPr>
        <dsp:cNvPr id="0" name=""/>
        <dsp:cNvSpPr/>
      </dsp:nvSpPr>
      <dsp:spPr>
        <a:xfrm>
          <a:off x="9489541" y="994630"/>
          <a:ext cx="2433746" cy="103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MIR spectrometer was added from shot 43647, with a manual acquisition  start</a:t>
          </a:r>
        </a:p>
      </dsp:txBody>
      <dsp:txXfrm>
        <a:off x="9489541" y="994630"/>
        <a:ext cx="2433746" cy="1032498"/>
      </dsp:txXfrm>
    </dsp:sp>
    <dsp:sp modelId="{0529BF9F-1624-4E58-BCAE-39A7443A6905}">
      <dsp:nvSpPr>
        <dsp:cNvPr id="0" name=""/>
        <dsp:cNvSpPr/>
      </dsp:nvSpPr>
      <dsp:spPr>
        <a:xfrm>
          <a:off x="12679" y="2857519"/>
          <a:ext cx="1032498" cy="10324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A733F-5B5C-4362-B07E-9DCF39A402E5}">
      <dsp:nvSpPr>
        <dsp:cNvPr id="0" name=""/>
        <dsp:cNvSpPr/>
      </dsp:nvSpPr>
      <dsp:spPr>
        <a:xfrm>
          <a:off x="229504" y="3074344"/>
          <a:ext cx="598849" cy="598849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D212D-00CA-4BBD-A0C9-FE0920A11E4E}">
      <dsp:nvSpPr>
        <dsp:cNvPr id="0" name=""/>
        <dsp:cNvSpPr/>
      </dsp:nvSpPr>
      <dsp:spPr>
        <a:xfrm>
          <a:off x="1266427" y="2857519"/>
          <a:ext cx="2433746" cy="103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 RE beam recorded</a:t>
          </a:r>
        </a:p>
      </dsp:txBody>
      <dsp:txXfrm>
        <a:off x="1266427" y="2857519"/>
        <a:ext cx="2433746" cy="1032498"/>
      </dsp:txXfrm>
    </dsp:sp>
    <dsp:sp modelId="{6620107E-9D12-4983-B524-188D9FC17153}">
      <dsp:nvSpPr>
        <dsp:cNvPr id="0" name=""/>
        <dsp:cNvSpPr/>
      </dsp:nvSpPr>
      <dsp:spPr>
        <a:xfrm>
          <a:off x="4124236" y="2857519"/>
          <a:ext cx="1032498" cy="10324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260A3-3D04-4511-9F27-E5E00C755CDA}">
      <dsp:nvSpPr>
        <dsp:cNvPr id="0" name=""/>
        <dsp:cNvSpPr/>
      </dsp:nvSpPr>
      <dsp:spPr>
        <a:xfrm>
          <a:off x="4341061" y="3074344"/>
          <a:ext cx="598849" cy="598849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31805-275D-4230-8CBF-67317210647E}">
      <dsp:nvSpPr>
        <dsp:cNvPr id="0" name=""/>
        <dsp:cNvSpPr/>
      </dsp:nvSpPr>
      <dsp:spPr>
        <a:xfrm>
          <a:off x="5377984" y="2857519"/>
          <a:ext cx="2433746" cy="103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CCD camera acquisition system was only integrated during the final phase of the campaign</a:t>
          </a:r>
        </a:p>
      </dsp:txBody>
      <dsp:txXfrm>
        <a:off x="5377984" y="2857519"/>
        <a:ext cx="2433746" cy="103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4946-61F3-9E40-BD6A-4B80220C9E1E}" type="datetimeFigureOut">
              <a:rPr lang="it-IT" smtClean="0"/>
              <a:t>16/01/20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4F1C0-A6CF-4045-B929-072181695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59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4F1C0-A6CF-4045-B929-072181695CD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22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4F1C0-A6CF-4045-B929-072181695CD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71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portable system for mid size tokamaks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4F1C0-A6CF-4045-B929-072181695CD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0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6276-9269-1B46-951C-755CF1D5B48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94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4F1C0-A6CF-4045-B929-072181695CD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95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BE94-FAF0-1F48-8C61-FBBA4D24E0E5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A7A2-E21F-F24E-A3E4-6C1FBE3A2CD5}" type="datetime1">
              <a:rPr lang="it-IT" smtClean="0"/>
              <a:t>16/01/20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87A5-945E-DB41-B492-DCF2362A0176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BAD3-1D7C-4D41-9BCA-9CC1959FB255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8017-FC63-9F48-8C21-4AE0EFBD2E28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760A-3E9E-A243-A1A9-09D47EB64DF0}" type="datetime1">
              <a:rPr lang="it-IT" smtClean="0"/>
              <a:t>16/01/20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B61A-98BD-7746-AEBB-807169BD7488}" type="datetime1">
              <a:rPr lang="it-IT" smtClean="0"/>
              <a:t>16/01/20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F225-EAF1-3C41-97F8-F6B2D52C4407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4FBE-DCCA-0F43-97C5-F96022809DB3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5E44-187C-784E-A458-353EB34A1ECE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9653-35D4-AB41-81F0-47455EA27893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93DD-07DF-5141-AC55-E055CE3D5FD9}" type="datetime1">
              <a:rPr lang="it-IT" smtClean="0"/>
              <a:t>16/01/20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26A-7D6C-3047-AF06-7F4A8A5A1C71}" type="datetime1">
              <a:rPr lang="it-IT" smtClean="0"/>
              <a:t>16/01/20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D30A-F92F-9D46-822A-600710AAC9C3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7CB9-B2AB-B44D-8132-12649CE64BFC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E44-96F9-BC46-A7BD-29DE1C39789A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904C-12E0-0041-BE00-7DA5D192BEDB}" type="datetime1">
              <a:rPr lang="it-IT" smtClean="0"/>
              <a:t>16/01/20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6160BC-8299-3949-90FE-7F6BBBE85B61}" type="datetime1">
              <a:rPr lang="it-IT" smtClean="0"/>
              <a:t>16/01/20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unctions.wolfram.com/Bessel-TypeFunctions/Bessel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FBDA39-F80E-9649-8A26-95E96158B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675" y="547255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>
                <a:solidFill>
                  <a:srgbClr val="EBEBEB"/>
                </a:solidFill>
              </a:rPr>
              <a:t>REIS-Extended</a:t>
            </a:r>
            <a:br>
              <a:rPr lang="en-US" sz="4500">
                <a:solidFill>
                  <a:srgbClr val="EBEBEB"/>
                </a:solidFill>
              </a:rPr>
            </a:br>
            <a:r>
              <a:rPr lang="en-US" sz="3000">
                <a:solidFill>
                  <a:srgbClr val="EBEBEB"/>
                </a:solidFill>
              </a:rPr>
              <a:t>Runaway Electron Imaging Spectroscopy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EA45A-A9D5-4E46-821F-29AD5416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72" y="4099727"/>
            <a:ext cx="6251600" cy="1317550"/>
          </a:xfrm>
        </p:spPr>
        <p:txBody>
          <a:bodyPr>
            <a:normAutofit fontScale="92500" lnSpcReduction="20000"/>
          </a:bodyPr>
          <a:lstStyle/>
          <a:p>
            <a:r>
              <a:rPr lang="it-IT" sz="21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Giorgio Ghillardi</a:t>
            </a:r>
            <a:r>
              <a:rPr lang="it-IT" sz="21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r>
              <a:rPr lang="it-IT" sz="2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MArco</a:t>
            </a:r>
            <a:r>
              <a:rPr lang="it-IT" sz="21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passeri, </a:t>
            </a:r>
            <a:r>
              <a:rPr lang="it-IT" sz="2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valerio</a:t>
            </a:r>
            <a:r>
              <a:rPr lang="it-IT" sz="21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it-IT" sz="2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piergotti</a:t>
            </a:r>
            <a:r>
              <a:rPr lang="it-IT" sz="21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, giuliano rocchi, benedetto </a:t>
            </a:r>
            <a:r>
              <a:rPr lang="it-IT" sz="2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tilia</a:t>
            </a:r>
            <a:r>
              <a:rPr lang="it-IT" sz="21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, Alessandro </a:t>
            </a:r>
            <a:r>
              <a:rPr lang="it-IT" sz="2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sibio</a:t>
            </a:r>
            <a:r>
              <a:rPr lang="it-IT" sz="21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r>
              <a:rPr lang="it-IT" sz="2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basilio</a:t>
            </a:r>
            <a:r>
              <a:rPr lang="it-IT" sz="21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esposito, Daniele carnevale, chiara monti</a:t>
            </a:r>
          </a:p>
          <a:p>
            <a:r>
              <a:rPr lang="it-IT" sz="1500" i="1" dirty="0"/>
              <a:t>Fusion Technology </a:t>
            </a:r>
            <a:r>
              <a:rPr lang="it-IT" sz="1500" i="1" dirty="0" err="1"/>
              <a:t>Division</a:t>
            </a:r>
            <a:r>
              <a:rPr lang="it-IT" sz="1500" i="1" dirty="0"/>
              <a:t> - ENEA</a:t>
            </a:r>
          </a:p>
          <a:p>
            <a:endParaRPr lang="it-IT" sz="16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it-IT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9EFB14-C121-4B47-8709-070EBDC5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75" y="974183"/>
            <a:ext cx="3693893" cy="1675008"/>
          </a:xfrm>
          <a:prstGeom prst="rect">
            <a:avLst/>
          </a:prstGeom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986AD9A-0A19-A94D-AB23-503F694A05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11" y="3031067"/>
            <a:ext cx="3095010" cy="9452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FC1AC64-209F-4347-836F-DA57B84495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961" y="4629150"/>
            <a:ext cx="1295400" cy="15621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4AE235-D271-6243-95AD-500892DD2E3B}"/>
              </a:ext>
            </a:extLst>
          </p:cNvPr>
          <p:cNvSpPr txBox="1"/>
          <p:nvPr/>
        </p:nvSpPr>
        <p:spPr>
          <a:xfrm>
            <a:off x="4826072" y="5640169"/>
            <a:ext cx="5569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8th </a:t>
            </a:r>
            <a:r>
              <a:rPr lang="it-IT" dirty="0" err="1">
                <a:solidFill>
                  <a:schemeClr val="bg1"/>
                </a:solidFill>
              </a:rPr>
              <a:t>Runaway</a:t>
            </a:r>
            <a:r>
              <a:rPr lang="it-IT" dirty="0">
                <a:solidFill>
                  <a:schemeClr val="bg1"/>
                </a:solidFill>
              </a:rPr>
              <a:t> Electron </a:t>
            </a:r>
            <a:r>
              <a:rPr lang="it-IT" dirty="0" err="1">
                <a:solidFill>
                  <a:schemeClr val="bg1"/>
                </a:solidFill>
              </a:rPr>
              <a:t>Modelling</a:t>
            </a:r>
            <a:r>
              <a:rPr lang="it-IT" dirty="0">
                <a:solidFill>
                  <a:schemeClr val="bg1"/>
                </a:solidFill>
              </a:rPr>
              <a:t> (REM) meeting </a:t>
            </a:r>
          </a:p>
          <a:p>
            <a:r>
              <a:rPr lang="it-IT" dirty="0" err="1">
                <a:solidFill>
                  <a:schemeClr val="bg1"/>
                </a:solidFill>
              </a:rPr>
              <a:t>Jan</a:t>
            </a:r>
            <a:r>
              <a:rPr lang="it-IT" dirty="0">
                <a:solidFill>
                  <a:schemeClr val="bg1"/>
                </a:solidFill>
              </a:rPr>
              <a:t> 2020 - GOTHENBURG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9952C77-EBD1-D94F-960C-1E337243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84C6F-1D48-7B46-A101-40B61CE0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 Analysis Tool: </a:t>
            </a:r>
            <a:r>
              <a:rPr lang="en-US" b="1" dirty="0" err="1"/>
              <a:t>Synchrofit</a:t>
            </a:r>
            <a:endParaRPr lang="en-US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214D90-808D-E84F-92E6-389FFA7E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404723" cy="439515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Synchrofit</a:t>
            </a:r>
            <a:r>
              <a:rPr lang="en-US" dirty="0"/>
              <a:t> is a python software made in ENEA for fitting Synchrotron radiation data from different tokamaks</a:t>
            </a:r>
          </a:p>
          <a:p>
            <a:r>
              <a:rPr lang="en-US" dirty="0"/>
              <a:t>Features:</a:t>
            </a:r>
          </a:p>
          <a:p>
            <a:pPr lvl="2"/>
            <a:r>
              <a:rPr lang="en-US" sz="2000" dirty="0"/>
              <a:t>Fitting data with monoenergetic energy distribution (integration with different distribution model planned)</a:t>
            </a:r>
          </a:p>
          <a:p>
            <a:pPr lvl="2"/>
            <a:r>
              <a:rPr lang="en-US" sz="2000" dirty="0"/>
              <a:t>Friendly User Interface</a:t>
            </a:r>
          </a:p>
          <a:p>
            <a:pPr lvl="2"/>
            <a:r>
              <a:rPr lang="en-US" sz="2000" dirty="0"/>
              <a:t>Multiple tokamaks configuration</a:t>
            </a:r>
          </a:p>
          <a:p>
            <a:pPr lvl="2"/>
            <a:r>
              <a:rPr lang="en-US" sz="2000" dirty="0"/>
              <a:t>Signal and energy threshold to check signal presence</a:t>
            </a:r>
          </a:p>
          <a:p>
            <a:pPr lvl="2"/>
            <a:r>
              <a:rPr lang="en-US" sz="2000" dirty="0"/>
              <a:t>Single lines emission rejection</a:t>
            </a:r>
          </a:p>
          <a:p>
            <a:pPr lvl="2"/>
            <a:r>
              <a:rPr lang="en-US" sz="2000" dirty="0" err="1"/>
              <a:t>Savitzky-Golay</a:t>
            </a:r>
            <a:r>
              <a:rPr lang="en-US" sz="2000" dirty="0"/>
              <a:t> filter on calibrated data</a:t>
            </a:r>
          </a:p>
          <a:p>
            <a:pPr lvl="2"/>
            <a:r>
              <a:rPr lang="en-US" sz="2000" dirty="0"/>
              <a:t>Total temporal evolution of shot parameters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E4B59B-B410-C14B-9A64-FC16EEDC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8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BAAE7-38D9-2744-BF28-3A2BE455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1305383"/>
            <a:ext cx="8753921" cy="449490"/>
          </a:xfrm>
        </p:spPr>
        <p:txBody>
          <a:bodyPr/>
          <a:lstStyle/>
          <a:p>
            <a:r>
              <a:rPr lang="en-US" sz="2400" dirty="0"/>
              <a:t>Fitting</a:t>
            </a:r>
            <a:r>
              <a:rPr lang="it-IT" sz="2400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0AC8B86-4256-724B-86E2-B6F97F8AC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7601" y="1555351"/>
                <a:ext cx="8946541" cy="4927599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Acquired spectra are fitted with RE Monoenergetic distribution model.</a:t>
                </a:r>
              </a:p>
              <a:p>
                <a:r>
                  <a:rPr lang="en-US" dirty="0"/>
                  <a:t>The total brightness seen by the diagnostic (</a:t>
                </a:r>
                <a:r>
                  <a:rPr lang="en-US" i="1" dirty="0"/>
                  <a:t>ref.1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</a:t>
                </a:r>
                <a:r>
                  <a:rPr lang="en-US" sz="24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𝜋𝜃</m:t>
                        </m:r>
                      </m:den>
                    </m:f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b="1" dirty="0"/>
                  <a:t>pitch </a:t>
                </a:r>
                <a:r>
                  <a:rPr lang="en-US" dirty="0"/>
                  <a:t>angle defined 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Lorentz factor</a:t>
                </a:r>
                <a:r>
                  <a:rPr lang="en-US" dirty="0"/>
                  <a:t>, related to the kinetic energy of the particle by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0AC8B86-4256-724B-86E2-B6F97F8AC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601" y="1555351"/>
                <a:ext cx="8946541" cy="4927599"/>
              </a:xfrm>
              <a:blipFill>
                <a:blip r:embed="rId3"/>
                <a:stretch>
                  <a:fillRect l="-709" r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1">
            <a:extLst>
              <a:ext uri="{FF2B5EF4-FFF2-40B4-BE49-F238E27FC236}">
                <a16:creationId xmlns:a16="http://schemas.microsoft.com/office/drawing/2014/main" id="{A948DF2A-0D02-764C-A7C6-645C839CB164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4 Analysis Tool: </a:t>
            </a:r>
            <a:r>
              <a:rPr lang="en-US" b="1" dirty="0" err="1"/>
              <a:t>Synchrofit</a:t>
            </a:r>
            <a:endParaRPr lang="en-US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79A50C-EDFB-DC4E-A293-DC7C061CEEF8}"/>
              </a:ext>
            </a:extLst>
          </p:cNvPr>
          <p:cNvSpPr txBox="1"/>
          <p:nvPr/>
        </p:nvSpPr>
        <p:spPr>
          <a:xfrm>
            <a:off x="422098" y="6482950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1.  </a:t>
            </a:r>
            <a:r>
              <a:rPr lang="it-IT" sz="1000" i="1" dirty="0"/>
              <a:t>G. </a:t>
            </a:r>
            <a:r>
              <a:rPr lang="it-IT" sz="1000" i="1" dirty="0" err="1"/>
              <a:t>Bekefi</a:t>
            </a:r>
            <a:r>
              <a:rPr lang="it-IT" sz="1000" i="1" dirty="0"/>
              <a:t>, </a:t>
            </a:r>
            <a:r>
              <a:rPr lang="it-IT" sz="1000" i="1" dirty="0" err="1"/>
              <a:t>Radiation</a:t>
            </a:r>
            <a:r>
              <a:rPr lang="it-IT" sz="1000" i="1" dirty="0"/>
              <a:t> </a:t>
            </a:r>
            <a:r>
              <a:rPr lang="it-IT" sz="1000" i="1" dirty="0" err="1"/>
              <a:t>Processes</a:t>
            </a:r>
            <a:r>
              <a:rPr lang="it-IT" sz="1000" i="1" dirty="0"/>
              <a:t> in </a:t>
            </a:r>
            <a:r>
              <a:rPr lang="it-IT" sz="1000" i="1" dirty="0" err="1"/>
              <a:t>Plasmas</a:t>
            </a:r>
            <a:r>
              <a:rPr lang="it-IT" sz="1000" i="1" dirty="0"/>
              <a:t>, </a:t>
            </a:r>
            <a:r>
              <a:rPr lang="it-IT" sz="1000" i="1" dirty="0" err="1"/>
              <a:t>edited</a:t>
            </a:r>
            <a:r>
              <a:rPr lang="it-IT" sz="1000" i="1" dirty="0"/>
              <a:t> by S. C. </a:t>
            </a:r>
            <a:r>
              <a:rPr lang="it-IT" sz="1000" i="1" dirty="0" err="1"/>
              <a:t>Brown</a:t>
            </a:r>
            <a:r>
              <a:rPr lang="it-IT" sz="1000" i="1" dirty="0"/>
              <a:t> (</a:t>
            </a:r>
            <a:r>
              <a:rPr lang="it-IT" sz="1000" i="1" dirty="0" err="1"/>
              <a:t>Wiley</a:t>
            </a:r>
            <a:r>
              <a:rPr lang="it-IT" sz="1000" i="1" dirty="0"/>
              <a:t> &amp; </a:t>
            </a:r>
            <a:r>
              <a:rPr lang="it-IT" sz="1000" i="1" dirty="0" err="1"/>
              <a:t>Sons</a:t>
            </a:r>
            <a:r>
              <a:rPr lang="it-IT" sz="1000" i="1" dirty="0"/>
              <a:t>, 1966) </a:t>
            </a:r>
            <a:endParaRPr lang="en-US" sz="1000" i="1" dirty="0"/>
          </a:p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DC9E34-69C1-4446-B6FE-BEE37094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235E018-5FC1-E143-A81B-2612E780D9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6693" y="2290662"/>
                <a:ext cx="8946541" cy="4195481"/>
              </a:xfrm>
            </p:spPr>
            <p:txBody>
              <a:bodyPr/>
              <a:lstStyle/>
              <a:p>
                <a:r>
                  <a:rPr lang="en-US" dirty="0"/>
                  <a:t>The single particle emission spectra is obtained by the formula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𝑑𝑙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the critical emission wavelength expressed by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235E018-5FC1-E143-A81B-2612E780D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6693" y="2290662"/>
                <a:ext cx="8946541" cy="4195481"/>
              </a:xfrm>
              <a:blipFill>
                <a:blip r:embed="rId2"/>
                <a:stretch>
                  <a:fillRect l="-284" t="-17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olo 1">
            <a:extLst>
              <a:ext uri="{FF2B5EF4-FFF2-40B4-BE49-F238E27FC236}">
                <a16:creationId xmlns:a16="http://schemas.microsoft.com/office/drawing/2014/main" id="{0A2CFE87-7CE5-B641-B738-9CEDA7E38046}"/>
              </a:ext>
            </a:extLst>
          </p:cNvPr>
          <p:cNvSpPr txBox="1">
            <a:spLocks/>
          </p:cNvSpPr>
          <p:nvPr/>
        </p:nvSpPr>
        <p:spPr>
          <a:xfrm>
            <a:off x="798511" y="1305383"/>
            <a:ext cx="8753921" cy="449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/>
              <a:t>Fitting Model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4833195-FEFE-3D43-9874-E6B1B3507648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4 Analysis Tool: </a:t>
            </a:r>
            <a:r>
              <a:rPr lang="en-US" b="1" dirty="0" err="1"/>
              <a:t>Synchrofit</a:t>
            </a:r>
            <a:endParaRPr lang="en-US" b="1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603B512-A779-8E41-B69C-8D54AE19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5BB21-CC26-8249-9A0C-5A5FE553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 Analysis Tool: </a:t>
            </a:r>
            <a:r>
              <a:rPr lang="en-US" b="1" dirty="0" err="1"/>
              <a:t>Synchrofit</a:t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50783B3-40CF-B64F-A1C0-9E341D647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5370" y="1741714"/>
                <a:ext cx="10682515" cy="43070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 is the Bessel modified function of second kind. The integral is solved using the following identity involving </a:t>
                </a:r>
                <a:r>
                  <a:rPr lang="en-US" dirty="0" err="1"/>
                  <a:t>ipergeometric</a:t>
                </a:r>
                <a:r>
                  <a:rPr lang="en-US" dirty="0"/>
                  <a:t> functions (</a:t>
                </a:r>
                <a:r>
                  <a:rPr lang="en-US" i="1" dirty="0"/>
                  <a:t>ref 2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Validity of the model:</a:t>
                </a:r>
              </a:p>
              <a:p>
                <a:r>
                  <a:rPr lang="en-US" dirty="0"/>
                  <a:t>The estimate for the brightness is valid for highly relativistic electrons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Runaways scattering off cold background ions negligible </a:t>
                </a:r>
              </a:p>
              <a:p>
                <a:r>
                  <a:rPr lang="en-US" dirty="0"/>
                  <a:t>Cylindrical approximation is valid only for small pitch angles and does not take into account the effects of magnetic field line curvature and curvature drift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50783B3-40CF-B64F-A1C0-9E341D647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5370" y="1741714"/>
                <a:ext cx="10682515" cy="4307015"/>
              </a:xfrm>
              <a:blipFill>
                <a:blip r:embed="rId2"/>
                <a:stretch>
                  <a:fillRect l="-475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91686712-FA9E-3742-B178-5BE970FE6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26" y="3148554"/>
            <a:ext cx="11030859" cy="560891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0C74FF-54B6-0E4D-A60C-9A923717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FFB48E-6964-4D4C-AD36-007E6166481D}"/>
              </a:ext>
            </a:extLst>
          </p:cNvPr>
          <p:cNvSpPr txBox="1"/>
          <p:nvPr/>
        </p:nvSpPr>
        <p:spPr>
          <a:xfrm>
            <a:off x="422098" y="648295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2.</a:t>
            </a:r>
            <a:r>
              <a:rPr lang="it-IT" sz="1000" dirty="0">
                <a:hlinkClick r:id="rId4"/>
              </a:rPr>
              <a:t> http://functions.wolfram.com/Bessel-TypeFunctions/BesselK</a:t>
            </a:r>
            <a:r>
              <a:rPr lang="it-IT" sz="1000" i="1" dirty="0"/>
              <a:t> </a:t>
            </a:r>
            <a:endParaRPr lang="en-US" sz="1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0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B278D0B-FDEB-8D4F-8032-45EC93D4705B}"/>
              </a:ext>
            </a:extLst>
          </p:cNvPr>
          <p:cNvSpPr txBox="1">
            <a:spLocks/>
          </p:cNvSpPr>
          <p:nvPr/>
        </p:nvSpPr>
        <p:spPr>
          <a:xfrm>
            <a:off x="566863" y="422238"/>
            <a:ext cx="9404723" cy="618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/>
              <a:t>4 </a:t>
            </a:r>
            <a:r>
              <a:rPr lang="it-IT" b="1" dirty="0" err="1"/>
              <a:t>Synchrofit</a:t>
            </a:r>
            <a:r>
              <a:rPr lang="it-IT" b="1" dirty="0"/>
              <a:t>  GUI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276958-6E4C-7941-9CE6-36C94D5F1C80}"/>
              </a:ext>
            </a:extLst>
          </p:cNvPr>
          <p:cNvSpPr txBox="1"/>
          <p:nvPr/>
        </p:nvSpPr>
        <p:spPr>
          <a:xfrm>
            <a:off x="1" y="1503773"/>
            <a:ext cx="24278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an example of the GUI view.</a:t>
            </a:r>
          </a:p>
          <a:p>
            <a:endParaRPr lang="en-US" dirty="0"/>
          </a:p>
          <a:p>
            <a:r>
              <a:rPr lang="en-US" dirty="0"/>
              <a:t>In detail this panel shows the calibrated signal from every spectrometer (the empty one is waiting the MIR calibration).</a:t>
            </a:r>
          </a:p>
          <a:p>
            <a:endParaRPr lang="en-US" dirty="0"/>
          </a:p>
          <a:p>
            <a:r>
              <a:rPr lang="en-US" dirty="0"/>
              <a:t>In the first 2 graphs it can be seen the signal difference from the backward and the forward view during the RE beam of shot 43654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0EF36FF-AE8A-6646-A135-55A9E00B4907}"/>
              </a:ext>
            </a:extLst>
          </p:cNvPr>
          <p:cNvSpPr/>
          <p:nvPr/>
        </p:nvSpPr>
        <p:spPr>
          <a:xfrm>
            <a:off x="11288110" y="1923393"/>
            <a:ext cx="110359" cy="1655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2619AC-43A2-C241-B581-E40B72A76E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59" y="1161142"/>
            <a:ext cx="9364628" cy="550817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6B8F04-4E7B-4945-910D-2EFAA87A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46C549-411E-234F-85C0-E32BDD43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10339636" cy="10166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EBEBEB"/>
                </a:solidFill>
              </a:rPr>
              <a:t>5 FTU data and preliminary analysis</a:t>
            </a:r>
            <a:br>
              <a:rPr lang="en-US" dirty="0">
                <a:solidFill>
                  <a:srgbClr val="EBEBEB"/>
                </a:solidFill>
              </a:rPr>
            </a:br>
            <a:endParaRPr lang="it-IT" dirty="0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B6079E9-E6EB-48AD-A702-A97AC8D2D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5042"/>
              </p:ext>
            </p:extLst>
          </p:nvPr>
        </p:nvGraphicFramePr>
        <p:xfrm>
          <a:off x="256032" y="2275188"/>
          <a:ext cx="11935968" cy="488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3B31E46-5B64-4841-BE8F-19217B9B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6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1D30820-9556-5C42-A4D7-72352C5451B0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RAW data</a:t>
            </a:r>
            <a:br>
              <a:rPr lang="en-US" sz="4400" dirty="0"/>
            </a:b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4AAC7E-D4F4-4A41-93D5-048CF8FD7AFA}"/>
              </a:ext>
            </a:extLst>
          </p:cNvPr>
          <p:cNvSpPr txBox="1"/>
          <p:nvPr/>
        </p:nvSpPr>
        <p:spPr>
          <a:xfrm>
            <a:off x="267736" y="1637470"/>
            <a:ext cx="5578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of the raw signal, including MIR spectrometer for shot 43654 at 630 </a:t>
            </a:r>
            <a:r>
              <a:rPr lang="en-US" sz="2000" dirty="0" err="1"/>
              <a:t>ms.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352C85-445D-9949-900A-5526C47F3E21}"/>
              </a:ext>
            </a:extLst>
          </p:cNvPr>
          <p:cNvSpPr txBox="1"/>
          <p:nvPr/>
        </p:nvSpPr>
        <p:spPr>
          <a:xfrm>
            <a:off x="7949971" y="521219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Shot 43654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84CAA2-801E-C646-8F32-17334657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1AE5C09-EE37-124A-BBF8-DEE598C41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161" y="2175136"/>
            <a:ext cx="5202478" cy="10088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CC08635-2740-2240-A261-72BA39A32A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161" y="1118352"/>
            <a:ext cx="5202478" cy="1062515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BE9FC33-BDC7-754D-8B60-E2AABE965488}"/>
              </a:ext>
            </a:extLst>
          </p:cNvPr>
          <p:cNvCxnSpPr>
            <a:cxnSpLocks/>
          </p:cNvCxnSpPr>
          <p:nvPr/>
        </p:nvCxnSpPr>
        <p:spPr>
          <a:xfrm>
            <a:off x="9802266" y="1331089"/>
            <a:ext cx="0" cy="175428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505124-9A9F-3C48-8262-B7084CC872EB}"/>
              </a:ext>
            </a:extLst>
          </p:cNvPr>
          <p:cNvSpPr txBox="1"/>
          <p:nvPr/>
        </p:nvSpPr>
        <p:spPr>
          <a:xfrm>
            <a:off x="6398326" y="3803356"/>
            <a:ext cx="4694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 the top figure a view of the discharge: plasma current and neutron/gamma detectors signal.</a:t>
            </a:r>
          </a:p>
          <a:p>
            <a:endParaRPr lang="en-US"/>
          </a:p>
          <a:p>
            <a:r>
              <a:rPr lang="en-US" sz="2000"/>
              <a:t>The red dashed line represent the signal reported here at time 630ms</a:t>
            </a:r>
          </a:p>
          <a:p>
            <a:endParaRPr lang="en-US" sz="2000"/>
          </a:p>
          <a:p>
            <a:r>
              <a:rPr lang="en-US" sz="2000"/>
              <a:t>The gap recorded around 2700 nm  is related to the BK7 glass window.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5BDC20-A7F5-4B40-A0B4-109E6E9E8B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36" y="2592730"/>
            <a:ext cx="5732767" cy="415542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C73845B-3AD9-D449-B562-8381E88AF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25" y="3085378"/>
            <a:ext cx="4694414" cy="343622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D6E1046-83B4-EB49-BC05-4263A007214C}"/>
              </a:ext>
            </a:extLst>
          </p:cNvPr>
          <p:cNvSpPr/>
          <p:nvPr/>
        </p:nvSpPr>
        <p:spPr>
          <a:xfrm>
            <a:off x="6214161" y="3098254"/>
            <a:ext cx="508064" cy="330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3CDD3D1-9FF2-6A49-8A0F-1926394E1022}"/>
              </a:ext>
            </a:extLst>
          </p:cNvPr>
          <p:cNvSpPr/>
          <p:nvPr/>
        </p:nvSpPr>
        <p:spPr>
          <a:xfrm>
            <a:off x="6934483" y="2321692"/>
            <a:ext cx="530284" cy="564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353A18-9122-DC44-AD4B-0D02F8103937}"/>
              </a:ext>
            </a:extLst>
          </p:cNvPr>
          <p:cNvSpPr txBox="1"/>
          <p:nvPr/>
        </p:nvSpPr>
        <p:spPr>
          <a:xfrm>
            <a:off x="5657139" y="6532714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nm</a:t>
            </a:r>
          </a:p>
        </p:txBody>
      </p:sp>
    </p:spTree>
    <p:extLst>
      <p:ext uri="{BB962C8B-B14F-4D97-AF65-F5344CB8AC3E}">
        <p14:creationId xmlns:p14="http://schemas.microsoft.com/office/powerpoint/2010/main" val="253242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ECEFBB9-47BB-334E-92E0-75A7014DE4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31" y="2434200"/>
            <a:ext cx="11074400" cy="4191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D267DD-E094-7E45-B76C-CD888FCA3339}"/>
              </a:ext>
            </a:extLst>
          </p:cNvPr>
          <p:cNvSpPr txBox="1"/>
          <p:nvPr/>
        </p:nvSpPr>
        <p:spPr>
          <a:xfrm>
            <a:off x="4280385" y="2434200"/>
            <a:ext cx="314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from shot 43651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B48323-7528-024C-BE0A-8DBF5E83CBDE}"/>
              </a:ext>
            </a:extLst>
          </p:cNvPr>
          <p:cNvSpPr txBox="1"/>
          <p:nvPr/>
        </p:nvSpPr>
        <p:spPr>
          <a:xfrm>
            <a:off x="11043745" y="627754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nm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751931-DA4A-7E44-AD32-B77614E4F36B}"/>
              </a:ext>
            </a:extLst>
          </p:cNvPr>
          <p:cNvSpPr txBox="1"/>
          <p:nvPr/>
        </p:nvSpPr>
        <p:spPr>
          <a:xfrm>
            <a:off x="686269" y="2657536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counts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1D30820-9556-5C42-A4D7-72352C5451B0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RAW data</a:t>
            </a:r>
            <a:br>
              <a:rPr lang="en-US" sz="4400" dirty="0"/>
            </a:b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5B7096-7B6C-CA43-A8EF-0FAB2DC0AC00}"/>
              </a:ext>
            </a:extLst>
          </p:cNvPr>
          <p:cNvSpPr txBox="1"/>
          <p:nvPr/>
        </p:nvSpPr>
        <p:spPr>
          <a:xfrm>
            <a:off x="616826" y="1460367"/>
            <a:ext cx="10173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some cases saturation occurs in VIS and NIR spectrometers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Need to decrease time acquisition window during RE beam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E5649-3BBD-544D-9CC4-FE45E55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EA5E48-0078-C649-BBBB-FE1991FE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16" y="1594884"/>
            <a:ext cx="4048694" cy="38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Fitting parameters</a:t>
            </a:r>
          </a:p>
          <a:p>
            <a:pPr lvl="1"/>
            <a:r>
              <a:rPr lang="en-US" sz="2000" dirty="0"/>
              <a:t>Pitch angle 0.1</a:t>
            </a:r>
          </a:p>
          <a:p>
            <a:pPr lvl="1"/>
            <a:r>
              <a:rPr lang="en-US" sz="2000" dirty="0"/>
              <a:t>Wavelength window</a:t>
            </a:r>
          </a:p>
          <a:p>
            <a:pPr lvl="2"/>
            <a:r>
              <a:rPr lang="it-IT" sz="2000" dirty="0"/>
              <a:t>VIS 500-800nm </a:t>
            </a:r>
          </a:p>
          <a:p>
            <a:pPr lvl="2"/>
            <a:r>
              <a:rPr lang="it-IT" sz="2000" dirty="0"/>
              <a:t>NIR 1100 – 2300 nm</a:t>
            </a:r>
          </a:p>
          <a:p>
            <a:pPr lvl="1"/>
            <a:r>
              <a:rPr lang="en-US" sz="2000" dirty="0" err="1"/>
              <a:t>Savitzky-Golay</a:t>
            </a:r>
            <a:r>
              <a:rPr lang="en-US" sz="2000" dirty="0"/>
              <a:t> filter</a:t>
            </a:r>
          </a:p>
          <a:p>
            <a:pPr lvl="2"/>
            <a:r>
              <a:rPr lang="en-US" sz="1800" dirty="0"/>
              <a:t>Filter order: 3 </a:t>
            </a:r>
          </a:p>
          <a:p>
            <a:pPr lvl="2"/>
            <a:r>
              <a:rPr lang="it-IT" sz="1800" dirty="0" err="1"/>
              <a:t>Window</a:t>
            </a:r>
            <a:r>
              <a:rPr lang="it-IT" sz="1800" dirty="0"/>
              <a:t> </a:t>
            </a:r>
            <a:r>
              <a:rPr lang="it-IT" sz="1800" dirty="0" err="1"/>
              <a:t>length</a:t>
            </a:r>
            <a:r>
              <a:rPr lang="en-US" sz="1800" dirty="0"/>
              <a:t>: 7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50B3A68-B3D2-A443-9696-ED4211D9C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Spectra Fit</a:t>
            </a:r>
            <a:br>
              <a:rPr lang="en-US" sz="4400" dirty="0"/>
            </a:b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C62424-B849-0147-9E91-5AE9759A2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47" y="1235717"/>
            <a:ext cx="6948442" cy="5494309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03AD86E-3D9B-2F49-81EA-B13688A53633}"/>
              </a:ext>
            </a:extLst>
          </p:cNvPr>
          <p:cNvSpPr txBox="1">
            <a:spLocks/>
          </p:cNvSpPr>
          <p:nvPr/>
        </p:nvSpPr>
        <p:spPr>
          <a:xfrm>
            <a:off x="7361751" y="3789345"/>
            <a:ext cx="3828988" cy="156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Example of spectra fit from shot 43654 during RE beam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3129F3-9FCD-0843-A19A-98E143F8FB6E}"/>
              </a:ext>
            </a:extLst>
          </p:cNvPr>
          <p:cNvSpPr txBox="1"/>
          <p:nvPr/>
        </p:nvSpPr>
        <p:spPr>
          <a:xfrm>
            <a:off x="395715" y="5428151"/>
            <a:ext cx="420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VIS range is not well described by the curve. New fits with modeled distributions functions are needed. 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50CC744-937A-0144-B0A9-76A934D6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1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50B3A68-B3D2-A443-9696-ED4211D9C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Spectra Fit</a:t>
            </a:r>
            <a:br>
              <a:rPr lang="en-US" sz="4400" dirty="0"/>
            </a:b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B238D2B-7636-F944-AFC8-251BB00531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05" y="1268284"/>
            <a:ext cx="11131987" cy="4227571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03AD86E-3D9B-2F49-81EA-B13688A53633}"/>
              </a:ext>
            </a:extLst>
          </p:cNvPr>
          <p:cNvSpPr txBox="1">
            <a:spLocks/>
          </p:cNvSpPr>
          <p:nvPr/>
        </p:nvSpPr>
        <p:spPr>
          <a:xfrm>
            <a:off x="2322973" y="998874"/>
            <a:ext cx="1502871" cy="711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shot 43654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FE25A1-17CC-344C-876E-0CF9815BA9EB}"/>
              </a:ext>
            </a:extLst>
          </p:cNvPr>
          <p:cNvSpPr txBox="1"/>
          <p:nvPr/>
        </p:nvSpPr>
        <p:spPr>
          <a:xfrm>
            <a:off x="11019057" y="5186451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2D51EB-C5D7-B54B-800F-A251C3F4EEE9}"/>
              </a:ext>
            </a:extLst>
          </p:cNvPr>
          <p:cNvSpPr txBox="1"/>
          <p:nvPr/>
        </p:nvSpPr>
        <p:spPr>
          <a:xfrm>
            <a:off x="344405" y="1331594"/>
            <a:ext cx="10134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Ph/s/m^2/nm/str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3129F3-9FCD-0843-A19A-98E143F8FB6E}"/>
              </a:ext>
            </a:extLst>
          </p:cNvPr>
          <p:cNvSpPr txBox="1"/>
          <p:nvPr/>
        </p:nvSpPr>
        <p:spPr>
          <a:xfrm>
            <a:off x="480474" y="5559165"/>
            <a:ext cx="11131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fit in separated spectra show that the VIS range is described by higher energy around ~30 MeV while the NIR range is described by energy around 21/23 MeV.</a:t>
            </a:r>
          </a:p>
          <a:p>
            <a:endParaRPr lang="en-US" dirty="0"/>
          </a:p>
          <a:p>
            <a:r>
              <a:rPr lang="en-US" dirty="0"/>
              <a:t>This behavior is seen also for other shots.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91C0D1-2D93-F543-A040-A7DCC345C2B4}"/>
              </a:ext>
            </a:extLst>
          </p:cNvPr>
          <p:cNvSpPr txBox="1"/>
          <p:nvPr/>
        </p:nvSpPr>
        <p:spPr>
          <a:xfrm>
            <a:off x="6046468" y="1331594"/>
            <a:ext cx="10134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Ph/s/m^2/nm/str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949B44-350C-6B40-89AE-50226C17C420}"/>
              </a:ext>
            </a:extLst>
          </p:cNvPr>
          <p:cNvSpPr txBox="1"/>
          <p:nvPr/>
        </p:nvSpPr>
        <p:spPr>
          <a:xfrm>
            <a:off x="5348472" y="5094786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nm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0C469AF9-6288-4644-8F44-30C0D90B42CC}"/>
              </a:ext>
            </a:extLst>
          </p:cNvPr>
          <p:cNvSpPr txBox="1">
            <a:spLocks/>
          </p:cNvSpPr>
          <p:nvPr/>
        </p:nvSpPr>
        <p:spPr>
          <a:xfrm>
            <a:off x="8143415" y="981130"/>
            <a:ext cx="1502871" cy="711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shot 43654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137445E8-958B-0641-8C4C-177D9C472552}"/>
              </a:ext>
            </a:extLst>
          </p:cNvPr>
          <p:cNvSpPr txBox="1">
            <a:spLocks/>
          </p:cNvSpPr>
          <p:nvPr/>
        </p:nvSpPr>
        <p:spPr>
          <a:xfrm>
            <a:off x="7059887" y="2962932"/>
            <a:ext cx="1502871" cy="711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NIR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5F60C302-F3C3-2042-9F0A-B53BBF0C7BB0}"/>
              </a:ext>
            </a:extLst>
          </p:cNvPr>
          <p:cNvSpPr txBox="1">
            <a:spLocks/>
          </p:cNvSpPr>
          <p:nvPr/>
        </p:nvSpPr>
        <p:spPr>
          <a:xfrm>
            <a:off x="1840784" y="3102790"/>
            <a:ext cx="755389" cy="558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FW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D638289-0EB8-B741-B9E1-BA9F9D97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168C3-91B8-C74F-A8EA-902104C4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Overview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D1A3F-4640-E44F-9B5D-27B8B75B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9404723" cy="4552034"/>
          </a:xfrm>
        </p:spPr>
        <p:txBody>
          <a:bodyPr numCol="2">
            <a:noAutofit/>
          </a:bodyPr>
          <a:lstStyle/>
          <a:p>
            <a:r>
              <a:rPr lang="en-US" b="1" dirty="0"/>
              <a:t>1-REIS project</a:t>
            </a:r>
          </a:p>
          <a:p>
            <a:pPr lvl="1"/>
            <a:r>
              <a:rPr lang="en-US" dirty="0"/>
              <a:t>Overview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2-REIS-E system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z="2000" dirty="0"/>
              <a:t>Components</a:t>
            </a:r>
          </a:p>
          <a:p>
            <a:pPr lvl="1"/>
            <a:r>
              <a:rPr lang="en-US" sz="2000" dirty="0"/>
              <a:t>Calibration</a:t>
            </a:r>
          </a:p>
          <a:p>
            <a:pPr lvl="1"/>
            <a:endParaRPr lang="en-US" sz="2000" dirty="0"/>
          </a:p>
          <a:p>
            <a:r>
              <a:rPr lang="en-US" b="1" dirty="0"/>
              <a:t>3-Acquisition tool</a:t>
            </a:r>
            <a:endParaRPr lang="en-US" dirty="0"/>
          </a:p>
          <a:p>
            <a:pPr lvl="1"/>
            <a:r>
              <a:rPr lang="en-US" sz="2000" dirty="0"/>
              <a:t>LabView program</a:t>
            </a:r>
          </a:p>
          <a:p>
            <a:pPr lvl="1"/>
            <a:r>
              <a:rPr lang="en-US" sz="2000" dirty="0"/>
              <a:t>Acquisition phases </a:t>
            </a:r>
          </a:p>
          <a:p>
            <a:r>
              <a:rPr lang="en-US" b="1" dirty="0"/>
              <a:t>4-Synchrofit</a:t>
            </a:r>
            <a:endParaRPr lang="en-US" dirty="0"/>
          </a:p>
          <a:p>
            <a:pPr lvl="1"/>
            <a:r>
              <a:rPr lang="en-US" sz="2000" dirty="0"/>
              <a:t>Model</a:t>
            </a:r>
          </a:p>
          <a:p>
            <a:pPr lvl="1"/>
            <a:r>
              <a:rPr lang="en-US" sz="2000" dirty="0"/>
              <a:t>GUI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5-FTU data and preliminary analysis</a:t>
            </a:r>
            <a:endParaRPr lang="en-US" dirty="0"/>
          </a:p>
          <a:p>
            <a:pPr lvl="1"/>
            <a:r>
              <a:rPr lang="en-US" sz="2000" dirty="0"/>
              <a:t>Raw data </a:t>
            </a:r>
          </a:p>
          <a:p>
            <a:pPr lvl="1"/>
            <a:r>
              <a:rPr lang="en-US" sz="2000" dirty="0"/>
              <a:t>Signal focus</a:t>
            </a:r>
          </a:p>
          <a:p>
            <a:pPr lvl="1"/>
            <a:r>
              <a:rPr lang="en-US" sz="2000" dirty="0"/>
              <a:t>RE Energy vs shot conditions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37D625-E504-6141-9317-FD600619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A3928CE-6635-4142-B766-4DF7B3627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449" y="3661554"/>
            <a:ext cx="3993452" cy="3007264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828B79-D1AB-2F43-8C78-48C93D52E1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487" y="3641186"/>
            <a:ext cx="3993453" cy="300726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35CBD1-1A01-EF46-9C9C-3D1BBF23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1EC4E7A-A033-564A-A709-61DBD2F735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88" y="421736"/>
            <a:ext cx="3993452" cy="300726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5C776FD-41D5-644A-99A4-7E02D3724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487" y="421736"/>
            <a:ext cx="3993452" cy="300726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B8D24E-CC37-AD44-903B-169760118675}"/>
              </a:ext>
            </a:extLst>
          </p:cNvPr>
          <p:cNvSpPr txBox="1"/>
          <p:nvPr/>
        </p:nvSpPr>
        <p:spPr>
          <a:xfrm>
            <a:off x="338881" y="1556036"/>
            <a:ext cx="9396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4D2B23-8B2B-C846-A39E-F451E2DA9329}"/>
              </a:ext>
            </a:extLst>
          </p:cNvPr>
          <p:cNvSpPr txBox="1"/>
          <p:nvPr/>
        </p:nvSpPr>
        <p:spPr>
          <a:xfrm>
            <a:off x="377621" y="5117298"/>
            <a:ext cx="939681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330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0F8A498-7AEF-1643-B977-97E062C6F11D}"/>
              </a:ext>
            </a:extLst>
          </p:cNvPr>
          <p:cNvSpPr txBox="1"/>
          <p:nvPr/>
        </p:nvSpPr>
        <p:spPr>
          <a:xfrm>
            <a:off x="10443597" y="1556036"/>
            <a:ext cx="9396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350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815E143-4D9E-9C42-B99A-6F3818605684}"/>
              </a:ext>
            </a:extLst>
          </p:cNvPr>
          <p:cNvSpPr txBox="1"/>
          <p:nvPr/>
        </p:nvSpPr>
        <p:spPr>
          <a:xfrm>
            <a:off x="10490086" y="5117298"/>
            <a:ext cx="93968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370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A6D5E4A-8351-9441-AEB7-E01D61AFB172}"/>
              </a:ext>
            </a:extLst>
          </p:cNvPr>
          <p:cNvSpPr/>
          <p:nvPr/>
        </p:nvSpPr>
        <p:spPr>
          <a:xfrm>
            <a:off x="4133850" y="0"/>
            <a:ext cx="4221964" cy="679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Images from shot 43654</a:t>
            </a:r>
          </a:p>
        </p:txBody>
      </p:sp>
    </p:spTree>
    <p:extLst>
      <p:ext uri="{BB962C8B-B14F-4D97-AF65-F5344CB8AC3E}">
        <p14:creationId xmlns:p14="http://schemas.microsoft.com/office/powerpoint/2010/main" val="403745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35CBD1-1A01-EF46-9C9C-3D1BBF23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1EC4E7A-A033-564A-A709-61DBD2F735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653" y="1000589"/>
            <a:ext cx="3887076" cy="2927158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947DF027-503A-5B46-904B-155426573BA3}"/>
              </a:ext>
            </a:extLst>
          </p:cNvPr>
          <p:cNvSpPr/>
          <p:nvPr/>
        </p:nvSpPr>
        <p:spPr>
          <a:xfrm>
            <a:off x="10264665" y="1470042"/>
            <a:ext cx="1702331" cy="222328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DD5C877-DBBA-F44D-BF2D-4265A6C90948}"/>
              </a:ext>
            </a:extLst>
          </p:cNvPr>
          <p:cNvSpPr txBox="1"/>
          <p:nvPr/>
        </p:nvSpPr>
        <p:spPr>
          <a:xfrm>
            <a:off x="6484834" y="5938032"/>
            <a:ext cx="93968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370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5C5F73A-999E-AF43-B376-87898AA47D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4" y="2786018"/>
            <a:ext cx="7121415" cy="2414116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119A8E3A-F739-AB43-A904-CED13502E65A}"/>
              </a:ext>
            </a:extLst>
          </p:cNvPr>
          <p:cNvSpPr/>
          <p:nvPr/>
        </p:nvSpPr>
        <p:spPr>
          <a:xfrm>
            <a:off x="97414" y="5125151"/>
            <a:ext cx="712141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932FC81-620D-6F49-8429-323710883A88}"/>
              </a:ext>
            </a:extLst>
          </p:cNvPr>
          <p:cNvSpPr txBox="1"/>
          <p:nvPr/>
        </p:nvSpPr>
        <p:spPr>
          <a:xfrm>
            <a:off x="3449393" y="5188183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Time (</a:t>
            </a:r>
            <a:r>
              <a:rPr lang="en-US" sz="800" dirty="0" err="1">
                <a:solidFill>
                  <a:schemeClr val="bg1"/>
                </a:solidFill>
              </a:rPr>
              <a:t>ms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A3D54D7F-3D4A-C042-BD60-9FF79937117B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3263219" y="4426350"/>
            <a:ext cx="3691456" cy="15116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A3928CE-6635-4142-B766-4DF7B3627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376" y="3930842"/>
            <a:ext cx="3887076" cy="2927158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AAF3DE8-B615-9B4A-9D82-12C9CCEB06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14" y="1318218"/>
            <a:ext cx="7121415" cy="14678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FF28B3-58F2-D74B-8B7A-067DC0D9F268}"/>
              </a:ext>
            </a:extLst>
          </p:cNvPr>
          <p:cNvSpPr txBox="1"/>
          <p:nvPr/>
        </p:nvSpPr>
        <p:spPr>
          <a:xfrm>
            <a:off x="6484834" y="814857"/>
            <a:ext cx="9396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350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1A26403-0AEE-A545-B6D9-34554250AC38}"/>
              </a:ext>
            </a:extLst>
          </p:cNvPr>
          <p:cNvSpPr/>
          <p:nvPr/>
        </p:nvSpPr>
        <p:spPr>
          <a:xfrm>
            <a:off x="1109268" y="0"/>
            <a:ext cx="4221964" cy="679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Images from shot 43654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65505FB-917B-604B-AB3B-C0166B5EF97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955851" y="1184189"/>
            <a:ext cx="3998824" cy="1189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149DAA8-5E4C-864D-85E6-3C6F469A4E20}"/>
              </a:ext>
            </a:extLst>
          </p:cNvPr>
          <p:cNvSpPr/>
          <p:nvPr/>
        </p:nvSpPr>
        <p:spPr>
          <a:xfrm>
            <a:off x="10422732" y="4338989"/>
            <a:ext cx="1702331" cy="22232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5EBB77E-0C5B-2442-9C46-94688E56F0A3}"/>
              </a:ext>
            </a:extLst>
          </p:cNvPr>
          <p:cNvSpPr txBox="1"/>
          <p:nvPr/>
        </p:nvSpPr>
        <p:spPr>
          <a:xfrm>
            <a:off x="7560111" y="370530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FW view with RE beam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74AD03F-EEB4-7F43-8787-4AC9ACB726A2}"/>
              </a:ext>
            </a:extLst>
          </p:cNvPr>
          <p:cNvSpPr txBox="1"/>
          <p:nvPr/>
        </p:nvSpPr>
        <p:spPr>
          <a:xfrm>
            <a:off x="66937" y="6122698"/>
            <a:ext cx="562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runaway signal corresponds to blue line (i.e. backward signal subtracted off)</a:t>
            </a:r>
          </a:p>
        </p:txBody>
      </p:sp>
    </p:spTree>
    <p:extLst>
      <p:ext uri="{BB962C8B-B14F-4D97-AF65-F5344CB8AC3E}">
        <p14:creationId xmlns:p14="http://schemas.microsoft.com/office/powerpoint/2010/main" val="36443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712B9E8-361C-2948-90F9-2118009E7D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074739"/>
            <a:ext cx="5868713" cy="46405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FF459B-6D7F-B144-88DE-F516701A2D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8" y="2075037"/>
            <a:ext cx="5807289" cy="4640241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191147A-214A-BD42-9A3B-27B78302A6FD}"/>
              </a:ext>
            </a:extLst>
          </p:cNvPr>
          <p:cNvSpPr txBox="1">
            <a:spLocks/>
          </p:cNvSpPr>
          <p:nvPr/>
        </p:nvSpPr>
        <p:spPr>
          <a:xfrm>
            <a:off x="2187150" y="2075034"/>
            <a:ext cx="1502871" cy="4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shot 43654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72EEF97-49D4-F344-9D87-440D6B1455C0}"/>
              </a:ext>
            </a:extLst>
          </p:cNvPr>
          <p:cNvSpPr txBox="1">
            <a:spLocks/>
          </p:cNvSpPr>
          <p:nvPr/>
        </p:nvSpPr>
        <p:spPr>
          <a:xfrm>
            <a:off x="618896" y="62289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Spectra Fit</a:t>
            </a:r>
            <a:br>
              <a:rPr lang="en-US" sz="4400" dirty="0"/>
            </a:b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838787-BAF3-BC47-B802-4454157DD342}"/>
              </a:ext>
            </a:extLst>
          </p:cNvPr>
          <p:cNvSpPr txBox="1"/>
          <p:nvPr/>
        </p:nvSpPr>
        <p:spPr>
          <a:xfrm>
            <a:off x="355392" y="1410628"/>
            <a:ext cx="109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monoenergetic distribution doesn’t describe properly the VIS range during the RE beam. </a:t>
            </a:r>
          </a:p>
          <a:p>
            <a:r>
              <a:rPr lang="en-US" dirty="0"/>
              <a:t>Need to consider different energetic distribution function instead of monoenergetic model.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FD9566A1-42F0-7E4B-BAD2-6250DA23127B}"/>
              </a:ext>
            </a:extLst>
          </p:cNvPr>
          <p:cNvSpPr txBox="1">
            <a:spLocks/>
          </p:cNvSpPr>
          <p:nvPr/>
        </p:nvSpPr>
        <p:spPr>
          <a:xfrm>
            <a:off x="8235606" y="2023427"/>
            <a:ext cx="1502871" cy="4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shot 43654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589DC3A-D208-B640-9F80-992D50265E30}"/>
              </a:ext>
            </a:extLst>
          </p:cNvPr>
          <p:cNvSpPr txBox="1"/>
          <p:nvPr/>
        </p:nvSpPr>
        <p:spPr>
          <a:xfrm>
            <a:off x="2590816" y="4202321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BW subtraction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614CEF-CC62-F244-8471-8C90380A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8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72EEF97-49D4-F344-9D87-440D6B1455C0}"/>
              </a:ext>
            </a:extLst>
          </p:cNvPr>
          <p:cNvSpPr txBox="1">
            <a:spLocks/>
          </p:cNvSpPr>
          <p:nvPr/>
        </p:nvSpPr>
        <p:spPr>
          <a:xfrm>
            <a:off x="618896" y="62289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Spectra Fit</a:t>
            </a:r>
            <a:br>
              <a:rPr lang="en-US" sz="4400" dirty="0"/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D44C3C-1884-AF45-B50D-605D930933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82" y="2148647"/>
            <a:ext cx="5632776" cy="44895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84EE98-5082-DD4C-B572-889543501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43306"/>
            <a:ext cx="5396694" cy="448736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838787-BAF3-BC47-B802-4454157DD342}"/>
              </a:ext>
            </a:extLst>
          </p:cNvPr>
          <p:cNvSpPr txBox="1"/>
          <p:nvPr/>
        </p:nvSpPr>
        <p:spPr>
          <a:xfrm>
            <a:off x="262002" y="1532039"/>
            <a:ext cx="1166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BW subtraction improves quality of runaway spectrum fitting during ohmic phase of discharge.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191147A-214A-BD42-9A3B-27B78302A6FD}"/>
              </a:ext>
            </a:extLst>
          </p:cNvPr>
          <p:cNvSpPr txBox="1">
            <a:spLocks/>
          </p:cNvSpPr>
          <p:nvPr/>
        </p:nvSpPr>
        <p:spPr>
          <a:xfrm>
            <a:off x="2187150" y="2075034"/>
            <a:ext cx="1502871" cy="4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shot 43654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FD9566A1-42F0-7E4B-BAD2-6250DA23127B}"/>
              </a:ext>
            </a:extLst>
          </p:cNvPr>
          <p:cNvSpPr txBox="1">
            <a:spLocks/>
          </p:cNvSpPr>
          <p:nvPr/>
        </p:nvSpPr>
        <p:spPr>
          <a:xfrm>
            <a:off x="8216837" y="2100612"/>
            <a:ext cx="1502871" cy="4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shot 43654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589DC3A-D208-B640-9F80-992D50265E30}"/>
              </a:ext>
            </a:extLst>
          </p:cNvPr>
          <p:cNvSpPr txBox="1"/>
          <p:nvPr/>
        </p:nvSpPr>
        <p:spPr>
          <a:xfrm>
            <a:off x="2590816" y="4202321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BW subtraction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614CEF-CC62-F244-8471-8C90380A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D175C2E5-59D0-3D43-9E41-AAD02E706C9C}"/>
              </a:ext>
            </a:extLst>
          </p:cNvPr>
          <p:cNvSpPr/>
          <p:nvPr/>
        </p:nvSpPr>
        <p:spPr>
          <a:xfrm>
            <a:off x="4957915" y="6395914"/>
            <a:ext cx="6850379" cy="297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229160-F6F0-994A-AFD5-436CDA613D30}"/>
              </a:ext>
            </a:extLst>
          </p:cNvPr>
          <p:cNvSpPr txBox="1"/>
          <p:nvPr/>
        </p:nvSpPr>
        <p:spPr>
          <a:xfrm>
            <a:off x="8274159" y="6395914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Time (</a:t>
            </a:r>
            <a:r>
              <a:rPr lang="en-US" sz="800" dirty="0" err="1">
                <a:solidFill>
                  <a:schemeClr val="bg1"/>
                </a:solidFill>
              </a:rPr>
              <a:t>ms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9C707A3-E38F-DC49-AFC5-95E7253A02CA}"/>
              </a:ext>
            </a:extLst>
          </p:cNvPr>
          <p:cNvSpPr txBox="1">
            <a:spLocks/>
          </p:cNvSpPr>
          <p:nvPr/>
        </p:nvSpPr>
        <p:spPr>
          <a:xfrm>
            <a:off x="767028" y="53866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Energy Focus</a:t>
            </a:r>
            <a:br>
              <a:rPr lang="en-US" sz="4400" dirty="0"/>
            </a:b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1BFE83F-6BCB-1A48-B6B0-58A1F85B25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915" y="1543562"/>
            <a:ext cx="6850379" cy="485235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52B62EF-3F73-994F-A15A-F3D3B056E547}"/>
              </a:ext>
            </a:extLst>
          </p:cNvPr>
          <p:cNvSpPr/>
          <p:nvPr/>
        </p:nvSpPr>
        <p:spPr>
          <a:xfrm>
            <a:off x="6607487" y="4943475"/>
            <a:ext cx="779489" cy="1158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1EAFEA-E0F5-5A44-80C4-7F36086C5BD7}"/>
              </a:ext>
            </a:extLst>
          </p:cNvPr>
          <p:cNvSpPr txBox="1"/>
          <p:nvPr/>
        </p:nvSpPr>
        <p:spPr>
          <a:xfrm>
            <a:off x="486916" y="1939193"/>
            <a:ext cx="40860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/>
              <a:t>The signal got saturated in shot 43654 in shadowed zones.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/>
          </a:p>
          <a:p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US"/>
              <a:t>Fitting procedure still to be properly corrected in saturated zones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US"/>
              <a:t>BW subtraction only affects energy evaluation in ohmic phase and final phase of RE beam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6FC7DE7-0C4E-C34C-94E7-B3FC590B2510}"/>
              </a:ext>
            </a:extLst>
          </p:cNvPr>
          <p:cNvSpPr/>
          <p:nvPr/>
        </p:nvSpPr>
        <p:spPr>
          <a:xfrm>
            <a:off x="10177455" y="5396715"/>
            <a:ext cx="109362" cy="717846"/>
          </a:xfrm>
          <a:prstGeom prst="rect">
            <a:avLst/>
          </a:prstGeom>
          <a:solidFill>
            <a:srgbClr val="B01513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17ABD27-7054-DD43-BC1E-7BDFF2D3958C}"/>
              </a:ext>
            </a:extLst>
          </p:cNvPr>
          <p:cNvSpPr/>
          <p:nvPr/>
        </p:nvSpPr>
        <p:spPr>
          <a:xfrm>
            <a:off x="8274159" y="4918807"/>
            <a:ext cx="547729" cy="1195755"/>
          </a:xfrm>
          <a:prstGeom prst="rect">
            <a:avLst/>
          </a:prstGeom>
          <a:solidFill>
            <a:srgbClr val="B01513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B7197C7-5834-2644-8903-3A29B9BC2891}"/>
              </a:ext>
            </a:extLst>
          </p:cNvPr>
          <p:cNvSpPr/>
          <p:nvPr/>
        </p:nvSpPr>
        <p:spPr>
          <a:xfrm>
            <a:off x="5233481" y="3813243"/>
            <a:ext cx="233464" cy="7782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5086407-404A-1948-8571-8089F835B35C}"/>
              </a:ext>
            </a:extLst>
          </p:cNvPr>
          <p:cNvSpPr/>
          <p:nvPr/>
        </p:nvSpPr>
        <p:spPr>
          <a:xfrm>
            <a:off x="10176412" y="4918807"/>
            <a:ext cx="109362" cy="52428"/>
          </a:xfrm>
          <a:prstGeom prst="rect">
            <a:avLst/>
          </a:prstGeom>
          <a:solidFill>
            <a:srgbClr val="B01513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E862C3-BE9F-A54B-844C-9E8BB1B306FA}"/>
              </a:ext>
            </a:extLst>
          </p:cNvPr>
          <p:cNvSpPr txBox="1"/>
          <p:nvPr/>
        </p:nvSpPr>
        <p:spPr>
          <a:xfrm rot="16200000">
            <a:off x="5128538" y="41607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44177C-89BF-4F4E-89FF-EE76A32B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14E4AA8-C84C-C043-9396-0A36B8D3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657" y="3229302"/>
            <a:ext cx="6090159" cy="2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56582A-2CC9-AF49-AED9-0D479351F0D6}"/>
              </a:ext>
            </a:extLst>
          </p:cNvPr>
          <p:cNvSpPr txBox="1"/>
          <p:nvPr/>
        </p:nvSpPr>
        <p:spPr>
          <a:xfrm>
            <a:off x="6609774" y="2075332"/>
            <a:ext cx="478699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second panel the shape of the neutron </a:t>
            </a:r>
            <a:r>
              <a:rPr lang="en-US" sz="2000" b="1" dirty="0"/>
              <a:t>BF3</a:t>
            </a:r>
            <a:r>
              <a:rPr lang="en-US" sz="2000" dirty="0"/>
              <a:t> </a:t>
            </a:r>
            <a:r>
              <a:rPr lang="en-US" sz="2000" b="1" dirty="0"/>
              <a:t>scintillator</a:t>
            </a:r>
            <a:r>
              <a:rPr lang="en-US" sz="2000" dirty="0"/>
              <a:t> shows a good agreement with the </a:t>
            </a:r>
            <a:r>
              <a:rPr lang="en-US" sz="2000" b="1" dirty="0"/>
              <a:t>spectra integral.</a:t>
            </a:r>
          </a:p>
          <a:p>
            <a:endParaRPr lang="en-US" sz="2000" dirty="0"/>
          </a:p>
          <a:p>
            <a:r>
              <a:rPr lang="en-US" dirty="0"/>
              <a:t>The neutrons are produced through photo-neutron reactions when the energy of the photons generated by the runaways is  &gt; about 10 MeV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FBF8A0-6C26-6647-8813-985A7531E7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11" y="3283785"/>
            <a:ext cx="5557847" cy="27663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1184153-66D9-E148-8962-DE0718043155}"/>
              </a:ext>
            </a:extLst>
          </p:cNvPr>
          <p:cNvSpPr/>
          <p:nvPr/>
        </p:nvSpPr>
        <p:spPr>
          <a:xfrm>
            <a:off x="370711" y="6031872"/>
            <a:ext cx="5553838" cy="24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ACCCB72-8925-6249-9BFB-97BC54C46D8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054600" y="3614215"/>
            <a:ext cx="1555174" cy="131338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7D3C61-9E6C-0241-A3D3-4125A705D584}"/>
              </a:ext>
            </a:extLst>
          </p:cNvPr>
          <p:cNvSpPr txBox="1"/>
          <p:nvPr/>
        </p:nvSpPr>
        <p:spPr>
          <a:xfrm>
            <a:off x="3096441" y="6039472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Time (</a:t>
            </a:r>
            <a:r>
              <a:rPr lang="it-IT" sz="800" dirty="0" err="1">
                <a:solidFill>
                  <a:schemeClr val="bg1"/>
                </a:solidFill>
              </a:rPr>
              <a:t>ms</a:t>
            </a:r>
            <a:r>
              <a:rPr lang="it-IT" sz="800" dirty="0">
                <a:solidFill>
                  <a:schemeClr val="bg1"/>
                </a:solidFill>
              </a:rPr>
              <a:t>)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9933D4C-AC5D-D040-8E9A-6095D5E063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12" y="1857645"/>
            <a:ext cx="5553838" cy="1430064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8AFADE8-265B-724F-A0FD-38BEC1BF27BE}"/>
              </a:ext>
            </a:extLst>
          </p:cNvPr>
          <p:cNvCxnSpPr>
            <a:cxnSpLocks/>
          </p:cNvCxnSpPr>
          <p:nvPr/>
        </p:nvCxnSpPr>
        <p:spPr>
          <a:xfrm flipH="1" flipV="1">
            <a:off x="5289176" y="2696713"/>
            <a:ext cx="1177164" cy="37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44177C-89BF-4F4E-89FF-EE76A32B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2A80AA-F1B6-A84F-B599-2ABEEE97D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13" y="427581"/>
            <a:ext cx="5553837" cy="1430064"/>
          </a:xfrm>
          <a:prstGeom prst="rect">
            <a:avLst/>
          </a:prstGeom>
        </p:spPr>
      </p:pic>
      <p:sp>
        <p:nvSpPr>
          <p:cNvPr id="22" name="Titolo 1">
            <a:extLst>
              <a:ext uri="{FF2B5EF4-FFF2-40B4-BE49-F238E27FC236}">
                <a16:creationId xmlns:a16="http://schemas.microsoft.com/office/drawing/2014/main" id="{4B854AF4-D3E7-154C-9147-AC0D93162C9E}"/>
              </a:ext>
            </a:extLst>
          </p:cNvPr>
          <p:cNvSpPr txBox="1">
            <a:spLocks/>
          </p:cNvSpPr>
          <p:nvPr/>
        </p:nvSpPr>
        <p:spPr>
          <a:xfrm>
            <a:off x="6466340" y="224381"/>
            <a:ext cx="4786991" cy="376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5 Neutron</a:t>
            </a:r>
            <a:br>
              <a:rPr lang="en-US" sz="4400" b="1" dirty="0"/>
            </a:br>
            <a:r>
              <a:rPr lang="en-US" sz="4400" b="1" dirty="0"/>
              <a:t> Signal</a:t>
            </a:r>
            <a:br>
              <a:rPr lang="en-US" sz="44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0034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08B2A9-9FC6-6849-8365-A8734BE4AA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88" y="3081480"/>
            <a:ext cx="6612799" cy="332380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2FDC3AE-6614-0C41-BCDD-E24DF0DAB505}"/>
              </a:ext>
            </a:extLst>
          </p:cNvPr>
          <p:cNvSpPr txBox="1"/>
          <p:nvPr/>
        </p:nvSpPr>
        <p:spPr>
          <a:xfrm>
            <a:off x="4822190" y="305966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Shot #43654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50D67ED-C590-7740-99FD-925E2E6277DD}"/>
                  </a:ext>
                </a:extLst>
              </p:cNvPr>
              <p:cNvSpPr txBox="1"/>
              <p:nvPr/>
            </p:nvSpPr>
            <p:spPr>
              <a:xfrm>
                <a:off x="628353" y="2606395"/>
                <a:ext cx="9964459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the plasma current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en-US" dirty="0"/>
                  <a:t> is the cross-sectional area of the runaway beam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50D67ED-C590-7740-99FD-925E2E62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53" y="2606395"/>
                <a:ext cx="9964459" cy="667747"/>
              </a:xfrm>
              <a:prstGeom prst="rect">
                <a:avLst/>
              </a:prstGeom>
              <a:blipFill>
                <a:blip r:embed="rId4"/>
                <a:stretch>
                  <a:fillRect l="-382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E3DB0152-1BAA-4443-862E-D750AB67F312}"/>
              </a:ext>
            </a:extLst>
          </p:cNvPr>
          <p:cNvCxnSpPr>
            <a:cxnSpLocks/>
          </p:cNvCxnSpPr>
          <p:nvPr/>
        </p:nvCxnSpPr>
        <p:spPr>
          <a:xfrm>
            <a:off x="2366682" y="3393142"/>
            <a:ext cx="0" cy="2560783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602D3B-B972-F840-9AFB-B9DFC042CAD5}"/>
              </a:ext>
            </a:extLst>
          </p:cNvPr>
          <p:cNvSpPr txBox="1"/>
          <p:nvPr/>
        </p:nvSpPr>
        <p:spPr>
          <a:xfrm>
            <a:off x="1938519" y="3413704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 beam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20B2E2-E565-7A45-A817-A76A8BD3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b="1" dirty="0"/>
              <a:t>5 Number of RE in RE BEAM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C412B-4408-E14F-B9F6-75DFAF26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9184" y="3429000"/>
            <a:ext cx="2977621" cy="2416215"/>
          </a:xfrm>
        </p:spPr>
        <p:txBody>
          <a:bodyPr>
            <a:noAutofit/>
          </a:bodyPr>
          <a:lstStyle/>
          <a:p>
            <a:r>
              <a:rPr lang="en-US" sz="1800" dirty="0"/>
              <a:t>The estimated </a:t>
            </a:r>
            <a:r>
              <a:rPr lang="en-US" sz="1800" dirty="0" err="1"/>
              <a:t>n_RE</a:t>
            </a:r>
            <a:r>
              <a:rPr lang="en-US" sz="1800" dirty="0"/>
              <a:t> from brightness is clearly increasing after the RE beam starts</a:t>
            </a:r>
          </a:p>
          <a:p>
            <a:r>
              <a:rPr lang="en-US" sz="1800" dirty="0"/>
              <a:t>The number of RE is decreasing during the RE beam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8D41E4-E199-0343-9942-25746DB53B35}"/>
                  </a:ext>
                </a:extLst>
              </p:cNvPr>
              <p:cNvSpPr txBox="1"/>
              <p:nvPr/>
            </p:nvSpPr>
            <p:spPr>
              <a:xfrm>
                <a:off x="4414113" y="2029918"/>
                <a:ext cx="186871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8D41E4-E199-0343-9942-25746DB53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13" y="2029918"/>
                <a:ext cx="1868717" cy="298415"/>
              </a:xfrm>
              <a:prstGeom prst="rect">
                <a:avLst/>
              </a:prstGeom>
              <a:blipFill>
                <a:blip r:embed="rId3"/>
                <a:stretch>
                  <a:fillRect l="-4082" t="-8333" r="-68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8BCEFAE-1BC1-6D47-AFE7-ECF2F8C50C1A}"/>
              </a:ext>
            </a:extLst>
          </p:cNvPr>
          <p:cNvSpPr txBox="1"/>
          <p:nvPr/>
        </p:nvSpPr>
        <p:spPr>
          <a:xfrm>
            <a:off x="1190171" y="1422400"/>
            <a:ext cx="808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runaway is related to the plasma current by the relation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759D9A-FC77-2242-B562-4CD9C929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312171-644B-D846-ABB1-37C54D8C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5 DATA Analysis</a:t>
            </a:r>
            <a:b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92E5196-500A-3C46-9B96-29074A9B8BD4}"/>
              </a:ext>
            </a:extLst>
          </p:cNvPr>
          <p:cNvSpPr/>
          <p:nvPr/>
        </p:nvSpPr>
        <p:spPr>
          <a:xfrm>
            <a:off x="-210303" y="2286162"/>
            <a:ext cx="6008915" cy="4753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ea typeface="+mj-ea"/>
                <a:cs typeface="+mj-cs"/>
              </a:rPr>
              <a:t>    6 RE beams recorded:</a:t>
            </a:r>
            <a:br>
              <a:rPr lang="en-US" sz="2000" dirty="0">
                <a:ea typeface="+mj-ea"/>
                <a:cs typeface="+mj-cs"/>
              </a:rPr>
            </a:br>
            <a:endParaRPr lang="en-US" sz="2000" dirty="0"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highlight>
                  <a:srgbClr val="FFFF00"/>
                </a:highlight>
              </a:rPr>
              <a:t>43521: </a:t>
            </a:r>
            <a:r>
              <a:rPr lang="en-US" sz="2000" dirty="0" err="1">
                <a:highlight>
                  <a:srgbClr val="FFFF00"/>
                </a:highlight>
              </a:rPr>
              <a:t>Bt</a:t>
            </a:r>
            <a:r>
              <a:rPr lang="en-US" sz="2000" dirty="0">
                <a:highlight>
                  <a:srgbClr val="FFFF00"/>
                </a:highlight>
              </a:rPr>
              <a:t> = 5.5 T , Ip flat-top ref = 350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/>
              <a:t>43525: </a:t>
            </a:r>
            <a:r>
              <a:rPr lang="en-US" sz="2000" dirty="0" err="1"/>
              <a:t>Bt</a:t>
            </a:r>
            <a:r>
              <a:rPr lang="en-US" sz="2000" dirty="0"/>
              <a:t> = 5.3 T , Ip flat-top ref = 350 kA</a:t>
            </a:r>
            <a:endParaRPr lang="en-US" sz="2000" dirty="0"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ea typeface="+mj-ea"/>
                <a:cs typeface="+mj-cs"/>
              </a:rPr>
              <a:t>43539: Bt = 5.3 T , Ip flat-top ref = 353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ea typeface="+mj-ea"/>
                <a:cs typeface="+mj-cs"/>
              </a:rPr>
              <a:t>43540: Bt = 5.3 T , Ip flat-top ref = 500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ea typeface="+mj-ea"/>
                <a:cs typeface="+mj-cs"/>
              </a:rPr>
              <a:t>43651: Bt = 5.4 T , Ip flat-top ref = 351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ea typeface="+mj-ea"/>
                <a:cs typeface="+mj-cs"/>
              </a:rPr>
              <a:t>43654:  Bt = 5.5 T , Ip flat-top ref = 352 kA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ea typeface="+mj-ea"/>
              <a:cs typeface="+mj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3A99CF-00C1-6E45-9D90-00769080273C}"/>
              </a:ext>
            </a:extLst>
          </p:cNvPr>
          <p:cNvSpPr txBox="1"/>
          <p:nvPr/>
        </p:nvSpPr>
        <p:spPr>
          <a:xfrm>
            <a:off x="6634271" y="5838388"/>
            <a:ext cx="417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on the RE beam in shot 43521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F764E7D-5FD6-D54B-BA51-9148AD123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612" y="1137594"/>
            <a:ext cx="6093417" cy="475342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6065E6-9EE9-C442-9411-5642799F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5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312171-644B-D846-ABB1-37C54D8C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5 DATA Analysis</a:t>
            </a:r>
            <a:b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92E5196-500A-3C46-9B96-29074A9B8BD4}"/>
              </a:ext>
            </a:extLst>
          </p:cNvPr>
          <p:cNvSpPr/>
          <p:nvPr/>
        </p:nvSpPr>
        <p:spPr>
          <a:xfrm>
            <a:off x="-210303" y="2286162"/>
            <a:ext cx="6008915" cy="4753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ea typeface="+mj-ea"/>
                <a:cs typeface="+mj-cs"/>
              </a:rPr>
              <a:t>    6 RE beams recorded:</a:t>
            </a:r>
            <a:br>
              <a:rPr lang="en-US" sz="2000" dirty="0">
                <a:ea typeface="+mj-ea"/>
                <a:cs typeface="+mj-cs"/>
              </a:rPr>
            </a:br>
            <a:endParaRPr lang="en-US" sz="2000" dirty="0"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/>
              <a:t>43521: </a:t>
            </a:r>
            <a:r>
              <a:rPr lang="en-US" sz="2000" dirty="0" err="1"/>
              <a:t>Bt</a:t>
            </a:r>
            <a:r>
              <a:rPr lang="en-US" sz="2000" dirty="0"/>
              <a:t> = 5.5 T , Ip flat-top ref = 350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/>
              <a:t>43525: </a:t>
            </a:r>
            <a:r>
              <a:rPr lang="en-US" sz="2000" dirty="0" err="1"/>
              <a:t>Bt</a:t>
            </a:r>
            <a:r>
              <a:rPr lang="en-US" sz="2000" dirty="0"/>
              <a:t> = 5.3 T , Ip flat-top ref = 350 kA</a:t>
            </a:r>
            <a:endParaRPr lang="en-US" sz="2000" dirty="0"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ea typeface="+mj-ea"/>
                <a:cs typeface="+mj-cs"/>
              </a:rPr>
              <a:t>43539: Bt = 5.3 T , Ip flat-top ref = 353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highlight>
                  <a:srgbClr val="FFFF00"/>
                </a:highlight>
                <a:ea typeface="+mj-ea"/>
                <a:cs typeface="+mj-cs"/>
              </a:rPr>
              <a:t>43540: Bt = 5.3 T , Ip flat-top ref = 500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ea typeface="+mj-ea"/>
                <a:cs typeface="+mj-cs"/>
              </a:rPr>
              <a:t>43651: Bt = 5.4 T , Ip flat-top ref = 351 kA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itchFamily="2" charset="2"/>
              <a:buChar char=""/>
            </a:pPr>
            <a:r>
              <a:rPr lang="en-US" sz="2000" dirty="0">
                <a:ea typeface="+mj-ea"/>
                <a:cs typeface="+mj-cs"/>
              </a:rPr>
              <a:t>43654:  Bt = 5.5 T , Ip flat-top ref = 352 kA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ea typeface="+mj-ea"/>
              <a:cs typeface="+mj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3A99CF-00C1-6E45-9D90-00769080273C}"/>
              </a:ext>
            </a:extLst>
          </p:cNvPr>
          <p:cNvSpPr txBox="1"/>
          <p:nvPr/>
        </p:nvSpPr>
        <p:spPr>
          <a:xfrm>
            <a:off x="6634271" y="5838388"/>
            <a:ext cx="417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on the RE beam in shot 43540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5398D6-A995-994B-AF94-3CE71F38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8C925A-67E0-D844-8462-0971D0C333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359" y="1280174"/>
            <a:ext cx="6422640" cy="42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3CEF-B0FA-6B44-A09B-72B33D5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9778" cy="1688060"/>
          </a:xfrm>
        </p:spPr>
        <p:txBody>
          <a:bodyPr/>
          <a:lstStyle/>
          <a:p>
            <a:r>
              <a:rPr lang="en-US" b="1" dirty="0"/>
              <a:t>5 </a:t>
            </a:r>
            <a:r>
              <a:rPr lang="it-IT" b="1" dirty="0" err="1"/>
              <a:t>Runaway</a:t>
            </a:r>
            <a:r>
              <a:rPr lang="it-IT" b="1" dirty="0"/>
              <a:t> </a:t>
            </a:r>
            <a:r>
              <a:rPr lang="it-IT" b="1" dirty="0" err="1"/>
              <a:t>population</a:t>
            </a:r>
            <a:r>
              <a:rPr lang="it-IT" b="1" dirty="0"/>
              <a:t> in </a:t>
            </a:r>
            <a:r>
              <a:rPr lang="it-IT" b="1" dirty="0" err="1"/>
              <a:t>ohmic</a:t>
            </a:r>
            <a:r>
              <a:rPr lang="it-IT" b="1" dirty="0"/>
              <a:t> </a:t>
            </a:r>
            <a:r>
              <a:rPr lang="it-IT" b="1" dirty="0" err="1"/>
              <a:t>discharge</a:t>
            </a:r>
            <a:endParaRPr lang="en-US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A78655-BEE5-0242-ACC0-622A4B7539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345" y="1566465"/>
            <a:ext cx="6577117" cy="456023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DE1C3E-5B76-7D4F-AAF1-4C2996AC29F1}"/>
              </a:ext>
            </a:extLst>
          </p:cNvPr>
          <p:cNvSpPr txBox="1"/>
          <p:nvPr/>
        </p:nvSpPr>
        <p:spPr>
          <a:xfrm>
            <a:off x="5308452" y="1566465"/>
            <a:ext cx="161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4 T, </a:t>
            </a:r>
            <a:r>
              <a:rPr lang="en-US" sz="1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Iref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=500kA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A4FB14-F4D9-9741-8212-8318BF68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1CAF42-EFF7-FF45-AD54-6F8D5D0A4861}"/>
              </a:ext>
            </a:extLst>
          </p:cNvPr>
          <p:cNvSpPr txBox="1"/>
          <p:nvPr/>
        </p:nvSpPr>
        <p:spPr>
          <a:xfrm>
            <a:off x="268428" y="3720361"/>
            <a:ext cx="397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 energy clearly increase during the discharge.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A80E3F7-E02C-AE41-AE45-CE08353E2A9A}"/>
              </a:ext>
            </a:extLst>
          </p:cNvPr>
          <p:cNvSpPr txBox="1"/>
          <p:nvPr/>
        </p:nvSpPr>
        <p:spPr>
          <a:xfrm>
            <a:off x="6551610" y="6308261"/>
            <a:ext cx="278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Current flat top shot 43454</a:t>
            </a:r>
          </a:p>
        </p:txBody>
      </p:sp>
    </p:spTree>
    <p:extLst>
      <p:ext uri="{BB962C8B-B14F-4D97-AF65-F5344CB8AC3E}">
        <p14:creationId xmlns:p14="http://schemas.microsoft.com/office/powerpoint/2010/main" val="179170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14175-7CBE-A040-B9FB-B5437575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 REIS Project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1FCB97-A8BA-C040-8E2E-AC7328B0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29584"/>
            <a:ext cx="5592537" cy="4775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aim of the REIS project is the design, development and construction of a portable Runaway Electron Imaging Spectroscopy (REIS) system for use in medium size tokamaks </a:t>
            </a:r>
          </a:p>
          <a:p>
            <a:r>
              <a:rPr lang="en-US" dirty="0"/>
              <a:t>The REIS detects the visible and infrared synchrotron radiation spectra emitted by runaway electrons (RE) during the various phases of a plasma discharges including the runaway plateaus following disruption events.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65F54C-0295-E848-9F7B-5B7D954C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DB94555-CCA6-2B47-8663-B7F91274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74" y="1853248"/>
            <a:ext cx="542955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18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91895-EFB5-BF49-BB3F-800189AD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1949"/>
          </a:xfrm>
        </p:spPr>
        <p:txBody>
          <a:bodyPr/>
          <a:lstStyle/>
          <a:p>
            <a:r>
              <a:rPr lang="it-IT" b="1" dirty="0"/>
              <a:t>5 REIS/REIS-E</a:t>
            </a:r>
            <a:endParaRPr lang="en-US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DEFD03-1652-834D-A4E3-F381AF98D854}"/>
              </a:ext>
            </a:extLst>
          </p:cNvPr>
          <p:cNvSpPr txBox="1"/>
          <p:nvPr/>
        </p:nvSpPr>
        <p:spPr>
          <a:xfrm>
            <a:off x="421806" y="5032908"/>
            <a:ext cx="11348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plot show the result obtained from the first REIS system.</a:t>
            </a:r>
          </a:p>
          <a:p>
            <a:r>
              <a:rPr lang="en-US" dirty="0"/>
              <a:t>RE energies are in alignment with old results: RE beam energy between 20-30MeV for all 6 RE beams.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 REIS-E data will be re-fitted with the MIR range </a:t>
            </a:r>
            <a:r>
              <a:rPr lang="en-US" dirty="0"/>
              <a:t>(after MIR </a:t>
            </a:r>
            <a:r>
              <a:rPr lang="en-US" dirty="0" err="1"/>
              <a:t>spect</a:t>
            </a:r>
            <a:r>
              <a:rPr lang="en-US" dirty="0"/>
              <a:t> calibration)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B183DA-F593-8744-B910-431F9DB3D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91" y="1498310"/>
            <a:ext cx="5548647" cy="18330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048089-4003-A944-A8A1-0F56E26F88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92" y="3331342"/>
            <a:ext cx="5548647" cy="1168505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2AA4BE-7530-3946-8259-8F223404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6440CE-7150-444D-AF3A-80854A0541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663" y="1390244"/>
            <a:ext cx="5001966" cy="310960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B18CD24-F7AE-F240-9D30-25B8D4B9FD90}"/>
              </a:ext>
            </a:extLst>
          </p:cNvPr>
          <p:cNvSpPr/>
          <p:nvPr/>
        </p:nvSpPr>
        <p:spPr>
          <a:xfrm>
            <a:off x="8730261" y="3564660"/>
            <a:ext cx="392252" cy="753533"/>
          </a:xfrm>
          <a:prstGeom prst="rect">
            <a:avLst/>
          </a:prstGeom>
          <a:solidFill>
            <a:srgbClr val="B01513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6F387FE-0A9E-814A-8FC6-D7709F571C23}"/>
              </a:ext>
            </a:extLst>
          </p:cNvPr>
          <p:cNvSpPr/>
          <p:nvPr/>
        </p:nvSpPr>
        <p:spPr>
          <a:xfrm flipH="1">
            <a:off x="10108791" y="3847763"/>
            <a:ext cx="95265" cy="470429"/>
          </a:xfrm>
          <a:prstGeom prst="rect">
            <a:avLst/>
          </a:prstGeom>
          <a:solidFill>
            <a:srgbClr val="B01513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71FCC21-8800-9041-BADD-A5EE4D552772}"/>
              </a:ext>
            </a:extLst>
          </p:cNvPr>
          <p:cNvSpPr/>
          <p:nvPr/>
        </p:nvSpPr>
        <p:spPr>
          <a:xfrm flipV="1">
            <a:off x="10104061" y="3554406"/>
            <a:ext cx="99996" cy="45719"/>
          </a:xfrm>
          <a:prstGeom prst="rect">
            <a:avLst/>
          </a:prstGeom>
          <a:solidFill>
            <a:srgbClr val="B01513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5BC796C-9B17-B24F-BFB4-B9A97BDDC728}"/>
              </a:ext>
            </a:extLst>
          </p:cNvPr>
          <p:cNvSpPr/>
          <p:nvPr/>
        </p:nvSpPr>
        <p:spPr>
          <a:xfrm>
            <a:off x="7075042" y="3567891"/>
            <a:ext cx="866991" cy="742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12FF05E5-D443-4C44-9EF3-2A5DADDC5DF1}"/>
              </a:ext>
            </a:extLst>
          </p:cNvPr>
          <p:cNvSpPr/>
          <p:nvPr/>
        </p:nvSpPr>
        <p:spPr>
          <a:xfrm>
            <a:off x="6406291" y="2809523"/>
            <a:ext cx="233464" cy="7782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88A86D0-FBC2-9C4C-A4BC-06070E85F6B0}"/>
              </a:ext>
            </a:extLst>
          </p:cNvPr>
          <p:cNvSpPr txBox="1"/>
          <p:nvPr/>
        </p:nvSpPr>
        <p:spPr>
          <a:xfrm rot="16200000">
            <a:off x="6402107" y="2963899"/>
            <a:ext cx="241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8247A3F-4B57-8F4E-8049-7F0D7D75AB99}"/>
              </a:ext>
            </a:extLst>
          </p:cNvPr>
          <p:cNvSpPr/>
          <p:nvPr/>
        </p:nvSpPr>
        <p:spPr>
          <a:xfrm>
            <a:off x="6297662" y="4495436"/>
            <a:ext cx="5001966" cy="137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367596-707E-1B44-9E04-326E6A8EA81F}"/>
              </a:ext>
            </a:extLst>
          </p:cNvPr>
          <p:cNvSpPr txBox="1"/>
          <p:nvPr/>
        </p:nvSpPr>
        <p:spPr>
          <a:xfrm>
            <a:off x="8730261" y="4427702"/>
            <a:ext cx="1252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Time</a:t>
            </a:r>
            <a:r>
              <a:rPr lang="it-IT" sz="800" dirty="0">
                <a:solidFill>
                  <a:schemeClr val="bg1"/>
                </a:solidFill>
              </a:rPr>
              <a:t> (</a:t>
            </a:r>
            <a:r>
              <a:rPr lang="it-IT" sz="800" dirty="0" err="1">
                <a:solidFill>
                  <a:schemeClr val="bg1"/>
                </a:solidFill>
              </a:rPr>
              <a:t>ms</a:t>
            </a:r>
            <a:r>
              <a:rPr lang="it-IT" sz="800" dirty="0">
                <a:solidFill>
                  <a:schemeClr val="bg1"/>
                </a:solidFill>
              </a:rPr>
              <a:t>)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F0596E9-2267-794D-8786-C7D9BAEEA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229" y="2467912"/>
            <a:ext cx="4440013" cy="1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FDD71-A235-8942-A159-964CAF7E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Error evaluation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92F28B-5FDF-CB4B-BB00-4D19C0F5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721842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Work is in progress to evaluate the uncertainties in the spectral data:</a:t>
            </a:r>
          </a:p>
          <a:p>
            <a:r>
              <a:rPr lang="en-US" dirty="0"/>
              <a:t>Systematic</a:t>
            </a:r>
          </a:p>
          <a:p>
            <a:pPr lvl="1"/>
            <a:r>
              <a:rPr lang="en-US" sz="2000" dirty="0"/>
              <a:t>Calibration (~10%)</a:t>
            </a:r>
          </a:p>
          <a:p>
            <a:pPr lvl="1"/>
            <a:r>
              <a:rPr lang="en-US" sz="2000" dirty="0" err="1"/>
              <a:t>Tokamkas</a:t>
            </a:r>
            <a:r>
              <a:rPr lang="en-US" sz="2000" dirty="0"/>
              <a:t> variables (</a:t>
            </a:r>
            <a:r>
              <a:rPr lang="en-US" sz="2000" dirty="0" err="1"/>
              <a:t>Btor</a:t>
            </a:r>
            <a:r>
              <a:rPr lang="en-US" sz="2000" dirty="0"/>
              <a:t>, Radius)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Statistical</a:t>
            </a:r>
          </a:p>
          <a:p>
            <a:pPr lvl="1"/>
            <a:r>
              <a:rPr lang="en-US" sz="2000" dirty="0"/>
              <a:t>Fitting uncertainties</a:t>
            </a:r>
          </a:p>
          <a:p>
            <a:pPr lvl="1"/>
            <a:r>
              <a:rPr lang="en-US" sz="2000" dirty="0"/>
              <a:t>Window fitting size selection </a:t>
            </a:r>
          </a:p>
          <a:p>
            <a:pPr lvl="1"/>
            <a:r>
              <a:rPr lang="en-US" sz="2000" dirty="0"/>
              <a:t>Background subtraction</a:t>
            </a:r>
          </a:p>
          <a:p>
            <a:pPr lvl="1"/>
            <a:r>
              <a:rPr lang="en-US" sz="2000" dirty="0"/>
              <a:t>Counting statistics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C387C8-AD17-CC43-9BCE-F1E1C490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9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ACF505-A1DF-3644-9775-EAA2DF11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Outcome and future 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915C0A-04CA-2C4E-BEB5-0CC808393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06818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/>
              <a:t>Status</a:t>
            </a:r>
            <a:endParaRPr lang="en-US" b="1" dirty="0"/>
          </a:p>
          <a:p>
            <a:r>
              <a:rPr lang="en-US" dirty="0"/>
              <a:t> REIS-E assembled and tested in FTU runaway discharges (2019) </a:t>
            </a:r>
          </a:p>
          <a:p>
            <a:r>
              <a:rPr lang="en-US" dirty="0"/>
              <a:t>REIS-E can be installed in 2020 in mid-size tokamaks (e.g. COMPASS, AUG)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Work on-going </a:t>
            </a:r>
            <a:endParaRPr lang="en-US" b="1" dirty="0"/>
          </a:p>
          <a:p>
            <a:r>
              <a:rPr lang="en-US" dirty="0"/>
              <a:t> Calibration of MIR range </a:t>
            </a:r>
          </a:p>
          <a:p>
            <a:r>
              <a:rPr lang="en-US" dirty="0"/>
              <a:t>Analysis of FTU runaway electron data in full wavelength range from 0.4 to 5 micron </a:t>
            </a:r>
          </a:p>
          <a:p>
            <a:r>
              <a:rPr lang="en-US" dirty="0"/>
              <a:t>Error analysis</a:t>
            </a:r>
          </a:p>
          <a:p>
            <a:r>
              <a:rPr lang="en-US" dirty="0"/>
              <a:t>Upgrade of </a:t>
            </a:r>
            <a:r>
              <a:rPr lang="en-US" dirty="0" err="1"/>
              <a:t>Synchrofit</a:t>
            </a:r>
            <a:r>
              <a:rPr lang="en-US" dirty="0"/>
              <a:t> with non monoenergetic distribution functions</a:t>
            </a:r>
          </a:p>
          <a:p>
            <a:r>
              <a:rPr lang="en-US" dirty="0"/>
              <a:t>Finalize set-up of CCD camera and perform imaging data analysis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A9DF78-60E4-3B44-A10E-FC72B03F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14175-7CBE-A040-B9FB-B5437575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 REIS Project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1FCB97-A8BA-C040-8E2E-AC7328B0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8" y="2743836"/>
            <a:ext cx="6279622" cy="2763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REIS-Extended is an upgrade of the first system in order to cover spectra  range from 0.4 to 5.0 µm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067765-0960-EA44-8B06-895B46E47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978" y="1442013"/>
            <a:ext cx="4941184" cy="5143500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7E3D28A-D01C-544E-9838-7F304E30A19D}"/>
              </a:ext>
            </a:extLst>
          </p:cNvPr>
          <p:cNvSpPr/>
          <p:nvPr/>
        </p:nvSpPr>
        <p:spPr>
          <a:xfrm>
            <a:off x="7776335" y="1885995"/>
            <a:ext cx="775554" cy="42654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4A2E5C9-82DD-BE48-BE40-5457050B9375}"/>
              </a:ext>
            </a:extLst>
          </p:cNvPr>
          <p:cNvSpPr/>
          <p:nvPr/>
        </p:nvSpPr>
        <p:spPr>
          <a:xfrm>
            <a:off x="7783831" y="1885995"/>
            <a:ext cx="1809874" cy="4265424"/>
          </a:xfrm>
          <a:prstGeom prst="rect">
            <a:avLst/>
          </a:prstGeom>
          <a:noFill/>
          <a:ln w="127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92875D-81E9-D34E-B3CF-2B3A1A268D9D}"/>
              </a:ext>
            </a:extLst>
          </p:cNvPr>
          <p:cNvSpPr txBox="1"/>
          <p:nvPr/>
        </p:nvSpPr>
        <p:spPr>
          <a:xfrm>
            <a:off x="8786421" y="1993691"/>
            <a:ext cx="814780" cy="30777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REIS-E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5BAD68-A5CE-9D4A-BD24-82ADE418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368AA0-EAD7-5442-A090-8A76630429A3}"/>
              </a:ext>
            </a:extLst>
          </p:cNvPr>
          <p:cNvSpPr txBox="1"/>
          <p:nvPr/>
        </p:nvSpPr>
        <p:spPr>
          <a:xfrm>
            <a:off x="8169637" y="1937716"/>
            <a:ext cx="382252" cy="215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REIS</a:t>
            </a:r>
          </a:p>
        </p:txBody>
      </p:sp>
    </p:spTree>
    <p:extLst>
      <p:ext uri="{BB962C8B-B14F-4D97-AF65-F5344CB8AC3E}">
        <p14:creationId xmlns:p14="http://schemas.microsoft.com/office/powerpoint/2010/main" val="18659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812E3-7D7A-784F-998D-638E4437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REIS-E components</a:t>
            </a:r>
          </a:p>
        </p:txBody>
      </p:sp>
      <p:pic>
        <p:nvPicPr>
          <p:cNvPr id="4" name="Immagine 3" descr="Immagine che contiene interni, soffitto, parete, pavimento&#10;&#10;Descrizione generata automaticamente">
            <a:extLst>
              <a:ext uri="{FF2B5EF4-FFF2-40B4-BE49-F238E27FC236}">
                <a16:creationId xmlns:a16="http://schemas.microsoft.com/office/drawing/2014/main" id="{E87B49BF-EB9D-AF47-A222-F3A24A4A0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0137" y="1637312"/>
            <a:ext cx="2036064" cy="34625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0A7B67-9F21-0B4C-AA85-596F24D4EE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411" y="4723589"/>
            <a:ext cx="2000118" cy="12279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4308FBF-FD74-7B45-9AE2-1F981993B3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878" y="4723589"/>
            <a:ext cx="1399348" cy="1049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5C47E3-8BA9-4746-8FFA-F0496E0EA3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69739" y="1123818"/>
            <a:ext cx="1400530" cy="8915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1BB4ECC-7408-214B-9992-862E5B0A1B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878" y="2757983"/>
            <a:ext cx="1375859" cy="103189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4F3A78C-E435-3240-8700-A26AB6C611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70884" y="1059957"/>
            <a:ext cx="1359054" cy="101929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CE6FC85-2870-5D4C-99D0-D96D14A6CBC8}"/>
              </a:ext>
            </a:extLst>
          </p:cNvPr>
          <p:cNvSpPr/>
          <p:nvPr/>
        </p:nvSpPr>
        <p:spPr>
          <a:xfrm>
            <a:off x="71176" y="5337577"/>
            <a:ext cx="3964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2 wide-angle objective lenses coupled to the 2 fibers (one for </a:t>
            </a:r>
            <a:r>
              <a:rPr lang="en-US" b="1"/>
              <a:t>forward view </a:t>
            </a:r>
            <a:r>
              <a:rPr lang="en-US"/>
              <a:t>and one for </a:t>
            </a:r>
            <a:r>
              <a:rPr lang="en-US" b="1"/>
              <a:t>backword view</a:t>
            </a:r>
            <a:r>
              <a:rPr lang="en-US"/>
              <a:t>) and with a CCD camera.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2E64BD1-B4F3-1D4C-951E-B8AE266411E0}"/>
              </a:ext>
            </a:extLst>
          </p:cNvPr>
          <p:cNvSpPr/>
          <p:nvPr/>
        </p:nvSpPr>
        <p:spPr>
          <a:xfrm>
            <a:off x="2626798" y="3951481"/>
            <a:ext cx="6399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Trifurcated </a:t>
            </a:r>
            <a:r>
              <a:rPr lang="en-GB" dirty="0" err="1"/>
              <a:t>fiber</a:t>
            </a:r>
            <a:r>
              <a:rPr lang="en-GB" dirty="0"/>
              <a:t> for the 3 different spectrometers for FW view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215D248-6206-2543-A805-96469CBD8CC1}"/>
              </a:ext>
            </a:extLst>
          </p:cNvPr>
          <p:cNvSpPr/>
          <p:nvPr/>
        </p:nvSpPr>
        <p:spPr>
          <a:xfrm>
            <a:off x="2750719" y="1470025"/>
            <a:ext cx="500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fibers for the forward and backward view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CC5260-8ACD-AD46-8935-CD4E6883CADE}"/>
              </a:ext>
            </a:extLst>
          </p:cNvPr>
          <p:cNvSpPr txBox="1"/>
          <p:nvPr/>
        </p:nvSpPr>
        <p:spPr>
          <a:xfrm>
            <a:off x="10357051" y="5014412"/>
            <a:ext cx="169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MIR range spectrometer</a:t>
            </a:r>
          </a:p>
          <a:p>
            <a:r>
              <a:rPr lang="en-US"/>
              <a:t>1500-5000 nm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3FC58A4-CF3C-7744-A172-558365512880}"/>
              </a:ext>
            </a:extLst>
          </p:cNvPr>
          <p:cNvSpPr txBox="1"/>
          <p:nvPr/>
        </p:nvSpPr>
        <p:spPr>
          <a:xfrm>
            <a:off x="10194737" y="3028151"/>
            <a:ext cx="169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NIR range spectrometer</a:t>
            </a:r>
          </a:p>
          <a:p>
            <a:r>
              <a:rPr lang="en-US"/>
              <a:t>900-2500 nm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B92822-FA0B-C24E-A711-3BF0B4C069DF}"/>
              </a:ext>
            </a:extLst>
          </p:cNvPr>
          <p:cNvSpPr txBox="1"/>
          <p:nvPr/>
        </p:nvSpPr>
        <p:spPr>
          <a:xfrm>
            <a:off x="10328488" y="1214046"/>
            <a:ext cx="187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 range spectrometers</a:t>
            </a:r>
          </a:p>
          <a:p>
            <a:r>
              <a:rPr lang="en-US" dirty="0"/>
              <a:t>For both views</a:t>
            </a:r>
          </a:p>
          <a:p>
            <a:r>
              <a:rPr lang="en-US" dirty="0"/>
              <a:t>190-1100 nm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C04592C-80AA-B44B-A06B-93B851C3A583}"/>
              </a:ext>
            </a:extLst>
          </p:cNvPr>
          <p:cNvCxnSpPr>
            <a:cxnSpLocks/>
          </p:cNvCxnSpPr>
          <p:nvPr/>
        </p:nvCxnSpPr>
        <p:spPr>
          <a:xfrm flipV="1">
            <a:off x="646111" y="3674482"/>
            <a:ext cx="560897" cy="1663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E36EAC-482F-5A47-892F-7EE3EB81F436}"/>
              </a:ext>
            </a:extLst>
          </p:cNvPr>
          <p:cNvSpPr txBox="1"/>
          <p:nvPr/>
        </p:nvSpPr>
        <p:spPr>
          <a:xfrm>
            <a:off x="4837043" y="6132433"/>
            <a:ext cx="297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Fast JAI CCD camera. 120 frames per second </a:t>
            </a:r>
          </a:p>
          <a:p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7BCE29D-F0E2-C340-9FF1-12FFA16C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FCAD908-5950-D046-8398-9B6306D767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708" y="2020222"/>
            <a:ext cx="5187528" cy="18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7B40B-BD4C-5B41-917C-F8CA0AFA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US" b="1" dirty="0"/>
              <a:t>2 Calibration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5DD0A3-E9EE-F543-B77C-02D4B44822EA}"/>
              </a:ext>
            </a:extLst>
          </p:cNvPr>
          <p:cNvSpPr txBox="1"/>
          <p:nvPr/>
        </p:nvSpPr>
        <p:spPr>
          <a:xfrm>
            <a:off x="900545" y="5214552"/>
            <a:ext cx="7024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Scheme of the FTU midplane cross section, showing the location of REIS in port 6 (P6). The camera and spectrometers field of view (FOV) are shaded, respectively, in gray and brown. </a:t>
            </a:r>
          </a:p>
          <a:p>
            <a:r>
              <a:rPr lang="en-US" dirty="0"/>
              <a:t>The backward view is taken for cross checks.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11CD919-EC3F-1942-B02D-1090FEAB4EED}"/>
              </a:ext>
            </a:extLst>
          </p:cNvPr>
          <p:cNvSpPr/>
          <p:nvPr/>
        </p:nvSpPr>
        <p:spPr>
          <a:xfrm>
            <a:off x="5566302" y="2060311"/>
            <a:ext cx="207820" cy="8833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7009D5-66BF-574C-A8C6-108A2155B320}"/>
              </a:ext>
            </a:extLst>
          </p:cNvPr>
          <p:cNvSpPr/>
          <p:nvPr/>
        </p:nvSpPr>
        <p:spPr>
          <a:xfrm>
            <a:off x="5926522" y="1945735"/>
            <a:ext cx="207820" cy="11356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09916C5-0AE1-D04E-B5C7-37E31586D4B2}"/>
              </a:ext>
            </a:extLst>
          </p:cNvPr>
          <p:cNvSpPr/>
          <p:nvPr/>
        </p:nvSpPr>
        <p:spPr>
          <a:xfrm>
            <a:off x="2943951" y="1945735"/>
            <a:ext cx="2982571" cy="1135649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EC51BEC-E524-6C48-9F5A-E53CFC698DDC}"/>
              </a:ext>
            </a:extLst>
          </p:cNvPr>
          <p:cNvSpPr/>
          <p:nvPr/>
        </p:nvSpPr>
        <p:spPr>
          <a:xfrm>
            <a:off x="3044775" y="2060311"/>
            <a:ext cx="2521527" cy="883369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1707AAF0-C361-6549-A8A5-3BBD55EC87D0}"/>
              </a:ext>
            </a:extLst>
          </p:cNvPr>
          <p:cNvSpPr/>
          <p:nvPr/>
        </p:nvSpPr>
        <p:spPr>
          <a:xfrm rot="10800000">
            <a:off x="1666248" y="2388869"/>
            <a:ext cx="2845462" cy="11308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111A33C7-7EB2-4243-9636-C8CB371E302F}"/>
              </a:ext>
            </a:extLst>
          </p:cNvPr>
          <p:cNvSpPr/>
          <p:nvPr/>
        </p:nvSpPr>
        <p:spPr>
          <a:xfrm rot="20451969">
            <a:off x="1228788" y="2518913"/>
            <a:ext cx="1712461" cy="1329454"/>
          </a:xfrm>
          <a:prstGeom prst="arc">
            <a:avLst>
              <a:gd name="adj1" fmla="val 10500230"/>
              <a:gd name="adj2" fmla="val 1861798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C536A8F8-4BE4-2C44-B62B-B0F37085EFEA}"/>
              </a:ext>
            </a:extLst>
          </p:cNvPr>
          <p:cNvCxnSpPr>
            <a:cxnSpLocks/>
            <a:stCxn id="10" idx="1"/>
            <a:endCxn id="7" idx="1"/>
          </p:cNvCxnSpPr>
          <p:nvPr/>
        </p:nvCxnSpPr>
        <p:spPr>
          <a:xfrm>
            <a:off x="3044775" y="2501996"/>
            <a:ext cx="252152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0C02905-62C4-694F-B66C-3FD755C97897}"/>
              </a:ext>
            </a:extLst>
          </p:cNvPr>
          <p:cNvSpPr txBox="1"/>
          <p:nvPr/>
        </p:nvSpPr>
        <p:spPr>
          <a:xfrm>
            <a:off x="178853" y="3380624"/>
            <a:ext cx="1147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Forward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5B88435-987F-434F-A4F9-19631450C812}"/>
              </a:ext>
            </a:extLst>
          </p:cNvPr>
          <p:cNvSpPr txBox="1"/>
          <p:nvPr/>
        </p:nvSpPr>
        <p:spPr>
          <a:xfrm>
            <a:off x="158271" y="2062588"/>
            <a:ext cx="1091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Backward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53FCD07-7629-184D-A2E9-09C0EAFEABD5}"/>
              </a:ext>
            </a:extLst>
          </p:cNvPr>
          <p:cNvSpPr txBox="1"/>
          <p:nvPr/>
        </p:nvSpPr>
        <p:spPr>
          <a:xfrm>
            <a:off x="4783782" y="850767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Protective BK7 glass window 8mm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E06440A-EA3E-F842-865B-E0AE203E4783}"/>
              </a:ext>
            </a:extLst>
          </p:cNvPr>
          <p:cNvSpPr txBox="1"/>
          <p:nvPr/>
        </p:nvSpPr>
        <p:spPr>
          <a:xfrm>
            <a:off x="5207128" y="3560941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CaF2 wide angle lenses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C4A82BC-4620-8441-ACC8-4A3A0DABB579}"/>
              </a:ext>
            </a:extLst>
          </p:cNvPr>
          <p:cNvSpPr txBox="1"/>
          <p:nvPr/>
        </p:nvSpPr>
        <p:spPr>
          <a:xfrm>
            <a:off x="3525246" y="2625067"/>
            <a:ext cx="214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REIS-E Head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B9CCCD9A-A2A4-EA47-A38D-94C1BC34CB20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566302" y="2943680"/>
            <a:ext cx="103910" cy="548654"/>
          </a:xfrm>
          <a:prstGeom prst="straightConnector1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3FB5085F-D3C8-A647-BCD5-A100573BDB1F}"/>
              </a:ext>
            </a:extLst>
          </p:cNvPr>
          <p:cNvCxnSpPr>
            <a:cxnSpLocks/>
          </p:cNvCxnSpPr>
          <p:nvPr/>
        </p:nvCxnSpPr>
        <p:spPr>
          <a:xfrm flipH="1">
            <a:off x="6134343" y="1233942"/>
            <a:ext cx="380478" cy="670017"/>
          </a:xfrm>
          <a:prstGeom prst="straightConnector1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EADC731-5FF2-864C-AA97-54965F0E6DF1}"/>
              </a:ext>
            </a:extLst>
          </p:cNvPr>
          <p:cNvSpPr txBox="1"/>
          <p:nvPr/>
        </p:nvSpPr>
        <p:spPr>
          <a:xfrm>
            <a:off x="3898404" y="1655554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REIS tube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A0637027-14E4-B741-8A27-4BCD7FF3DA58}"/>
              </a:ext>
            </a:extLst>
          </p:cNvPr>
          <p:cNvSpPr/>
          <p:nvPr/>
        </p:nvSpPr>
        <p:spPr>
          <a:xfrm>
            <a:off x="3404169" y="3401033"/>
            <a:ext cx="665020" cy="2816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D9C3D233-F8EB-D742-8D36-3CE45E997DCA}"/>
              </a:ext>
            </a:extLst>
          </p:cNvPr>
          <p:cNvSpPr/>
          <p:nvPr/>
        </p:nvSpPr>
        <p:spPr>
          <a:xfrm>
            <a:off x="3404169" y="3876115"/>
            <a:ext cx="665020" cy="2816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NIR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1E9FC01D-311C-674B-8354-9C96515F3441}"/>
              </a:ext>
            </a:extLst>
          </p:cNvPr>
          <p:cNvSpPr/>
          <p:nvPr/>
        </p:nvSpPr>
        <p:spPr>
          <a:xfrm>
            <a:off x="3404169" y="4370604"/>
            <a:ext cx="665020" cy="281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MIR</a:t>
            </a:r>
          </a:p>
        </p:txBody>
      </p:sp>
      <p:cxnSp>
        <p:nvCxnSpPr>
          <p:cNvPr id="53" name="Connettore 1 52">
            <a:extLst>
              <a:ext uri="{FF2B5EF4-FFF2-40B4-BE49-F238E27FC236}">
                <a16:creationId xmlns:a16="http://schemas.microsoft.com/office/drawing/2014/main" id="{D3AAA33A-40E0-4F45-AFF5-91BB9FCF66DE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2416109" y="4015645"/>
            <a:ext cx="988060" cy="4957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>
            <a:extLst>
              <a:ext uri="{FF2B5EF4-FFF2-40B4-BE49-F238E27FC236}">
                <a16:creationId xmlns:a16="http://schemas.microsoft.com/office/drawing/2014/main" id="{4055C157-597D-6146-BF96-48852E838D2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2401427" y="4016926"/>
            <a:ext cx="100274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53720672-22A4-A143-A63F-FCE8C4C508D2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2416109" y="3541844"/>
            <a:ext cx="988060" cy="47380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>
            <a:extLst>
              <a:ext uri="{FF2B5EF4-FFF2-40B4-BE49-F238E27FC236}">
                <a16:creationId xmlns:a16="http://schemas.microsoft.com/office/drawing/2014/main" id="{7A4AF1FD-25F4-644A-BF21-9DA757A48843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326039" y="3534513"/>
            <a:ext cx="1090070" cy="4782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98C520C-1B3B-4C46-B288-97F863EC97AF}"/>
              </a:ext>
            </a:extLst>
          </p:cNvPr>
          <p:cNvSpPr txBox="1"/>
          <p:nvPr/>
        </p:nvSpPr>
        <p:spPr>
          <a:xfrm>
            <a:off x="878254" y="4191829"/>
            <a:ext cx="158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Trifurcated</a:t>
            </a:r>
            <a:r>
              <a:rPr lang="en-US" sz="1400" dirty="0"/>
              <a:t> fiber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F4346D0A-2604-4740-9157-27249FAFC725}"/>
              </a:ext>
            </a:extLst>
          </p:cNvPr>
          <p:cNvSpPr/>
          <p:nvPr/>
        </p:nvSpPr>
        <p:spPr>
          <a:xfrm>
            <a:off x="324620" y="1568950"/>
            <a:ext cx="665020" cy="2816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</a:t>
            </a:r>
          </a:p>
        </p:txBody>
      </p:sp>
      <p:cxnSp>
        <p:nvCxnSpPr>
          <p:cNvPr id="74" name="Connettore 1 73">
            <a:extLst>
              <a:ext uri="{FF2B5EF4-FFF2-40B4-BE49-F238E27FC236}">
                <a16:creationId xmlns:a16="http://schemas.microsoft.com/office/drawing/2014/main" id="{64F911FA-1C18-0843-BE83-A69B817C1332}"/>
              </a:ext>
            </a:extLst>
          </p:cNvPr>
          <p:cNvCxnSpPr/>
          <p:nvPr/>
        </p:nvCxnSpPr>
        <p:spPr>
          <a:xfrm>
            <a:off x="2902798" y="2370545"/>
            <a:ext cx="263231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o 74">
            <a:extLst>
              <a:ext uri="{FF2B5EF4-FFF2-40B4-BE49-F238E27FC236}">
                <a16:creationId xmlns:a16="http://schemas.microsoft.com/office/drawing/2014/main" id="{2DB5C94F-8432-8E41-8975-8DB308712CF5}"/>
              </a:ext>
            </a:extLst>
          </p:cNvPr>
          <p:cNvSpPr/>
          <p:nvPr/>
        </p:nvSpPr>
        <p:spPr>
          <a:xfrm rot="10585232">
            <a:off x="2686862" y="1168064"/>
            <a:ext cx="342761" cy="1209810"/>
          </a:xfrm>
          <a:prstGeom prst="arc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00D71086-7646-7841-9846-644E8CD3ED9E}"/>
              </a:ext>
            </a:extLst>
          </p:cNvPr>
          <p:cNvSpPr/>
          <p:nvPr/>
        </p:nvSpPr>
        <p:spPr>
          <a:xfrm>
            <a:off x="2401427" y="1314527"/>
            <a:ext cx="1314776" cy="4454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 control unit</a:t>
            </a:r>
          </a:p>
        </p:txBody>
      </p:sp>
      <p:cxnSp>
        <p:nvCxnSpPr>
          <p:cNvPr id="79" name="Connettore 1 78">
            <a:extLst>
              <a:ext uri="{FF2B5EF4-FFF2-40B4-BE49-F238E27FC236}">
                <a16:creationId xmlns:a16="http://schemas.microsoft.com/office/drawing/2014/main" id="{B6F5C929-76AA-CA45-858E-0A46BC0FD303}"/>
              </a:ext>
            </a:extLst>
          </p:cNvPr>
          <p:cNvCxnSpPr>
            <a:cxnSpLocks/>
            <a:stCxn id="70" idx="2"/>
            <a:endCxn id="15" idx="2"/>
          </p:cNvCxnSpPr>
          <p:nvPr/>
        </p:nvCxnSpPr>
        <p:spPr>
          <a:xfrm>
            <a:off x="657130" y="1850572"/>
            <a:ext cx="1009118" cy="59484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05F231C6-CA5A-D34C-84F3-E3FA1908F4A3}"/>
              </a:ext>
            </a:extLst>
          </p:cNvPr>
          <p:cNvSpPr txBox="1"/>
          <p:nvPr/>
        </p:nvSpPr>
        <p:spPr>
          <a:xfrm>
            <a:off x="7442035" y="1631701"/>
            <a:ext cx="4749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Layout scheme. The calibration was performed considering all the components combined in the system (also the tube).</a:t>
            </a:r>
          </a:p>
          <a:p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1085A7B-5A1D-604C-9C8B-889DE111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7B149-FF31-7D4B-9BAC-CAC2CD72D6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257" y="3536831"/>
            <a:ext cx="3077153" cy="29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5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C5CCCD-C3FA-F340-B0B7-13DF73E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Calibration</a:t>
            </a:r>
          </a:p>
        </p:txBody>
      </p:sp>
      <p:pic>
        <p:nvPicPr>
          <p:cNvPr id="9" name="Immagine 8" descr="Immagine che contiene parete, interni, pavimento&#10;&#10;Descrizione generata automaticamente">
            <a:extLst>
              <a:ext uri="{FF2B5EF4-FFF2-40B4-BE49-F238E27FC236}">
                <a16:creationId xmlns:a16="http://schemas.microsoft.com/office/drawing/2014/main" id="{D53D5E14-681A-D74E-B454-0F921F3AD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39" y="1210235"/>
            <a:ext cx="3496384" cy="262228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1C8A9199-4164-FC46-8158-BB998BE63B33}"/>
              </a:ext>
            </a:extLst>
          </p:cNvPr>
          <p:cNvSpPr/>
          <p:nvPr/>
        </p:nvSpPr>
        <p:spPr>
          <a:xfrm>
            <a:off x="5942219" y="1513045"/>
            <a:ext cx="45719" cy="1178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rma a L 14">
            <a:extLst>
              <a:ext uri="{FF2B5EF4-FFF2-40B4-BE49-F238E27FC236}">
                <a16:creationId xmlns:a16="http://schemas.microsoft.com/office/drawing/2014/main" id="{367C93FC-51E7-5040-ACDA-624AD9975559}"/>
              </a:ext>
            </a:extLst>
          </p:cNvPr>
          <p:cNvSpPr/>
          <p:nvPr/>
        </p:nvSpPr>
        <p:spPr>
          <a:xfrm rot="3156102">
            <a:off x="3111079" y="1877193"/>
            <a:ext cx="558800" cy="552009"/>
          </a:xfrm>
          <a:prstGeom prst="corner">
            <a:avLst>
              <a:gd name="adj1" fmla="val 25459"/>
              <a:gd name="adj2" fmla="val 25459"/>
            </a:avLst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A1E0EDA-5656-AB46-AD6B-506DA1E50E77}"/>
              </a:ext>
            </a:extLst>
          </p:cNvPr>
          <p:cNvSpPr/>
          <p:nvPr/>
        </p:nvSpPr>
        <p:spPr>
          <a:xfrm>
            <a:off x="2725194" y="2691584"/>
            <a:ext cx="1761067" cy="148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nello 16">
            <a:extLst>
              <a:ext uri="{FF2B5EF4-FFF2-40B4-BE49-F238E27FC236}">
                <a16:creationId xmlns:a16="http://schemas.microsoft.com/office/drawing/2014/main" id="{B7C4273A-E2E3-504E-ABFC-2306A807A124}"/>
              </a:ext>
            </a:extLst>
          </p:cNvPr>
          <p:cNvSpPr/>
          <p:nvPr/>
        </p:nvSpPr>
        <p:spPr>
          <a:xfrm>
            <a:off x="3165461" y="3233392"/>
            <a:ext cx="613980" cy="430606"/>
          </a:xfrm>
          <a:prstGeom prst="don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15BEC1-C184-0546-A07A-5D45DF22301E}"/>
              </a:ext>
            </a:extLst>
          </p:cNvPr>
          <p:cNvSpPr txBox="1"/>
          <p:nvPr/>
        </p:nvSpPr>
        <p:spPr>
          <a:xfrm>
            <a:off x="2555861" y="350941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Lamp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127609F-D121-F54C-9D7C-5A4D3EDF4593}"/>
              </a:ext>
            </a:extLst>
          </p:cNvPr>
          <p:cNvSpPr txBox="1"/>
          <p:nvPr/>
        </p:nvSpPr>
        <p:spPr>
          <a:xfrm>
            <a:off x="1848094" y="1876731"/>
            <a:ext cx="7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REIS-E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10C5CAC-0127-4D48-8195-C0A4996AC494}"/>
              </a:ext>
            </a:extLst>
          </p:cNvPr>
          <p:cNvSpPr txBox="1"/>
          <p:nvPr/>
        </p:nvSpPr>
        <p:spPr>
          <a:xfrm>
            <a:off x="6064500" y="2396708"/>
            <a:ext cx="93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Diffusor</a:t>
            </a:r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0CE36D2A-B34D-114E-B6BE-FCC91AD7022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76715" y="2102315"/>
            <a:ext cx="1965504" cy="122888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81478EBE-A892-CA45-8C43-8B8813EF436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390249" y="2102315"/>
            <a:ext cx="2551970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386D33C-D896-DE4D-8772-82C5C91FFDDF}"/>
              </a:ext>
            </a:extLst>
          </p:cNvPr>
          <p:cNvSpPr txBox="1"/>
          <p:nvPr/>
        </p:nvSpPr>
        <p:spPr>
          <a:xfrm rot="19290193">
            <a:off x="4532325" y="2878051"/>
            <a:ext cx="76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Light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F591A2D-DF6F-CB47-B2E1-A821CA094634}"/>
              </a:ext>
            </a:extLst>
          </p:cNvPr>
          <p:cNvSpPr txBox="1"/>
          <p:nvPr/>
        </p:nvSpPr>
        <p:spPr>
          <a:xfrm>
            <a:off x="6304115" y="4052038"/>
            <a:ext cx="576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Calibration in lab with a Black body Tungsten source and a diffuse reflective surface . 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gnaposto contenuto 2">
                <a:extLst>
                  <a:ext uri="{FF2B5EF4-FFF2-40B4-BE49-F238E27FC236}">
                    <a16:creationId xmlns:a16="http://schemas.microsoft.com/office/drawing/2014/main" id="{4C665703-687A-F34B-B930-02310F3D3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0826" y="5287216"/>
                <a:ext cx="3018626" cy="867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func>
                      <m:func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Segnaposto contenuto 2">
                <a:extLst>
                  <a:ext uri="{FF2B5EF4-FFF2-40B4-BE49-F238E27FC236}">
                    <a16:creationId xmlns:a16="http://schemas.microsoft.com/office/drawing/2014/main" id="{4C665703-687A-F34B-B930-02310F3D3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0826" y="5287216"/>
                <a:ext cx="3018626" cy="867504"/>
              </a:xfrm>
              <a:blipFill>
                <a:blip r:embed="rId3"/>
                <a:stretch>
                  <a:fillRect l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DB0ED5D3-84E0-2447-975F-6EAD1E2606C2}"/>
                  </a:ext>
                </a:extLst>
              </p:cNvPr>
              <p:cNvSpPr/>
              <p:nvPr/>
            </p:nvSpPr>
            <p:spPr>
              <a:xfrm>
                <a:off x="5169810" y="2087750"/>
                <a:ext cx="38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DB0ED5D3-84E0-2447-975F-6EAD1E260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810" y="2087750"/>
                <a:ext cx="385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F1473151-0B70-474E-81EE-B2DBB866722D}"/>
                  </a:ext>
                </a:extLst>
              </p:cNvPr>
              <p:cNvSpPr txBox="1"/>
              <p:nvPr/>
            </p:nvSpPr>
            <p:spPr>
              <a:xfrm>
                <a:off x="868227" y="4964830"/>
                <a:ext cx="5822428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 Lamp </a:t>
                </a:r>
                <a:r>
                  <a:rPr lang="en-GB" sz="2000" dirty="0"/>
                  <a:t>radiation</a:t>
                </a:r>
                <a:r>
                  <a:rPr lang="en-GB" dirty="0"/>
                  <a:t> in </a:t>
                </a:r>
                <a:r>
                  <a:rPr lang="en-GB" i="1" dirty="0"/>
                  <a:t>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 counts per wavelength from the spectrometer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𝜽 angle between  lamp and REIS-E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𝜌 reflectance from the diffuser</a:t>
                </a: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F1473151-0B70-474E-81EE-B2DBB866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27" y="4964830"/>
                <a:ext cx="5822428" cy="1231106"/>
              </a:xfrm>
              <a:prstGeom prst="rect">
                <a:avLst/>
              </a:prstGeom>
              <a:blipFill>
                <a:blip r:embed="rId5"/>
                <a:stretch>
                  <a:fillRect l="-435" t="-204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CF0D254-D8DD-4E4B-989C-AA005F6F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AE7A3-A2B6-FF40-A14A-390CFABC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4" y="274614"/>
            <a:ext cx="6897689" cy="1061757"/>
          </a:xfrm>
        </p:spPr>
        <p:txBody>
          <a:bodyPr/>
          <a:lstStyle/>
          <a:p>
            <a:r>
              <a:rPr lang="en-US" b="1" dirty="0"/>
              <a:t>2 Calibration</a:t>
            </a:r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E8EAC756-611A-E94C-A904-F2A3088D47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822" y="2716020"/>
            <a:ext cx="5015791" cy="37618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D3D4F29-A525-4E4C-AE78-90D5E7F4B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83" y="3956008"/>
            <a:ext cx="3470710" cy="2603033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AF2893D1-12ED-B04D-8457-9D02CCA2D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83" y="1176674"/>
            <a:ext cx="3470710" cy="2603033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50B41A-9032-9449-9589-387379A55697}"/>
              </a:ext>
            </a:extLst>
          </p:cNvPr>
          <p:cNvSpPr txBox="1"/>
          <p:nvPr/>
        </p:nvSpPr>
        <p:spPr>
          <a:xfrm>
            <a:off x="5397337" y="1445860"/>
            <a:ext cx="5586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calibrations curves obtained with diffusor reflectance and lamp irradiance, as mentioned before. Below a detail for NIR curve.</a:t>
            </a:r>
          </a:p>
          <a:p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FFA66D5-3D03-2744-AA57-252B1DF77054}"/>
              </a:ext>
            </a:extLst>
          </p:cNvPr>
          <p:cNvSpPr/>
          <p:nvPr/>
        </p:nvSpPr>
        <p:spPr>
          <a:xfrm>
            <a:off x="6625651" y="3184971"/>
            <a:ext cx="618112" cy="1635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C55A08-C259-E04A-8D8C-17E9B7285C9E}"/>
              </a:ext>
            </a:extLst>
          </p:cNvPr>
          <p:cNvSpPr txBox="1"/>
          <p:nvPr/>
        </p:nvSpPr>
        <p:spPr>
          <a:xfrm>
            <a:off x="6546147" y="3159040"/>
            <a:ext cx="697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Raw data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8A91AA-4E45-8349-9DBB-E381623D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94207-9083-BD48-B384-F6072BC3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 b="1" dirty="0"/>
              <a:t>3 Acquisition Tool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845155-00FD-3949-8145-A766F53A02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47699"/>
            <a:ext cx="4998375" cy="3561342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E87B8F-FC0B-0B49-AEEA-A46FAA0C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20" y="2319023"/>
            <a:ext cx="4165146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acquisition system is synchronized with the main common gate of the tokamak. Trigger time phasing for acquisition in external hardware triggering is represented in figure for FTU case.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integration time window is 15 </a:t>
            </a:r>
            <a:r>
              <a:rPr lang="en-US" dirty="0" err="1"/>
              <a:t>ms</a:t>
            </a:r>
            <a:r>
              <a:rPr lang="en-US" dirty="0"/>
              <a:t>, but the triggers are 20ms distant in order to allow a correct data saving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C67CCD-6268-4E47-8411-2B45042245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597" y="4537600"/>
            <a:ext cx="5728290" cy="2062184"/>
          </a:xfrm>
          <a:prstGeom prst="rect">
            <a:avLst/>
          </a:prstGeom>
          <a:effectLst/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E08427-1EDD-F144-B9B4-4B549571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6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9066</TotalTime>
  <Words>1591</Words>
  <Application>Microsoft Macintosh PowerPoint</Application>
  <PresentationFormat>Widescreen</PresentationFormat>
  <Paragraphs>316</Paragraphs>
  <Slides>32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Wingdings</vt:lpstr>
      <vt:lpstr>Wingdings 3</vt:lpstr>
      <vt:lpstr>Ione</vt:lpstr>
      <vt:lpstr>REIS-Extended Runaway Electron Imaging Spectroscopy</vt:lpstr>
      <vt:lpstr>Presentation Overview</vt:lpstr>
      <vt:lpstr>1 REIS Project</vt:lpstr>
      <vt:lpstr>1 REIS Project</vt:lpstr>
      <vt:lpstr>2 REIS-E components</vt:lpstr>
      <vt:lpstr>2 Calibration </vt:lpstr>
      <vt:lpstr>2 Calibration</vt:lpstr>
      <vt:lpstr>2 Calibration</vt:lpstr>
      <vt:lpstr>3 Acquisition Tool</vt:lpstr>
      <vt:lpstr>4 Analysis Tool: Synchrofit</vt:lpstr>
      <vt:lpstr>Fitting Model</vt:lpstr>
      <vt:lpstr>Presentazione standard di PowerPoint</vt:lpstr>
      <vt:lpstr>4 Analysis Tool: Synchrofit </vt:lpstr>
      <vt:lpstr>Presentazione standard di PowerPoint</vt:lpstr>
      <vt:lpstr>5 FTU data and preliminary analysis </vt:lpstr>
      <vt:lpstr>Presentazione standard di PowerPoint</vt:lpstr>
      <vt:lpstr>Presentazione standard di PowerPoint</vt:lpstr>
      <vt:lpstr>5 Spectra Fit </vt:lpstr>
      <vt:lpstr>5 Spectra Fit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5 Number of RE in RE BEAM</vt:lpstr>
      <vt:lpstr>5 DATA Analysis  </vt:lpstr>
      <vt:lpstr>5 DATA Analysis  </vt:lpstr>
      <vt:lpstr>5 Runaway population in ohmic discharge</vt:lpstr>
      <vt:lpstr>5 REIS/REIS-E</vt:lpstr>
      <vt:lpstr>5 Error evaluation</vt:lpstr>
      <vt:lpstr>Outcome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REIS-Extended Runaway Electron Imaging Spectroscopy</dc:title>
  <dc:creator>giorgio ghillardi</dc:creator>
  <cp:lastModifiedBy>giorgio ghillardi</cp:lastModifiedBy>
  <cp:revision>151</cp:revision>
  <cp:lastPrinted>2020-01-15T13:27:50Z</cp:lastPrinted>
  <dcterms:created xsi:type="dcterms:W3CDTF">2020-01-07T15:47:52Z</dcterms:created>
  <dcterms:modified xsi:type="dcterms:W3CDTF">2020-01-16T08:39:10Z</dcterms:modified>
</cp:coreProperties>
</file>