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8" r:id="rId5"/>
    <p:sldId id="259" r:id="rId6"/>
    <p:sldId id="264" r:id="rId7"/>
    <p:sldId id="287" r:id="rId8"/>
    <p:sldId id="288" r:id="rId9"/>
    <p:sldId id="296" r:id="rId10"/>
    <p:sldId id="266" r:id="rId11"/>
    <p:sldId id="277" r:id="rId12"/>
    <p:sldId id="276" r:id="rId13"/>
    <p:sldId id="297" r:id="rId14"/>
    <p:sldId id="310" r:id="rId15"/>
    <p:sldId id="313" r:id="rId16"/>
    <p:sldId id="308" r:id="rId17"/>
    <p:sldId id="312" r:id="rId18"/>
    <p:sldId id="309" r:id="rId19"/>
    <p:sldId id="311" r:id="rId20"/>
    <p:sldId id="335" r:id="rId21"/>
    <p:sldId id="314" r:id="rId22"/>
    <p:sldId id="298" r:id="rId23"/>
    <p:sldId id="267" r:id="rId24"/>
    <p:sldId id="274" r:id="rId25"/>
    <p:sldId id="281" r:id="rId26"/>
    <p:sldId id="300" r:id="rId27"/>
    <p:sldId id="306" r:id="rId28"/>
    <p:sldId id="304" r:id="rId29"/>
    <p:sldId id="316" r:id="rId30"/>
    <p:sldId id="329" r:id="rId31"/>
    <p:sldId id="318" r:id="rId32"/>
    <p:sldId id="336" r:id="rId33"/>
    <p:sldId id="330" r:id="rId34"/>
    <p:sldId id="331" r:id="rId35"/>
    <p:sldId id="332" r:id="rId36"/>
    <p:sldId id="333" r:id="rId37"/>
    <p:sldId id="319" r:id="rId38"/>
    <p:sldId id="321" r:id="rId39"/>
    <p:sldId id="323" r:id="rId40"/>
    <p:sldId id="325" r:id="rId41"/>
    <p:sldId id="326" r:id="rId42"/>
    <p:sldId id="334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EBD87C"/>
    <a:srgbClr val="E50019"/>
    <a:srgbClr val="CDCDAD"/>
    <a:srgbClr val="EBEBB2"/>
    <a:srgbClr val="796DC3"/>
    <a:srgbClr val="FFE3B2"/>
    <a:srgbClr val="C00000"/>
    <a:srgbClr val="217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963" autoAdjust="0"/>
  </p:normalViewPr>
  <p:slideViewPr>
    <p:cSldViewPr snapToGrid="0">
      <p:cViewPr varScale="1">
        <p:scale>
          <a:sx n="83" d="100"/>
          <a:sy n="83" d="100"/>
        </p:scale>
        <p:origin x="55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RE beam </a:t>
            </a:r>
            <a:r>
              <a:rPr lang="en-GB" dirty="0" err="1" smtClean="0"/>
              <a:t>Ip</a:t>
            </a:r>
            <a:endParaRPr lang="en-GB" dirty="0" smtClean="0"/>
          </a:p>
          <a:p>
            <a:r>
              <a:rPr lang="en-GB" dirty="0" smtClean="0"/>
              <a:t>Explain companion plasma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645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3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79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Can be from diamond</a:t>
            </a:r>
            <a:r>
              <a:rPr lang="en-GB" baseline="0" dirty="0" smtClean="0"/>
              <a:t> detector (with Lyman alpha, carrying most of the energy)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46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Lyman</a:t>
            </a:r>
            <a:r>
              <a:rPr lang="en-GB" baseline="0" dirty="0" smtClean="0"/>
              <a:t> alpha carries the most energy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49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Electron</a:t>
            </a:r>
            <a:r>
              <a:rPr lang="en-GB" baseline="0" dirty="0" smtClean="0"/>
              <a:t> density: interferometer floor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00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22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2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63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</a:t>
            </a:r>
            <a:r>
              <a:rPr lang="en-GB" baseline="0" dirty="0" smtClean="0"/>
              <a:t> see an increase in the radiated power</a:t>
            </a:r>
          </a:p>
          <a:p>
            <a:r>
              <a:rPr lang="en-GB" baseline="0" dirty="0" smtClean="0"/>
              <a:t>Crashes on the limiter </a:t>
            </a:r>
          </a:p>
          <a:p>
            <a:r>
              <a:rPr lang="en-GB" baseline="0" dirty="0" smtClean="0"/>
              <a:t>No hotspots visible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12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92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0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0.png"/><Relationship Id="rId5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837" y="2809187"/>
            <a:ext cx="5405012" cy="1826368"/>
          </a:xfrm>
        </p:spPr>
        <p:txBody>
          <a:bodyPr>
            <a:normAutofit fontScale="90000"/>
          </a:bodyPr>
          <a:lstStyle/>
          <a:p>
            <a:r>
              <a:rPr lang="en-GB" dirty="0"/>
              <a:t>Benign termination of runaway electron beams at JET: Radiated power and bolometry during massive material injections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7" y="4752974"/>
            <a:ext cx="4434051" cy="11652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dirty="0" smtClean="0"/>
              <a:t>N. Schoonheere</a:t>
            </a:r>
            <a:r>
              <a:rPr lang="en-GB" dirty="0"/>
              <a:t>, C. </a:t>
            </a:r>
            <a:r>
              <a:rPr lang="en-GB" dirty="0" err="1"/>
              <a:t>Reux</a:t>
            </a:r>
            <a:r>
              <a:rPr lang="en-GB" dirty="0"/>
              <a:t>, H. Meister, P. Carvalho, I. Coffey, K. Lawson, P. Puglia, U. Sheikh, JET contributors, and the </a:t>
            </a:r>
            <a:r>
              <a:rPr lang="en-GB" dirty="0" err="1"/>
              <a:t>EUROfusion</a:t>
            </a:r>
            <a:r>
              <a:rPr lang="en-GB" dirty="0"/>
              <a:t> Tokamak Exploitation Team</a:t>
            </a:r>
          </a:p>
          <a:p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39834"/>
            <a:ext cx="4015362" cy="17903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123688"/>
            <a:ext cx="1902176" cy="45604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0" b="24587"/>
          <a:stretch/>
        </p:blipFill>
        <p:spPr>
          <a:xfrm>
            <a:off x="14239887" y="8418701"/>
            <a:ext cx="3550443" cy="307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7794" r="12147" b="14871"/>
          <a:stretch/>
        </p:blipFill>
        <p:spPr>
          <a:xfrm>
            <a:off x="6136848" y="0"/>
            <a:ext cx="6055151" cy="6858000"/>
          </a:xfr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0" y="5967142"/>
            <a:ext cx="3770512" cy="7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benign termination scheme</a:t>
            </a:r>
          </a:p>
          <a:p>
            <a:r>
              <a:rPr lang="en-GB" dirty="0" smtClean="0"/>
              <a:t>Spectroscopy study of mitigated runaway beams</a:t>
            </a:r>
          </a:p>
          <a:p>
            <a:r>
              <a:rPr lang="en-GB" dirty="0" smtClean="0"/>
              <a:t>Bolometry measurements after large gas injections</a:t>
            </a:r>
          </a:p>
          <a:p>
            <a:r>
              <a:rPr lang="en-GB" dirty="0" smtClean="0"/>
              <a:t>Conclusions and perspectives</a:t>
            </a:r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32583" y="1185863"/>
            <a:ext cx="4724399" cy="193675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8" name="Rectangle 7"/>
          <p:cNvSpPr/>
          <p:nvPr/>
        </p:nvSpPr>
        <p:spPr>
          <a:xfrm>
            <a:off x="552739" y="4065444"/>
            <a:ext cx="5127625" cy="124301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34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6218"/>
          <a:stretch/>
        </p:blipFill>
        <p:spPr>
          <a:xfrm>
            <a:off x="878889" y="1854229"/>
            <a:ext cx="5833527" cy="3975237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172960" y="2269434"/>
            <a:ext cx="4287203" cy="364400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No plasma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No radiation expected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algn="ctr"/>
            <a:r>
              <a:rPr lang="en-GB" sz="2000" dirty="0" smtClean="0"/>
              <a:t>Signal interpreted as several megawatts of radiated power</a:t>
            </a:r>
          </a:p>
          <a:p>
            <a:pPr algn="ctr"/>
            <a:r>
              <a:rPr lang="en-GB" sz="2000" dirty="0" smtClean="0"/>
              <a:t>Correlated with neutral pressure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Radiated power measured in empty vessel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4218" y="2023506"/>
            <a:ext cx="2352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Radiated power [MW]</a:t>
            </a:r>
            <a:endParaRPr lang="en-GB" sz="1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4533598" y="3757209"/>
            <a:ext cx="1762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 smtClean="0"/>
              <a:t>Pressure [Pa]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7296891" y="3581575"/>
            <a:ext cx="4039340" cy="1368148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651" y="1355140"/>
            <a:ext cx="7952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Massive D</a:t>
            </a:r>
            <a:r>
              <a:rPr lang="en-GB" sz="2000" b="1" baseline="-25000" dirty="0"/>
              <a:t>2</a:t>
            </a:r>
            <a:r>
              <a:rPr lang="en-GB" sz="2000" b="1" dirty="0"/>
              <a:t> gas injection (MGI) into the empty vacuum vessel</a:t>
            </a:r>
          </a:p>
        </p:txBody>
      </p:sp>
      <p:sp>
        <p:nvSpPr>
          <p:cNvPr id="8" name="Rectangle 7"/>
          <p:cNvSpPr/>
          <p:nvPr/>
        </p:nvSpPr>
        <p:spPr>
          <a:xfrm>
            <a:off x="747651" y="1854229"/>
            <a:ext cx="5964765" cy="183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1215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Resistive bolometers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316" y="678944"/>
            <a:ext cx="3267195" cy="21503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22407" y="996711"/>
            <a:ext cx="660090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Radiation incident on measurement absorber.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The temperature difference between measurement and reference sensor shielded from radiation is measured with thermistors in a </a:t>
            </a:r>
            <a:r>
              <a:rPr lang="en-GB" dirty="0"/>
              <a:t>W</a:t>
            </a:r>
            <a:r>
              <a:rPr lang="en-GB" dirty="0" smtClean="0"/>
              <a:t>heatstone bridge </a:t>
            </a:r>
          </a:p>
          <a:p>
            <a:pPr algn="just">
              <a:lnSpc>
                <a:spcPct val="150000"/>
              </a:lnSpc>
            </a:pPr>
            <a:r>
              <a:rPr lang="en-GB" dirty="0" smtClean="0"/>
              <a:t> </a:t>
            </a:r>
            <a:endParaRPr lang="en-GB" dirty="0" smtClean="0"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anose="05000000000000000000" pitchFamily="2" charset="2"/>
              </a:rPr>
              <a:t>Measured voltage ∆U interpreted as radiated power</a:t>
            </a:r>
            <a:r>
              <a:rPr lang="en-GB" dirty="0" smtClean="0"/>
              <a:t> </a:t>
            </a:r>
          </a:p>
          <a:p>
            <a:pPr algn="just"/>
            <a:endParaRPr lang="en-GB" dirty="0"/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2675" y="3787650"/>
            <a:ext cx="9106650" cy="255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4800" y="3863903"/>
            <a:ext cx="1257300" cy="10524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23811" y="2927232"/>
                <a:ext cx="3316577" cy="20996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GB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GB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Calibrated constants: 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 smtClean="0"/>
                  <a:t> :  cooling time [ </a:t>
                </a:r>
                <a:r>
                  <a:rPr lang="en-GB" dirty="0" err="1" smtClean="0"/>
                  <a:t>ms</a:t>
                </a:r>
                <a:r>
                  <a:rPr lang="en-GB" dirty="0" smtClean="0"/>
                  <a:t> 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GB" dirty="0" smtClean="0"/>
                  <a:t>: Sensitivity  [ V/W ]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811" y="2927232"/>
                <a:ext cx="3316577" cy="2099677"/>
              </a:xfrm>
              <a:prstGeom prst="rect">
                <a:avLst/>
              </a:prstGeom>
              <a:blipFill>
                <a:blip r:embed="rId4"/>
                <a:stretch>
                  <a:fillRect l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94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ym typeface="Wingdings" panose="05000000000000000000" pitchFamily="2" charset="2"/>
              </a:rPr>
              <a:t>Effect of neutral gas pressure</a:t>
            </a:r>
            <a:endParaRPr lang="en-GB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"/>
          <a:srcRect r="1189"/>
          <a:stretch/>
        </p:blipFill>
        <p:spPr>
          <a:xfrm>
            <a:off x="1522225" y="4366772"/>
            <a:ext cx="9120375" cy="2076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Espace réservé du contenu 1"/>
              <p:cNvSpPr txBox="1">
                <a:spLocks/>
              </p:cNvSpPr>
              <p:nvPr/>
            </p:nvSpPr>
            <p:spPr>
              <a:xfrm>
                <a:off x="731838" y="1009032"/>
                <a:ext cx="9381652" cy="470409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smtClean="0"/>
                  <a:t>Conduction through the gas affects the thermal dynamics of the bolometer sensors</a:t>
                </a:r>
              </a:p>
              <a:p>
                <a:r>
                  <a:rPr lang="en-GB" sz="2000" dirty="0" smtClean="0"/>
                  <a:t> </a:t>
                </a:r>
                <a:endParaRPr lang="en-GB" sz="2000" dirty="0"/>
              </a:p>
              <a:p>
                <a:r>
                  <a:rPr lang="en-GB" sz="2000" b="1" dirty="0">
                    <a:sym typeface="Wingdings" panose="05000000000000000000" pitchFamily="2" charset="2"/>
                  </a:rPr>
                  <a:t>Thermal conductivity </a:t>
                </a:r>
                <a:r>
                  <a:rPr lang="en-GB" sz="2000" b="1" dirty="0" smtClean="0">
                    <a:sym typeface="Wingdings" panose="05000000000000000000" pitchFamily="2" charset="2"/>
                  </a:rPr>
                  <a:t>model</a:t>
                </a:r>
                <a:r>
                  <a:rPr lang="en-GB" sz="2000" dirty="0">
                    <a:sym typeface="Wingdings" panose="05000000000000000000" pitchFamily="2" charset="2"/>
                  </a:rPr>
                  <a:t>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(developed </a:t>
                </a:r>
                <a:r>
                  <a:rPr lang="en-GB" sz="2000" dirty="0">
                    <a:sym typeface="Wingdings" panose="05000000000000000000" pitchFamily="2" charset="2"/>
                  </a:rPr>
                  <a:t>with the help of H. Meister [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1]) </a:t>
                </a:r>
                <a:endParaRPr lang="en-GB" sz="2000" b="1" dirty="0" smtClean="0">
                  <a:sym typeface="Wingdings" panose="05000000000000000000" pitchFamily="2" charset="2"/>
                </a:endParaRPr>
              </a:p>
              <a:p>
                <a:r>
                  <a:rPr lang="fr-FR" sz="1900" dirty="0" smtClean="0">
                    <a:sym typeface="Wingdings" panose="05000000000000000000" pitchFamily="2" charset="2"/>
                  </a:rPr>
                  <a:t>Power balance of the </a:t>
                </a:r>
                <a:r>
                  <a:rPr lang="fr-FR" sz="1900" dirty="0" err="1" smtClean="0">
                    <a:sym typeface="Wingdings" panose="05000000000000000000" pitchFamily="2" charset="2"/>
                  </a:rPr>
                  <a:t>sensor</a:t>
                </a:r>
                <a:r>
                  <a:rPr lang="fr-FR" sz="1900" dirty="0" smtClean="0">
                    <a:sym typeface="Wingdings" panose="05000000000000000000" pitchFamily="2" charset="2"/>
                  </a:rPr>
                  <a:t> :     </a:t>
                </a:r>
                <a:endParaRPr lang="fr-FR" sz="24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𝑡𝑐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sz="2000" dirty="0" smtClean="0"/>
              </a:p>
              <a:p>
                <a:endParaRPr lang="en-GB" sz="2000" dirty="0" smtClean="0"/>
              </a:p>
              <a:p>
                <a:pPr marL="266700" lvl="2" indent="0" algn="ctr">
                  <a:buNone/>
                </a:pPr>
                <a:r>
                  <a:rPr lang="en-GB" dirty="0" smtClean="0"/>
                  <a:t>Different geometry </a:t>
                </a:r>
                <a:r>
                  <a:rPr lang="en-GB" dirty="0" smtClean="0">
                    <a:sym typeface="Wingdings" panose="05000000000000000000" pitchFamily="2" charset="2"/>
                  </a:rPr>
                  <a:t> different cooling efficiency</a:t>
                </a:r>
              </a:p>
              <a:p>
                <a:pPr marL="266700" lvl="2" indent="0" algn="ctr">
                  <a:buNone/>
                </a:pPr>
                <a:endParaRPr lang="en-GB" dirty="0">
                  <a:sym typeface="Wingdings" panose="05000000000000000000" pitchFamily="2" charset="2"/>
                </a:endParaRPr>
              </a:p>
              <a:p>
                <a:pPr marL="266700" lvl="2" indent="0" algn="ctr">
                  <a:buNone/>
                </a:pPr>
                <a:r>
                  <a:rPr lang="en-GB" dirty="0" smtClean="0">
                    <a:sym typeface="Wingdings" panose="05000000000000000000" pitchFamily="2" charset="2"/>
                  </a:rPr>
                  <a:t> 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sz="2000" b="1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0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009032"/>
                <a:ext cx="9381652" cy="4704099"/>
              </a:xfrm>
              <a:prstGeom prst="rect">
                <a:avLst/>
              </a:prstGeom>
              <a:blipFill>
                <a:blip r:embed="rId4"/>
                <a:stretch>
                  <a:fillRect l="-1624" t="-649" r="-3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286406" y="4421442"/>
            <a:ext cx="1164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Long conduction length</a:t>
            </a:r>
            <a:endParaRPr lang="en-GB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9052834" y="4421442"/>
            <a:ext cx="2035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Short conduction </a:t>
            </a:r>
            <a:r>
              <a:rPr lang="en-GB" sz="1400" b="1" dirty="0"/>
              <a:t>length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8611340" y="4683052"/>
            <a:ext cx="441494" cy="350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981575" y="6479093"/>
            <a:ext cx="37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[1] </a:t>
            </a:r>
            <a:r>
              <a:rPr lang="en-GB" sz="1400" dirty="0" err="1" smtClean="0"/>
              <a:t>H.Meister</a:t>
            </a:r>
            <a:r>
              <a:rPr lang="en-GB" sz="1400" dirty="0" smtClean="0"/>
              <a:t> et al, submitted to RSI (2024)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3012375" y="3833673"/>
            <a:ext cx="5110692" cy="480542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0873"/>
          <a:stretch/>
        </p:blipFill>
        <p:spPr>
          <a:xfrm>
            <a:off x="446088" y="1589858"/>
            <a:ext cx="5576874" cy="382034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times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6338888" y="1589858"/>
                <a:ext cx="5172075" cy="447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GB" sz="20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 smtClean="0"/>
                  <a:t>Difference in cooling times between the measurement and reference sensors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GB" sz="20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 smtClean="0"/>
                  <a:t>The changing cooling time affects the calculated incident radiated power </a:t>
                </a:r>
              </a:p>
              <a:p>
                <a:endParaRPr lang="en-GB" sz="2000" dirty="0" smtClean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But doesn’t explain the measured power in the absence of radiation </a:t>
                </a:r>
                <a:endParaRPr lang="en-GB" sz="20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888" y="1589858"/>
                <a:ext cx="5172075" cy="4477188"/>
              </a:xfrm>
              <a:prstGeom prst="rect">
                <a:avLst/>
              </a:prstGeom>
              <a:blipFill>
                <a:blip r:embed="rId4"/>
                <a:stretch>
                  <a:fillRect l="-1297" b="-16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248126" y="5257205"/>
            <a:ext cx="5098077" cy="827710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8840" y="2114446"/>
                <a:ext cx="6147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8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GB" sz="28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840" y="2114446"/>
                <a:ext cx="61471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343672" y="1914525"/>
            <a:ext cx="752475" cy="2178000"/>
          </a:xfrm>
          <a:prstGeom prst="rect">
            <a:avLst/>
          </a:prstGeom>
          <a:solidFill>
            <a:srgbClr val="1F254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42692" y="1589471"/>
            <a:ext cx="1505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Nominal </a:t>
            </a:r>
            <a:r>
              <a:rPr lang="en-GB" sz="1200" dirty="0" smtClean="0"/>
              <a:t>pressures 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3001961" y="1914742"/>
            <a:ext cx="969963" cy="21780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691310" y="1584022"/>
            <a:ext cx="1874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Pressures after injection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75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Equilibrium temperatures</a:t>
            </a:r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847" t="3590" r="4364" b="5919"/>
          <a:stretch/>
        </p:blipFill>
        <p:spPr>
          <a:xfrm>
            <a:off x="950935" y="3949061"/>
            <a:ext cx="3796051" cy="24706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4716" t="4798" r="4792" b="3283"/>
          <a:stretch/>
        </p:blipFill>
        <p:spPr>
          <a:xfrm>
            <a:off x="7031458" y="4004580"/>
            <a:ext cx="3767884" cy="235963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31839" y="1207834"/>
            <a:ext cx="2868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Joule heating power from the excitation voltage of the Wheatstone bridge (40 V P2P)</a:t>
            </a:r>
          </a:p>
          <a:p>
            <a:endParaRPr lang="fr-FR" i="1" dirty="0" smtClean="0">
              <a:latin typeface="Cambria Math" panose="02040503050406030204" pitchFamily="18" charset="0"/>
            </a:endParaRPr>
          </a:p>
          <a:p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6041109" y="3340267"/>
            <a:ext cx="574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Measured voltage = measured radiated power</a:t>
            </a:r>
            <a:endParaRPr lang="en-GB" b="1" dirty="0"/>
          </a:p>
        </p:txBody>
      </p:sp>
      <p:sp>
        <p:nvSpPr>
          <p:cNvPr id="16" name="Flèche vers le bas 15"/>
          <p:cNvSpPr/>
          <p:nvPr/>
        </p:nvSpPr>
        <p:spPr>
          <a:xfrm rot="16200000">
            <a:off x="5871523" y="4792187"/>
            <a:ext cx="448954" cy="63545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031183" y="3340267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Different equilibrium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867400" y="1569679"/>
                <a:ext cx="6096000" cy="11804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𝑡𝑐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𝑖𝑛𝑐𝑖𝑑𝑒𝑛𝑡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𝑂h𝑚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569679"/>
                <a:ext cx="6096000" cy="1180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812594" y="4735455"/>
            <a:ext cx="1498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Temperature [°c]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42574" y="4410051"/>
                <a:ext cx="5498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574" y="4410051"/>
                <a:ext cx="54983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825" y="1104542"/>
            <a:ext cx="2544876" cy="16749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5591" y="4091430"/>
            <a:ext cx="526475" cy="1548000"/>
          </a:xfrm>
          <a:prstGeom prst="rect">
            <a:avLst/>
          </a:prstGeom>
          <a:solidFill>
            <a:srgbClr val="1F254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2590510" y="4091430"/>
            <a:ext cx="720861" cy="15480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7472118" y="4064149"/>
            <a:ext cx="502558" cy="1962000"/>
          </a:xfrm>
          <a:prstGeom prst="rect">
            <a:avLst/>
          </a:prstGeom>
          <a:solidFill>
            <a:srgbClr val="1F2542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8684688" y="4064149"/>
            <a:ext cx="720000" cy="1962000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918957" y="3778076"/>
            <a:ext cx="13997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Nominal </a:t>
            </a:r>
            <a:r>
              <a:rPr lang="en-GB" sz="1050" dirty="0" smtClean="0"/>
              <a:t>pressures </a:t>
            </a:r>
            <a:endParaRPr lang="en-GB" sz="1050" dirty="0"/>
          </a:p>
        </p:txBody>
      </p:sp>
      <p:sp>
        <p:nvSpPr>
          <p:cNvPr id="27" name="Rectangle 26"/>
          <p:cNvSpPr/>
          <p:nvPr/>
        </p:nvSpPr>
        <p:spPr>
          <a:xfrm>
            <a:off x="2350677" y="3776676"/>
            <a:ext cx="17347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 smtClean="0"/>
              <a:t>Pressures after injection </a:t>
            </a:r>
            <a:endParaRPr lang="en-GB" sz="1050" dirty="0"/>
          </a:p>
        </p:txBody>
      </p:sp>
      <p:sp>
        <p:nvSpPr>
          <p:cNvPr id="28" name="Rectangle 27"/>
          <p:cNvSpPr/>
          <p:nvPr/>
        </p:nvSpPr>
        <p:spPr>
          <a:xfrm>
            <a:off x="7105583" y="3808250"/>
            <a:ext cx="13997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Nominal </a:t>
            </a:r>
            <a:r>
              <a:rPr lang="en-GB" sz="1050" dirty="0" smtClean="0"/>
              <a:t>pressures </a:t>
            </a:r>
            <a:endParaRPr lang="en-GB" sz="1050" dirty="0"/>
          </a:p>
        </p:txBody>
      </p:sp>
      <p:sp>
        <p:nvSpPr>
          <p:cNvPr id="29" name="Rectangle 28"/>
          <p:cNvSpPr/>
          <p:nvPr/>
        </p:nvSpPr>
        <p:spPr>
          <a:xfrm>
            <a:off x="8537303" y="3806850"/>
            <a:ext cx="17347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 smtClean="0"/>
              <a:t>Pressures after injection 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8794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8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>
          <a:xfrm>
            <a:off x="205830" y="1034557"/>
            <a:ext cx="5977423" cy="520580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Modelled channel power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338888" y="1589858"/>
            <a:ext cx="5172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 smtClean="0"/>
              <a:t>A bridge imbalance and measured voltage arises following the increase in neutral pressure</a:t>
            </a:r>
          </a:p>
          <a:p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 « incident power » on the sensor is calculated with the code used to process bolometry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sz="2000" dirty="0" smtClean="0"/>
          </a:p>
          <a:p>
            <a:pPr algn="ctr"/>
            <a:r>
              <a:rPr lang="en-GB" sz="2000" dirty="0" smtClean="0"/>
              <a:t>Good quantitative agreement with some channels, qualitative for others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6443662" y="4600147"/>
            <a:ext cx="4962525" cy="865595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1163" y="4261593"/>
            <a:ext cx="2352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Radiated power [MW m</a:t>
            </a:r>
            <a:r>
              <a:rPr lang="en-GB" sz="1400" baseline="30000" dirty="0" smtClean="0"/>
              <a:t>-2</a:t>
            </a:r>
            <a:r>
              <a:rPr lang="en-GB" sz="1600" dirty="0" smtClean="0"/>
              <a:t>]</a:t>
            </a:r>
            <a:endParaRPr lang="en-GB" sz="1600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4190670" y="1420581"/>
            <a:ext cx="1762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 smtClean="0"/>
              <a:t>Pressure [Pa</a:t>
            </a:r>
            <a:r>
              <a:rPr lang="fr-FR" sz="1600" dirty="0" smtClean="0"/>
              <a:t>]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3601290" y="2882011"/>
            <a:ext cx="2352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Voltage [mV</a:t>
            </a:r>
            <a:r>
              <a:rPr lang="en-GB" sz="1600" dirty="0" smtClean="0"/>
              <a:t>]</a:t>
            </a:r>
            <a:endParaRPr lang="en-GB" sz="1600" baseline="-25000" dirty="0"/>
          </a:p>
        </p:txBody>
      </p:sp>
      <p:sp>
        <p:nvSpPr>
          <p:cNvPr id="2" name="Rectangle 1"/>
          <p:cNvSpPr/>
          <p:nvPr/>
        </p:nvSpPr>
        <p:spPr>
          <a:xfrm>
            <a:off x="3471689" y="931270"/>
            <a:ext cx="2789382" cy="522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299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023" y="1713388"/>
            <a:ext cx="5937969" cy="3746379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radiated power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288088" y="1713388"/>
            <a:ext cx="51720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We assume that all channels experience the same modelled voltage dependence </a:t>
            </a:r>
          </a:p>
          <a:p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Total </a:t>
            </a:r>
            <a:r>
              <a:rPr lang="en-GB" sz="2000" dirty="0"/>
              <a:t>radiated power calculated from all channels using the algorithm used on JET real </a:t>
            </a:r>
            <a:r>
              <a:rPr lang="en-GB" sz="2000" dirty="0" smtClean="0"/>
              <a:t>data (weighted sum of all channels)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algn="ctr"/>
            <a:r>
              <a:rPr lang="en-GB" sz="2000" dirty="0" smtClean="0"/>
              <a:t>Good reproduction of the time evolution </a:t>
            </a:r>
          </a:p>
          <a:p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6538167" y="4405567"/>
            <a:ext cx="4674329" cy="592561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691840"/>
            <a:ext cx="4545012" cy="453231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 model captures the difference between D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and N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,due to their respective cooling efficiencies, but to a lesser degree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 </a:t>
            </a:r>
            <a:r>
              <a:rPr lang="en-GB" sz="2000" dirty="0"/>
              <a:t>saturation effect at higher pressure for D</a:t>
            </a:r>
            <a:r>
              <a:rPr lang="en-GB" sz="2000" baseline="-25000" dirty="0"/>
              <a:t>2</a:t>
            </a:r>
            <a:r>
              <a:rPr lang="en-GB" sz="2000" dirty="0" smtClean="0"/>
              <a:t> </a:t>
            </a:r>
            <a:r>
              <a:rPr lang="en-GB" sz="2000" dirty="0"/>
              <a:t>is not reproduced </a:t>
            </a:r>
            <a:endParaRPr lang="en-GB" dirty="0" smtClean="0"/>
          </a:p>
          <a:p>
            <a:endParaRPr lang="en-GB" dirty="0" smtClean="0"/>
          </a:p>
          <a:p>
            <a:r>
              <a:rPr lang="en-GB" sz="2000" dirty="0" smtClean="0"/>
              <a:t>Within the same order of magnitude as the measured radiated power </a:t>
            </a:r>
            <a:endParaRPr lang="en-GB" dirty="0" smtClean="0"/>
          </a:p>
          <a:p>
            <a:endParaRPr lang="en-GB" sz="20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radiated power peak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25355" y="4172112"/>
            <a:ext cx="4757980" cy="989419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2" y="1691840"/>
            <a:ext cx="5422900" cy="35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benign termination scheme</a:t>
            </a:r>
          </a:p>
          <a:p>
            <a:r>
              <a:rPr lang="en-GB" dirty="0" smtClean="0"/>
              <a:t>Spectroscopy study of mitigated runaway beams</a:t>
            </a:r>
          </a:p>
          <a:p>
            <a:r>
              <a:rPr lang="en-GB" dirty="0" smtClean="0"/>
              <a:t>Bolometry measurements after large gas injections</a:t>
            </a:r>
          </a:p>
          <a:p>
            <a:r>
              <a:rPr lang="en-GB" dirty="0" smtClean="0"/>
              <a:t>Conclusions and perspectives</a:t>
            </a:r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46389" y="1185863"/>
            <a:ext cx="4314825" cy="278447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513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benign termination scheme</a:t>
            </a:r>
          </a:p>
          <a:p>
            <a:r>
              <a:rPr lang="en-GB" dirty="0" smtClean="0"/>
              <a:t>Spectroscopy study of mitigated runaway beams</a:t>
            </a:r>
          </a:p>
          <a:p>
            <a:r>
              <a:rPr lang="en-GB" dirty="0" smtClean="0"/>
              <a:t>Bolometry measurements after large gas injections</a:t>
            </a:r>
          </a:p>
          <a:p>
            <a:r>
              <a:rPr lang="en-GB" dirty="0" smtClean="0"/>
              <a:t>Conclusions and perspectives</a:t>
            </a:r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0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perspectives</a:t>
            </a:r>
            <a:endParaRPr lang="en-GB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The rise in radiated power cannot be due to thermal radiation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Unlikely to be due to UV deuterium lines due to strong opacity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Spurious radiated power at neutral pressures &gt; 0.1 </a:t>
            </a:r>
            <a:r>
              <a:rPr lang="en-GB" sz="2000" dirty="0" smtClean="0"/>
              <a:t>Pa  up to several megawatts!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Represents </a:t>
            </a:r>
            <a:r>
              <a:rPr lang="en-GB" sz="2000" dirty="0"/>
              <a:t>the majority of the signal in runaway electron mitigation experiments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The </a:t>
            </a:r>
            <a:r>
              <a:rPr lang="en-GB" sz="2000" dirty="0"/>
              <a:t>magnitude of the effect depends on the gas </a:t>
            </a:r>
            <a:r>
              <a:rPr lang="en-GB" sz="2000" dirty="0" smtClean="0"/>
              <a:t>species </a:t>
            </a:r>
            <a:r>
              <a:rPr lang="en-GB" sz="2000" dirty="0"/>
              <a:t>due to their individual cooling efficiencies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The change in </a:t>
            </a:r>
            <a:r>
              <a:rPr lang="en-GB" sz="2000" smtClean="0"/>
              <a:t>calibrated </a:t>
            </a:r>
            <a:r>
              <a:rPr lang="en-GB" sz="2000" smtClean="0"/>
              <a:t>constants can affect </a:t>
            </a:r>
            <a:r>
              <a:rPr lang="en-GB" sz="2000" dirty="0" smtClean="0"/>
              <a:t>the calculated incident radiated power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Radiated power increase also for SPI in empty vessel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 smtClean="0"/>
              <a:t>Radiation asymmetries: Vertical and horizontal bolometer cameras are affected differently </a:t>
            </a:r>
          </a:p>
        </p:txBody>
      </p:sp>
    </p:spTree>
    <p:extLst>
      <p:ext uri="{BB962C8B-B14F-4D97-AF65-F5344CB8AC3E}">
        <p14:creationId xmlns:p14="http://schemas.microsoft.com/office/powerpoint/2010/main" val="4117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240164" y="1381125"/>
            <a:ext cx="2789536" cy="4532313"/>
          </a:xfrm>
        </p:spPr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sz="2000" dirty="0" smtClean="0"/>
          </a:p>
          <a:p>
            <a:r>
              <a:rPr lang="en-GB" sz="2000" dirty="0" smtClean="0"/>
              <a:t>D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massive gas injection @ 48.044s</a:t>
            </a:r>
          </a:p>
          <a:p>
            <a:pPr algn="ctr"/>
            <a:endParaRPr lang="en-GB" sz="2000" dirty="0" smtClean="0"/>
          </a:p>
          <a:p>
            <a:r>
              <a:rPr lang="en-GB" sz="2000" dirty="0" smtClean="0"/>
              <a:t>Reionisation event       @ 48.125s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baseline="-25000" dirty="0"/>
              <a:t>2</a:t>
            </a:r>
            <a:r>
              <a:rPr lang="en-GB" dirty="0"/>
              <a:t> injection into RE beam</a:t>
            </a:r>
          </a:p>
        </p:txBody>
      </p:sp>
      <p:pic>
        <p:nvPicPr>
          <p:cNvPr id="2" name="KLDT-E5WE_105636_20s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775" t="3132" r="34583" b="9046"/>
          <a:stretch/>
        </p:blipFill>
        <p:spPr>
          <a:xfrm>
            <a:off x="2673375" y="872544"/>
            <a:ext cx="3492000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Power balance</a:t>
            </a:r>
            <a:endParaRPr lang="en-GB" dirty="0"/>
          </a:p>
        </p:txBody>
      </p:sp>
      <p:sp>
        <p:nvSpPr>
          <p:cNvPr id="19" name="Espace réservé du texte 6"/>
          <p:cNvSpPr txBox="1">
            <a:spLocks/>
          </p:cNvSpPr>
          <p:nvPr/>
        </p:nvSpPr>
        <p:spPr>
          <a:xfrm>
            <a:off x="7283850" y="1759850"/>
            <a:ext cx="4409222" cy="46354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/>
              <a:t>Equating the power gain to the REs accelerated by the electric field to the power loss through collisions, Bremsstrahlung tabulated in the ESTAR database and synchrotron radiation</a:t>
            </a:r>
          </a:p>
          <a:p>
            <a:endParaRPr lang="en-GB" dirty="0" smtClean="0"/>
          </a:p>
          <a:p>
            <a:r>
              <a:rPr lang="en-GB" b="1" dirty="0" smtClean="0"/>
              <a:t>ESTAR: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Collision stopping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Radiative stopping power: Bremsstrahlung 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Assumptions: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Homogeneous neutral density inside RE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Mono-energetic RE population at 10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Ar : D2 ratio equal to ratio of initial quantities injected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RE losses to the wall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8" y="2279040"/>
            <a:ext cx="6600825" cy="25812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35977" y="5319346"/>
            <a:ext cx="514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Wingdings" panose="05000000000000000000" pitchFamily="2" charset="2"/>
              </a:rPr>
              <a:t>Solve for deuterium density  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35977" y="5230667"/>
            <a:ext cx="3335948" cy="546689"/>
          </a:xfrm>
          <a:prstGeom prst="rect">
            <a:avLst/>
          </a:prstGeom>
          <a:noFill/>
          <a:ln w="28575" cap="flat" cmpd="sng" algn="ctr">
            <a:solidFill>
              <a:srgbClr val="254AA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501162" y="888023"/>
            <a:ext cx="9996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Estimate the radiated power emitted by D line radiation inside a RE beam using Photo emissivity coefficients (PEC)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But the D2 density inside the RE beam is unknown  </a:t>
            </a:r>
            <a:endParaRPr lang="en-GB" sz="16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3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: </a:t>
            </a:r>
            <a:r>
              <a:rPr lang="en-GB" dirty="0" smtClean="0"/>
              <a:t>Deuterium </a:t>
            </a:r>
            <a:endParaRPr lang="en-GB" dirty="0"/>
          </a:p>
        </p:txBody>
      </p:sp>
      <p:pic>
        <p:nvPicPr>
          <p:cNvPr id="7" name="Espace réservé du contenu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10236" r="31916" b="9336"/>
          <a:stretch/>
        </p:blipFill>
        <p:spPr>
          <a:xfrm>
            <a:off x="1924050" y="1892430"/>
            <a:ext cx="2672897" cy="2966262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1924050" y="2110355"/>
            <a:ext cx="335727" cy="2179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111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du contenu 24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126503" y="3258468"/>
            <a:ext cx="5219700" cy="3186211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Backup: Lyman alpha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suspicion was that the Lyman alpha could be absorbed by the neutral deuterium but could escape as it can only be re-emitted as a Lyman alpha. </a:t>
            </a:r>
          </a:p>
          <a:p>
            <a:endParaRPr lang="en-GB" dirty="0" smtClean="0"/>
          </a:p>
          <a:p>
            <a:r>
              <a:rPr lang="en-GB" dirty="0" smtClean="0"/>
              <a:t>However, a spectroscopy measurement available for a single pulse shows the Lyman alpha decreasing</a:t>
            </a:r>
          </a:p>
          <a:p>
            <a:endParaRPr lang="en-GB" dirty="0" smtClean="0"/>
          </a:p>
          <a:p>
            <a:r>
              <a:rPr lang="en-GB" dirty="0" smtClean="0"/>
              <a:t>Not responsible for the radiated power </a:t>
            </a:r>
          </a:p>
          <a:p>
            <a:endParaRPr lang="en-GB" dirty="0"/>
          </a:p>
          <a:p>
            <a:r>
              <a:rPr lang="en-GB" dirty="0" smtClean="0"/>
              <a:t>No conclusion for the signal increase of the diamond UV detector</a:t>
            </a:r>
            <a:endParaRPr lang="en-GB" dirty="0"/>
          </a:p>
        </p:txBody>
      </p:sp>
      <p:pic>
        <p:nvPicPr>
          <p:cNvPr id="26" name="Espace réservé du contenu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10236" r="31916" b="9336"/>
          <a:stretch/>
        </p:blipFill>
        <p:spPr>
          <a:xfrm>
            <a:off x="7039956" y="314036"/>
            <a:ext cx="2586644" cy="28705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6018" y="3981889"/>
            <a:ext cx="5163615" cy="819170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714309" y="1381125"/>
            <a:ext cx="4754883" cy="4532313"/>
          </a:xfrm>
        </p:spPr>
        <p:txBody>
          <a:bodyPr/>
          <a:lstStyle/>
          <a:p>
            <a:r>
              <a:rPr lang="en-GB" dirty="0" smtClean="0"/>
              <a:t>The dependence on the amount of deuterium injected in dry runs matches what we observe in runway beams.</a:t>
            </a:r>
          </a:p>
          <a:p>
            <a:endParaRPr lang="en-GB" dirty="0"/>
          </a:p>
          <a:p>
            <a:r>
              <a:rPr lang="en-GB" dirty="0" smtClean="0"/>
              <a:t>The magnitude is also comparable. </a:t>
            </a:r>
          </a:p>
          <a:p>
            <a:endParaRPr lang="en-GB" dirty="0"/>
          </a:p>
          <a:p>
            <a:r>
              <a:rPr lang="en-GB" dirty="0" smtClean="0"/>
              <a:t>Some radiation appears to remain in real pulses</a:t>
            </a:r>
          </a:p>
          <a:p>
            <a:endParaRPr lang="en-GB" dirty="0"/>
          </a:p>
          <a:p>
            <a:r>
              <a:rPr lang="en-GB" dirty="0" smtClean="0"/>
              <a:t>We want to be able to recover the “real” radiated power 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>
          <a:xfrm>
            <a:off x="9467850" y="6343650"/>
            <a:ext cx="1174750" cy="365125"/>
          </a:xfrm>
        </p:spPr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: Comparing </a:t>
            </a:r>
            <a:r>
              <a:rPr lang="en-GB" dirty="0" smtClean="0"/>
              <a:t>dry runs and real pulses</a:t>
            </a:r>
            <a:endParaRPr lang="en-GB" dirty="0"/>
          </a:p>
        </p:txBody>
      </p:sp>
      <p:pic>
        <p:nvPicPr>
          <p:cNvPr id="8" name="Espace réservé du contenu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9896" r="9155" b="3362"/>
          <a:stretch/>
        </p:blipFill>
        <p:spPr>
          <a:xfrm>
            <a:off x="722313" y="1750457"/>
            <a:ext cx="5809116" cy="35486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40969" y="5174662"/>
            <a:ext cx="549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Mean radiated power measured 0.17s after SPI / MGI arrival.</a:t>
            </a:r>
          </a:p>
          <a:p>
            <a:endParaRPr lang="en-GB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31838" y="1381125"/>
            <a:ext cx="481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 pulses: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5650" y="3524762"/>
            <a:ext cx="5057230" cy="1005673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14800" y="2439750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High Ar content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886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50" y="1888331"/>
            <a:ext cx="5686717" cy="3752851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Neutral pressure dependence</a:t>
            </a:r>
            <a:endParaRPr lang="en-GB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7172960" y="1970240"/>
            <a:ext cx="4287203" cy="39431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/>
              <a:t>Cryopumps</a:t>
            </a:r>
            <a:r>
              <a:rPr lang="en-GB" sz="2000" dirty="0" smtClean="0"/>
              <a:t> are responsible for the majority of the pumping on JET</a:t>
            </a:r>
          </a:p>
          <a:p>
            <a:endParaRPr lang="en-GB" sz="2000" dirty="0"/>
          </a:p>
          <a:p>
            <a:r>
              <a:rPr lang="en-GB" sz="2000" dirty="0" smtClean="0"/>
              <a:t>When turned off, the “radiated power” takes a longer time to decrease</a:t>
            </a:r>
          </a:p>
          <a:p>
            <a:endParaRPr lang="en-GB" sz="2000" dirty="0"/>
          </a:p>
          <a:p>
            <a:pPr algn="ctr"/>
            <a:r>
              <a:rPr lang="en-GB" sz="2000" dirty="0" smtClean="0"/>
              <a:t>The bolometer response follows the neutral gas pressure evolution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7172959" y="4282910"/>
            <a:ext cx="4357855" cy="1008180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838" y="1458119"/>
            <a:ext cx="8356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D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 MGIs into </a:t>
            </a:r>
            <a:r>
              <a:rPr lang="en-GB" sz="2000" b="1" dirty="0"/>
              <a:t>the empty vacuum </a:t>
            </a:r>
            <a:r>
              <a:rPr lang="en-GB" sz="2000" b="1" dirty="0" smtClean="0"/>
              <a:t>vessel with </a:t>
            </a:r>
            <a:r>
              <a:rPr lang="en-GB" sz="2000" b="1" dirty="0" err="1" smtClean="0"/>
              <a:t>cryopumps</a:t>
            </a:r>
            <a:r>
              <a:rPr lang="en-GB" sz="2000" b="1" dirty="0" smtClean="0"/>
              <a:t> on and off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482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304" y="732249"/>
            <a:ext cx="7072002" cy="3995060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23993" y="3280994"/>
            <a:ext cx="4703614" cy="2892629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Backup: Injection 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0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Peak radiated power after MGI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800295" y="2332175"/>
            <a:ext cx="44565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Spurious radiated power measured at neutral pressures &gt; 0.1 Pa </a:t>
            </a:r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Dependent on:</a:t>
            </a:r>
          </a:p>
          <a:p>
            <a:r>
              <a:rPr lang="en-GB" sz="20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Quantity of gas injected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Gas species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 smtClean="0"/>
          </a:p>
          <a:p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731838" y="1249951"/>
            <a:ext cx="6633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Peak “radiated power” dependence on peak neutral pressure reached after massive gas injection (MGI) </a:t>
            </a:r>
            <a:endParaRPr lang="en-GB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6570826" y="4065972"/>
            <a:ext cx="4428508" cy="1127463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8" y="1947649"/>
            <a:ext cx="5953088" cy="38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>
          <a:xfrm>
            <a:off x="9334500" y="6343650"/>
            <a:ext cx="1308100" cy="365125"/>
          </a:xfrm>
        </p:spPr>
        <p:txBody>
          <a:bodyPr/>
          <a:lstStyle/>
          <a:p>
            <a:r>
              <a:rPr lang="en-US" dirty="0" smtClean="0"/>
              <a:t>04/09/2023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Présentation CSI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SPI into dry runs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88" y="1434174"/>
            <a:ext cx="6305930" cy="42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2" y="1544756"/>
            <a:ext cx="7099951" cy="4183212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36600" y="320094"/>
            <a:ext cx="10728325" cy="871827"/>
          </a:xfrm>
        </p:spPr>
        <p:txBody>
          <a:bodyPr/>
          <a:lstStyle/>
          <a:p>
            <a:r>
              <a:rPr lang="en-GB" dirty="0" smtClean="0"/>
              <a:t>Benign termination scenario</a:t>
            </a:r>
            <a:endParaRPr lang="en-GB" dirty="0"/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1283017" y="1584327"/>
            <a:ext cx="0" cy="37080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2178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4955858" y="1584327"/>
            <a:ext cx="0" cy="37080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685323" y="1206949"/>
            <a:ext cx="119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2178B5"/>
                </a:solidFill>
              </a:rPr>
              <a:t>1</a:t>
            </a:r>
            <a:endParaRPr lang="en-GB" sz="2000" b="1" dirty="0">
              <a:solidFill>
                <a:srgbClr val="2178B5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99858" y="1212569"/>
            <a:ext cx="151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74757" y="1185085"/>
            <a:ext cx="35027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solidFill>
                  <a:srgbClr val="2178B5"/>
                </a:solidFill>
              </a:rPr>
              <a:t>Argon</a:t>
            </a:r>
            <a:r>
              <a:rPr lang="en-GB" sz="2000" dirty="0" smtClean="0"/>
              <a:t> injection to trigger a disruption and RE beam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>
              <a:solidFill>
                <a:srgbClr val="E6001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solidFill>
                  <a:srgbClr val="E60019"/>
                </a:solidFill>
              </a:rPr>
              <a:t>D</a:t>
            </a:r>
            <a:r>
              <a:rPr lang="en-GB" sz="2000" baseline="-25000" dirty="0" smtClean="0">
                <a:solidFill>
                  <a:srgbClr val="E60019"/>
                </a:solidFill>
              </a:rPr>
              <a:t>2</a:t>
            </a:r>
            <a:r>
              <a:rPr lang="en-GB" sz="2000" dirty="0" smtClean="0"/>
              <a:t> (</a:t>
            </a:r>
            <a:r>
              <a:rPr lang="en-GB" sz="2000" dirty="0"/>
              <a:t>or H</a:t>
            </a:r>
            <a:r>
              <a:rPr lang="en-GB" sz="2000" baseline="-25000" dirty="0"/>
              <a:t>2</a:t>
            </a:r>
            <a:r>
              <a:rPr lang="en-GB" sz="2000" dirty="0" smtClean="0"/>
              <a:t>) injection with standard gas valve, MGI</a:t>
            </a:r>
            <a:r>
              <a:rPr lang="en-GB" sz="2000" dirty="0"/>
              <a:t> </a:t>
            </a:r>
            <a:r>
              <a:rPr lang="en-GB" sz="2000" dirty="0" smtClean="0"/>
              <a:t>or SPI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Recombination of the companion plasma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Final collapse: Large MHD instability + absence of regeneration </a:t>
            </a:r>
            <a:r>
              <a:rPr lang="en-GB" sz="2000" dirty="0" smtClean="0">
                <a:sym typeface="Wingdings" panose="05000000000000000000" pitchFamily="2" charset="2"/>
              </a:rPr>
              <a:t> benign termination 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/>
              <a:t>Demonstrated </a:t>
            </a:r>
            <a:r>
              <a:rPr lang="en-GB" sz="2000" dirty="0"/>
              <a:t>on JET, TCV, DIII-D and AUG</a:t>
            </a:r>
          </a:p>
          <a:p>
            <a:endParaRPr lang="en-GB" sz="2000" dirty="0" smtClean="0"/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758724" y="1526689"/>
            <a:ext cx="119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6471821" y="1821279"/>
            <a:ext cx="430151" cy="1895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630779" y="2569469"/>
            <a:ext cx="119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3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5228473" y="2969579"/>
            <a:ext cx="0" cy="3263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917588" y="2707969"/>
            <a:ext cx="1456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Companion plasma </a:t>
            </a:r>
            <a:endParaRPr lang="en-GB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831273" y="5607234"/>
            <a:ext cx="3368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JPN 95135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0077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34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Backup : bridge voltage</a:t>
            </a:r>
            <a:endParaRPr lang="en-GB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9062" y="1993964"/>
            <a:ext cx="4820633" cy="31728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657" y="2405408"/>
            <a:ext cx="2747574" cy="105624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84411" y="3735199"/>
            <a:ext cx="188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</a:t>
            </a:r>
            <a:r>
              <a:rPr lang="en-GB" baseline="-25000" dirty="0" smtClean="0"/>
              <a:t>RMS</a:t>
            </a:r>
            <a:r>
              <a:rPr lang="en-GB" dirty="0" smtClean="0"/>
              <a:t> = 14.14 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8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Backup: bolometer equations</a:t>
            </a:r>
            <a:endParaRPr lang="en-GB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218" y="1100832"/>
            <a:ext cx="8685041" cy="4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: </a:t>
            </a:r>
            <a:r>
              <a:rPr lang="en-GB" dirty="0" smtClean="0"/>
              <a:t>Model equations </a:t>
            </a:r>
            <a:endParaRPr lang="en-GB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786" y="4630691"/>
            <a:ext cx="2615044" cy="8760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86" y="1101201"/>
            <a:ext cx="4940470" cy="43220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767" y="5506699"/>
            <a:ext cx="3991082" cy="10766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96" y="3085395"/>
            <a:ext cx="2384224" cy="10015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30" y="1585146"/>
            <a:ext cx="6434356" cy="104007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1838" y="2876365"/>
            <a:ext cx="5802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Conductivity through solids: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Conductivity through gas: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5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538" y="2594769"/>
            <a:ext cx="8924925" cy="210502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cooling time constant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7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656627" y="1185864"/>
                <a:ext cx="5439373" cy="4845050"/>
              </a:xfrm>
            </p:spPr>
            <p:txBody>
              <a:bodyPr>
                <a:normAutofit lnSpcReduction="1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Saturation of the Penning gauges on JET at high pressures (&gt; 1 Pa)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ym typeface="Wingdings" panose="05000000000000000000" pitchFamily="2" charset="2"/>
                  </a:rPr>
                  <a:t>Dependent on gas species measured</a:t>
                </a:r>
              </a:p>
              <a:p>
                <a:r>
                  <a:rPr lang="en-GB" sz="2000" b="1" dirty="0" smtClean="0">
                    <a:sym typeface="Wingdings" panose="05000000000000000000" pitchFamily="2" charset="2"/>
                  </a:rPr>
                  <a:t>Pumping model: </a:t>
                </a:r>
                <a:endParaRPr lang="en-GB" sz="2000" b="1" dirty="0"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GB" sz="2800"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GB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d>
                      <m:d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GB" sz="2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GB" sz="2000" dirty="0" smtClean="0">
                    <a:sym typeface="Wingdings" panose="05000000000000000000" pitchFamily="2" charset="2"/>
                  </a:rPr>
                  <a:t> </a:t>
                </a:r>
                <a:endParaRPr lang="en-GB" sz="2000" dirty="0" smtClean="0"/>
              </a:p>
              <a:p>
                <a:endParaRPr lang="en-GB" dirty="0" smtClean="0"/>
              </a:p>
              <a:p>
                <a:r>
                  <a:rPr lang="en-GB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GB" sz="1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 </a:t>
                </a:r>
                <a:r>
                  <a:rPr lang="en-GB" sz="1400" dirty="0"/>
                  <a:t>: Flow rate (injection) = 0 Pa m</a:t>
                </a:r>
                <a:r>
                  <a:rPr lang="en-GB" sz="1400" baseline="30000" dirty="0"/>
                  <a:t>3 </a:t>
                </a:r>
                <a:r>
                  <a:rPr lang="en-GB" sz="1400" dirty="0"/>
                  <a:t> s</a:t>
                </a:r>
                <a:r>
                  <a:rPr lang="en-GB" sz="1400" baseline="30000" dirty="0"/>
                  <a:t>-1</a:t>
                </a:r>
                <a:r>
                  <a:rPr lang="en-GB" sz="1400" dirty="0"/>
                  <a:t> </a:t>
                </a:r>
              </a:p>
              <a:p>
                <a:r>
                  <a:rPr lang="en-GB" sz="1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GB" sz="1400" dirty="0" smtClean="0"/>
                  <a:t> </a:t>
                </a:r>
                <a:r>
                  <a:rPr lang="en-GB" sz="1400" dirty="0"/>
                  <a:t>: Pumping rate </a:t>
                </a:r>
                <a:r>
                  <a:rPr lang="en-GB" sz="1400" dirty="0" smtClean="0"/>
                  <a:t>(</a:t>
                </a:r>
                <a:r>
                  <a:rPr lang="en-GB" sz="1400" dirty="0"/>
                  <a:t>D</a:t>
                </a:r>
                <a:r>
                  <a:rPr lang="en-GB" sz="1400" baseline="-25000" dirty="0"/>
                  <a:t>2</a:t>
                </a:r>
                <a:r>
                  <a:rPr lang="en-GB" sz="1400" dirty="0" smtClean="0"/>
                  <a:t>) [1]</a:t>
                </a:r>
                <a:r>
                  <a:rPr lang="en-GB" sz="1400" baseline="-25000" dirty="0" smtClean="0"/>
                  <a:t> </a:t>
                </a:r>
                <a:r>
                  <a:rPr lang="en-GB" sz="1400" dirty="0" smtClean="0"/>
                  <a:t>= </a:t>
                </a:r>
                <a:r>
                  <a:rPr lang="en-GB" sz="1400" dirty="0"/>
                  <a:t>200 m</a:t>
                </a:r>
                <a:r>
                  <a:rPr lang="en-GB" sz="1400" baseline="30000" dirty="0"/>
                  <a:t>3 </a:t>
                </a:r>
                <a:r>
                  <a:rPr lang="en-GB" sz="1400" dirty="0"/>
                  <a:t> </a:t>
                </a:r>
                <a:r>
                  <a:rPr lang="en-GB" sz="1400" dirty="0" smtClean="0"/>
                  <a:t>s</a:t>
                </a:r>
                <a:r>
                  <a:rPr lang="en-GB" sz="1400" baseline="30000" dirty="0" smtClean="0"/>
                  <a:t>-1</a:t>
                </a:r>
                <a:endParaRPr lang="en-GB" sz="1400" dirty="0"/>
              </a:p>
              <a:p>
                <a:r>
                  <a:rPr lang="en-GB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GB" sz="1400" dirty="0"/>
                  <a:t> : Vessel volume = 185 m</a:t>
                </a:r>
                <a:r>
                  <a:rPr lang="en-GB" sz="1400" baseline="30000" dirty="0"/>
                  <a:t>3 </a:t>
                </a:r>
                <a:endParaRPr lang="en-GB" sz="1400" dirty="0" smtClean="0"/>
              </a:p>
              <a:p>
                <a:r>
                  <a:rPr lang="en-GB" dirty="0" smtClean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Instantaneous gas dispersion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Isothermal expansion</a:t>
                </a:r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627" y="1185864"/>
                <a:ext cx="5439373" cy="4845050"/>
              </a:xfrm>
              <a:blipFill>
                <a:blip r:embed="rId3"/>
                <a:stretch>
                  <a:fillRect l="-2915" t="-1259" b="-3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Pressure estimate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868" y="2088934"/>
            <a:ext cx="5119255" cy="33516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65818" y="1688824"/>
            <a:ext cx="3491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Neutral pressure after MGI</a:t>
            </a:r>
            <a:endParaRPr lang="en-GB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956180" y="6266764"/>
            <a:ext cx="597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[1] W</a:t>
            </a:r>
            <a:r>
              <a:rPr lang="en-GB" sz="1400" dirty="0"/>
              <a:t>. </a:t>
            </a:r>
            <a:r>
              <a:rPr lang="en-GB" sz="1400" dirty="0" err="1" smtClean="0"/>
              <a:t>Obert</a:t>
            </a:r>
            <a:r>
              <a:rPr lang="en-GB" sz="1400" dirty="0" smtClean="0"/>
              <a:t>, </a:t>
            </a:r>
            <a:r>
              <a:rPr lang="en-GB" sz="1400" i="1" dirty="0"/>
              <a:t>Proceedings of 16th International Symposium on Fusion </a:t>
            </a:r>
            <a:r>
              <a:rPr lang="en-GB" sz="1400" i="1" dirty="0" smtClean="0"/>
              <a:t>Engineering</a:t>
            </a:r>
            <a:r>
              <a:rPr lang="en-GB" sz="1400" dirty="0" smtClean="0"/>
              <a:t>, 1995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6193" y="5554174"/>
            <a:ext cx="709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 fairly good match is obtained with penning gauges measurements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530218" y="5461812"/>
            <a:ext cx="7228828" cy="554055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1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>
          <a:xfrm>
            <a:off x="205830" y="1034557"/>
            <a:ext cx="5977423" cy="520580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: Modelled channel power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338888" y="1589858"/>
            <a:ext cx="51720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 smtClean="0"/>
              <a:t>A bridge imbalance and measured voltage arises following the increase in neutral pressure</a:t>
            </a:r>
          </a:p>
          <a:p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 « incident power » on the sensor is calculated with the code used to process bolometry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sz="2000" dirty="0" smtClean="0"/>
          </a:p>
          <a:p>
            <a:pPr algn="ctr"/>
            <a:r>
              <a:rPr lang="en-GB" sz="2000" dirty="0" smtClean="0"/>
              <a:t>Good quantitative agreement with some channels, qualitative for others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6443662" y="4600147"/>
            <a:ext cx="4962525" cy="865595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1163" y="4261593"/>
            <a:ext cx="2352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Radiated power [MW m</a:t>
            </a:r>
            <a:r>
              <a:rPr lang="en-GB" sz="1400" baseline="30000" dirty="0" smtClean="0"/>
              <a:t>-2</a:t>
            </a:r>
            <a:r>
              <a:rPr lang="en-GB" sz="1600" dirty="0" smtClean="0"/>
              <a:t>]</a:t>
            </a:r>
            <a:endParaRPr lang="en-GB" sz="1600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4190670" y="1420581"/>
            <a:ext cx="1762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 smtClean="0"/>
              <a:t>Pressure [Pa</a:t>
            </a:r>
            <a:r>
              <a:rPr lang="fr-FR" sz="1600" dirty="0" smtClean="0"/>
              <a:t>]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3601290" y="2882011"/>
            <a:ext cx="2352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Voltage [mV</a:t>
            </a:r>
            <a:r>
              <a:rPr lang="en-GB" sz="1600" dirty="0" smtClean="0"/>
              <a:t>]</a:t>
            </a:r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0605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543" y="1297809"/>
            <a:ext cx="5908660" cy="3308849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Backup : Channel responses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9" t="12632" r="5344" b="17223"/>
          <a:stretch/>
        </p:blipFill>
        <p:spPr>
          <a:xfrm>
            <a:off x="169329" y="2221669"/>
            <a:ext cx="2628369" cy="330989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1127" y="1660887"/>
            <a:ext cx="199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Lines of sight - vertical bolometer camera </a:t>
            </a:r>
            <a:endParaRPr lang="en-GB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807577" y="620409"/>
            <a:ext cx="579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Normalised peak voltage measured across channels D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 pulses: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76098" y="4730114"/>
            <a:ext cx="9048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/>
              <a:t>Large discrepancies between </a:t>
            </a:r>
            <a:r>
              <a:rPr lang="en-GB" dirty="0" smtClean="0"/>
              <a:t>channels</a:t>
            </a:r>
          </a:p>
          <a:p>
            <a:pPr algn="just"/>
            <a:endParaRPr lang="en-GB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 smtClean="0"/>
              <a:t>Adjacent channels can have very different responses: Not just caused by gas propagation effects</a:t>
            </a:r>
            <a:endParaRPr lang="en-GB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/>
              <a:t>Depends on the channel’s individual </a:t>
            </a:r>
            <a:r>
              <a:rPr lang="en-GB" dirty="0" smtClean="0"/>
              <a:t>characteristics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565" y="26754631"/>
            <a:ext cx="1946191" cy="1123744"/>
          </a:xfrm>
          <a:prstGeom prst="roundRect">
            <a:avLst>
              <a:gd name="adj" fmla="val 162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41179" y="3191022"/>
            <a:ext cx="1857177" cy="106787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058651" y="2155956"/>
            <a:ext cx="155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Bolometer head 4 channels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31838" y="1192800"/>
            <a:ext cx="5797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Bolometer camera:</a:t>
            </a:r>
          </a:p>
        </p:txBody>
      </p:sp>
    </p:spTree>
    <p:extLst>
      <p:ext uri="{BB962C8B-B14F-4D97-AF65-F5344CB8AC3E}">
        <p14:creationId xmlns:p14="http://schemas.microsoft.com/office/powerpoint/2010/main" val="30758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: Why do we see such large variations?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31838" y="1309166"/>
                <a:ext cx="6026755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 smtClean="0"/>
                  <a:t>The cooling time constants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𝝉</m:t>
                        </m:r>
                      </m:e>
                      <m:sub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GB" dirty="0" smtClean="0"/>
                  <a:t>of each channel is determined (</a:t>
                </a:r>
                <a:r>
                  <a:rPr lang="en-GB" dirty="0"/>
                  <a:t>in vacuum) </a:t>
                </a:r>
                <a:r>
                  <a:rPr lang="en-GB" dirty="0" smtClean="0"/>
                  <a:t> by thermal conductivity of the: </a:t>
                </a:r>
              </a:p>
              <a:p>
                <a:pPr algn="just"/>
                <a:endParaRPr lang="en-GB" dirty="0" smtClean="0"/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Thermal contact layer 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Mica substrate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endParaRPr lang="en-GB" dirty="0"/>
              </a:p>
              <a:p>
                <a:pPr algn="just"/>
                <a:r>
                  <a:rPr lang="en-GB" dirty="0" smtClean="0"/>
                  <a:t>Variations in thermal conductivity arise due to </a:t>
                </a:r>
                <a:r>
                  <a:rPr lang="en-GB" b="1" dirty="0" smtClean="0"/>
                  <a:t>manufacturing tolerances </a:t>
                </a:r>
                <a:r>
                  <a:rPr lang="en-GB" dirty="0" smtClean="0"/>
                  <a:t>and </a:t>
                </a:r>
                <a:r>
                  <a:rPr lang="en-GB" b="1" dirty="0" smtClean="0"/>
                  <a:t>ageing</a:t>
                </a:r>
                <a:r>
                  <a:rPr lang="en-GB" dirty="0" smtClean="0"/>
                  <a:t> of the materials</a:t>
                </a:r>
              </a:p>
              <a:p>
                <a:pPr algn="just"/>
                <a:endParaRPr lang="en-GB" dirty="0" smtClean="0"/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 smtClean="0"/>
                  <a:t>Calibrated cooling times: </a:t>
                </a:r>
                <a:r>
                  <a:rPr lang="en-GB" b="1" dirty="0" smtClean="0"/>
                  <a:t>123 – 252 </a:t>
                </a:r>
                <a:r>
                  <a:rPr lang="en-GB" b="1" dirty="0" err="1" smtClean="0"/>
                  <a:t>ms</a:t>
                </a:r>
                <a:r>
                  <a:rPr lang="en-GB" b="1" dirty="0" smtClean="0"/>
                  <a:t> ! </a:t>
                </a:r>
              </a:p>
              <a:p>
                <a:pPr algn="just"/>
                <a:endParaRPr lang="en-GB" dirty="0" smtClean="0"/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These can also vary between the measurement and reference absorber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The temperature coefficient of resistivity can also vary between each resistor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309166"/>
                <a:ext cx="6026755" cy="4801314"/>
              </a:xfrm>
              <a:prstGeom prst="rect">
                <a:avLst/>
              </a:prstGeom>
              <a:blipFill>
                <a:blip r:embed="rId2"/>
                <a:stretch>
                  <a:fillRect l="-809" t="-762" r="-9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Espace réservé du contenu 12"/>
          <p:cNvPicPr>
            <a:picLocks noChangeAspect="1"/>
          </p:cNvPicPr>
          <p:nvPr/>
        </p:nvPicPr>
        <p:blipFill rotWithShape="1">
          <a:blip r:embed="rId3"/>
          <a:srcRect r="49772"/>
          <a:stretch/>
        </p:blipFill>
        <p:spPr>
          <a:xfrm>
            <a:off x="6948267" y="1682966"/>
            <a:ext cx="4574040" cy="2556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09287" y="4820575"/>
            <a:ext cx="385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Difficult to model exactly without experimental measurements! </a:t>
            </a:r>
            <a:endParaRPr lang="en-GB" sz="2000" dirty="0"/>
          </a:p>
        </p:txBody>
      </p:sp>
      <p:sp>
        <p:nvSpPr>
          <p:cNvPr id="15" name="Rectangle 14"/>
          <p:cNvSpPr/>
          <p:nvPr/>
        </p:nvSpPr>
        <p:spPr>
          <a:xfrm>
            <a:off x="7085416" y="4741720"/>
            <a:ext cx="4299741" cy="865595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240" y="1478827"/>
            <a:ext cx="4791690" cy="31680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Backup : Peak channel voltage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580" y="1478827"/>
            <a:ext cx="4759266" cy="316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5266" y="1078717"/>
            <a:ext cx="8280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Average peak voltage reached after MGI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3213" y="4646827"/>
            <a:ext cx="10696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/>
              <a:t>Error bars show the minimum and maximum voltage across all channels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/>
              <a:t>Modelled voltage within the same order of magnitude as the experimental results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/>
              <a:t>But very large error bars, particularly at high pressures!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270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607" y="1030467"/>
            <a:ext cx="3970023" cy="25200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Backup: parameter study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89" y="1030467"/>
            <a:ext cx="3823852" cy="252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847" y="3648641"/>
            <a:ext cx="3771506" cy="25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5476"/>
            <a:ext cx="3684414" cy="252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088" y="3648641"/>
            <a:ext cx="393308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5668962" cy="4532313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Experimental observations: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 smtClean="0"/>
              <a:t>Condition for benign termination:</a:t>
            </a:r>
          </a:p>
          <a:p>
            <a:pPr marL="6096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R</a:t>
            </a:r>
            <a:r>
              <a:rPr lang="en-GB" sz="2000" dirty="0" smtClean="0"/>
              <a:t>ecombination of the companion plasma and</a:t>
            </a:r>
            <a:r>
              <a:rPr lang="en-GB" sz="2000" b="1" dirty="0" smtClean="0"/>
              <a:t> stays </a:t>
            </a:r>
            <a:r>
              <a:rPr lang="en-GB" sz="2000" dirty="0" smtClean="0"/>
              <a:t>recombined  </a:t>
            </a:r>
          </a:p>
          <a:p>
            <a:pPr lvl="1" indent="0">
              <a:buNone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 smtClean="0"/>
              <a:t>Minimum amount of deuterium </a:t>
            </a:r>
          </a:p>
          <a:p>
            <a:pPr marL="609600" lvl="1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Neutral D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provide heat transport to the walls</a:t>
            </a:r>
          </a:p>
          <a:p>
            <a:pPr lvl="1" indent="0">
              <a:buNone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 smtClean="0"/>
              <a:t>Maximum amount of argon or deuterium </a:t>
            </a:r>
          </a:p>
          <a:p>
            <a:pPr marL="609600" lvl="1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Makes the companion plasma more resistive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807199" y="1504950"/>
            <a:ext cx="4652963" cy="4408488"/>
          </a:xfrm>
        </p:spPr>
        <p:txBody>
          <a:bodyPr>
            <a:normAutofit/>
          </a:bodyPr>
          <a:lstStyle/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Balance between runaway interaction with the companion plasma and energy loss mechanisms  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000" b="1" dirty="0" smtClean="0"/>
              <a:t>The composition and power balance of the companion plasma matters! </a:t>
            </a:r>
            <a:endParaRPr lang="en-GB" sz="20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Benign termination – </a:t>
            </a:r>
            <a:r>
              <a:rPr lang="en-GB" b="1" dirty="0"/>
              <a:t>Operational limits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807199" y="3326524"/>
            <a:ext cx="4724251" cy="1086014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2" y="1544756"/>
            <a:ext cx="7099951" cy="4183212"/>
          </a:xfr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36600" y="320094"/>
            <a:ext cx="10728325" cy="871827"/>
          </a:xfrm>
        </p:spPr>
        <p:txBody>
          <a:bodyPr/>
          <a:lstStyle/>
          <a:p>
            <a:r>
              <a:rPr lang="en-GB" dirty="0" smtClean="0"/>
              <a:t>Benign termination – radiated power</a:t>
            </a:r>
            <a:endParaRPr lang="en-GB" dirty="0"/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1283017" y="1584327"/>
            <a:ext cx="0" cy="37080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2178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4955858" y="1584327"/>
            <a:ext cx="0" cy="37080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600078" y="1207855"/>
            <a:ext cx="1373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2178B5"/>
                </a:solidFill>
              </a:rPr>
              <a:t>Ar trigger</a:t>
            </a:r>
            <a:endParaRPr lang="en-GB" sz="2000" dirty="0">
              <a:solidFill>
                <a:srgbClr val="2178B5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99858" y="1212569"/>
            <a:ext cx="151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D</a:t>
            </a:r>
            <a:r>
              <a:rPr lang="fr-FR" sz="2000" baseline="-25000" dirty="0" smtClean="0">
                <a:solidFill>
                  <a:srgbClr val="FF0000"/>
                </a:solidFill>
              </a:rPr>
              <a:t>2</a:t>
            </a:r>
            <a:r>
              <a:rPr lang="fr-FR" sz="2000" dirty="0" smtClean="0">
                <a:solidFill>
                  <a:srgbClr val="FF0000"/>
                </a:solidFill>
              </a:rPr>
              <a:t> injection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74757" y="1185085"/>
            <a:ext cx="35027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Before D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Cold companion plasma ~12 eV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After D</a:t>
            </a:r>
            <a:r>
              <a:rPr lang="en-GB" sz="2000" b="1" baseline="-25000" dirty="0"/>
              <a:t>2 </a:t>
            </a:r>
            <a:r>
              <a:rPr lang="en-GB" sz="2000" b="1" dirty="0" smtClean="0"/>
              <a:t>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Recombined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We expect the radiated power to go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r>
              <a:rPr lang="en-GB" sz="2000" b="1" dirty="0" smtClean="0"/>
              <a:t>But..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r>
              <a:rPr lang="en-GB" sz="2000" b="1" dirty="0" smtClean="0"/>
              <a:t>Several megawatts of radiated power measured</a:t>
            </a:r>
            <a:endParaRPr lang="en-GB" sz="2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2058726" y="1483531"/>
            <a:ext cx="34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6600" y="638771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>
                <a:latin typeface="Utopia-Regular"/>
              </a:rPr>
              <a:t>[1] </a:t>
            </a:r>
            <a:r>
              <a:rPr lang="en-GB" sz="1200" dirty="0" err="1" smtClean="0">
                <a:latin typeface="Utopia-Regular"/>
              </a:rPr>
              <a:t>S.Sridhar</a:t>
            </a:r>
            <a:r>
              <a:rPr lang="en-GB" sz="1200" dirty="0" smtClean="0">
                <a:latin typeface="Utopia-Regular"/>
              </a:rPr>
              <a:t>, PhD thesis, 2020</a:t>
            </a:r>
            <a:endParaRPr lang="en-GB" sz="1200" dirty="0"/>
          </a:p>
        </p:txBody>
      </p:sp>
      <p:sp>
        <p:nvSpPr>
          <p:cNvPr id="23" name="Rectangle 22"/>
          <p:cNvSpPr/>
          <p:nvPr/>
        </p:nvSpPr>
        <p:spPr>
          <a:xfrm>
            <a:off x="7999455" y="4519850"/>
            <a:ext cx="3391408" cy="780695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lèche vers le bas 15"/>
          <p:cNvSpPr/>
          <p:nvPr/>
        </p:nvSpPr>
        <p:spPr>
          <a:xfrm flipV="1">
            <a:off x="5222639" y="3888419"/>
            <a:ext cx="222439" cy="488272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831273" y="5607234"/>
            <a:ext cx="3368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JPN 95135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614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benign termination scheme</a:t>
            </a:r>
          </a:p>
          <a:p>
            <a:r>
              <a:rPr lang="en-GB" dirty="0" smtClean="0"/>
              <a:t>Spectroscopy study of mitigated runaway beams</a:t>
            </a:r>
          </a:p>
          <a:p>
            <a:r>
              <a:rPr lang="en-GB" dirty="0" smtClean="0"/>
              <a:t>Bolometry measurements after large gas injections</a:t>
            </a:r>
          </a:p>
          <a:p>
            <a:r>
              <a:rPr lang="en-GB" dirty="0" smtClean="0"/>
              <a:t>Conclusions and perspectives </a:t>
            </a:r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97745" y="1153029"/>
            <a:ext cx="5127625" cy="124301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8" name="Rectangle 7"/>
          <p:cNvSpPr/>
          <p:nvPr/>
        </p:nvSpPr>
        <p:spPr>
          <a:xfrm>
            <a:off x="543770" y="3330862"/>
            <a:ext cx="5181600" cy="138112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853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51599" r="10427" b="8051"/>
          <a:stretch/>
        </p:blipFill>
        <p:spPr>
          <a:xfrm>
            <a:off x="731838" y="2169210"/>
            <a:ext cx="9698711" cy="246051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diagnostics – spectrum coverage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732283" y="1056355"/>
            <a:ext cx="68230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/>
              <a:t>Objective: </a:t>
            </a: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 smtClean="0"/>
              <a:t>Find the origin of this radiated power </a:t>
            </a:r>
          </a:p>
          <a:p>
            <a:endParaRPr lang="en-GB" sz="2000" b="1" dirty="0" smtClean="0"/>
          </a:p>
          <a:p>
            <a:endParaRPr lang="en-GB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546408" y="1773069"/>
            <a:ext cx="832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ym typeface="Symbol" panose="05050102010706020507" pitchFamily="18" charset="2"/>
              </a:rPr>
              <a:t>Lyma</a:t>
            </a:r>
            <a:r>
              <a:rPr lang="en-GB" sz="1400" dirty="0">
                <a:sym typeface="Symbol" panose="05050102010706020507" pitchFamily="18" charset="2"/>
              </a:rPr>
              <a:t>n</a:t>
            </a:r>
            <a:endParaRPr lang="en-GB" sz="1400" dirty="0" smtClean="0">
              <a:sym typeface="Symbol" panose="05050102010706020507" pitchFamily="18" charset="2"/>
            </a:endParaRPr>
          </a:p>
          <a:p>
            <a:r>
              <a:rPr lang="en-GB" sz="1400" dirty="0" smtClean="0">
                <a:sym typeface="Symbol" panose="05050102010706020507" pitchFamily="18" charset="2"/>
              </a:rPr>
              <a:t>  </a:t>
            </a:r>
            <a:r>
              <a:rPr lang="en-GB" sz="1400" dirty="0" smtClean="0"/>
              <a:t>α</a:t>
            </a:r>
            <a:endParaRPr lang="en-GB" sz="1400" dirty="0"/>
          </a:p>
        </p:txBody>
      </p:sp>
      <p:sp>
        <p:nvSpPr>
          <p:cNvPr id="13" name="Rectangle 12"/>
          <p:cNvSpPr/>
          <p:nvPr/>
        </p:nvSpPr>
        <p:spPr>
          <a:xfrm>
            <a:off x="7595381" y="1767416"/>
            <a:ext cx="752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ym typeface="Symbol" panose="05050102010706020507" pitchFamily="18" charset="2"/>
              </a:rPr>
              <a:t>Balmer</a:t>
            </a:r>
          </a:p>
          <a:p>
            <a:r>
              <a:rPr lang="en-GB" sz="1400" dirty="0" smtClean="0">
                <a:sym typeface="Symbol" panose="05050102010706020507" pitchFamily="18" charset="2"/>
              </a:rPr>
              <a:t> </a:t>
            </a:r>
            <a:r>
              <a:rPr lang="en-GB" sz="1400" dirty="0" smtClean="0"/>
              <a:t>  α</a:t>
            </a:r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731838" y="4829656"/>
            <a:ext cx="7021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Conclusions: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Some gaps remain but no obvious mechanism would explain the power in these ranges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Difference between the two UV detectors: Only the </a:t>
            </a:r>
            <a:r>
              <a:rPr lang="en-GB" dirty="0"/>
              <a:t>Lyman α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49367" y="3115040"/>
            <a:ext cx="357187" cy="296815"/>
          </a:xfrm>
          <a:prstGeom prst="rect">
            <a:avLst/>
          </a:prstGeom>
          <a:solidFill>
            <a:srgbClr val="FFE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2349054" y="2700702"/>
            <a:ext cx="550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Bolometer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2457004" y="3348402"/>
            <a:ext cx="654050" cy="184150"/>
          </a:xfrm>
          <a:prstGeom prst="rect">
            <a:avLst/>
          </a:prstGeom>
          <a:solidFill>
            <a:srgbClr val="EBD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2822128" y="3626770"/>
            <a:ext cx="720725" cy="184150"/>
          </a:xfrm>
          <a:prstGeom prst="rect">
            <a:avLst/>
          </a:prstGeom>
          <a:solidFill>
            <a:srgbClr val="CD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5689714" y="3338314"/>
            <a:ext cx="720725" cy="184150"/>
          </a:xfrm>
          <a:prstGeom prst="rect">
            <a:avLst/>
          </a:prstGeom>
          <a:solidFill>
            <a:srgbClr val="EBD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5905613" y="3617848"/>
            <a:ext cx="720725" cy="184150"/>
          </a:xfrm>
          <a:prstGeom prst="rect">
            <a:avLst/>
          </a:prstGeom>
          <a:solidFill>
            <a:srgbClr val="CD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7850694" y="3381621"/>
            <a:ext cx="152400" cy="184150"/>
          </a:xfrm>
          <a:prstGeom prst="rect">
            <a:avLst/>
          </a:prstGeom>
          <a:solidFill>
            <a:srgbClr val="EBE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773073" y="3374100"/>
            <a:ext cx="57600" cy="184150"/>
          </a:xfrm>
          <a:prstGeom prst="rect">
            <a:avLst/>
          </a:prstGeom>
          <a:solidFill>
            <a:srgbClr val="EBD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6" name="Rectangle 25"/>
          <p:cNvSpPr/>
          <p:nvPr/>
        </p:nvSpPr>
        <p:spPr>
          <a:xfrm flipH="1">
            <a:off x="7833789" y="3388025"/>
            <a:ext cx="10800" cy="184150"/>
          </a:xfrm>
          <a:prstGeom prst="rect">
            <a:avLst/>
          </a:prstGeom>
          <a:solidFill>
            <a:srgbClr val="796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1777554" y="3070034"/>
            <a:ext cx="2024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SXR</a:t>
            </a:r>
            <a:endParaRPr lang="en-GB" sz="1400" dirty="0"/>
          </a:p>
        </p:txBody>
      </p:sp>
      <p:sp>
        <p:nvSpPr>
          <p:cNvPr id="28" name="Rectangle 27"/>
          <p:cNvSpPr/>
          <p:nvPr/>
        </p:nvSpPr>
        <p:spPr>
          <a:xfrm>
            <a:off x="2420493" y="3558249"/>
            <a:ext cx="1543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SXR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37163" y="3076208"/>
            <a:ext cx="160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UV </a:t>
            </a:r>
          </a:p>
          <a:p>
            <a:pPr algn="ctr"/>
            <a:r>
              <a:rPr lang="en-GB" sz="1400" dirty="0" smtClean="0"/>
              <a:t>spectrometer</a:t>
            </a:r>
            <a:endParaRPr lang="en-GB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237163" y="3558249"/>
            <a:ext cx="2071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UV diamond det.</a:t>
            </a:r>
            <a:endParaRPr lang="en-GB" sz="1400" dirty="0"/>
          </a:p>
        </p:txBody>
      </p:sp>
      <p:sp>
        <p:nvSpPr>
          <p:cNvPr id="33" name="Rectangle 32"/>
          <p:cNvSpPr/>
          <p:nvPr/>
        </p:nvSpPr>
        <p:spPr>
          <a:xfrm>
            <a:off x="8218226" y="2700702"/>
            <a:ext cx="160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Visible </a:t>
            </a:r>
          </a:p>
          <a:p>
            <a:pPr algn="ctr"/>
            <a:r>
              <a:rPr lang="en-GB" sz="1400" dirty="0" smtClean="0"/>
              <a:t>spectrometer</a:t>
            </a:r>
            <a:endParaRPr lang="en-GB" sz="1400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8112124" y="3115040"/>
            <a:ext cx="310070" cy="2333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028500" y="5874327"/>
            <a:ext cx="6428557" cy="432657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943787" y="3480100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518169" y="3000608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856858" y="3060818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630976" y="3428683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?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461829" y="3237999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15852" y="1969274"/>
            <a:ext cx="4055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Observations after D</a:t>
            </a:r>
            <a:r>
              <a:rPr lang="en-GB" sz="2000" b="1" baseline="-25000" dirty="0"/>
              <a:t>2 </a:t>
            </a:r>
            <a:r>
              <a:rPr lang="en-GB" sz="2000" b="1" dirty="0"/>
              <a:t>injection: 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222567" y="31749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Gap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879342" y="31749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Gap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8" grpId="0"/>
      <p:bldP spid="39" grpId="0"/>
      <p:bldP spid="43" grpId="0"/>
      <p:bldP spid="44" grpId="0"/>
      <p:bldP spid="45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Opacity and the Lyman </a:t>
            </a:r>
            <a:r>
              <a:rPr lang="el-GR" dirty="0"/>
              <a:t>α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56" y="865537"/>
            <a:ext cx="5452478" cy="3504588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sz="quarter" idx="4"/>
          </p:nvPr>
        </p:nvSpPr>
        <p:spPr>
          <a:xfrm>
            <a:off x="6018834" y="1478867"/>
            <a:ext cx="4172916" cy="14502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↑ Balmer </a:t>
            </a:r>
            <a:r>
              <a:rPr lang="en-GB" dirty="0" smtClean="0"/>
              <a:t>α  |  Lyman </a:t>
            </a:r>
            <a:r>
              <a:rPr lang="en-GB" dirty="0" smtClean="0">
                <a:sym typeface="Symbol" panose="05050102010706020507" pitchFamily="18" charset="2"/>
              </a:rPr>
              <a:t> stay constant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both originate from n=3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These two lines should follow the same evolution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7476643" y="3242766"/>
            <a:ext cx="288325" cy="36000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3" name="Rectangle 2"/>
          <p:cNvSpPr/>
          <p:nvPr/>
        </p:nvSpPr>
        <p:spPr>
          <a:xfrm>
            <a:off x="6165988" y="3795874"/>
            <a:ext cx="2858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Strong opacity of the Lyman series from neutral </a:t>
            </a:r>
            <a:r>
              <a:rPr lang="en-GB" dirty="0"/>
              <a:t>D</a:t>
            </a:r>
            <a:r>
              <a:rPr lang="en-GB" baseline="-25000" dirty="0"/>
              <a:t>2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191572" y="3795874"/>
            <a:ext cx="2858466" cy="954307"/>
          </a:xfrm>
          <a:prstGeom prst="rect">
            <a:avLst/>
          </a:prstGeom>
          <a:noFill/>
          <a:ln w="38100" cap="flat" cmpd="sng" algn="ctr">
            <a:solidFill>
              <a:srgbClr val="E6001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Espace réservé du contenu 2"/>
          <p:cNvSpPr>
            <a:spLocks noGrp="1"/>
          </p:cNvSpPr>
          <p:nvPr>
            <p:ph sz="quarter" idx="4"/>
          </p:nvPr>
        </p:nvSpPr>
        <p:spPr>
          <a:xfrm>
            <a:off x="731838" y="5019675"/>
            <a:ext cx="9910762" cy="1447800"/>
          </a:xfrm>
        </p:spPr>
        <p:txBody>
          <a:bodyPr>
            <a:noAutofit/>
          </a:bodyPr>
          <a:lstStyle/>
          <a:p>
            <a:r>
              <a:rPr lang="en-GB" b="1" dirty="0" smtClean="0"/>
              <a:t>Postulate to explain the diamond detector signal: </a:t>
            </a:r>
          </a:p>
          <a:p>
            <a:r>
              <a:rPr lang="en-GB" dirty="0" smtClean="0"/>
              <a:t>The </a:t>
            </a:r>
            <a:r>
              <a:rPr lang="en-GB" dirty="0"/>
              <a:t>Lyman </a:t>
            </a:r>
            <a:r>
              <a:rPr lang="en-GB" dirty="0" smtClean="0"/>
              <a:t>α (carries most of the energy) is also absorbed by the neutral D but can only be re-emitted as a </a:t>
            </a:r>
            <a:r>
              <a:rPr lang="en-GB" dirty="0"/>
              <a:t>Lyman α </a:t>
            </a:r>
            <a:r>
              <a:rPr lang="en-GB" dirty="0" smtClean="0"/>
              <a:t>and can eventually exit the neutral gas after a number of absorptions-emissions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897" y="2229729"/>
            <a:ext cx="203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Balmer</a:t>
            </a:r>
            <a:r>
              <a:rPr lang="en-GB" dirty="0"/>
              <a:t> </a:t>
            </a:r>
            <a:r>
              <a:rPr lang="en-GB" dirty="0" smtClean="0"/>
              <a:t>α (visible)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688995" y="3150562"/>
            <a:ext cx="159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Lyman </a:t>
            </a:r>
            <a:r>
              <a:rPr lang="en-GB" dirty="0" smtClean="0">
                <a:sym typeface="Symbol" panose="05050102010706020507" pitchFamily="18" charset="2"/>
              </a:rPr>
              <a:t> (UV)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3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4" grpId="0" animBg="1"/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31838" y="1350964"/>
                <a:ext cx="5220000" cy="3925886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Neutral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 smtClean="0"/>
                  <a:t>inside RE beam estimated with the power balance: </a:t>
                </a:r>
              </a:p>
              <a:p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𝑓𝑖𝑒𝑙𝑑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b="1"/>
                              <m:t>∥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𝑐𝑜𝑙𝑙𝑖𝑠𝑖𝑜𝑛𝑠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𝐸𝑆𝑇𝐴𝑅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𝐴𝑟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𝑠𝑦𝑛𝑐h𝑟𝑜𝑡𝑟𝑜𝑛</m:t>
                        </m:r>
                      </m:sub>
                    </m:sSub>
                  </m:oMath>
                </a14:m>
                <a:endParaRPr lang="en-GB" i="1" dirty="0" smtClean="0">
                  <a:latin typeface="Cambria Math" panose="02040503050406030204" pitchFamily="18" charset="0"/>
                </a:endParaRPr>
              </a:p>
              <a:p>
                <a:pPr lvl="1" indent="0">
                  <a:buNone/>
                </a:pPr>
                <a:endParaRPr lang="en-GB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D cooling rates from the ADAS database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Electron density = 10</a:t>
                </a:r>
                <a:r>
                  <a:rPr lang="en-GB" baseline="30000" dirty="0" smtClean="0"/>
                  <a:t>18</a:t>
                </a:r>
                <a:r>
                  <a:rPr lang="en-GB" dirty="0" smtClean="0"/>
                  <a:t> m</a:t>
                </a:r>
                <a:r>
                  <a:rPr lang="en-GB" baseline="30000" dirty="0" smtClean="0"/>
                  <a:t>-3</a:t>
                </a:r>
                <a:r>
                  <a:rPr lang="en-GB" dirty="0" smtClean="0"/>
                  <a:t> (measurement </a:t>
                </a:r>
                <a:r>
                  <a:rPr lang="en-GB" dirty="0"/>
                  <a:t>floor</a:t>
                </a:r>
                <a:r>
                  <a:rPr lang="en-GB" dirty="0" smtClean="0"/>
                  <a:t>)</a:t>
                </a:r>
              </a:p>
              <a:p>
                <a:pPr lvl="1" indent="0">
                  <a:buNone/>
                </a:pPr>
                <a:endParaRPr lang="en-GB" dirty="0" smtClean="0"/>
              </a:p>
              <a:p>
                <a:pPr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31838" y="1350964"/>
                <a:ext cx="5220000" cy="3925886"/>
              </a:xfrm>
              <a:blipFill>
                <a:blip r:embed="rId3"/>
                <a:stretch>
                  <a:fillRect l="-2220" t="-932" r="-9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13/06/2024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N. Schoonheere | REM 2024 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Estimate of the D radiated power</a:t>
            </a:r>
            <a:endParaRPr lang="en-GB" dirty="0"/>
          </a:p>
        </p:txBody>
      </p:sp>
      <p:pic>
        <p:nvPicPr>
          <p:cNvPr id="10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51838" y="1339849"/>
            <a:ext cx="6011936" cy="3641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30394" y="1078190"/>
            <a:ext cx="3937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Total radiated power for all D lines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734219" y="5348585"/>
            <a:ext cx="8843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Conclusions</a:t>
            </a:r>
            <a:r>
              <a:rPr lang="en-GB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 </a:t>
            </a:r>
            <a:r>
              <a:rPr lang="en-GB" dirty="0"/>
              <a:t>thermal radiation power is </a:t>
            </a:r>
            <a:r>
              <a:rPr lang="en-GB" dirty="0" smtClean="0"/>
              <a:t>negligible at these temperatures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But doesn’t rule out non thermal radiation from RE interactions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27800" y="48942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Temperature for recombined D</a:t>
            </a:r>
            <a:r>
              <a:rPr lang="en-GB" baseline="-25000" dirty="0" smtClean="0"/>
              <a:t>2</a:t>
            </a:r>
            <a:r>
              <a:rPr lang="en-GB" dirty="0" smtClean="0"/>
              <a:t> ~ 1eV [1]</a:t>
            </a:r>
            <a:r>
              <a:rPr lang="en-GB" baseline="-25000" dirty="0" smtClean="0"/>
              <a:t> </a:t>
            </a:r>
            <a:endParaRPr lang="en-GB" dirty="0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8964780" y="3448050"/>
            <a:ext cx="0" cy="1044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6630394" y="3432750"/>
            <a:ext cx="234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46600" y="6387712"/>
            <a:ext cx="3073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Utopia-Regular"/>
              </a:rPr>
              <a:t>[1] E. Hollmann et al, POP (2020)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17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Masque-de-presentation-Arial-PPTX</CollabExternalReferences>
    <CollabEnVigueur xmlns="98091354-8d82-4ad1-b5dd-6b09eb5ff196">true</CollabEnVigueu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2C3532-8AA7-4D5E-B9F2-1F8B1D0F2747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91130d52-d7c5-4e9c-ae1e-8e8e5c28245c"/>
    <ds:schemaRef ds:uri="http://schemas.microsoft.com/office/2006/metadata/properties"/>
    <ds:schemaRef ds:uri="98091354-8d82-4ad1-b5dd-6b09eb5ff196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0FCFC4-E9EF-4472-B8C9-1B2A4F35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22A1DE-2B55-44AD-B375-4B8FA76543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6044</TotalTime>
  <Words>2409</Words>
  <Application>Microsoft Office PowerPoint</Application>
  <PresentationFormat>Grand écran</PresentationFormat>
  <Paragraphs>476</Paragraphs>
  <Slides>39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Cambria Math</vt:lpstr>
      <vt:lpstr>Symbol</vt:lpstr>
      <vt:lpstr>Times New Roman</vt:lpstr>
      <vt:lpstr>Utopia-Regular</vt:lpstr>
      <vt:lpstr>Wingdings</vt:lpstr>
      <vt:lpstr>Thème Office</vt:lpstr>
      <vt:lpstr>Benign termination of runaway electron beams at JET: Radiated power and bolometry during massive material injections</vt:lpstr>
      <vt:lpstr>Outline</vt:lpstr>
      <vt:lpstr>Benign termination scenario</vt:lpstr>
      <vt:lpstr>Benign termination – Operational limits</vt:lpstr>
      <vt:lpstr>Benign termination – radiated power</vt:lpstr>
      <vt:lpstr>Outline</vt:lpstr>
      <vt:lpstr>JET diagnostics – spectrum coverage </vt:lpstr>
      <vt:lpstr>Opacity and the Lyman α </vt:lpstr>
      <vt:lpstr>Estimate of the D radiated power</vt:lpstr>
      <vt:lpstr>Outline</vt:lpstr>
      <vt:lpstr>Radiated power measured in empty vessel </vt:lpstr>
      <vt:lpstr>Resistive bolometers</vt:lpstr>
      <vt:lpstr>Effect of neutral gas pressure</vt:lpstr>
      <vt:lpstr>Cooling times</vt:lpstr>
      <vt:lpstr>Equilibrium temperatures</vt:lpstr>
      <vt:lpstr>Modelled channel power </vt:lpstr>
      <vt:lpstr>Total radiated power</vt:lpstr>
      <vt:lpstr>Total radiated power peak</vt:lpstr>
      <vt:lpstr>Outline</vt:lpstr>
      <vt:lpstr>Conclusions and perspectives</vt:lpstr>
      <vt:lpstr>D2 injection into RE beam</vt:lpstr>
      <vt:lpstr>Backup : Power balance</vt:lpstr>
      <vt:lpstr>Backup : Deuterium </vt:lpstr>
      <vt:lpstr>Backup: Lyman alpha</vt:lpstr>
      <vt:lpstr>Backup : Comparing dry runs and real pulses</vt:lpstr>
      <vt:lpstr>Backup : Neutral pressure dependence</vt:lpstr>
      <vt:lpstr>Backup: Injection location</vt:lpstr>
      <vt:lpstr>Backup : Peak radiated power after MGI</vt:lpstr>
      <vt:lpstr>SPI into dry runs</vt:lpstr>
      <vt:lpstr>Backup : bridge voltage</vt:lpstr>
      <vt:lpstr>Backup: bolometer equations</vt:lpstr>
      <vt:lpstr>Backup : Model equations </vt:lpstr>
      <vt:lpstr>Backup : cooling time constant</vt:lpstr>
      <vt:lpstr>Backup : Pressure estimate</vt:lpstr>
      <vt:lpstr>Backup : Modelled channel power </vt:lpstr>
      <vt:lpstr>Backup : Channel responses</vt:lpstr>
      <vt:lpstr>Backup : Why do we see such large variations? </vt:lpstr>
      <vt:lpstr>Backup : Peak channel voltage</vt:lpstr>
      <vt:lpstr>Backup: parameter study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Masque-de-presentation-Arial-PPTX</dc:title>
  <dc:creator>HARTMANN Marion</dc:creator>
  <cp:lastModifiedBy>SCHOONHEERE Nathan 272154</cp:lastModifiedBy>
  <cp:revision>195</cp:revision>
  <dcterms:created xsi:type="dcterms:W3CDTF">2023-01-31T13:15:02Z</dcterms:created>
  <dcterms:modified xsi:type="dcterms:W3CDTF">2024-06-13T05:52:40Z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&lt;FileLeafRef&gt;Masque-de-presentation-Arial-PPTX.pptx&lt;/FileLeafRef&gt;_x000d_
    &lt;Title&gt;Masque-de-presentation-Arial-PPTX&lt;/Title&gt;_x000d_
    &lt;CollabTypeDocument&gt;Procédure&lt;/CollabTypeDocument&gt;_x000d_
    &lt;CollabObjetResume /&gt;_x000d_
    &lt;CollabExter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