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7" r:id="rId2"/>
  </p:sldMasterIdLst>
  <p:notesMasterIdLst>
    <p:notesMasterId r:id="rId25"/>
  </p:notesMasterIdLst>
  <p:sldIdLst>
    <p:sldId id="257" r:id="rId3"/>
    <p:sldId id="412" r:id="rId4"/>
    <p:sldId id="261" r:id="rId5"/>
    <p:sldId id="405" r:id="rId6"/>
    <p:sldId id="399" r:id="rId7"/>
    <p:sldId id="400" r:id="rId8"/>
    <p:sldId id="262" r:id="rId9"/>
    <p:sldId id="411" r:id="rId10"/>
    <p:sldId id="406" r:id="rId11"/>
    <p:sldId id="416" r:id="rId12"/>
    <p:sldId id="409" r:id="rId13"/>
    <p:sldId id="394" r:id="rId14"/>
    <p:sldId id="410" r:id="rId15"/>
    <p:sldId id="382" r:id="rId16"/>
    <p:sldId id="258" r:id="rId17"/>
    <p:sldId id="404" r:id="rId18"/>
    <p:sldId id="388" r:id="rId19"/>
    <p:sldId id="391" r:id="rId20"/>
    <p:sldId id="263" r:id="rId21"/>
    <p:sldId id="413" r:id="rId22"/>
    <p:sldId id="415" r:id="rId23"/>
    <p:sldId id="41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21" autoAdjust="0"/>
    <p:restoredTop sz="94660"/>
  </p:normalViewPr>
  <p:slideViewPr>
    <p:cSldViewPr snapToGrid="0">
      <p:cViewPr varScale="1">
        <p:scale>
          <a:sx n="76" d="100"/>
          <a:sy n="76" d="100"/>
        </p:scale>
        <p:origin x="184"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21BE69-38EA-4FE7-B87D-B553CA35161B}" type="datetimeFigureOut">
              <a:rPr lang="en-US" smtClean="0"/>
              <a:t>6/2/2025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275424-C14F-4D56-B186-9FF97AD4B118}" type="slidenum">
              <a:rPr lang="en-US" smtClean="0"/>
              <a:t>‹#›</a:t>
            </a:fld>
            <a:endParaRPr lang="en-US"/>
          </a:p>
        </p:txBody>
      </p:sp>
    </p:spTree>
    <p:extLst>
      <p:ext uri="{BB962C8B-B14F-4D97-AF65-F5344CB8AC3E}">
        <p14:creationId xmlns:p14="http://schemas.microsoft.com/office/powerpoint/2010/main" val="2875606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CF50783-AAED-1941-8BCC-9F6140F0A6B1}"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04361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CF50783-AAED-1941-8BCC-9F6140F0A6B1}"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7948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12" name="Espace réservé pour une image  11">
            <a:extLst>
              <a:ext uri="{FF2B5EF4-FFF2-40B4-BE49-F238E27FC236}">
                <a16:creationId xmlns:a16="http://schemas.microsoft.com/office/drawing/2014/main" id="{4CF6F629-51E7-9F40-939D-F50AE3925ADE}"/>
              </a:ext>
            </a:extLst>
          </p:cNvPr>
          <p:cNvSpPr>
            <a:spLocks noGrp="1"/>
          </p:cNvSpPr>
          <p:nvPr>
            <p:ph type="pic" sz="quarter" idx="10"/>
          </p:nvPr>
        </p:nvSpPr>
        <p:spPr>
          <a:xfrm>
            <a:off x="1775885" y="0"/>
            <a:ext cx="10416116" cy="6597651"/>
          </a:xfrm>
        </p:spPr>
        <p:txBody>
          <a:bodyPr/>
          <a:lstStyle/>
          <a:p>
            <a:r>
              <a:rPr lang="en-US"/>
              <a:t>Click icon to add picture</a:t>
            </a:r>
            <a:endParaRPr lang="fr-FR"/>
          </a:p>
        </p:txBody>
      </p:sp>
      <p:sp>
        <p:nvSpPr>
          <p:cNvPr id="2" name="Title 1"/>
          <p:cNvSpPr>
            <a:spLocks noGrp="1"/>
          </p:cNvSpPr>
          <p:nvPr>
            <p:ph type="ctrTitle"/>
          </p:nvPr>
        </p:nvSpPr>
        <p:spPr>
          <a:xfrm>
            <a:off x="8540752" y="1048714"/>
            <a:ext cx="3651249" cy="3117849"/>
          </a:xfrm>
          <a:solidFill>
            <a:schemeClr val="accent1"/>
          </a:solidFill>
        </p:spPr>
        <p:txBody>
          <a:bodyPr lIns="216000" anchor="ctr" anchorCtr="0">
            <a:normAutofit/>
          </a:bodyPr>
          <a:lstStyle>
            <a:lvl1pPr algn="l">
              <a:defRPr sz="4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102351" y="4166563"/>
            <a:ext cx="2438400" cy="2091267"/>
          </a:xfrm>
          <a:solidFill>
            <a:schemeClr val="tx1"/>
          </a:solidFill>
        </p:spPr>
        <p:txBody>
          <a:bodyPr lIns="90000" anchor="ctr" anchorCtr="0">
            <a:normAutofit/>
          </a:bodyPr>
          <a:lstStyle>
            <a:lvl1pPr marL="0" indent="0" algn="ctr">
              <a:buNone/>
              <a:defRPr sz="16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pic>
        <p:nvPicPr>
          <p:cNvPr id="9" name="Image 8">
            <a:extLst>
              <a:ext uri="{FF2B5EF4-FFF2-40B4-BE49-F238E27FC236}">
                <a16:creationId xmlns:a16="http://schemas.microsoft.com/office/drawing/2014/main" id="{6535A482-EC85-1C41-A1E4-7882A0E39FFD}"/>
              </a:ext>
            </a:extLst>
          </p:cNvPr>
          <p:cNvPicPr>
            <a:picLocks noChangeAspect="1"/>
          </p:cNvPicPr>
          <p:nvPr userDrawn="1"/>
        </p:nvPicPr>
        <p:blipFill>
          <a:blip r:embed="rId2"/>
          <a:stretch>
            <a:fillRect/>
          </a:stretch>
        </p:blipFill>
        <p:spPr>
          <a:xfrm>
            <a:off x="110197" y="107045"/>
            <a:ext cx="1567068" cy="678207"/>
          </a:xfrm>
          <a:prstGeom prst="rect">
            <a:avLst/>
          </a:prstGeom>
        </p:spPr>
      </p:pic>
      <p:sp>
        <p:nvSpPr>
          <p:cNvPr id="16" name="Espace réservé du texte 4">
            <a:extLst>
              <a:ext uri="{FF2B5EF4-FFF2-40B4-BE49-F238E27FC236}">
                <a16:creationId xmlns:a16="http://schemas.microsoft.com/office/drawing/2014/main" id="{01960462-6F28-0740-916D-499D3BEDB2BE}"/>
              </a:ext>
            </a:extLst>
          </p:cNvPr>
          <p:cNvSpPr>
            <a:spLocks noGrp="1"/>
          </p:cNvSpPr>
          <p:nvPr>
            <p:ph type="body" sz="quarter" idx="11"/>
          </p:nvPr>
        </p:nvSpPr>
        <p:spPr>
          <a:xfrm>
            <a:off x="8534400" y="6244168"/>
            <a:ext cx="2438400" cy="613833"/>
          </a:xfrm>
          <a:solidFill>
            <a:schemeClr val="bg1"/>
          </a:solidFill>
        </p:spPr>
        <p:txBody>
          <a:bodyPr lIns="90000" anchor="ctr">
            <a:noAutofit/>
          </a:bodyPr>
          <a:lstStyle>
            <a:lvl1pPr marL="0" indent="0" algn="ctr">
              <a:buNone/>
              <a:defRPr sz="1467"/>
            </a:lvl1pPr>
          </a:lstStyle>
          <a:p>
            <a:pPr lvl="0"/>
            <a:r>
              <a:rPr lang="en-US"/>
              <a:t>Click to edit Master text styles</a:t>
            </a:r>
          </a:p>
        </p:txBody>
      </p:sp>
      <p:pic>
        <p:nvPicPr>
          <p:cNvPr id="10" name="Imag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196" y="6007131"/>
            <a:ext cx="941741" cy="590520"/>
          </a:xfrm>
          <a:prstGeom prst="rect">
            <a:avLst/>
          </a:prstGeom>
        </p:spPr>
      </p:pic>
    </p:spTree>
    <p:extLst>
      <p:ext uri="{BB962C8B-B14F-4D97-AF65-F5344CB8AC3E}">
        <p14:creationId xmlns:p14="http://schemas.microsoft.com/office/powerpoint/2010/main" val="347740685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26">
          <p15:clr>
            <a:srgbClr val="FBAE40"/>
          </p15:clr>
        </p15:guide>
        <p15:guide id="5" orient="horz" pos="123">
          <p15:clr>
            <a:srgbClr val="FBAE40"/>
          </p15:clr>
        </p15:guide>
        <p15:guide id="6" orient="horz" pos="3117">
          <p15:clr>
            <a:srgbClr val="FBAE40"/>
          </p15:clr>
        </p15:guide>
        <p15:guide id="7" pos="839">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re et contenu">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70ED9B2D-C513-AF40-B94F-355C174B8FF0}"/>
              </a:ext>
            </a:extLst>
          </p:cNvPr>
          <p:cNvSpPr>
            <a:spLocks noGrp="1"/>
          </p:cNvSpPr>
          <p:nvPr>
            <p:ph type="pic" sz="quarter" idx="13"/>
          </p:nvPr>
        </p:nvSpPr>
        <p:spPr>
          <a:xfrm>
            <a:off x="1206500" y="2084917"/>
            <a:ext cx="4193117" cy="4773083"/>
          </a:xfrm>
        </p:spPr>
        <p:txBody>
          <a:bodyPr/>
          <a:lstStyle/>
          <a:p>
            <a:r>
              <a:rPr lang="en-US"/>
              <a:t>Click icon to add picture</a:t>
            </a:r>
            <a:endParaRPr lang="fr-FR"/>
          </a:p>
        </p:txBody>
      </p:sp>
      <p:sp>
        <p:nvSpPr>
          <p:cNvPr id="3" name="Content Placeholder 2"/>
          <p:cNvSpPr>
            <a:spLocks noGrp="1"/>
          </p:cNvSpPr>
          <p:nvPr>
            <p:ph idx="1"/>
          </p:nvPr>
        </p:nvSpPr>
        <p:spPr>
          <a:xfrm>
            <a:off x="5399194" y="2084917"/>
            <a:ext cx="6108700" cy="4515696"/>
          </a:xfrm>
        </p:spPr>
        <p:txBody>
          <a:bodyPr/>
          <a:lstStyle/>
          <a:p>
            <a:pPr lvl="0"/>
            <a:r>
              <a:rPr lang="en-US"/>
              <a:t>Click to edit Master text styles</a:t>
            </a:r>
          </a:p>
        </p:txBody>
      </p:sp>
      <p:sp>
        <p:nvSpPr>
          <p:cNvPr id="7" name="Titre 6">
            <a:extLst>
              <a:ext uri="{FF2B5EF4-FFF2-40B4-BE49-F238E27FC236}">
                <a16:creationId xmlns:a16="http://schemas.microsoft.com/office/drawing/2014/main" id="{C026A30B-6F8E-1445-88F0-A5FB77E124E9}"/>
              </a:ext>
            </a:extLst>
          </p:cNvPr>
          <p:cNvSpPr>
            <a:spLocks noGrp="1"/>
          </p:cNvSpPr>
          <p:nvPr>
            <p:ph type="title"/>
          </p:nvPr>
        </p:nvSpPr>
        <p:spPr/>
        <p:txBody>
          <a:bodyPr/>
          <a:lstStyle/>
          <a:p>
            <a:r>
              <a:rPr lang="en-US"/>
              <a:t>Click to edit Master title style</a:t>
            </a:r>
            <a:endParaRPr lang="fr-FR"/>
          </a:p>
        </p:txBody>
      </p:sp>
      <p:sp>
        <p:nvSpPr>
          <p:cNvPr id="10" name="Espace réservé du pied de page 9">
            <a:extLst>
              <a:ext uri="{FF2B5EF4-FFF2-40B4-BE49-F238E27FC236}">
                <a16:creationId xmlns:a16="http://schemas.microsoft.com/office/drawing/2014/main" id="{C830A539-93F1-2541-B9F0-330893BD5190}"/>
              </a:ext>
            </a:extLst>
          </p:cNvPr>
          <p:cNvSpPr>
            <a:spLocks noGrp="1"/>
          </p:cNvSpPr>
          <p:nvPr>
            <p:ph type="ftr" sz="quarter" idx="15"/>
          </p:nvPr>
        </p:nvSpPr>
        <p:spPr/>
        <p:txBody>
          <a:bodyPr/>
          <a:lstStyle/>
          <a:p>
            <a:endParaRPr lang="fr-FR" dirty="0"/>
          </a:p>
        </p:txBody>
      </p:sp>
      <p:sp>
        <p:nvSpPr>
          <p:cNvPr id="11" name="Espace réservé du numéro de diapositive 10">
            <a:extLst>
              <a:ext uri="{FF2B5EF4-FFF2-40B4-BE49-F238E27FC236}">
                <a16:creationId xmlns:a16="http://schemas.microsoft.com/office/drawing/2014/main" id="{82F21D18-8706-7E4D-8FBE-C1E2584541D1}"/>
              </a:ext>
            </a:extLst>
          </p:cNvPr>
          <p:cNvSpPr>
            <a:spLocks noGrp="1"/>
          </p:cNvSpPr>
          <p:nvPr>
            <p:ph type="sldNum" sz="quarter" idx="16"/>
          </p:nvPr>
        </p:nvSpPr>
        <p:spPr/>
        <p:txBody>
          <a:bodyPr/>
          <a:lstStyle/>
          <a:p>
            <a:fld id="{E1E1CD7C-2161-7D43-862E-CE4C333CD873}" type="slidenum">
              <a:rPr lang="fr-FR" smtClean="0"/>
              <a:pPr/>
              <a:t>‹#›</a:t>
            </a:fld>
            <a:endParaRPr lang="fr-FR" dirty="0"/>
          </a:p>
        </p:txBody>
      </p:sp>
      <p:sp>
        <p:nvSpPr>
          <p:cNvPr id="12" name="Espace réservé de la date 8">
            <a:extLst>
              <a:ext uri="{FF2B5EF4-FFF2-40B4-BE49-F238E27FC236}">
                <a16:creationId xmlns:a16="http://schemas.microsoft.com/office/drawing/2014/main" id="{E34C2B73-67B7-BB4C-AE0F-7D16D8DDD2B2}"/>
              </a:ext>
            </a:extLst>
          </p:cNvPr>
          <p:cNvSpPr>
            <a:spLocks noGrp="1"/>
          </p:cNvSpPr>
          <p:nvPr>
            <p:ph type="dt" sz="half" idx="2"/>
          </p:nvPr>
        </p:nvSpPr>
        <p:spPr>
          <a:xfrm>
            <a:off x="5044122" y="6602605"/>
            <a:ext cx="6464196" cy="206660"/>
          </a:xfrm>
          <a:prstGeom prst="rect">
            <a:avLst/>
          </a:prstGeom>
        </p:spPr>
        <p:txBody>
          <a:bodyPr/>
          <a:lstStyle>
            <a:lvl1pPr algn="r">
              <a:defRPr sz="1200" i="1"/>
            </a:lvl1pPr>
          </a:lstStyle>
          <a:p>
            <a:r>
              <a:rPr lang="en-US"/>
              <a:t>3 Jun 2025, Runaway Electron Meeting 2025, Lausanne</a:t>
            </a:r>
            <a:endParaRPr lang="fr-FR" dirty="0"/>
          </a:p>
        </p:txBody>
      </p:sp>
    </p:spTree>
    <p:extLst>
      <p:ext uri="{BB962C8B-B14F-4D97-AF65-F5344CB8AC3E}">
        <p14:creationId xmlns:p14="http://schemas.microsoft.com/office/powerpoint/2010/main" val="1755814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06500" y="2084917"/>
            <a:ext cx="4895288" cy="4351339"/>
          </a:xfrm>
        </p:spPr>
        <p:txBody>
          <a:bodyPr/>
          <a:lstStyle/>
          <a:p>
            <a:pPr lvl="0"/>
            <a:r>
              <a:rPr lang="en-US"/>
              <a:t>Click to edit Master text styles</a:t>
            </a:r>
          </a:p>
        </p:txBody>
      </p:sp>
      <p:sp>
        <p:nvSpPr>
          <p:cNvPr id="4" name="Content Placeholder 3"/>
          <p:cNvSpPr>
            <a:spLocks noGrp="1"/>
          </p:cNvSpPr>
          <p:nvPr>
            <p:ph sz="half" idx="2"/>
          </p:nvPr>
        </p:nvSpPr>
        <p:spPr>
          <a:xfrm>
            <a:off x="6613029" y="2084917"/>
            <a:ext cx="4895288" cy="4351339"/>
          </a:xfrm>
        </p:spPr>
        <p:txBody>
          <a:bodyPr/>
          <a:lstStyle/>
          <a:p>
            <a:pPr lvl="0"/>
            <a:r>
              <a:rPr lang="en-US"/>
              <a:t>Click to edit Master text styles</a:t>
            </a:r>
          </a:p>
        </p:txBody>
      </p:sp>
      <p:sp>
        <p:nvSpPr>
          <p:cNvPr id="8" name="Titre 7">
            <a:extLst>
              <a:ext uri="{FF2B5EF4-FFF2-40B4-BE49-F238E27FC236}">
                <a16:creationId xmlns:a16="http://schemas.microsoft.com/office/drawing/2014/main" id="{6897D737-724C-984A-82E1-2A2DBD5F6249}"/>
              </a:ext>
            </a:extLst>
          </p:cNvPr>
          <p:cNvSpPr>
            <a:spLocks noGrp="1"/>
          </p:cNvSpPr>
          <p:nvPr>
            <p:ph type="title"/>
          </p:nvPr>
        </p:nvSpPr>
        <p:spPr/>
        <p:txBody>
          <a:bodyPr/>
          <a:lstStyle/>
          <a:p>
            <a:r>
              <a:rPr lang="en-US"/>
              <a:t>Click to edit Master title style</a:t>
            </a:r>
            <a:endParaRPr lang="fr-FR"/>
          </a:p>
        </p:txBody>
      </p:sp>
      <p:sp>
        <p:nvSpPr>
          <p:cNvPr id="10" name="Espace réservé du pied de page 9">
            <a:extLst>
              <a:ext uri="{FF2B5EF4-FFF2-40B4-BE49-F238E27FC236}">
                <a16:creationId xmlns:a16="http://schemas.microsoft.com/office/drawing/2014/main" id="{C9FF6AA9-AC16-D748-B815-56221BFFFB93}"/>
              </a:ext>
            </a:extLst>
          </p:cNvPr>
          <p:cNvSpPr>
            <a:spLocks noGrp="1"/>
          </p:cNvSpPr>
          <p:nvPr>
            <p:ph type="ftr" sz="quarter" idx="11"/>
          </p:nvPr>
        </p:nvSpPr>
        <p:spPr/>
        <p:txBody>
          <a:bodyPr/>
          <a:lstStyle/>
          <a:p>
            <a:endParaRPr lang="fr-FR" dirty="0"/>
          </a:p>
        </p:txBody>
      </p:sp>
      <p:sp>
        <p:nvSpPr>
          <p:cNvPr id="11" name="Espace réservé du numéro de diapositive 10">
            <a:extLst>
              <a:ext uri="{FF2B5EF4-FFF2-40B4-BE49-F238E27FC236}">
                <a16:creationId xmlns:a16="http://schemas.microsoft.com/office/drawing/2014/main" id="{DD59D891-3F23-D04C-AB43-6FA4220AFE80}"/>
              </a:ext>
            </a:extLst>
          </p:cNvPr>
          <p:cNvSpPr>
            <a:spLocks noGrp="1"/>
          </p:cNvSpPr>
          <p:nvPr>
            <p:ph type="sldNum" sz="quarter" idx="12"/>
          </p:nvPr>
        </p:nvSpPr>
        <p:spPr/>
        <p:txBody>
          <a:bodyPr/>
          <a:lstStyle/>
          <a:p>
            <a:fld id="{E1E1CD7C-2161-7D43-862E-CE4C333CD873}" type="slidenum">
              <a:rPr lang="fr-FR" smtClean="0"/>
              <a:pPr/>
              <a:t>‹#›</a:t>
            </a:fld>
            <a:endParaRPr lang="fr-FR" dirty="0"/>
          </a:p>
        </p:txBody>
      </p:sp>
      <p:sp>
        <p:nvSpPr>
          <p:cNvPr id="12" name="Espace réservé de la date 8">
            <a:extLst>
              <a:ext uri="{FF2B5EF4-FFF2-40B4-BE49-F238E27FC236}">
                <a16:creationId xmlns:a16="http://schemas.microsoft.com/office/drawing/2014/main" id="{E34C2B73-67B7-BB4C-AE0F-7D16D8DDD2B2}"/>
              </a:ext>
            </a:extLst>
          </p:cNvPr>
          <p:cNvSpPr>
            <a:spLocks noGrp="1"/>
          </p:cNvSpPr>
          <p:nvPr>
            <p:ph type="dt" sz="half" idx="13"/>
          </p:nvPr>
        </p:nvSpPr>
        <p:spPr>
          <a:xfrm>
            <a:off x="5044122" y="6602605"/>
            <a:ext cx="6464196" cy="206660"/>
          </a:xfrm>
          <a:prstGeom prst="rect">
            <a:avLst/>
          </a:prstGeom>
        </p:spPr>
        <p:txBody>
          <a:bodyPr/>
          <a:lstStyle>
            <a:lvl1pPr algn="r">
              <a:defRPr sz="1200" i="1"/>
            </a:lvl1pPr>
          </a:lstStyle>
          <a:p>
            <a:r>
              <a:rPr lang="en-US"/>
              <a:t>3 Jun 2025, Runaway Electron Meeting 2025, Lausanne</a:t>
            </a:r>
            <a:endParaRPr lang="fr-FR" dirty="0"/>
          </a:p>
        </p:txBody>
      </p:sp>
    </p:spTree>
    <p:extLst>
      <p:ext uri="{BB962C8B-B14F-4D97-AF65-F5344CB8AC3E}">
        <p14:creationId xmlns:p14="http://schemas.microsoft.com/office/powerpoint/2010/main" val="20719778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9BFFD8D9-6AAA-B44F-8BD5-98D7A6546A6C}"/>
              </a:ext>
            </a:extLst>
          </p:cNvPr>
          <p:cNvSpPr>
            <a:spLocks noGrp="1"/>
          </p:cNvSpPr>
          <p:nvPr>
            <p:ph type="title"/>
          </p:nvPr>
        </p:nvSpPr>
        <p:spPr/>
        <p:txBody>
          <a:bodyPr/>
          <a:lstStyle/>
          <a:p>
            <a:r>
              <a:rPr lang="en-US"/>
              <a:t>Click to edit Master title style</a:t>
            </a:r>
            <a:endParaRPr lang="fr-FR"/>
          </a:p>
        </p:txBody>
      </p:sp>
      <p:sp>
        <p:nvSpPr>
          <p:cNvPr id="8" name="Espace réservé du pied de page 7">
            <a:extLst>
              <a:ext uri="{FF2B5EF4-FFF2-40B4-BE49-F238E27FC236}">
                <a16:creationId xmlns:a16="http://schemas.microsoft.com/office/drawing/2014/main" id="{A948AF20-C2DF-3542-BB6A-8354A9817325}"/>
              </a:ext>
            </a:extLst>
          </p:cNvPr>
          <p:cNvSpPr>
            <a:spLocks noGrp="1"/>
          </p:cNvSpPr>
          <p:nvPr>
            <p:ph type="ftr" sz="quarter" idx="11"/>
          </p:nvPr>
        </p:nvSpPr>
        <p:spPr/>
        <p:txBody>
          <a:bodyPr/>
          <a:lstStyle/>
          <a:p>
            <a:endParaRPr lang="fr-FR" dirty="0"/>
          </a:p>
        </p:txBody>
      </p:sp>
      <p:sp>
        <p:nvSpPr>
          <p:cNvPr id="9" name="Espace réservé du numéro de diapositive 8">
            <a:extLst>
              <a:ext uri="{FF2B5EF4-FFF2-40B4-BE49-F238E27FC236}">
                <a16:creationId xmlns:a16="http://schemas.microsoft.com/office/drawing/2014/main" id="{71083942-1443-BC45-9F95-32C82A8DCDEF}"/>
              </a:ext>
            </a:extLst>
          </p:cNvPr>
          <p:cNvSpPr>
            <a:spLocks noGrp="1"/>
          </p:cNvSpPr>
          <p:nvPr>
            <p:ph type="sldNum" sz="quarter" idx="12"/>
          </p:nvPr>
        </p:nvSpPr>
        <p:spPr/>
        <p:txBody>
          <a:bodyPr/>
          <a:lstStyle/>
          <a:p>
            <a:fld id="{E1E1CD7C-2161-7D43-862E-CE4C333CD873}" type="slidenum">
              <a:rPr lang="fr-FR" smtClean="0"/>
              <a:pPr/>
              <a:t>‹#›</a:t>
            </a:fld>
            <a:endParaRPr lang="fr-FR" dirty="0"/>
          </a:p>
        </p:txBody>
      </p:sp>
      <p:sp>
        <p:nvSpPr>
          <p:cNvPr id="10" name="Espace réservé de la date 8">
            <a:extLst>
              <a:ext uri="{FF2B5EF4-FFF2-40B4-BE49-F238E27FC236}">
                <a16:creationId xmlns:a16="http://schemas.microsoft.com/office/drawing/2014/main" id="{E34C2B73-67B7-BB4C-AE0F-7D16D8DDD2B2}"/>
              </a:ext>
            </a:extLst>
          </p:cNvPr>
          <p:cNvSpPr>
            <a:spLocks noGrp="1"/>
          </p:cNvSpPr>
          <p:nvPr>
            <p:ph type="dt" sz="half" idx="2"/>
          </p:nvPr>
        </p:nvSpPr>
        <p:spPr>
          <a:xfrm>
            <a:off x="5044122" y="6602605"/>
            <a:ext cx="6464196" cy="206660"/>
          </a:xfrm>
          <a:prstGeom prst="rect">
            <a:avLst/>
          </a:prstGeom>
        </p:spPr>
        <p:txBody>
          <a:bodyPr/>
          <a:lstStyle>
            <a:lvl1pPr algn="r">
              <a:defRPr sz="1200" i="1"/>
            </a:lvl1pPr>
          </a:lstStyle>
          <a:p>
            <a:r>
              <a:rPr lang="en-US"/>
              <a:t>3 Jun 2025, Runaway Electron Meeting 2025, Lausanne</a:t>
            </a:r>
            <a:endParaRPr lang="fr-FR" dirty="0"/>
          </a:p>
        </p:txBody>
      </p:sp>
    </p:spTree>
    <p:extLst>
      <p:ext uri="{BB962C8B-B14F-4D97-AF65-F5344CB8AC3E}">
        <p14:creationId xmlns:p14="http://schemas.microsoft.com/office/powerpoint/2010/main" val="27810057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625DAC6D-23F0-6941-BE81-E7A79CA3AFFD}"/>
              </a:ext>
            </a:extLst>
          </p:cNvPr>
          <p:cNvSpPr>
            <a:spLocks noGrp="1"/>
          </p:cNvSpPr>
          <p:nvPr>
            <p:ph type="pic" sz="quarter" idx="13"/>
          </p:nvPr>
        </p:nvSpPr>
        <p:spPr>
          <a:xfrm>
            <a:off x="1206501" y="0"/>
            <a:ext cx="10985500" cy="6858000"/>
          </a:xfrm>
        </p:spPr>
        <p:txBody>
          <a:bodyPr/>
          <a:lstStyle/>
          <a:p>
            <a:r>
              <a:rPr lang="en-US"/>
              <a:t>Click icon to add picture</a:t>
            </a:r>
            <a:endParaRPr lang="fr-FR"/>
          </a:p>
        </p:txBody>
      </p:sp>
      <p:sp>
        <p:nvSpPr>
          <p:cNvPr id="2" name="Title 1"/>
          <p:cNvSpPr>
            <a:spLocks noGrp="1"/>
          </p:cNvSpPr>
          <p:nvPr>
            <p:ph type="title"/>
          </p:nvPr>
        </p:nvSpPr>
        <p:spPr>
          <a:xfrm>
            <a:off x="8540752" y="3429001"/>
            <a:ext cx="3651249" cy="2815167"/>
          </a:xfrm>
          <a:solidFill>
            <a:schemeClr val="accent2"/>
          </a:solidFill>
        </p:spPr>
        <p:txBody>
          <a:bodyPr anchor="ctr" anchorCtr="0"/>
          <a:lstStyle>
            <a:lvl1pPr>
              <a:defRPr>
                <a:solidFill>
                  <a:schemeClr val="bg1"/>
                </a:solidFill>
              </a:defRPr>
            </a:lvl1pPr>
          </a:lstStyle>
          <a:p>
            <a:r>
              <a:rPr lang="en-US"/>
              <a:t>Click to edit Master title style</a:t>
            </a:r>
            <a:endParaRPr lang="en-US" dirty="0"/>
          </a:p>
        </p:txBody>
      </p:sp>
      <p:sp>
        <p:nvSpPr>
          <p:cNvPr id="4" name="Espace réservé du pied de page 3">
            <a:extLst>
              <a:ext uri="{FF2B5EF4-FFF2-40B4-BE49-F238E27FC236}">
                <a16:creationId xmlns:a16="http://schemas.microsoft.com/office/drawing/2014/main" id="{8E7A5892-F23D-BD48-84D1-FD279BA16865}"/>
              </a:ext>
            </a:extLst>
          </p:cNvPr>
          <p:cNvSpPr>
            <a:spLocks noGrp="1"/>
          </p:cNvSpPr>
          <p:nvPr>
            <p:ph type="ftr" sz="quarter" idx="15"/>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6C516D46-C7BB-2141-A4EE-18D1756414F6}"/>
              </a:ext>
            </a:extLst>
          </p:cNvPr>
          <p:cNvSpPr>
            <a:spLocks noGrp="1"/>
          </p:cNvSpPr>
          <p:nvPr>
            <p:ph type="sldNum" sz="quarter" idx="16"/>
          </p:nvPr>
        </p:nvSpPr>
        <p:spPr/>
        <p:txBody>
          <a:bodyPr/>
          <a:lstStyle/>
          <a:p>
            <a:fld id="{E1E1CD7C-2161-7D43-862E-CE4C333CD873}" type="slidenum">
              <a:rPr lang="fr-FR" smtClean="0"/>
              <a:pPr/>
              <a:t>‹#›</a:t>
            </a:fld>
            <a:endParaRPr lang="fr-FR" dirty="0"/>
          </a:p>
        </p:txBody>
      </p:sp>
      <p:sp>
        <p:nvSpPr>
          <p:cNvPr id="8" name="Espace réservé de la date 8">
            <a:extLst>
              <a:ext uri="{FF2B5EF4-FFF2-40B4-BE49-F238E27FC236}">
                <a16:creationId xmlns:a16="http://schemas.microsoft.com/office/drawing/2014/main" id="{E34C2B73-67B7-BB4C-AE0F-7D16D8DDD2B2}"/>
              </a:ext>
            </a:extLst>
          </p:cNvPr>
          <p:cNvSpPr>
            <a:spLocks noGrp="1"/>
          </p:cNvSpPr>
          <p:nvPr>
            <p:ph type="dt" sz="half" idx="2"/>
          </p:nvPr>
        </p:nvSpPr>
        <p:spPr>
          <a:xfrm>
            <a:off x="5044122" y="6602605"/>
            <a:ext cx="6464196" cy="206660"/>
          </a:xfrm>
          <a:prstGeom prst="rect">
            <a:avLst/>
          </a:prstGeom>
        </p:spPr>
        <p:txBody>
          <a:bodyPr/>
          <a:lstStyle>
            <a:lvl1pPr algn="r">
              <a:defRPr sz="1200" i="1"/>
            </a:lvl1pPr>
          </a:lstStyle>
          <a:p>
            <a:r>
              <a:rPr lang="en-US"/>
              <a:t>3 Jun 2025, Runaway Electron Meeting 2025, Lausanne</a:t>
            </a:r>
            <a:endParaRPr lang="fr-FR" dirty="0"/>
          </a:p>
        </p:txBody>
      </p:sp>
    </p:spTree>
    <p:extLst>
      <p:ext uri="{BB962C8B-B14F-4D97-AF65-F5344CB8AC3E}">
        <p14:creationId xmlns:p14="http://schemas.microsoft.com/office/powerpoint/2010/main" val="21394505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re seul">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625DAC6D-23F0-6941-BE81-E7A79CA3AFFD}"/>
              </a:ext>
            </a:extLst>
          </p:cNvPr>
          <p:cNvSpPr>
            <a:spLocks noGrp="1"/>
          </p:cNvSpPr>
          <p:nvPr>
            <p:ph type="pic" sz="quarter" idx="13"/>
          </p:nvPr>
        </p:nvSpPr>
        <p:spPr>
          <a:xfrm>
            <a:off x="1206501" y="0"/>
            <a:ext cx="10301817" cy="6858000"/>
          </a:xfrm>
        </p:spPr>
        <p:txBody>
          <a:bodyPr/>
          <a:lstStyle/>
          <a:p>
            <a:r>
              <a:rPr lang="en-US"/>
              <a:t>Click icon to add picture</a:t>
            </a:r>
            <a:endParaRPr lang="fr-FR"/>
          </a:p>
        </p:txBody>
      </p:sp>
      <p:sp>
        <p:nvSpPr>
          <p:cNvPr id="6" name="Espace réservé du pied de page 5">
            <a:extLst>
              <a:ext uri="{FF2B5EF4-FFF2-40B4-BE49-F238E27FC236}">
                <a16:creationId xmlns:a16="http://schemas.microsoft.com/office/drawing/2014/main" id="{DED4AA2C-29B3-CA42-B7C3-C932911A7586}"/>
              </a:ext>
            </a:extLst>
          </p:cNvPr>
          <p:cNvSpPr>
            <a:spLocks noGrp="1"/>
          </p:cNvSpPr>
          <p:nvPr>
            <p:ph type="ftr" sz="quarter" idx="15"/>
          </p:nvPr>
        </p:nvSpPr>
        <p:spPr/>
        <p:txBody>
          <a:bodyPr/>
          <a:lstStyle/>
          <a:p>
            <a:endParaRPr lang="fr-FR" dirty="0"/>
          </a:p>
        </p:txBody>
      </p:sp>
      <p:sp>
        <p:nvSpPr>
          <p:cNvPr id="8" name="Espace réservé du numéro de diapositive 7">
            <a:extLst>
              <a:ext uri="{FF2B5EF4-FFF2-40B4-BE49-F238E27FC236}">
                <a16:creationId xmlns:a16="http://schemas.microsoft.com/office/drawing/2014/main" id="{0FE7A1E3-AAEC-7641-B6C5-8D9FC0B6A211}"/>
              </a:ext>
            </a:extLst>
          </p:cNvPr>
          <p:cNvSpPr>
            <a:spLocks noGrp="1"/>
          </p:cNvSpPr>
          <p:nvPr>
            <p:ph type="sldNum" sz="quarter" idx="16"/>
          </p:nvPr>
        </p:nvSpPr>
        <p:spPr/>
        <p:txBody>
          <a:bodyPr/>
          <a:lstStyle/>
          <a:p>
            <a:fld id="{E1E1CD7C-2161-7D43-862E-CE4C333CD873}" type="slidenum">
              <a:rPr lang="fr-FR" smtClean="0"/>
              <a:pPr/>
              <a:t>‹#›</a:t>
            </a:fld>
            <a:endParaRPr lang="fr-FR" dirty="0"/>
          </a:p>
        </p:txBody>
      </p:sp>
      <p:sp>
        <p:nvSpPr>
          <p:cNvPr id="9" name="Espace réservé de la date 8">
            <a:extLst>
              <a:ext uri="{FF2B5EF4-FFF2-40B4-BE49-F238E27FC236}">
                <a16:creationId xmlns:a16="http://schemas.microsoft.com/office/drawing/2014/main" id="{E34C2B73-67B7-BB4C-AE0F-7D16D8DDD2B2}"/>
              </a:ext>
            </a:extLst>
          </p:cNvPr>
          <p:cNvSpPr>
            <a:spLocks noGrp="1"/>
          </p:cNvSpPr>
          <p:nvPr>
            <p:ph type="dt" sz="half" idx="2"/>
          </p:nvPr>
        </p:nvSpPr>
        <p:spPr>
          <a:xfrm>
            <a:off x="5044122" y="6602605"/>
            <a:ext cx="6464196" cy="206660"/>
          </a:xfrm>
          <a:prstGeom prst="rect">
            <a:avLst/>
          </a:prstGeom>
        </p:spPr>
        <p:txBody>
          <a:bodyPr/>
          <a:lstStyle>
            <a:lvl1pPr algn="r">
              <a:defRPr sz="1200" i="1"/>
            </a:lvl1pPr>
          </a:lstStyle>
          <a:p>
            <a:r>
              <a:rPr lang="en-US"/>
              <a:t>3 Jun 2025, Runaway Electron Meeting 2025, Lausanne</a:t>
            </a:r>
            <a:endParaRPr lang="fr-FR" dirty="0"/>
          </a:p>
        </p:txBody>
      </p:sp>
    </p:spTree>
    <p:extLst>
      <p:ext uri="{BB962C8B-B14F-4D97-AF65-F5344CB8AC3E}">
        <p14:creationId xmlns:p14="http://schemas.microsoft.com/office/powerpoint/2010/main" val="85191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re seul">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625DAC6D-23F0-6941-BE81-E7A79CA3AFFD}"/>
              </a:ext>
            </a:extLst>
          </p:cNvPr>
          <p:cNvSpPr>
            <a:spLocks noGrp="1"/>
          </p:cNvSpPr>
          <p:nvPr>
            <p:ph type="pic" sz="quarter" idx="13"/>
          </p:nvPr>
        </p:nvSpPr>
        <p:spPr>
          <a:xfrm>
            <a:off x="1206501" y="4152899"/>
            <a:ext cx="10985500" cy="2705100"/>
          </a:xfrm>
        </p:spPr>
        <p:txBody>
          <a:bodyPr/>
          <a:lstStyle/>
          <a:p>
            <a:r>
              <a:rPr lang="en-US"/>
              <a:t>Click icon to add picture</a:t>
            </a:r>
            <a:endParaRPr lang="fr-FR"/>
          </a:p>
        </p:txBody>
      </p:sp>
      <p:sp>
        <p:nvSpPr>
          <p:cNvPr id="4" name="Espace réservé du texte 3"/>
          <p:cNvSpPr>
            <a:spLocks noGrp="1"/>
          </p:cNvSpPr>
          <p:nvPr>
            <p:ph type="body" sz="quarter" idx="17"/>
          </p:nvPr>
        </p:nvSpPr>
        <p:spPr>
          <a:xfrm>
            <a:off x="1206500" y="2084918"/>
            <a:ext cx="10195984" cy="1915583"/>
          </a:xfrm>
        </p:spPr>
        <p:txBody>
          <a:bodyPr/>
          <a:lstStyle>
            <a:lvl4pPr>
              <a:defRPr>
                <a:latin typeface="Arial" panose="020B0604020202020204" pitchFamily="34" charset="0"/>
              </a:defRPr>
            </a:lvl4pPr>
            <a:lvl5pPr>
              <a:defRPr>
                <a:latin typeface="Arial" panose="020B0604020202020204" pitchFamily="34" charset="0"/>
              </a:defRPr>
            </a:lvl5pPr>
          </a:lstStyle>
          <a:p>
            <a:pPr lvl="0"/>
            <a:r>
              <a:rPr lang="en-US"/>
              <a:t>Click to edit Master text styles</a:t>
            </a:r>
          </a:p>
        </p:txBody>
      </p:sp>
      <p:sp>
        <p:nvSpPr>
          <p:cNvPr id="8" name="Espace réservé du pied de page 7">
            <a:extLst>
              <a:ext uri="{FF2B5EF4-FFF2-40B4-BE49-F238E27FC236}">
                <a16:creationId xmlns:a16="http://schemas.microsoft.com/office/drawing/2014/main" id="{AAF73E2A-22D7-894A-9267-185CB4E4B13E}"/>
              </a:ext>
            </a:extLst>
          </p:cNvPr>
          <p:cNvSpPr>
            <a:spLocks noGrp="1"/>
          </p:cNvSpPr>
          <p:nvPr>
            <p:ph type="ftr" sz="quarter" idx="19"/>
          </p:nvPr>
        </p:nvSpPr>
        <p:spPr/>
        <p:txBody>
          <a:bodyPr/>
          <a:lstStyle/>
          <a:p>
            <a:endParaRPr lang="fr-FR" dirty="0"/>
          </a:p>
        </p:txBody>
      </p:sp>
      <p:sp>
        <p:nvSpPr>
          <p:cNvPr id="9" name="Espace réservé du numéro de diapositive 8">
            <a:extLst>
              <a:ext uri="{FF2B5EF4-FFF2-40B4-BE49-F238E27FC236}">
                <a16:creationId xmlns:a16="http://schemas.microsoft.com/office/drawing/2014/main" id="{39D9777C-EC90-1141-9E30-4B4F669C2BE1}"/>
              </a:ext>
            </a:extLst>
          </p:cNvPr>
          <p:cNvSpPr>
            <a:spLocks noGrp="1"/>
          </p:cNvSpPr>
          <p:nvPr>
            <p:ph type="sldNum" sz="quarter" idx="20"/>
          </p:nvPr>
        </p:nvSpPr>
        <p:spPr/>
        <p:txBody>
          <a:bodyPr/>
          <a:lstStyle/>
          <a:p>
            <a:fld id="{E1E1CD7C-2161-7D43-862E-CE4C333CD873}" type="slidenum">
              <a:rPr lang="fr-FR" smtClean="0"/>
              <a:pPr/>
              <a:t>‹#›</a:t>
            </a:fld>
            <a:endParaRPr lang="fr-FR" dirty="0"/>
          </a:p>
        </p:txBody>
      </p:sp>
      <p:sp>
        <p:nvSpPr>
          <p:cNvPr id="11" name="Titre 10">
            <a:extLst>
              <a:ext uri="{FF2B5EF4-FFF2-40B4-BE49-F238E27FC236}">
                <a16:creationId xmlns:a16="http://schemas.microsoft.com/office/drawing/2014/main" id="{0E011164-727C-4C46-B34E-7729CB350E3E}"/>
              </a:ext>
            </a:extLst>
          </p:cNvPr>
          <p:cNvSpPr>
            <a:spLocks noGrp="1"/>
          </p:cNvSpPr>
          <p:nvPr>
            <p:ph type="title"/>
          </p:nvPr>
        </p:nvSpPr>
        <p:spPr/>
        <p:txBody>
          <a:bodyPr/>
          <a:lstStyle/>
          <a:p>
            <a:r>
              <a:rPr lang="en-US"/>
              <a:t>Click to edit Master title style</a:t>
            </a:r>
            <a:endParaRPr lang="fr-FR"/>
          </a:p>
        </p:txBody>
      </p:sp>
      <p:sp>
        <p:nvSpPr>
          <p:cNvPr id="10" name="Espace réservé de la date 8">
            <a:extLst>
              <a:ext uri="{FF2B5EF4-FFF2-40B4-BE49-F238E27FC236}">
                <a16:creationId xmlns:a16="http://schemas.microsoft.com/office/drawing/2014/main" id="{E34C2B73-67B7-BB4C-AE0F-7D16D8DDD2B2}"/>
              </a:ext>
            </a:extLst>
          </p:cNvPr>
          <p:cNvSpPr>
            <a:spLocks noGrp="1"/>
          </p:cNvSpPr>
          <p:nvPr>
            <p:ph type="dt" sz="half" idx="2"/>
          </p:nvPr>
        </p:nvSpPr>
        <p:spPr>
          <a:xfrm>
            <a:off x="5044122" y="6602605"/>
            <a:ext cx="6464196" cy="206660"/>
          </a:xfrm>
          <a:prstGeom prst="rect">
            <a:avLst/>
          </a:prstGeom>
        </p:spPr>
        <p:txBody>
          <a:bodyPr/>
          <a:lstStyle>
            <a:lvl1pPr algn="r">
              <a:defRPr sz="1200" i="1"/>
            </a:lvl1pPr>
          </a:lstStyle>
          <a:p>
            <a:r>
              <a:rPr lang="en-US"/>
              <a:t>3 Jun 2025, Runaway Electron Meeting 2025, Lausanne</a:t>
            </a:r>
            <a:endParaRPr lang="fr-FR" dirty="0"/>
          </a:p>
        </p:txBody>
      </p:sp>
    </p:spTree>
    <p:extLst>
      <p:ext uri="{BB962C8B-B14F-4D97-AF65-F5344CB8AC3E}">
        <p14:creationId xmlns:p14="http://schemas.microsoft.com/office/powerpoint/2010/main" val="3534921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6" name="Espace réservé du pied de page 5">
            <a:extLst>
              <a:ext uri="{FF2B5EF4-FFF2-40B4-BE49-F238E27FC236}">
                <a16:creationId xmlns:a16="http://schemas.microsoft.com/office/drawing/2014/main" id="{5F9CFC1D-0B2A-0A4E-9C0D-682EECA55703}"/>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56622065-A833-2340-B0FD-ACB065A3B8CF}"/>
              </a:ext>
            </a:extLst>
          </p:cNvPr>
          <p:cNvSpPr>
            <a:spLocks noGrp="1"/>
          </p:cNvSpPr>
          <p:nvPr>
            <p:ph type="sldNum" sz="quarter" idx="12"/>
          </p:nvPr>
        </p:nvSpPr>
        <p:spPr/>
        <p:txBody>
          <a:bodyPr/>
          <a:lstStyle/>
          <a:p>
            <a:fld id="{E1E1CD7C-2161-7D43-862E-CE4C333CD873}" type="slidenum">
              <a:rPr lang="fr-FR" smtClean="0"/>
              <a:pPr/>
              <a:t>‹#›</a:t>
            </a:fld>
            <a:endParaRPr lang="fr-FR" dirty="0"/>
          </a:p>
        </p:txBody>
      </p:sp>
      <p:sp>
        <p:nvSpPr>
          <p:cNvPr id="8" name="Espace réservé de la date 8">
            <a:extLst>
              <a:ext uri="{FF2B5EF4-FFF2-40B4-BE49-F238E27FC236}">
                <a16:creationId xmlns:a16="http://schemas.microsoft.com/office/drawing/2014/main" id="{E34C2B73-67B7-BB4C-AE0F-7D16D8DDD2B2}"/>
              </a:ext>
            </a:extLst>
          </p:cNvPr>
          <p:cNvSpPr>
            <a:spLocks noGrp="1"/>
          </p:cNvSpPr>
          <p:nvPr>
            <p:ph type="dt" sz="half" idx="2"/>
          </p:nvPr>
        </p:nvSpPr>
        <p:spPr>
          <a:xfrm>
            <a:off x="5044122" y="6602605"/>
            <a:ext cx="6464196" cy="206660"/>
          </a:xfrm>
          <a:prstGeom prst="rect">
            <a:avLst/>
          </a:prstGeom>
        </p:spPr>
        <p:txBody>
          <a:bodyPr/>
          <a:lstStyle>
            <a:lvl1pPr algn="r">
              <a:defRPr sz="1200" i="1"/>
            </a:lvl1pPr>
          </a:lstStyle>
          <a:p>
            <a:r>
              <a:rPr lang="en-US"/>
              <a:t>3 Jun 2025, Runaway Electron Meeting 2025, Lausanne</a:t>
            </a:r>
            <a:endParaRPr lang="fr-FR" dirty="0"/>
          </a:p>
        </p:txBody>
      </p:sp>
    </p:spTree>
    <p:extLst>
      <p:ext uri="{BB962C8B-B14F-4D97-AF65-F5344CB8AC3E}">
        <p14:creationId xmlns:p14="http://schemas.microsoft.com/office/powerpoint/2010/main" val="1912778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12" name="Espace réservé pour une image  11">
            <a:extLst>
              <a:ext uri="{FF2B5EF4-FFF2-40B4-BE49-F238E27FC236}">
                <a16:creationId xmlns:a16="http://schemas.microsoft.com/office/drawing/2014/main" id="{4CF6F629-51E7-9F40-939D-F50AE3925ADE}"/>
              </a:ext>
            </a:extLst>
          </p:cNvPr>
          <p:cNvSpPr>
            <a:spLocks noGrp="1"/>
          </p:cNvSpPr>
          <p:nvPr>
            <p:ph type="pic" sz="quarter" idx="10"/>
          </p:nvPr>
        </p:nvSpPr>
        <p:spPr>
          <a:xfrm>
            <a:off x="1775885" y="0"/>
            <a:ext cx="10416116" cy="6597651"/>
          </a:xfrm>
        </p:spPr>
        <p:txBody>
          <a:bodyPr/>
          <a:lstStyle/>
          <a:p>
            <a:r>
              <a:rPr lang="en-US"/>
              <a:t>Click icon to add picture</a:t>
            </a:r>
            <a:endParaRPr lang="fr-FR"/>
          </a:p>
        </p:txBody>
      </p:sp>
      <p:sp>
        <p:nvSpPr>
          <p:cNvPr id="2" name="Title 1"/>
          <p:cNvSpPr>
            <a:spLocks noGrp="1"/>
          </p:cNvSpPr>
          <p:nvPr>
            <p:ph type="ctrTitle"/>
          </p:nvPr>
        </p:nvSpPr>
        <p:spPr>
          <a:xfrm>
            <a:off x="8540752" y="1048714"/>
            <a:ext cx="3651249" cy="3117849"/>
          </a:xfrm>
          <a:solidFill>
            <a:schemeClr val="accent1"/>
          </a:solidFill>
        </p:spPr>
        <p:txBody>
          <a:bodyPr lIns="216000" anchor="ctr" anchorCtr="0">
            <a:normAutofit/>
          </a:bodyPr>
          <a:lstStyle>
            <a:lvl1pPr algn="l">
              <a:defRPr sz="4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102351" y="4166563"/>
            <a:ext cx="2438400" cy="2091267"/>
          </a:xfrm>
          <a:solidFill>
            <a:schemeClr val="tx1"/>
          </a:solidFill>
        </p:spPr>
        <p:txBody>
          <a:bodyPr lIns="90000" anchor="ctr" anchorCtr="0">
            <a:normAutofit/>
          </a:bodyPr>
          <a:lstStyle>
            <a:lvl1pPr marL="0" indent="0" algn="ctr">
              <a:buNone/>
              <a:defRPr sz="16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pic>
        <p:nvPicPr>
          <p:cNvPr id="9" name="Image 8">
            <a:extLst>
              <a:ext uri="{FF2B5EF4-FFF2-40B4-BE49-F238E27FC236}">
                <a16:creationId xmlns:a16="http://schemas.microsoft.com/office/drawing/2014/main" id="{6535A482-EC85-1C41-A1E4-7882A0E39FFD}"/>
              </a:ext>
            </a:extLst>
          </p:cNvPr>
          <p:cNvPicPr>
            <a:picLocks noChangeAspect="1"/>
          </p:cNvPicPr>
          <p:nvPr userDrawn="1"/>
        </p:nvPicPr>
        <p:blipFill>
          <a:blip r:embed="rId2"/>
          <a:stretch>
            <a:fillRect/>
          </a:stretch>
        </p:blipFill>
        <p:spPr>
          <a:xfrm>
            <a:off x="110197" y="107045"/>
            <a:ext cx="1567068" cy="678207"/>
          </a:xfrm>
          <a:prstGeom prst="rect">
            <a:avLst/>
          </a:prstGeom>
        </p:spPr>
      </p:pic>
      <p:sp>
        <p:nvSpPr>
          <p:cNvPr id="16" name="Espace réservé du texte 4">
            <a:extLst>
              <a:ext uri="{FF2B5EF4-FFF2-40B4-BE49-F238E27FC236}">
                <a16:creationId xmlns:a16="http://schemas.microsoft.com/office/drawing/2014/main" id="{01960462-6F28-0740-916D-499D3BEDB2BE}"/>
              </a:ext>
            </a:extLst>
          </p:cNvPr>
          <p:cNvSpPr>
            <a:spLocks noGrp="1"/>
          </p:cNvSpPr>
          <p:nvPr>
            <p:ph type="body" sz="quarter" idx="11"/>
          </p:nvPr>
        </p:nvSpPr>
        <p:spPr>
          <a:xfrm>
            <a:off x="8534400" y="6244168"/>
            <a:ext cx="2438400" cy="613833"/>
          </a:xfrm>
          <a:solidFill>
            <a:schemeClr val="bg1"/>
          </a:solidFill>
        </p:spPr>
        <p:txBody>
          <a:bodyPr lIns="90000" anchor="ctr">
            <a:noAutofit/>
          </a:bodyPr>
          <a:lstStyle>
            <a:lvl1pPr marL="0" indent="0" algn="ctr">
              <a:buNone/>
              <a:defRPr sz="1467"/>
            </a:lvl1pPr>
          </a:lstStyle>
          <a:p>
            <a:pPr lvl="0"/>
            <a:r>
              <a:rPr lang="en-US"/>
              <a:t>Click to edit Master text styles</a:t>
            </a:r>
          </a:p>
        </p:txBody>
      </p:sp>
      <p:pic>
        <p:nvPicPr>
          <p:cNvPr id="10" name="Imag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196" y="6007131"/>
            <a:ext cx="941741" cy="590520"/>
          </a:xfrm>
          <a:prstGeom prst="rect">
            <a:avLst/>
          </a:prstGeom>
        </p:spPr>
      </p:pic>
    </p:spTree>
    <p:extLst>
      <p:ext uri="{BB962C8B-B14F-4D97-AF65-F5344CB8AC3E}">
        <p14:creationId xmlns:p14="http://schemas.microsoft.com/office/powerpoint/2010/main" val="384398475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26">
          <p15:clr>
            <a:srgbClr val="FBAE40"/>
          </p15:clr>
        </p15:guide>
        <p15:guide id="5" orient="horz" pos="123">
          <p15:clr>
            <a:srgbClr val="FBAE40"/>
          </p15:clr>
        </p15:guide>
        <p15:guide id="6" orient="horz" pos="3117">
          <p15:clr>
            <a:srgbClr val="FBAE40"/>
          </p15:clr>
        </p15:guide>
        <p15:guide id="7" pos="83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Diapositive de titre">
    <p:spTree>
      <p:nvGrpSpPr>
        <p:cNvPr id="1" name=""/>
        <p:cNvGrpSpPr/>
        <p:nvPr/>
      </p:nvGrpSpPr>
      <p:grpSpPr>
        <a:xfrm>
          <a:off x="0" y="0"/>
          <a:ext cx="0" cy="0"/>
          <a:chOff x="0" y="0"/>
          <a:chExt cx="0" cy="0"/>
        </a:xfrm>
      </p:grpSpPr>
      <p:sp>
        <p:nvSpPr>
          <p:cNvPr id="12" name="Espace réservé pour une image  11">
            <a:extLst>
              <a:ext uri="{FF2B5EF4-FFF2-40B4-BE49-F238E27FC236}">
                <a16:creationId xmlns:a16="http://schemas.microsoft.com/office/drawing/2014/main" id="{4CF6F629-51E7-9F40-939D-F50AE3925ADE}"/>
              </a:ext>
            </a:extLst>
          </p:cNvPr>
          <p:cNvSpPr>
            <a:spLocks noGrp="1"/>
          </p:cNvSpPr>
          <p:nvPr>
            <p:ph type="pic" sz="quarter" idx="10"/>
          </p:nvPr>
        </p:nvSpPr>
        <p:spPr>
          <a:xfrm>
            <a:off x="1775885" y="613251"/>
            <a:ext cx="10416116" cy="6244749"/>
          </a:xfrm>
        </p:spPr>
        <p:txBody>
          <a:bodyPr/>
          <a:lstStyle/>
          <a:p>
            <a:r>
              <a:rPr lang="en-US"/>
              <a:t>Click icon to add picture</a:t>
            </a:r>
            <a:endParaRPr lang="fr-FR"/>
          </a:p>
        </p:txBody>
      </p:sp>
      <p:sp>
        <p:nvSpPr>
          <p:cNvPr id="2" name="Title 1"/>
          <p:cNvSpPr>
            <a:spLocks noGrp="1"/>
          </p:cNvSpPr>
          <p:nvPr>
            <p:ph type="ctrTitle"/>
          </p:nvPr>
        </p:nvSpPr>
        <p:spPr>
          <a:xfrm>
            <a:off x="8540752" y="1048714"/>
            <a:ext cx="3651249" cy="3117849"/>
          </a:xfrm>
          <a:solidFill>
            <a:schemeClr val="accent1"/>
          </a:solidFill>
        </p:spPr>
        <p:txBody>
          <a:bodyPr lIns="216000" anchor="ctr" anchorCtr="0">
            <a:normAutofit/>
          </a:bodyPr>
          <a:lstStyle>
            <a:lvl1pPr algn="l">
              <a:defRPr sz="4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102351" y="4166563"/>
            <a:ext cx="2438400" cy="2091267"/>
          </a:xfrm>
          <a:solidFill>
            <a:schemeClr val="tx1"/>
          </a:solidFill>
        </p:spPr>
        <p:txBody>
          <a:bodyPr lIns="90000" anchor="ctr" anchorCtr="0">
            <a:normAutofit/>
          </a:bodyPr>
          <a:lstStyle>
            <a:lvl1pPr marL="0" indent="0" algn="ctr">
              <a:buNone/>
              <a:defRPr sz="16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pic>
        <p:nvPicPr>
          <p:cNvPr id="9" name="Image 8">
            <a:extLst>
              <a:ext uri="{FF2B5EF4-FFF2-40B4-BE49-F238E27FC236}">
                <a16:creationId xmlns:a16="http://schemas.microsoft.com/office/drawing/2014/main" id="{6535A482-EC85-1C41-A1E4-7882A0E39FFD}"/>
              </a:ext>
            </a:extLst>
          </p:cNvPr>
          <p:cNvPicPr>
            <a:picLocks noChangeAspect="1"/>
          </p:cNvPicPr>
          <p:nvPr userDrawn="1"/>
        </p:nvPicPr>
        <p:blipFill>
          <a:blip r:embed="rId2"/>
          <a:stretch>
            <a:fillRect/>
          </a:stretch>
        </p:blipFill>
        <p:spPr>
          <a:xfrm>
            <a:off x="110197" y="107045"/>
            <a:ext cx="1567068" cy="678207"/>
          </a:xfrm>
          <a:prstGeom prst="rect">
            <a:avLst/>
          </a:prstGeom>
        </p:spPr>
      </p:pic>
      <p:sp>
        <p:nvSpPr>
          <p:cNvPr id="16" name="Espace réservé du texte 4">
            <a:extLst>
              <a:ext uri="{FF2B5EF4-FFF2-40B4-BE49-F238E27FC236}">
                <a16:creationId xmlns:a16="http://schemas.microsoft.com/office/drawing/2014/main" id="{01960462-6F28-0740-916D-499D3BEDB2BE}"/>
              </a:ext>
            </a:extLst>
          </p:cNvPr>
          <p:cNvSpPr>
            <a:spLocks noGrp="1"/>
          </p:cNvSpPr>
          <p:nvPr>
            <p:ph type="body" sz="quarter" idx="11"/>
          </p:nvPr>
        </p:nvSpPr>
        <p:spPr>
          <a:xfrm>
            <a:off x="8534400" y="6244168"/>
            <a:ext cx="2438400" cy="613833"/>
          </a:xfrm>
          <a:solidFill>
            <a:schemeClr val="bg1"/>
          </a:solidFill>
        </p:spPr>
        <p:txBody>
          <a:bodyPr lIns="90000" anchor="ctr">
            <a:noAutofit/>
          </a:bodyPr>
          <a:lstStyle>
            <a:lvl1pPr marL="0" indent="0" algn="ctr">
              <a:buNone/>
              <a:defRPr sz="1467"/>
            </a:lvl1pPr>
          </a:lstStyle>
          <a:p>
            <a:pPr lvl="0"/>
            <a:r>
              <a:rPr lang="en-US"/>
              <a:t>Click to edit Master text styles</a:t>
            </a:r>
          </a:p>
        </p:txBody>
      </p:sp>
      <p:pic>
        <p:nvPicPr>
          <p:cNvPr id="14" name="Imag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196" y="6007131"/>
            <a:ext cx="941741" cy="590520"/>
          </a:xfrm>
          <a:prstGeom prst="rect">
            <a:avLst/>
          </a:prstGeom>
        </p:spPr>
      </p:pic>
    </p:spTree>
    <p:extLst>
      <p:ext uri="{BB962C8B-B14F-4D97-AF65-F5344CB8AC3E}">
        <p14:creationId xmlns:p14="http://schemas.microsoft.com/office/powerpoint/2010/main" val="400881325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26">
          <p15:clr>
            <a:srgbClr val="FBAE40"/>
          </p15:clr>
        </p15:guide>
        <p15:guide id="5" orient="horz" pos="123">
          <p15:clr>
            <a:srgbClr val="FBAE40"/>
          </p15:clr>
        </p15:guide>
        <p15:guide id="6" orient="horz" pos="3117">
          <p15:clr>
            <a:srgbClr val="FBAE40"/>
          </p15:clr>
        </p15:guide>
        <p15:guide id="7" pos="83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9F6C81-AE59-DE44-BF60-E773080CD91C}"/>
              </a:ext>
            </a:extLst>
          </p:cNvPr>
          <p:cNvSpPr/>
          <p:nvPr userDrawn="1"/>
        </p:nvSpPr>
        <p:spPr>
          <a:xfrm>
            <a:off x="609600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latin typeface="Arial" panose="020B0604020202020204" pitchFamily="34" charset="0"/>
            </a:endParaRPr>
          </a:p>
        </p:txBody>
      </p:sp>
      <p:sp>
        <p:nvSpPr>
          <p:cNvPr id="2" name="Title 1"/>
          <p:cNvSpPr>
            <a:spLocks noGrp="1"/>
          </p:cNvSpPr>
          <p:nvPr>
            <p:ph type="title"/>
          </p:nvPr>
        </p:nvSpPr>
        <p:spPr>
          <a:xfrm>
            <a:off x="6096000" y="1037168"/>
            <a:ext cx="5411893" cy="2391833"/>
          </a:xfrm>
        </p:spPr>
        <p:txBody>
          <a:bodyPr anchor="ctr" anchorCtr="0">
            <a:normAutofit/>
          </a:bodyPr>
          <a:lstStyle>
            <a:lvl1pPr>
              <a:defRPr sz="4267">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096000" y="3429000"/>
            <a:ext cx="5411893" cy="2875344"/>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9" name="Espace réservé pour une image  8">
            <a:extLst>
              <a:ext uri="{FF2B5EF4-FFF2-40B4-BE49-F238E27FC236}">
                <a16:creationId xmlns:a16="http://schemas.microsoft.com/office/drawing/2014/main" id="{C58F136D-3292-C745-91DE-A21191C16FE7}"/>
              </a:ext>
            </a:extLst>
          </p:cNvPr>
          <p:cNvSpPr>
            <a:spLocks noGrp="1"/>
          </p:cNvSpPr>
          <p:nvPr>
            <p:ph type="pic" sz="quarter" idx="13"/>
          </p:nvPr>
        </p:nvSpPr>
        <p:spPr>
          <a:xfrm>
            <a:off x="1206501" y="0"/>
            <a:ext cx="4889500" cy="6858000"/>
          </a:xfrm>
        </p:spPr>
        <p:txBody>
          <a:bodyPr/>
          <a:lstStyle/>
          <a:p>
            <a:r>
              <a:rPr lang="en-US"/>
              <a:t>Click icon to add picture</a:t>
            </a:r>
            <a:endParaRPr lang="fr-FR"/>
          </a:p>
        </p:txBody>
      </p:sp>
      <p:sp>
        <p:nvSpPr>
          <p:cNvPr id="13" name="Espace réservé du pied de page 12"/>
          <p:cNvSpPr>
            <a:spLocks noGrp="1"/>
          </p:cNvSpPr>
          <p:nvPr>
            <p:ph type="ftr" sz="quarter" idx="15"/>
          </p:nvPr>
        </p:nvSpPr>
        <p:spPr/>
        <p:txBody>
          <a:bodyPr/>
          <a:lstStyle>
            <a:lvl1pPr>
              <a:defRPr>
                <a:solidFill>
                  <a:schemeClr val="bg1"/>
                </a:solidFill>
              </a:defRPr>
            </a:lvl1pPr>
          </a:lstStyle>
          <a:p>
            <a:endParaRPr lang="fr-FR" dirty="0"/>
          </a:p>
        </p:txBody>
      </p:sp>
      <p:sp>
        <p:nvSpPr>
          <p:cNvPr id="14" name="Espace réservé du numéro de diapositive 13"/>
          <p:cNvSpPr>
            <a:spLocks noGrp="1"/>
          </p:cNvSpPr>
          <p:nvPr>
            <p:ph type="sldNum" sz="quarter" idx="16"/>
          </p:nvPr>
        </p:nvSpPr>
        <p:spPr/>
        <p:txBody>
          <a:bodyPr/>
          <a:lstStyle>
            <a:lvl1pPr>
              <a:defRPr>
                <a:solidFill>
                  <a:schemeClr val="bg1"/>
                </a:solidFill>
              </a:defRPr>
            </a:lvl1pPr>
          </a:lstStyle>
          <a:p>
            <a:fld id="{E1E1CD7C-2161-7D43-862E-CE4C333CD873}" type="slidenum">
              <a:rPr lang="fr-FR" smtClean="0"/>
              <a:pPr/>
              <a:t>‹#›</a:t>
            </a:fld>
            <a:endParaRPr lang="fr-FR" dirty="0"/>
          </a:p>
        </p:txBody>
      </p:sp>
      <p:sp>
        <p:nvSpPr>
          <p:cNvPr id="10" name="Espace réservé de la date 8">
            <a:extLst>
              <a:ext uri="{FF2B5EF4-FFF2-40B4-BE49-F238E27FC236}">
                <a16:creationId xmlns:a16="http://schemas.microsoft.com/office/drawing/2014/main" id="{E34C2B73-67B7-BB4C-AE0F-7D16D8DDD2B2}"/>
              </a:ext>
            </a:extLst>
          </p:cNvPr>
          <p:cNvSpPr>
            <a:spLocks noGrp="1"/>
          </p:cNvSpPr>
          <p:nvPr>
            <p:ph type="dt" sz="half" idx="2"/>
          </p:nvPr>
        </p:nvSpPr>
        <p:spPr>
          <a:xfrm>
            <a:off x="5044122" y="6602605"/>
            <a:ext cx="6464196" cy="206660"/>
          </a:xfrm>
          <a:prstGeom prst="rect">
            <a:avLst/>
          </a:prstGeom>
        </p:spPr>
        <p:txBody>
          <a:bodyPr/>
          <a:lstStyle>
            <a:lvl1pPr algn="r">
              <a:defRPr sz="1200" i="1"/>
            </a:lvl1pPr>
          </a:lstStyle>
          <a:p>
            <a:r>
              <a:rPr lang="en-US"/>
              <a:t>3 Jun 2025, Runaway Electron Meeting 2025, Lausanne</a:t>
            </a:r>
            <a:endParaRPr lang="fr-FR" dirty="0"/>
          </a:p>
        </p:txBody>
      </p:sp>
    </p:spTree>
    <p:extLst>
      <p:ext uri="{BB962C8B-B14F-4D97-AF65-F5344CB8AC3E}">
        <p14:creationId xmlns:p14="http://schemas.microsoft.com/office/powerpoint/2010/main" val="1997178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iapositive de titre">
    <p:spTree>
      <p:nvGrpSpPr>
        <p:cNvPr id="1" name=""/>
        <p:cNvGrpSpPr/>
        <p:nvPr/>
      </p:nvGrpSpPr>
      <p:grpSpPr>
        <a:xfrm>
          <a:off x="0" y="0"/>
          <a:ext cx="0" cy="0"/>
          <a:chOff x="0" y="0"/>
          <a:chExt cx="0" cy="0"/>
        </a:xfrm>
      </p:grpSpPr>
      <p:sp>
        <p:nvSpPr>
          <p:cNvPr id="12" name="Espace réservé pour une image  11">
            <a:extLst>
              <a:ext uri="{FF2B5EF4-FFF2-40B4-BE49-F238E27FC236}">
                <a16:creationId xmlns:a16="http://schemas.microsoft.com/office/drawing/2014/main" id="{4CF6F629-51E7-9F40-939D-F50AE3925ADE}"/>
              </a:ext>
            </a:extLst>
          </p:cNvPr>
          <p:cNvSpPr>
            <a:spLocks noGrp="1"/>
          </p:cNvSpPr>
          <p:nvPr>
            <p:ph type="pic" sz="quarter" idx="10"/>
          </p:nvPr>
        </p:nvSpPr>
        <p:spPr>
          <a:xfrm>
            <a:off x="1775885" y="613251"/>
            <a:ext cx="10416116" cy="6244749"/>
          </a:xfrm>
        </p:spPr>
        <p:txBody>
          <a:bodyPr/>
          <a:lstStyle/>
          <a:p>
            <a:r>
              <a:rPr lang="en-US"/>
              <a:t>Click icon to add picture</a:t>
            </a:r>
            <a:endParaRPr lang="fr-FR"/>
          </a:p>
        </p:txBody>
      </p:sp>
      <p:sp>
        <p:nvSpPr>
          <p:cNvPr id="2" name="Title 1"/>
          <p:cNvSpPr>
            <a:spLocks noGrp="1"/>
          </p:cNvSpPr>
          <p:nvPr>
            <p:ph type="ctrTitle"/>
          </p:nvPr>
        </p:nvSpPr>
        <p:spPr>
          <a:xfrm>
            <a:off x="8540752" y="1048714"/>
            <a:ext cx="3651249" cy="3117849"/>
          </a:xfrm>
          <a:solidFill>
            <a:schemeClr val="accent1"/>
          </a:solidFill>
        </p:spPr>
        <p:txBody>
          <a:bodyPr lIns="216000" anchor="ctr" anchorCtr="0">
            <a:normAutofit/>
          </a:bodyPr>
          <a:lstStyle>
            <a:lvl1pPr algn="l">
              <a:defRPr sz="4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102351" y="4166563"/>
            <a:ext cx="2438400" cy="2091267"/>
          </a:xfrm>
          <a:solidFill>
            <a:schemeClr val="tx1"/>
          </a:solidFill>
        </p:spPr>
        <p:txBody>
          <a:bodyPr lIns="90000" anchor="ctr" anchorCtr="0">
            <a:normAutofit/>
          </a:bodyPr>
          <a:lstStyle>
            <a:lvl1pPr marL="0" indent="0" algn="ctr">
              <a:buNone/>
              <a:defRPr sz="16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pic>
        <p:nvPicPr>
          <p:cNvPr id="9" name="Image 8">
            <a:extLst>
              <a:ext uri="{FF2B5EF4-FFF2-40B4-BE49-F238E27FC236}">
                <a16:creationId xmlns:a16="http://schemas.microsoft.com/office/drawing/2014/main" id="{6535A482-EC85-1C41-A1E4-7882A0E39FFD}"/>
              </a:ext>
            </a:extLst>
          </p:cNvPr>
          <p:cNvPicPr>
            <a:picLocks noChangeAspect="1"/>
          </p:cNvPicPr>
          <p:nvPr userDrawn="1"/>
        </p:nvPicPr>
        <p:blipFill>
          <a:blip r:embed="rId2"/>
          <a:stretch>
            <a:fillRect/>
          </a:stretch>
        </p:blipFill>
        <p:spPr>
          <a:xfrm>
            <a:off x="110197" y="107045"/>
            <a:ext cx="1567068" cy="678207"/>
          </a:xfrm>
          <a:prstGeom prst="rect">
            <a:avLst/>
          </a:prstGeom>
        </p:spPr>
      </p:pic>
      <p:sp>
        <p:nvSpPr>
          <p:cNvPr id="16" name="Espace réservé du texte 4">
            <a:extLst>
              <a:ext uri="{FF2B5EF4-FFF2-40B4-BE49-F238E27FC236}">
                <a16:creationId xmlns:a16="http://schemas.microsoft.com/office/drawing/2014/main" id="{01960462-6F28-0740-916D-499D3BEDB2BE}"/>
              </a:ext>
            </a:extLst>
          </p:cNvPr>
          <p:cNvSpPr>
            <a:spLocks noGrp="1"/>
          </p:cNvSpPr>
          <p:nvPr>
            <p:ph type="body" sz="quarter" idx="11"/>
          </p:nvPr>
        </p:nvSpPr>
        <p:spPr>
          <a:xfrm>
            <a:off x="8534400" y="6244168"/>
            <a:ext cx="2438400" cy="613833"/>
          </a:xfrm>
          <a:solidFill>
            <a:schemeClr val="bg1"/>
          </a:solidFill>
        </p:spPr>
        <p:txBody>
          <a:bodyPr lIns="90000" anchor="ctr">
            <a:noAutofit/>
          </a:bodyPr>
          <a:lstStyle>
            <a:lvl1pPr marL="0" indent="0" algn="ctr">
              <a:buNone/>
              <a:defRPr sz="1467"/>
            </a:lvl1pPr>
          </a:lstStyle>
          <a:p>
            <a:pPr lvl="0"/>
            <a:r>
              <a:rPr lang="en-US"/>
              <a:t>Click to edit Master text styles</a:t>
            </a:r>
          </a:p>
        </p:txBody>
      </p:sp>
      <p:pic>
        <p:nvPicPr>
          <p:cNvPr id="14" name="Imag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196" y="6007131"/>
            <a:ext cx="941741" cy="590520"/>
          </a:xfrm>
          <a:prstGeom prst="rect">
            <a:avLst/>
          </a:prstGeom>
        </p:spPr>
      </p:pic>
    </p:spTree>
    <p:extLst>
      <p:ext uri="{BB962C8B-B14F-4D97-AF65-F5344CB8AC3E}">
        <p14:creationId xmlns:p14="http://schemas.microsoft.com/office/powerpoint/2010/main" val="2558651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26">
          <p15:clr>
            <a:srgbClr val="FBAE40"/>
          </p15:clr>
        </p15:guide>
        <p15:guide id="5" orient="horz" pos="123">
          <p15:clr>
            <a:srgbClr val="FBAE40"/>
          </p15:clr>
        </p15:guide>
        <p15:guide id="6" orient="horz" pos="3117">
          <p15:clr>
            <a:srgbClr val="FBAE40"/>
          </p15:clr>
        </p15:guide>
        <p15:guide id="7" pos="839">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re de sec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9F6C81-AE59-DE44-BF60-E773080CD91C}"/>
              </a:ext>
            </a:extLst>
          </p:cNvPr>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latin typeface="Arial" panose="020B0604020202020204" pitchFamily="34" charset="0"/>
            </a:endParaRPr>
          </a:p>
        </p:txBody>
      </p:sp>
      <p:sp>
        <p:nvSpPr>
          <p:cNvPr id="2" name="Title 1"/>
          <p:cNvSpPr>
            <a:spLocks noGrp="1"/>
          </p:cNvSpPr>
          <p:nvPr>
            <p:ph type="title"/>
          </p:nvPr>
        </p:nvSpPr>
        <p:spPr>
          <a:xfrm>
            <a:off x="6096000" y="1037168"/>
            <a:ext cx="5411893" cy="2391833"/>
          </a:xfrm>
        </p:spPr>
        <p:txBody>
          <a:bodyPr anchor="ctr" anchorCtr="0">
            <a:normAutofit/>
          </a:bodyPr>
          <a:lstStyle>
            <a:lvl1pPr>
              <a:defRPr sz="4267">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096000" y="3429000"/>
            <a:ext cx="5411893" cy="2875344"/>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9" name="Espace réservé pour une image  8">
            <a:extLst>
              <a:ext uri="{FF2B5EF4-FFF2-40B4-BE49-F238E27FC236}">
                <a16:creationId xmlns:a16="http://schemas.microsoft.com/office/drawing/2014/main" id="{C58F136D-3292-C745-91DE-A21191C16FE7}"/>
              </a:ext>
            </a:extLst>
          </p:cNvPr>
          <p:cNvSpPr>
            <a:spLocks noGrp="1"/>
          </p:cNvSpPr>
          <p:nvPr>
            <p:ph type="pic" sz="quarter" idx="13"/>
          </p:nvPr>
        </p:nvSpPr>
        <p:spPr>
          <a:xfrm>
            <a:off x="1206501" y="0"/>
            <a:ext cx="4889500" cy="6858000"/>
          </a:xfrm>
        </p:spPr>
        <p:txBody>
          <a:bodyPr/>
          <a:lstStyle/>
          <a:p>
            <a:r>
              <a:rPr lang="en-US"/>
              <a:t>Click icon to add picture</a:t>
            </a:r>
            <a:endParaRPr lang="fr-FR" dirty="0"/>
          </a:p>
        </p:txBody>
      </p:sp>
      <p:sp>
        <p:nvSpPr>
          <p:cNvPr id="13" name="Espace réservé du pied de page 12"/>
          <p:cNvSpPr>
            <a:spLocks noGrp="1"/>
          </p:cNvSpPr>
          <p:nvPr>
            <p:ph type="ftr" sz="quarter" idx="15"/>
          </p:nvPr>
        </p:nvSpPr>
        <p:spPr/>
        <p:txBody>
          <a:bodyPr/>
          <a:lstStyle>
            <a:lvl1pPr>
              <a:defRPr>
                <a:solidFill>
                  <a:schemeClr val="bg1"/>
                </a:solidFill>
              </a:defRPr>
            </a:lvl1pPr>
          </a:lstStyle>
          <a:p>
            <a:endParaRPr lang="fr-FR" dirty="0"/>
          </a:p>
        </p:txBody>
      </p:sp>
      <p:sp>
        <p:nvSpPr>
          <p:cNvPr id="14" name="Espace réservé du numéro de diapositive 13"/>
          <p:cNvSpPr>
            <a:spLocks noGrp="1"/>
          </p:cNvSpPr>
          <p:nvPr>
            <p:ph type="sldNum" sz="quarter" idx="16"/>
          </p:nvPr>
        </p:nvSpPr>
        <p:spPr/>
        <p:txBody>
          <a:bodyPr/>
          <a:lstStyle>
            <a:lvl1pPr>
              <a:defRPr>
                <a:solidFill>
                  <a:schemeClr val="bg1"/>
                </a:solidFill>
              </a:defRPr>
            </a:lvl1pPr>
          </a:lstStyle>
          <a:p>
            <a:fld id="{E1E1CD7C-2161-7D43-862E-CE4C333CD873}" type="slidenum">
              <a:rPr lang="fr-FR" smtClean="0"/>
              <a:pPr/>
              <a:t>‹#›</a:t>
            </a:fld>
            <a:endParaRPr lang="fr-FR" dirty="0"/>
          </a:p>
        </p:txBody>
      </p:sp>
      <p:sp>
        <p:nvSpPr>
          <p:cNvPr id="10" name="Espace réservé de la date 8">
            <a:extLst>
              <a:ext uri="{FF2B5EF4-FFF2-40B4-BE49-F238E27FC236}">
                <a16:creationId xmlns:a16="http://schemas.microsoft.com/office/drawing/2014/main" id="{E34C2B73-67B7-BB4C-AE0F-7D16D8DDD2B2}"/>
              </a:ext>
            </a:extLst>
          </p:cNvPr>
          <p:cNvSpPr>
            <a:spLocks noGrp="1"/>
          </p:cNvSpPr>
          <p:nvPr>
            <p:ph type="dt" sz="half" idx="2"/>
          </p:nvPr>
        </p:nvSpPr>
        <p:spPr>
          <a:xfrm>
            <a:off x="5044122" y="6602605"/>
            <a:ext cx="6464196" cy="206660"/>
          </a:xfrm>
          <a:prstGeom prst="rect">
            <a:avLst/>
          </a:prstGeom>
        </p:spPr>
        <p:txBody>
          <a:bodyPr/>
          <a:lstStyle>
            <a:lvl1pPr algn="r">
              <a:defRPr sz="1200" i="1"/>
            </a:lvl1pPr>
          </a:lstStyle>
          <a:p>
            <a:r>
              <a:rPr lang="en-US"/>
              <a:t>3 Jun 2025, Runaway Electron Meeting 2025, Lausanne</a:t>
            </a:r>
            <a:endParaRPr lang="fr-FR" dirty="0"/>
          </a:p>
        </p:txBody>
      </p:sp>
    </p:spTree>
    <p:extLst>
      <p:ext uri="{BB962C8B-B14F-4D97-AF65-F5344CB8AC3E}">
        <p14:creationId xmlns:p14="http://schemas.microsoft.com/office/powerpoint/2010/main" val="22571009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9F6C81-AE59-DE44-BF60-E773080CD91C}"/>
              </a:ext>
            </a:extLst>
          </p:cNvPr>
          <p:cNvSpPr/>
          <p:nvPr userDrawn="1"/>
        </p:nvSpPr>
        <p:spPr>
          <a:xfrm>
            <a:off x="609600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latin typeface="Arial" panose="020B0604020202020204" pitchFamily="34" charset="0"/>
            </a:endParaRPr>
          </a:p>
        </p:txBody>
      </p:sp>
      <p:sp>
        <p:nvSpPr>
          <p:cNvPr id="2" name="Title 1"/>
          <p:cNvSpPr>
            <a:spLocks noGrp="1"/>
          </p:cNvSpPr>
          <p:nvPr>
            <p:ph type="title"/>
          </p:nvPr>
        </p:nvSpPr>
        <p:spPr>
          <a:xfrm>
            <a:off x="6096000" y="1037168"/>
            <a:ext cx="5411893" cy="2391833"/>
          </a:xfrm>
        </p:spPr>
        <p:txBody>
          <a:bodyPr anchor="ctr" anchorCtr="0">
            <a:normAutofit/>
          </a:bodyPr>
          <a:lstStyle>
            <a:lvl1pPr>
              <a:defRPr sz="4267">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096000" y="3429000"/>
            <a:ext cx="5411893" cy="2875344"/>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9" name="Espace réservé pour une image  8">
            <a:extLst>
              <a:ext uri="{FF2B5EF4-FFF2-40B4-BE49-F238E27FC236}">
                <a16:creationId xmlns:a16="http://schemas.microsoft.com/office/drawing/2014/main" id="{C58F136D-3292-C745-91DE-A21191C16FE7}"/>
              </a:ext>
            </a:extLst>
          </p:cNvPr>
          <p:cNvSpPr>
            <a:spLocks noGrp="1"/>
          </p:cNvSpPr>
          <p:nvPr>
            <p:ph type="pic" sz="quarter" idx="13"/>
          </p:nvPr>
        </p:nvSpPr>
        <p:spPr>
          <a:xfrm>
            <a:off x="1206501" y="0"/>
            <a:ext cx="4889500" cy="6858000"/>
          </a:xfrm>
        </p:spPr>
        <p:txBody>
          <a:bodyPr/>
          <a:lstStyle/>
          <a:p>
            <a:r>
              <a:rPr lang="en-US"/>
              <a:t>Click icon to add picture</a:t>
            </a:r>
            <a:endParaRPr lang="fr-FR"/>
          </a:p>
        </p:txBody>
      </p:sp>
      <p:sp>
        <p:nvSpPr>
          <p:cNvPr id="10" name="Espace réservé du pied de page 9"/>
          <p:cNvSpPr>
            <a:spLocks noGrp="1"/>
          </p:cNvSpPr>
          <p:nvPr>
            <p:ph type="ftr" sz="quarter" idx="15"/>
          </p:nvPr>
        </p:nvSpPr>
        <p:spPr/>
        <p:txBody>
          <a:bodyPr/>
          <a:lstStyle>
            <a:lvl1pPr>
              <a:defRPr>
                <a:solidFill>
                  <a:schemeClr val="bg1"/>
                </a:solidFill>
              </a:defRPr>
            </a:lvl1pPr>
          </a:lstStyle>
          <a:p>
            <a:endParaRPr lang="fr-FR" dirty="0"/>
          </a:p>
        </p:txBody>
      </p:sp>
      <p:sp>
        <p:nvSpPr>
          <p:cNvPr id="11" name="Espace réservé du numéro de diapositive 10"/>
          <p:cNvSpPr>
            <a:spLocks noGrp="1"/>
          </p:cNvSpPr>
          <p:nvPr>
            <p:ph type="sldNum" sz="quarter" idx="16"/>
          </p:nvPr>
        </p:nvSpPr>
        <p:spPr/>
        <p:txBody>
          <a:bodyPr/>
          <a:lstStyle>
            <a:lvl1pPr>
              <a:defRPr>
                <a:solidFill>
                  <a:schemeClr val="bg1"/>
                </a:solidFill>
              </a:defRPr>
            </a:lvl1pPr>
          </a:lstStyle>
          <a:p>
            <a:fld id="{E1E1CD7C-2161-7D43-862E-CE4C333CD873}" type="slidenum">
              <a:rPr lang="fr-FR" smtClean="0"/>
              <a:pPr/>
              <a:t>‹#›</a:t>
            </a:fld>
            <a:endParaRPr lang="fr-FR" dirty="0"/>
          </a:p>
        </p:txBody>
      </p:sp>
      <p:sp>
        <p:nvSpPr>
          <p:cNvPr id="12" name="Espace réservé de la date 8">
            <a:extLst>
              <a:ext uri="{FF2B5EF4-FFF2-40B4-BE49-F238E27FC236}">
                <a16:creationId xmlns:a16="http://schemas.microsoft.com/office/drawing/2014/main" id="{E34C2B73-67B7-BB4C-AE0F-7D16D8DDD2B2}"/>
              </a:ext>
            </a:extLst>
          </p:cNvPr>
          <p:cNvSpPr>
            <a:spLocks noGrp="1"/>
          </p:cNvSpPr>
          <p:nvPr>
            <p:ph type="dt" sz="half" idx="2"/>
          </p:nvPr>
        </p:nvSpPr>
        <p:spPr>
          <a:xfrm>
            <a:off x="5044122" y="6602605"/>
            <a:ext cx="6464196" cy="206660"/>
          </a:xfrm>
          <a:prstGeom prst="rect">
            <a:avLst/>
          </a:prstGeom>
        </p:spPr>
        <p:txBody>
          <a:bodyPr/>
          <a:lstStyle>
            <a:lvl1pPr algn="r">
              <a:defRPr sz="1200" i="1">
                <a:solidFill>
                  <a:schemeClr val="bg1"/>
                </a:solidFill>
              </a:defRPr>
            </a:lvl1pPr>
          </a:lstStyle>
          <a:p>
            <a:r>
              <a:rPr lang="en-US"/>
              <a:t>3 Jun 2025, Runaway Electron Meeting 2025, Lausanne</a:t>
            </a:r>
            <a:endParaRPr lang="fr-FR" dirty="0"/>
          </a:p>
        </p:txBody>
      </p:sp>
    </p:spTree>
    <p:extLst>
      <p:ext uri="{BB962C8B-B14F-4D97-AF65-F5344CB8AC3E}">
        <p14:creationId xmlns:p14="http://schemas.microsoft.com/office/powerpoint/2010/main" val="20843602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p:txBody>
      </p:sp>
      <p:sp>
        <p:nvSpPr>
          <p:cNvPr id="8" name="Titre 7">
            <a:extLst>
              <a:ext uri="{FF2B5EF4-FFF2-40B4-BE49-F238E27FC236}">
                <a16:creationId xmlns:a16="http://schemas.microsoft.com/office/drawing/2014/main" id="{A30C78BE-DAD0-D748-8B93-AD898D00C88C}"/>
              </a:ext>
            </a:extLst>
          </p:cNvPr>
          <p:cNvSpPr>
            <a:spLocks noGrp="1"/>
          </p:cNvSpPr>
          <p:nvPr>
            <p:ph type="title"/>
          </p:nvPr>
        </p:nvSpPr>
        <p:spPr/>
        <p:txBody>
          <a:bodyPr/>
          <a:lstStyle/>
          <a:p>
            <a:r>
              <a:rPr lang="en-US" dirty="0"/>
              <a:t>Click to edit Master title style</a:t>
            </a:r>
            <a:endParaRPr lang="fr-FR" dirty="0"/>
          </a:p>
        </p:txBody>
      </p:sp>
      <p:sp>
        <p:nvSpPr>
          <p:cNvPr id="10" name="Espace réservé du pied de page 9">
            <a:extLst>
              <a:ext uri="{FF2B5EF4-FFF2-40B4-BE49-F238E27FC236}">
                <a16:creationId xmlns:a16="http://schemas.microsoft.com/office/drawing/2014/main" id="{B875139C-6471-774D-89EF-2B93FAD2CB2A}"/>
              </a:ext>
            </a:extLst>
          </p:cNvPr>
          <p:cNvSpPr>
            <a:spLocks noGrp="1"/>
          </p:cNvSpPr>
          <p:nvPr>
            <p:ph type="ftr" sz="quarter" idx="11"/>
          </p:nvPr>
        </p:nvSpPr>
        <p:spPr/>
        <p:txBody>
          <a:bodyPr/>
          <a:lstStyle/>
          <a:p>
            <a:endParaRPr lang="fr-FR" dirty="0"/>
          </a:p>
        </p:txBody>
      </p:sp>
      <p:sp>
        <p:nvSpPr>
          <p:cNvPr id="11" name="Espace réservé du numéro de diapositive 10">
            <a:extLst>
              <a:ext uri="{FF2B5EF4-FFF2-40B4-BE49-F238E27FC236}">
                <a16:creationId xmlns:a16="http://schemas.microsoft.com/office/drawing/2014/main" id="{3942AF23-4BDC-8C4A-9212-AF88439C6122}"/>
              </a:ext>
            </a:extLst>
          </p:cNvPr>
          <p:cNvSpPr>
            <a:spLocks noGrp="1"/>
          </p:cNvSpPr>
          <p:nvPr>
            <p:ph type="sldNum" sz="quarter" idx="12"/>
          </p:nvPr>
        </p:nvSpPr>
        <p:spPr/>
        <p:txBody>
          <a:bodyPr/>
          <a:lstStyle/>
          <a:p>
            <a:fld id="{E1E1CD7C-2161-7D43-862E-CE4C333CD873}" type="slidenum">
              <a:rPr lang="fr-FR" smtClean="0"/>
              <a:pPr/>
              <a:t>‹#›</a:t>
            </a:fld>
            <a:r>
              <a:rPr lang="fr-FR" dirty="0"/>
              <a:t>/13</a:t>
            </a:r>
          </a:p>
        </p:txBody>
      </p:sp>
      <p:sp>
        <p:nvSpPr>
          <p:cNvPr id="7" name="Espace réservé de la date 8">
            <a:extLst>
              <a:ext uri="{FF2B5EF4-FFF2-40B4-BE49-F238E27FC236}">
                <a16:creationId xmlns:a16="http://schemas.microsoft.com/office/drawing/2014/main" id="{E34C2B73-67B7-BB4C-AE0F-7D16D8DDD2B2}"/>
              </a:ext>
            </a:extLst>
          </p:cNvPr>
          <p:cNvSpPr>
            <a:spLocks noGrp="1"/>
          </p:cNvSpPr>
          <p:nvPr>
            <p:ph type="dt" sz="half" idx="2"/>
          </p:nvPr>
        </p:nvSpPr>
        <p:spPr>
          <a:xfrm>
            <a:off x="5044122" y="6602605"/>
            <a:ext cx="6464196" cy="206660"/>
          </a:xfrm>
          <a:prstGeom prst="rect">
            <a:avLst/>
          </a:prstGeom>
        </p:spPr>
        <p:txBody>
          <a:bodyPr/>
          <a:lstStyle>
            <a:lvl1pPr algn="r">
              <a:defRPr sz="1200" i="1"/>
            </a:lvl1pPr>
          </a:lstStyle>
          <a:p>
            <a:r>
              <a:rPr lang="en-US"/>
              <a:t>3 Jun 2025, Runaway Electron Meeting 2025, Lausanne</a:t>
            </a:r>
            <a:endParaRPr lang="fr-FR" dirty="0"/>
          </a:p>
        </p:txBody>
      </p:sp>
    </p:spTree>
    <p:extLst>
      <p:ext uri="{BB962C8B-B14F-4D97-AF65-F5344CB8AC3E}">
        <p14:creationId xmlns:p14="http://schemas.microsoft.com/office/powerpoint/2010/main" val="37139194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6501" y="2084917"/>
            <a:ext cx="6108700" cy="4515696"/>
          </a:xfrm>
        </p:spPr>
        <p:txBody>
          <a:bodyPr/>
          <a:lstStyle/>
          <a:p>
            <a:pPr lvl="0"/>
            <a:r>
              <a:rPr lang="en-US" dirty="0"/>
              <a:t>Click to edit Master text styles</a:t>
            </a:r>
          </a:p>
        </p:txBody>
      </p:sp>
      <p:sp>
        <p:nvSpPr>
          <p:cNvPr id="8" name="Espace réservé pour une image  7">
            <a:extLst>
              <a:ext uri="{FF2B5EF4-FFF2-40B4-BE49-F238E27FC236}">
                <a16:creationId xmlns:a16="http://schemas.microsoft.com/office/drawing/2014/main" id="{70ED9B2D-C513-AF40-B94F-355C174B8FF0}"/>
              </a:ext>
            </a:extLst>
          </p:cNvPr>
          <p:cNvSpPr>
            <a:spLocks noGrp="1"/>
          </p:cNvSpPr>
          <p:nvPr>
            <p:ph type="pic" sz="quarter" idx="13"/>
          </p:nvPr>
        </p:nvSpPr>
        <p:spPr>
          <a:xfrm>
            <a:off x="7315200" y="0"/>
            <a:ext cx="4193117" cy="6858000"/>
          </a:xfrm>
        </p:spPr>
        <p:txBody>
          <a:bodyPr/>
          <a:lstStyle/>
          <a:p>
            <a:r>
              <a:rPr lang="en-US"/>
              <a:t>Click icon to add picture</a:t>
            </a:r>
            <a:endParaRPr lang="fr-FR"/>
          </a:p>
        </p:txBody>
      </p:sp>
      <p:sp>
        <p:nvSpPr>
          <p:cNvPr id="5" name="Titre 4">
            <a:extLst>
              <a:ext uri="{FF2B5EF4-FFF2-40B4-BE49-F238E27FC236}">
                <a16:creationId xmlns:a16="http://schemas.microsoft.com/office/drawing/2014/main" id="{55F20A3C-6DA6-684F-8F84-A7C8F1339C00}"/>
              </a:ext>
            </a:extLst>
          </p:cNvPr>
          <p:cNvSpPr>
            <a:spLocks noGrp="1"/>
          </p:cNvSpPr>
          <p:nvPr>
            <p:ph type="title"/>
          </p:nvPr>
        </p:nvSpPr>
        <p:spPr/>
        <p:txBody>
          <a:bodyPr/>
          <a:lstStyle/>
          <a:p>
            <a:r>
              <a:rPr lang="en-US"/>
              <a:t>Click to edit Master title style</a:t>
            </a:r>
            <a:endParaRPr lang="fr-FR"/>
          </a:p>
        </p:txBody>
      </p:sp>
      <p:sp>
        <p:nvSpPr>
          <p:cNvPr id="11" name="Espace réservé du pied de page 10">
            <a:extLst>
              <a:ext uri="{FF2B5EF4-FFF2-40B4-BE49-F238E27FC236}">
                <a16:creationId xmlns:a16="http://schemas.microsoft.com/office/drawing/2014/main" id="{CABC000E-4E22-1A40-9D3F-FE2F141E5CA4}"/>
              </a:ext>
            </a:extLst>
          </p:cNvPr>
          <p:cNvSpPr>
            <a:spLocks noGrp="1"/>
          </p:cNvSpPr>
          <p:nvPr>
            <p:ph type="ftr" sz="quarter" idx="15"/>
          </p:nvPr>
        </p:nvSpPr>
        <p:spPr/>
        <p:txBody>
          <a:bodyPr/>
          <a:lstStyle/>
          <a:p>
            <a:endParaRPr lang="fr-FR" dirty="0"/>
          </a:p>
        </p:txBody>
      </p:sp>
      <p:sp>
        <p:nvSpPr>
          <p:cNvPr id="12" name="Espace réservé du numéro de diapositive 11">
            <a:extLst>
              <a:ext uri="{FF2B5EF4-FFF2-40B4-BE49-F238E27FC236}">
                <a16:creationId xmlns:a16="http://schemas.microsoft.com/office/drawing/2014/main" id="{0AF49D93-C78A-F646-92B0-A7932C43D9EE}"/>
              </a:ext>
            </a:extLst>
          </p:cNvPr>
          <p:cNvSpPr>
            <a:spLocks noGrp="1"/>
          </p:cNvSpPr>
          <p:nvPr>
            <p:ph type="sldNum" sz="quarter" idx="16"/>
          </p:nvPr>
        </p:nvSpPr>
        <p:spPr/>
        <p:txBody>
          <a:bodyPr/>
          <a:lstStyle/>
          <a:p>
            <a:fld id="{E1E1CD7C-2161-7D43-862E-CE4C333CD873}" type="slidenum">
              <a:rPr lang="fr-FR" smtClean="0"/>
              <a:pPr/>
              <a:t>‹#›</a:t>
            </a:fld>
            <a:endParaRPr lang="fr-FR" dirty="0"/>
          </a:p>
        </p:txBody>
      </p:sp>
      <p:sp>
        <p:nvSpPr>
          <p:cNvPr id="9" name="Espace réservé de la date 8">
            <a:extLst>
              <a:ext uri="{FF2B5EF4-FFF2-40B4-BE49-F238E27FC236}">
                <a16:creationId xmlns:a16="http://schemas.microsoft.com/office/drawing/2014/main" id="{E34C2B73-67B7-BB4C-AE0F-7D16D8DDD2B2}"/>
              </a:ext>
            </a:extLst>
          </p:cNvPr>
          <p:cNvSpPr>
            <a:spLocks noGrp="1"/>
          </p:cNvSpPr>
          <p:nvPr>
            <p:ph type="dt" sz="half" idx="2"/>
          </p:nvPr>
        </p:nvSpPr>
        <p:spPr>
          <a:xfrm>
            <a:off x="5044122" y="6602605"/>
            <a:ext cx="6464196" cy="206660"/>
          </a:xfrm>
          <a:prstGeom prst="rect">
            <a:avLst/>
          </a:prstGeom>
        </p:spPr>
        <p:txBody>
          <a:bodyPr/>
          <a:lstStyle>
            <a:lvl1pPr algn="r">
              <a:defRPr sz="1200" i="1"/>
            </a:lvl1pPr>
          </a:lstStyle>
          <a:p>
            <a:r>
              <a:rPr lang="en-US"/>
              <a:t>3 Jun 2025, Runaway Electron Meeting 2025, Lausanne</a:t>
            </a:r>
            <a:endParaRPr lang="fr-FR" dirty="0"/>
          </a:p>
        </p:txBody>
      </p:sp>
    </p:spTree>
    <p:extLst>
      <p:ext uri="{BB962C8B-B14F-4D97-AF65-F5344CB8AC3E}">
        <p14:creationId xmlns:p14="http://schemas.microsoft.com/office/powerpoint/2010/main" val="21767714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70ED9B2D-C513-AF40-B94F-355C174B8FF0}"/>
              </a:ext>
            </a:extLst>
          </p:cNvPr>
          <p:cNvSpPr>
            <a:spLocks noGrp="1"/>
          </p:cNvSpPr>
          <p:nvPr>
            <p:ph type="pic" sz="quarter" idx="13"/>
          </p:nvPr>
        </p:nvSpPr>
        <p:spPr>
          <a:xfrm>
            <a:off x="1206500" y="0"/>
            <a:ext cx="4193117" cy="6858000"/>
          </a:xfrm>
        </p:spPr>
        <p:txBody>
          <a:bodyPr/>
          <a:lstStyle/>
          <a:p>
            <a:r>
              <a:rPr lang="en-US"/>
              <a:t>Click icon to add picture</a:t>
            </a:r>
            <a:endParaRPr lang="fr-FR"/>
          </a:p>
        </p:txBody>
      </p:sp>
      <p:sp>
        <p:nvSpPr>
          <p:cNvPr id="3" name="Content Placeholder 2"/>
          <p:cNvSpPr>
            <a:spLocks noGrp="1"/>
          </p:cNvSpPr>
          <p:nvPr>
            <p:ph idx="1"/>
          </p:nvPr>
        </p:nvSpPr>
        <p:spPr>
          <a:xfrm>
            <a:off x="5399194" y="2084917"/>
            <a:ext cx="6108700" cy="4515696"/>
          </a:xfrm>
        </p:spPr>
        <p:txBody>
          <a:bodyPr/>
          <a:lstStyle/>
          <a:p>
            <a:pPr lvl="0"/>
            <a:r>
              <a:rPr lang="en-US"/>
              <a:t>Click to edit Master text styles</a:t>
            </a:r>
          </a:p>
        </p:txBody>
      </p:sp>
      <p:sp>
        <p:nvSpPr>
          <p:cNvPr id="9" name="Espace réservé du pied de page 8">
            <a:extLst>
              <a:ext uri="{FF2B5EF4-FFF2-40B4-BE49-F238E27FC236}">
                <a16:creationId xmlns:a16="http://schemas.microsoft.com/office/drawing/2014/main" id="{CEF5AC5C-A2B6-2848-8C47-96A168E211DF}"/>
              </a:ext>
            </a:extLst>
          </p:cNvPr>
          <p:cNvSpPr>
            <a:spLocks noGrp="1"/>
          </p:cNvSpPr>
          <p:nvPr>
            <p:ph type="ftr" sz="quarter" idx="15"/>
          </p:nvPr>
        </p:nvSpPr>
        <p:spPr/>
        <p:txBody>
          <a:bodyPr/>
          <a:lstStyle/>
          <a:p>
            <a:endParaRPr lang="fr-FR" dirty="0"/>
          </a:p>
        </p:txBody>
      </p:sp>
      <p:sp>
        <p:nvSpPr>
          <p:cNvPr id="10" name="Espace réservé du numéro de diapositive 9">
            <a:extLst>
              <a:ext uri="{FF2B5EF4-FFF2-40B4-BE49-F238E27FC236}">
                <a16:creationId xmlns:a16="http://schemas.microsoft.com/office/drawing/2014/main" id="{31B90E33-03D8-2143-B49F-B1474EE1A1F6}"/>
              </a:ext>
            </a:extLst>
          </p:cNvPr>
          <p:cNvSpPr>
            <a:spLocks noGrp="1"/>
          </p:cNvSpPr>
          <p:nvPr>
            <p:ph type="sldNum" sz="quarter" idx="16"/>
          </p:nvPr>
        </p:nvSpPr>
        <p:spPr/>
        <p:txBody>
          <a:bodyPr/>
          <a:lstStyle/>
          <a:p>
            <a:fld id="{E1E1CD7C-2161-7D43-862E-CE4C333CD873}" type="slidenum">
              <a:rPr lang="fr-FR" smtClean="0"/>
              <a:pPr/>
              <a:t>‹#›</a:t>
            </a:fld>
            <a:r>
              <a:rPr lang="fr-FR" dirty="0"/>
              <a:t>/15</a:t>
            </a:r>
          </a:p>
        </p:txBody>
      </p:sp>
      <p:sp>
        <p:nvSpPr>
          <p:cNvPr id="11" name="Titre 10">
            <a:extLst>
              <a:ext uri="{FF2B5EF4-FFF2-40B4-BE49-F238E27FC236}">
                <a16:creationId xmlns:a16="http://schemas.microsoft.com/office/drawing/2014/main" id="{3FC7B5EC-066E-EC4A-B320-77DF64E6E0F0}"/>
              </a:ext>
            </a:extLst>
          </p:cNvPr>
          <p:cNvSpPr>
            <a:spLocks noGrp="1"/>
          </p:cNvSpPr>
          <p:nvPr>
            <p:ph type="title"/>
          </p:nvPr>
        </p:nvSpPr>
        <p:spPr>
          <a:xfrm>
            <a:off x="1206502" y="174710"/>
            <a:ext cx="4192693" cy="1430337"/>
          </a:xfrm>
        </p:spPr>
        <p:txBody>
          <a:bodyPr/>
          <a:lstStyle/>
          <a:p>
            <a:r>
              <a:rPr lang="en-US"/>
              <a:t>Click to edit Master title style</a:t>
            </a:r>
            <a:endParaRPr lang="fr-FR" dirty="0"/>
          </a:p>
        </p:txBody>
      </p:sp>
      <p:sp>
        <p:nvSpPr>
          <p:cNvPr id="12" name="Espace réservé de la date 8">
            <a:extLst>
              <a:ext uri="{FF2B5EF4-FFF2-40B4-BE49-F238E27FC236}">
                <a16:creationId xmlns:a16="http://schemas.microsoft.com/office/drawing/2014/main" id="{E34C2B73-67B7-BB4C-AE0F-7D16D8DDD2B2}"/>
              </a:ext>
            </a:extLst>
          </p:cNvPr>
          <p:cNvSpPr>
            <a:spLocks noGrp="1"/>
          </p:cNvSpPr>
          <p:nvPr>
            <p:ph type="dt" sz="half" idx="2"/>
          </p:nvPr>
        </p:nvSpPr>
        <p:spPr>
          <a:xfrm>
            <a:off x="5044122" y="6602605"/>
            <a:ext cx="6464196" cy="206660"/>
          </a:xfrm>
          <a:prstGeom prst="rect">
            <a:avLst/>
          </a:prstGeom>
        </p:spPr>
        <p:txBody>
          <a:bodyPr/>
          <a:lstStyle>
            <a:lvl1pPr algn="r">
              <a:defRPr sz="1200" i="1"/>
            </a:lvl1pPr>
          </a:lstStyle>
          <a:p>
            <a:r>
              <a:rPr lang="en-US"/>
              <a:t>3 Jun 2025, Runaway Electron Meeting 2025, Lausanne</a:t>
            </a:r>
            <a:endParaRPr lang="fr-FR" dirty="0"/>
          </a:p>
        </p:txBody>
      </p:sp>
    </p:spTree>
    <p:extLst>
      <p:ext uri="{BB962C8B-B14F-4D97-AF65-F5344CB8AC3E}">
        <p14:creationId xmlns:p14="http://schemas.microsoft.com/office/powerpoint/2010/main" val="14661945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itre et contenu">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70ED9B2D-C513-AF40-B94F-355C174B8FF0}"/>
              </a:ext>
            </a:extLst>
          </p:cNvPr>
          <p:cNvSpPr>
            <a:spLocks noGrp="1"/>
          </p:cNvSpPr>
          <p:nvPr>
            <p:ph type="pic" sz="quarter" idx="13"/>
          </p:nvPr>
        </p:nvSpPr>
        <p:spPr>
          <a:xfrm>
            <a:off x="1206500" y="0"/>
            <a:ext cx="4193117" cy="6858000"/>
          </a:xfrm>
        </p:spPr>
        <p:txBody>
          <a:bodyPr/>
          <a:lstStyle/>
          <a:p>
            <a:r>
              <a:rPr lang="en-US"/>
              <a:t>Click icon to add picture</a:t>
            </a:r>
            <a:endParaRPr lang="fr-FR"/>
          </a:p>
        </p:txBody>
      </p:sp>
      <p:sp>
        <p:nvSpPr>
          <p:cNvPr id="3" name="Content Placeholder 2"/>
          <p:cNvSpPr>
            <a:spLocks noGrp="1"/>
          </p:cNvSpPr>
          <p:nvPr>
            <p:ph idx="1"/>
          </p:nvPr>
        </p:nvSpPr>
        <p:spPr>
          <a:xfrm>
            <a:off x="5399194" y="2084917"/>
            <a:ext cx="6108700" cy="4515696"/>
          </a:xfrm>
        </p:spPr>
        <p:txBody>
          <a:bodyPr/>
          <a:lstStyle/>
          <a:p>
            <a:pPr lvl="0"/>
            <a:r>
              <a:rPr lang="en-US"/>
              <a:t>Click to edit Master text styles</a:t>
            </a:r>
          </a:p>
        </p:txBody>
      </p:sp>
      <p:sp>
        <p:nvSpPr>
          <p:cNvPr id="9" name="Espace réservé du pied de page 8">
            <a:extLst>
              <a:ext uri="{FF2B5EF4-FFF2-40B4-BE49-F238E27FC236}">
                <a16:creationId xmlns:a16="http://schemas.microsoft.com/office/drawing/2014/main" id="{CEF5AC5C-A2B6-2848-8C47-96A168E211DF}"/>
              </a:ext>
            </a:extLst>
          </p:cNvPr>
          <p:cNvSpPr>
            <a:spLocks noGrp="1"/>
          </p:cNvSpPr>
          <p:nvPr>
            <p:ph type="ftr" sz="quarter" idx="15"/>
          </p:nvPr>
        </p:nvSpPr>
        <p:spPr/>
        <p:txBody>
          <a:bodyPr/>
          <a:lstStyle/>
          <a:p>
            <a:endParaRPr lang="fr-FR" dirty="0"/>
          </a:p>
        </p:txBody>
      </p:sp>
      <p:sp>
        <p:nvSpPr>
          <p:cNvPr id="10" name="Espace réservé du numéro de diapositive 9">
            <a:extLst>
              <a:ext uri="{FF2B5EF4-FFF2-40B4-BE49-F238E27FC236}">
                <a16:creationId xmlns:a16="http://schemas.microsoft.com/office/drawing/2014/main" id="{31B90E33-03D8-2143-B49F-B1474EE1A1F6}"/>
              </a:ext>
            </a:extLst>
          </p:cNvPr>
          <p:cNvSpPr>
            <a:spLocks noGrp="1"/>
          </p:cNvSpPr>
          <p:nvPr>
            <p:ph type="sldNum" sz="quarter" idx="16"/>
          </p:nvPr>
        </p:nvSpPr>
        <p:spPr/>
        <p:txBody>
          <a:bodyPr/>
          <a:lstStyle/>
          <a:p>
            <a:fld id="{E1E1CD7C-2161-7D43-862E-CE4C333CD873}" type="slidenum">
              <a:rPr lang="fr-FR" smtClean="0"/>
              <a:pPr/>
              <a:t>‹#›</a:t>
            </a:fld>
            <a:endParaRPr lang="fr-FR" dirty="0"/>
          </a:p>
        </p:txBody>
      </p:sp>
      <p:sp>
        <p:nvSpPr>
          <p:cNvPr id="11" name="Titre 10">
            <a:extLst>
              <a:ext uri="{FF2B5EF4-FFF2-40B4-BE49-F238E27FC236}">
                <a16:creationId xmlns:a16="http://schemas.microsoft.com/office/drawing/2014/main" id="{3FC7B5EC-066E-EC4A-B320-77DF64E6E0F0}"/>
              </a:ext>
            </a:extLst>
          </p:cNvPr>
          <p:cNvSpPr>
            <a:spLocks noGrp="1"/>
          </p:cNvSpPr>
          <p:nvPr>
            <p:ph type="title"/>
          </p:nvPr>
        </p:nvSpPr>
        <p:spPr>
          <a:xfrm>
            <a:off x="5399193" y="174710"/>
            <a:ext cx="4192693" cy="1430337"/>
          </a:xfrm>
        </p:spPr>
        <p:txBody>
          <a:bodyPr/>
          <a:lstStyle/>
          <a:p>
            <a:r>
              <a:rPr lang="en-US"/>
              <a:t>Click to edit Master title style</a:t>
            </a:r>
            <a:endParaRPr lang="fr-FR" dirty="0"/>
          </a:p>
        </p:txBody>
      </p:sp>
      <p:sp>
        <p:nvSpPr>
          <p:cNvPr id="12" name="Espace réservé de la date 8">
            <a:extLst>
              <a:ext uri="{FF2B5EF4-FFF2-40B4-BE49-F238E27FC236}">
                <a16:creationId xmlns:a16="http://schemas.microsoft.com/office/drawing/2014/main" id="{E34C2B73-67B7-BB4C-AE0F-7D16D8DDD2B2}"/>
              </a:ext>
            </a:extLst>
          </p:cNvPr>
          <p:cNvSpPr>
            <a:spLocks noGrp="1"/>
          </p:cNvSpPr>
          <p:nvPr>
            <p:ph type="dt" sz="half" idx="2"/>
          </p:nvPr>
        </p:nvSpPr>
        <p:spPr>
          <a:xfrm>
            <a:off x="5044122" y="6602605"/>
            <a:ext cx="6464196" cy="206660"/>
          </a:xfrm>
          <a:prstGeom prst="rect">
            <a:avLst/>
          </a:prstGeom>
        </p:spPr>
        <p:txBody>
          <a:bodyPr/>
          <a:lstStyle>
            <a:lvl1pPr algn="r">
              <a:defRPr sz="1200" i="1"/>
            </a:lvl1pPr>
          </a:lstStyle>
          <a:p>
            <a:r>
              <a:rPr lang="en-US"/>
              <a:t>3 Jun 2025, Runaway Electron Meeting 2025, Lausanne</a:t>
            </a:r>
            <a:endParaRPr lang="fr-FR" dirty="0"/>
          </a:p>
        </p:txBody>
      </p:sp>
    </p:spTree>
    <p:extLst>
      <p:ext uri="{BB962C8B-B14F-4D97-AF65-F5344CB8AC3E}">
        <p14:creationId xmlns:p14="http://schemas.microsoft.com/office/powerpoint/2010/main" val="31926666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re et contenu">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70ED9B2D-C513-AF40-B94F-355C174B8FF0}"/>
              </a:ext>
            </a:extLst>
          </p:cNvPr>
          <p:cNvSpPr>
            <a:spLocks noGrp="1"/>
          </p:cNvSpPr>
          <p:nvPr>
            <p:ph type="pic" sz="quarter" idx="13"/>
          </p:nvPr>
        </p:nvSpPr>
        <p:spPr>
          <a:xfrm>
            <a:off x="1206500" y="2084917"/>
            <a:ext cx="4193117" cy="4773083"/>
          </a:xfrm>
        </p:spPr>
        <p:txBody>
          <a:bodyPr/>
          <a:lstStyle/>
          <a:p>
            <a:r>
              <a:rPr lang="en-US" dirty="0"/>
              <a:t>Click icon to add picture</a:t>
            </a:r>
            <a:endParaRPr lang="fr-FR" dirty="0"/>
          </a:p>
        </p:txBody>
      </p:sp>
      <p:sp>
        <p:nvSpPr>
          <p:cNvPr id="3" name="Content Placeholder 2"/>
          <p:cNvSpPr>
            <a:spLocks noGrp="1"/>
          </p:cNvSpPr>
          <p:nvPr>
            <p:ph idx="1"/>
          </p:nvPr>
        </p:nvSpPr>
        <p:spPr>
          <a:xfrm>
            <a:off x="5399194" y="2084917"/>
            <a:ext cx="6108700" cy="4515696"/>
          </a:xfrm>
        </p:spPr>
        <p:txBody>
          <a:bodyPr/>
          <a:lstStyle/>
          <a:p>
            <a:pPr lvl="0"/>
            <a:r>
              <a:rPr lang="en-US" dirty="0"/>
              <a:t>Click to edit Master text styles</a:t>
            </a:r>
          </a:p>
        </p:txBody>
      </p:sp>
      <p:sp>
        <p:nvSpPr>
          <p:cNvPr id="7" name="Titre 6">
            <a:extLst>
              <a:ext uri="{FF2B5EF4-FFF2-40B4-BE49-F238E27FC236}">
                <a16:creationId xmlns:a16="http://schemas.microsoft.com/office/drawing/2014/main" id="{C026A30B-6F8E-1445-88F0-A5FB77E124E9}"/>
              </a:ext>
            </a:extLst>
          </p:cNvPr>
          <p:cNvSpPr>
            <a:spLocks noGrp="1"/>
          </p:cNvSpPr>
          <p:nvPr>
            <p:ph type="title"/>
          </p:nvPr>
        </p:nvSpPr>
        <p:spPr/>
        <p:txBody>
          <a:bodyPr/>
          <a:lstStyle/>
          <a:p>
            <a:r>
              <a:rPr lang="en-US"/>
              <a:t>Click to edit Master title style</a:t>
            </a:r>
            <a:endParaRPr lang="fr-FR"/>
          </a:p>
        </p:txBody>
      </p:sp>
      <p:sp>
        <p:nvSpPr>
          <p:cNvPr id="10" name="Espace réservé du pied de page 9">
            <a:extLst>
              <a:ext uri="{FF2B5EF4-FFF2-40B4-BE49-F238E27FC236}">
                <a16:creationId xmlns:a16="http://schemas.microsoft.com/office/drawing/2014/main" id="{C830A539-93F1-2541-B9F0-330893BD5190}"/>
              </a:ext>
            </a:extLst>
          </p:cNvPr>
          <p:cNvSpPr>
            <a:spLocks noGrp="1"/>
          </p:cNvSpPr>
          <p:nvPr>
            <p:ph type="ftr" sz="quarter" idx="15"/>
          </p:nvPr>
        </p:nvSpPr>
        <p:spPr/>
        <p:txBody>
          <a:bodyPr/>
          <a:lstStyle/>
          <a:p>
            <a:endParaRPr lang="fr-FR" dirty="0"/>
          </a:p>
        </p:txBody>
      </p:sp>
      <p:sp>
        <p:nvSpPr>
          <p:cNvPr id="11" name="Espace réservé du numéro de diapositive 10">
            <a:extLst>
              <a:ext uri="{FF2B5EF4-FFF2-40B4-BE49-F238E27FC236}">
                <a16:creationId xmlns:a16="http://schemas.microsoft.com/office/drawing/2014/main" id="{82F21D18-8706-7E4D-8FBE-C1E2584541D1}"/>
              </a:ext>
            </a:extLst>
          </p:cNvPr>
          <p:cNvSpPr>
            <a:spLocks noGrp="1"/>
          </p:cNvSpPr>
          <p:nvPr>
            <p:ph type="sldNum" sz="quarter" idx="16"/>
          </p:nvPr>
        </p:nvSpPr>
        <p:spPr/>
        <p:txBody>
          <a:bodyPr/>
          <a:lstStyle/>
          <a:p>
            <a:fld id="{E1E1CD7C-2161-7D43-862E-CE4C333CD873}" type="slidenum">
              <a:rPr lang="fr-FR" smtClean="0"/>
              <a:pPr/>
              <a:t>‹#›</a:t>
            </a:fld>
            <a:endParaRPr lang="fr-FR" dirty="0"/>
          </a:p>
        </p:txBody>
      </p:sp>
      <p:sp>
        <p:nvSpPr>
          <p:cNvPr id="12" name="Espace réservé de la date 8">
            <a:extLst>
              <a:ext uri="{FF2B5EF4-FFF2-40B4-BE49-F238E27FC236}">
                <a16:creationId xmlns:a16="http://schemas.microsoft.com/office/drawing/2014/main" id="{E34C2B73-67B7-BB4C-AE0F-7D16D8DDD2B2}"/>
              </a:ext>
            </a:extLst>
          </p:cNvPr>
          <p:cNvSpPr>
            <a:spLocks noGrp="1"/>
          </p:cNvSpPr>
          <p:nvPr>
            <p:ph type="dt" sz="half" idx="2"/>
          </p:nvPr>
        </p:nvSpPr>
        <p:spPr>
          <a:xfrm>
            <a:off x="5044122" y="6602605"/>
            <a:ext cx="6464196" cy="206660"/>
          </a:xfrm>
          <a:prstGeom prst="rect">
            <a:avLst/>
          </a:prstGeom>
        </p:spPr>
        <p:txBody>
          <a:bodyPr/>
          <a:lstStyle>
            <a:lvl1pPr algn="r">
              <a:defRPr sz="1200" i="1"/>
            </a:lvl1pPr>
          </a:lstStyle>
          <a:p>
            <a:r>
              <a:rPr lang="en-US"/>
              <a:t>3 Jun 2025, Runaway Electron Meeting 2025, Lausanne</a:t>
            </a:r>
            <a:endParaRPr lang="fr-FR" dirty="0"/>
          </a:p>
        </p:txBody>
      </p:sp>
    </p:spTree>
    <p:extLst>
      <p:ext uri="{BB962C8B-B14F-4D97-AF65-F5344CB8AC3E}">
        <p14:creationId xmlns:p14="http://schemas.microsoft.com/office/powerpoint/2010/main" val="1786652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06500" y="2084917"/>
            <a:ext cx="4895288" cy="4351339"/>
          </a:xfrm>
        </p:spPr>
        <p:txBody>
          <a:bodyPr/>
          <a:lstStyle/>
          <a:p>
            <a:pPr lvl="0"/>
            <a:r>
              <a:rPr lang="en-US"/>
              <a:t>Click to edit Master text styles</a:t>
            </a:r>
          </a:p>
        </p:txBody>
      </p:sp>
      <p:sp>
        <p:nvSpPr>
          <p:cNvPr id="4" name="Content Placeholder 3"/>
          <p:cNvSpPr>
            <a:spLocks noGrp="1"/>
          </p:cNvSpPr>
          <p:nvPr>
            <p:ph sz="half" idx="2"/>
          </p:nvPr>
        </p:nvSpPr>
        <p:spPr>
          <a:xfrm>
            <a:off x="6613029" y="2084917"/>
            <a:ext cx="4895288" cy="4351339"/>
          </a:xfrm>
        </p:spPr>
        <p:txBody>
          <a:bodyPr/>
          <a:lstStyle/>
          <a:p>
            <a:pPr lvl="0"/>
            <a:r>
              <a:rPr lang="en-US"/>
              <a:t>Click to edit Master text styles</a:t>
            </a:r>
          </a:p>
        </p:txBody>
      </p:sp>
      <p:sp>
        <p:nvSpPr>
          <p:cNvPr id="8" name="Titre 7">
            <a:extLst>
              <a:ext uri="{FF2B5EF4-FFF2-40B4-BE49-F238E27FC236}">
                <a16:creationId xmlns:a16="http://schemas.microsoft.com/office/drawing/2014/main" id="{6897D737-724C-984A-82E1-2A2DBD5F6249}"/>
              </a:ext>
            </a:extLst>
          </p:cNvPr>
          <p:cNvSpPr>
            <a:spLocks noGrp="1"/>
          </p:cNvSpPr>
          <p:nvPr>
            <p:ph type="title"/>
          </p:nvPr>
        </p:nvSpPr>
        <p:spPr/>
        <p:txBody>
          <a:bodyPr/>
          <a:lstStyle/>
          <a:p>
            <a:r>
              <a:rPr lang="en-US"/>
              <a:t>Click to edit Master title style</a:t>
            </a:r>
            <a:endParaRPr lang="fr-FR"/>
          </a:p>
        </p:txBody>
      </p:sp>
      <p:sp>
        <p:nvSpPr>
          <p:cNvPr id="10" name="Espace réservé du pied de page 9">
            <a:extLst>
              <a:ext uri="{FF2B5EF4-FFF2-40B4-BE49-F238E27FC236}">
                <a16:creationId xmlns:a16="http://schemas.microsoft.com/office/drawing/2014/main" id="{C9FF6AA9-AC16-D748-B815-56221BFFFB93}"/>
              </a:ext>
            </a:extLst>
          </p:cNvPr>
          <p:cNvSpPr>
            <a:spLocks noGrp="1"/>
          </p:cNvSpPr>
          <p:nvPr>
            <p:ph type="ftr" sz="quarter" idx="11"/>
          </p:nvPr>
        </p:nvSpPr>
        <p:spPr/>
        <p:txBody>
          <a:bodyPr/>
          <a:lstStyle/>
          <a:p>
            <a:endParaRPr lang="fr-FR" dirty="0"/>
          </a:p>
        </p:txBody>
      </p:sp>
      <p:sp>
        <p:nvSpPr>
          <p:cNvPr id="11" name="Espace réservé du numéro de diapositive 10">
            <a:extLst>
              <a:ext uri="{FF2B5EF4-FFF2-40B4-BE49-F238E27FC236}">
                <a16:creationId xmlns:a16="http://schemas.microsoft.com/office/drawing/2014/main" id="{DD59D891-3F23-D04C-AB43-6FA4220AFE80}"/>
              </a:ext>
            </a:extLst>
          </p:cNvPr>
          <p:cNvSpPr>
            <a:spLocks noGrp="1"/>
          </p:cNvSpPr>
          <p:nvPr>
            <p:ph type="sldNum" sz="quarter" idx="12"/>
          </p:nvPr>
        </p:nvSpPr>
        <p:spPr/>
        <p:txBody>
          <a:bodyPr/>
          <a:lstStyle/>
          <a:p>
            <a:fld id="{E1E1CD7C-2161-7D43-862E-CE4C333CD873}" type="slidenum">
              <a:rPr lang="fr-FR" smtClean="0"/>
              <a:pPr/>
              <a:t>‹#›</a:t>
            </a:fld>
            <a:r>
              <a:rPr lang="fr-FR" dirty="0"/>
              <a:t>/15</a:t>
            </a:r>
          </a:p>
        </p:txBody>
      </p:sp>
      <p:sp>
        <p:nvSpPr>
          <p:cNvPr id="12" name="Espace réservé de la date 8">
            <a:extLst>
              <a:ext uri="{FF2B5EF4-FFF2-40B4-BE49-F238E27FC236}">
                <a16:creationId xmlns:a16="http://schemas.microsoft.com/office/drawing/2014/main" id="{E34C2B73-67B7-BB4C-AE0F-7D16D8DDD2B2}"/>
              </a:ext>
            </a:extLst>
          </p:cNvPr>
          <p:cNvSpPr>
            <a:spLocks noGrp="1"/>
          </p:cNvSpPr>
          <p:nvPr>
            <p:ph type="dt" sz="half" idx="13"/>
          </p:nvPr>
        </p:nvSpPr>
        <p:spPr>
          <a:xfrm>
            <a:off x="5044122" y="6602605"/>
            <a:ext cx="6464196" cy="206660"/>
          </a:xfrm>
          <a:prstGeom prst="rect">
            <a:avLst/>
          </a:prstGeom>
        </p:spPr>
        <p:txBody>
          <a:bodyPr/>
          <a:lstStyle>
            <a:lvl1pPr algn="r">
              <a:defRPr sz="1200" i="1"/>
            </a:lvl1pPr>
          </a:lstStyle>
          <a:p>
            <a:r>
              <a:rPr lang="en-US"/>
              <a:t>3 Jun 2025, Runaway Electron Meeting 2025, Lausanne</a:t>
            </a:r>
            <a:endParaRPr lang="fr-FR" dirty="0"/>
          </a:p>
        </p:txBody>
      </p:sp>
    </p:spTree>
    <p:extLst>
      <p:ext uri="{BB962C8B-B14F-4D97-AF65-F5344CB8AC3E}">
        <p14:creationId xmlns:p14="http://schemas.microsoft.com/office/powerpoint/2010/main" val="19605600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9BFFD8D9-6AAA-B44F-8BD5-98D7A6546A6C}"/>
              </a:ext>
            </a:extLst>
          </p:cNvPr>
          <p:cNvSpPr>
            <a:spLocks noGrp="1"/>
          </p:cNvSpPr>
          <p:nvPr>
            <p:ph type="title"/>
          </p:nvPr>
        </p:nvSpPr>
        <p:spPr/>
        <p:txBody>
          <a:bodyPr/>
          <a:lstStyle/>
          <a:p>
            <a:r>
              <a:rPr lang="en-US"/>
              <a:t>Click to edit Master title style</a:t>
            </a:r>
            <a:endParaRPr lang="fr-FR"/>
          </a:p>
        </p:txBody>
      </p:sp>
      <p:sp>
        <p:nvSpPr>
          <p:cNvPr id="8" name="Espace réservé du pied de page 7">
            <a:extLst>
              <a:ext uri="{FF2B5EF4-FFF2-40B4-BE49-F238E27FC236}">
                <a16:creationId xmlns:a16="http://schemas.microsoft.com/office/drawing/2014/main" id="{A948AF20-C2DF-3542-BB6A-8354A9817325}"/>
              </a:ext>
            </a:extLst>
          </p:cNvPr>
          <p:cNvSpPr>
            <a:spLocks noGrp="1"/>
          </p:cNvSpPr>
          <p:nvPr>
            <p:ph type="ftr" sz="quarter" idx="11"/>
          </p:nvPr>
        </p:nvSpPr>
        <p:spPr/>
        <p:txBody>
          <a:bodyPr/>
          <a:lstStyle/>
          <a:p>
            <a:endParaRPr lang="fr-FR" dirty="0"/>
          </a:p>
        </p:txBody>
      </p:sp>
      <p:sp>
        <p:nvSpPr>
          <p:cNvPr id="9" name="Espace réservé du numéro de diapositive 8">
            <a:extLst>
              <a:ext uri="{FF2B5EF4-FFF2-40B4-BE49-F238E27FC236}">
                <a16:creationId xmlns:a16="http://schemas.microsoft.com/office/drawing/2014/main" id="{71083942-1443-BC45-9F95-32C82A8DCDEF}"/>
              </a:ext>
            </a:extLst>
          </p:cNvPr>
          <p:cNvSpPr>
            <a:spLocks noGrp="1"/>
          </p:cNvSpPr>
          <p:nvPr>
            <p:ph type="sldNum" sz="quarter" idx="12"/>
          </p:nvPr>
        </p:nvSpPr>
        <p:spPr/>
        <p:txBody>
          <a:bodyPr/>
          <a:lstStyle/>
          <a:p>
            <a:fld id="{E1E1CD7C-2161-7D43-862E-CE4C333CD873}" type="slidenum">
              <a:rPr lang="fr-FR" smtClean="0"/>
              <a:pPr/>
              <a:t>‹#›</a:t>
            </a:fld>
            <a:endParaRPr lang="fr-FR" dirty="0"/>
          </a:p>
        </p:txBody>
      </p:sp>
      <p:sp>
        <p:nvSpPr>
          <p:cNvPr id="10" name="Espace réservé de la date 8">
            <a:extLst>
              <a:ext uri="{FF2B5EF4-FFF2-40B4-BE49-F238E27FC236}">
                <a16:creationId xmlns:a16="http://schemas.microsoft.com/office/drawing/2014/main" id="{E34C2B73-67B7-BB4C-AE0F-7D16D8DDD2B2}"/>
              </a:ext>
            </a:extLst>
          </p:cNvPr>
          <p:cNvSpPr>
            <a:spLocks noGrp="1"/>
          </p:cNvSpPr>
          <p:nvPr>
            <p:ph type="dt" sz="half" idx="2"/>
          </p:nvPr>
        </p:nvSpPr>
        <p:spPr>
          <a:xfrm>
            <a:off x="5044122" y="6602605"/>
            <a:ext cx="6464196" cy="206660"/>
          </a:xfrm>
          <a:prstGeom prst="rect">
            <a:avLst/>
          </a:prstGeom>
        </p:spPr>
        <p:txBody>
          <a:bodyPr/>
          <a:lstStyle>
            <a:lvl1pPr algn="r">
              <a:defRPr sz="1200" i="1"/>
            </a:lvl1pPr>
          </a:lstStyle>
          <a:p>
            <a:r>
              <a:rPr lang="en-US"/>
              <a:t>3 Jun 2025, Runaway Electron Meeting 2025, Lausanne</a:t>
            </a:r>
            <a:endParaRPr lang="fr-FR" dirty="0"/>
          </a:p>
        </p:txBody>
      </p:sp>
    </p:spTree>
    <p:extLst>
      <p:ext uri="{BB962C8B-B14F-4D97-AF65-F5344CB8AC3E}">
        <p14:creationId xmlns:p14="http://schemas.microsoft.com/office/powerpoint/2010/main" val="9310859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625DAC6D-23F0-6941-BE81-E7A79CA3AFFD}"/>
              </a:ext>
            </a:extLst>
          </p:cNvPr>
          <p:cNvSpPr>
            <a:spLocks noGrp="1"/>
          </p:cNvSpPr>
          <p:nvPr>
            <p:ph type="pic" sz="quarter" idx="13"/>
          </p:nvPr>
        </p:nvSpPr>
        <p:spPr>
          <a:xfrm>
            <a:off x="1206501" y="0"/>
            <a:ext cx="10985500" cy="6858000"/>
          </a:xfrm>
        </p:spPr>
        <p:txBody>
          <a:bodyPr/>
          <a:lstStyle/>
          <a:p>
            <a:r>
              <a:rPr lang="en-US"/>
              <a:t>Click icon to add picture</a:t>
            </a:r>
            <a:endParaRPr lang="fr-FR"/>
          </a:p>
        </p:txBody>
      </p:sp>
      <p:sp>
        <p:nvSpPr>
          <p:cNvPr id="2" name="Title 1"/>
          <p:cNvSpPr>
            <a:spLocks noGrp="1"/>
          </p:cNvSpPr>
          <p:nvPr>
            <p:ph type="title"/>
          </p:nvPr>
        </p:nvSpPr>
        <p:spPr>
          <a:xfrm>
            <a:off x="8540752" y="3429001"/>
            <a:ext cx="3651249" cy="2815167"/>
          </a:xfrm>
          <a:solidFill>
            <a:schemeClr val="accent2"/>
          </a:solidFill>
        </p:spPr>
        <p:txBody>
          <a:bodyPr anchor="ctr" anchorCtr="0"/>
          <a:lstStyle>
            <a:lvl1pPr>
              <a:defRPr>
                <a:solidFill>
                  <a:schemeClr val="bg1"/>
                </a:solidFill>
              </a:defRPr>
            </a:lvl1pPr>
          </a:lstStyle>
          <a:p>
            <a:r>
              <a:rPr lang="en-US"/>
              <a:t>Click to edit Master title style</a:t>
            </a:r>
            <a:endParaRPr lang="en-US" dirty="0"/>
          </a:p>
        </p:txBody>
      </p:sp>
      <p:sp>
        <p:nvSpPr>
          <p:cNvPr id="4" name="Espace réservé du pied de page 3">
            <a:extLst>
              <a:ext uri="{FF2B5EF4-FFF2-40B4-BE49-F238E27FC236}">
                <a16:creationId xmlns:a16="http://schemas.microsoft.com/office/drawing/2014/main" id="{8E7A5892-F23D-BD48-84D1-FD279BA16865}"/>
              </a:ext>
            </a:extLst>
          </p:cNvPr>
          <p:cNvSpPr>
            <a:spLocks noGrp="1"/>
          </p:cNvSpPr>
          <p:nvPr>
            <p:ph type="ftr" sz="quarter" idx="15"/>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6C516D46-C7BB-2141-A4EE-18D1756414F6}"/>
              </a:ext>
            </a:extLst>
          </p:cNvPr>
          <p:cNvSpPr>
            <a:spLocks noGrp="1"/>
          </p:cNvSpPr>
          <p:nvPr>
            <p:ph type="sldNum" sz="quarter" idx="16"/>
          </p:nvPr>
        </p:nvSpPr>
        <p:spPr/>
        <p:txBody>
          <a:bodyPr/>
          <a:lstStyle/>
          <a:p>
            <a:fld id="{E1E1CD7C-2161-7D43-862E-CE4C333CD873}" type="slidenum">
              <a:rPr lang="fr-FR" smtClean="0"/>
              <a:pPr/>
              <a:t>‹#›</a:t>
            </a:fld>
            <a:endParaRPr lang="fr-FR" dirty="0"/>
          </a:p>
        </p:txBody>
      </p:sp>
      <p:sp>
        <p:nvSpPr>
          <p:cNvPr id="8" name="Espace réservé de la date 8">
            <a:extLst>
              <a:ext uri="{FF2B5EF4-FFF2-40B4-BE49-F238E27FC236}">
                <a16:creationId xmlns:a16="http://schemas.microsoft.com/office/drawing/2014/main" id="{E34C2B73-67B7-BB4C-AE0F-7D16D8DDD2B2}"/>
              </a:ext>
            </a:extLst>
          </p:cNvPr>
          <p:cNvSpPr>
            <a:spLocks noGrp="1"/>
          </p:cNvSpPr>
          <p:nvPr>
            <p:ph type="dt" sz="half" idx="2"/>
          </p:nvPr>
        </p:nvSpPr>
        <p:spPr>
          <a:xfrm>
            <a:off x="5044122" y="6602605"/>
            <a:ext cx="6464196" cy="206660"/>
          </a:xfrm>
          <a:prstGeom prst="rect">
            <a:avLst/>
          </a:prstGeom>
        </p:spPr>
        <p:txBody>
          <a:bodyPr/>
          <a:lstStyle>
            <a:lvl1pPr algn="r">
              <a:defRPr sz="1200" i="1"/>
            </a:lvl1pPr>
          </a:lstStyle>
          <a:p>
            <a:r>
              <a:rPr lang="en-US"/>
              <a:t>3 Jun 2025, Runaway Electron Meeting 2025, Lausanne</a:t>
            </a:r>
            <a:endParaRPr lang="fr-FR" dirty="0"/>
          </a:p>
        </p:txBody>
      </p:sp>
    </p:spTree>
    <p:extLst>
      <p:ext uri="{BB962C8B-B14F-4D97-AF65-F5344CB8AC3E}">
        <p14:creationId xmlns:p14="http://schemas.microsoft.com/office/powerpoint/2010/main" val="3237458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9F6C81-AE59-DE44-BF60-E773080CD91C}"/>
              </a:ext>
            </a:extLst>
          </p:cNvPr>
          <p:cNvSpPr/>
          <p:nvPr userDrawn="1"/>
        </p:nvSpPr>
        <p:spPr>
          <a:xfrm>
            <a:off x="609600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latin typeface="Arial" panose="020B0604020202020204" pitchFamily="34" charset="0"/>
            </a:endParaRPr>
          </a:p>
        </p:txBody>
      </p:sp>
      <p:sp>
        <p:nvSpPr>
          <p:cNvPr id="2" name="Title 1"/>
          <p:cNvSpPr>
            <a:spLocks noGrp="1"/>
          </p:cNvSpPr>
          <p:nvPr>
            <p:ph type="title"/>
          </p:nvPr>
        </p:nvSpPr>
        <p:spPr>
          <a:xfrm>
            <a:off x="6096000" y="1037168"/>
            <a:ext cx="5411893" cy="2391833"/>
          </a:xfrm>
        </p:spPr>
        <p:txBody>
          <a:bodyPr anchor="ctr" anchorCtr="0">
            <a:normAutofit/>
          </a:bodyPr>
          <a:lstStyle>
            <a:lvl1pPr>
              <a:defRPr sz="4267">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096000" y="3429000"/>
            <a:ext cx="5411893" cy="2875344"/>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9" name="Espace réservé pour une image  8">
            <a:extLst>
              <a:ext uri="{FF2B5EF4-FFF2-40B4-BE49-F238E27FC236}">
                <a16:creationId xmlns:a16="http://schemas.microsoft.com/office/drawing/2014/main" id="{C58F136D-3292-C745-91DE-A21191C16FE7}"/>
              </a:ext>
            </a:extLst>
          </p:cNvPr>
          <p:cNvSpPr>
            <a:spLocks noGrp="1"/>
          </p:cNvSpPr>
          <p:nvPr>
            <p:ph type="pic" sz="quarter" idx="13"/>
          </p:nvPr>
        </p:nvSpPr>
        <p:spPr>
          <a:xfrm>
            <a:off x="1206501" y="0"/>
            <a:ext cx="4889500" cy="6858000"/>
          </a:xfrm>
        </p:spPr>
        <p:txBody>
          <a:bodyPr/>
          <a:lstStyle/>
          <a:p>
            <a:r>
              <a:rPr lang="en-US"/>
              <a:t>Click icon to add picture</a:t>
            </a:r>
            <a:endParaRPr lang="fr-FR"/>
          </a:p>
        </p:txBody>
      </p:sp>
      <p:sp>
        <p:nvSpPr>
          <p:cNvPr id="13" name="Espace réservé du pied de page 12"/>
          <p:cNvSpPr>
            <a:spLocks noGrp="1"/>
          </p:cNvSpPr>
          <p:nvPr>
            <p:ph type="ftr" sz="quarter" idx="15"/>
          </p:nvPr>
        </p:nvSpPr>
        <p:spPr/>
        <p:txBody>
          <a:bodyPr/>
          <a:lstStyle>
            <a:lvl1pPr>
              <a:defRPr>
                <a:solidFill>
                  <a:schemeClr val="bg1"/>
                </a:solidFill>
              </a:defRPr>
            </a:lvl1pPr>
          </a:lstStyle>
          <a:p>
            <a:endParaRPr lang="fr-FR" dirty="0"/>
          </a:p>
        </p:txBody>
      </p:sp>
      <p:sp>
        <p:nvSpPr>
          <p:cNvPr id="14" name="Espace réservé du numéro de diapositive 13"/>
          <p:cNvSpPr>
            <a:spLocks noGrp="1"/>
          </p:cNvSpPr>
          <p:nvPr>
            <p:ph type="sldNum" sz="quarter" idx="16"/>
          </p:nvPr>
        </p:nvSpPr>
        <p:spPr/>
        <p:txBody>
          <a:bodyPr/>
          <a:lstStyle>
            <a:lvl1pPr>
              <a:defRPr>
                <a:solidFill>
                  <a:schemeClr val="bg1"/>
                </a:solidFill>
              </a:defRPr>
            </a:lvl1pPr>
          </a:lstStyle>
          <a:p>
            <a:fld id="{E1E1CD7C-2161-7D43-862E-CE4C333CD873}" type="slidenum">
              <a:rPr lang="fr-FR" smtClean="0"/>
              <a:pPr/>
              <a:t>‹#›</a:t>
            </a:fld>
            <a:endParaRPr lang="fr-FR" dirty="0"/>
          </a:p>
        </p:txBody>
      </p:sp>
      <p:sp>
        <p:nvSpPr>
          <p:cNvPr id="10" name="Espace réservé de la date 8">
            <a:extLst>
              <a:ext uri="{FF2B5EF4-FFF2-40B4-BE49-F238E27FC236}">
                <a16:creationId xmlns:a16="http://schemas.microsoft.com/office/drawing/2014/main" id="{E34C2B73-67B7-BB4C-AE0F-7D16D8DDD2B2}"/>
              </a:ext>
            </a:extLst>
          </p:cNvPr>
          <p:cNvSpPr>
            <a:spLocks noGrp="1"/>
          </p:cNvSpPr>
          <p:nvPr>
            <p:ph type="dt" sz="half" idx="2"/>
          </p:nvPr>
        </p:nvSpPr>
        <p:spPr>
          <a:xfrm>
            <a:off x="5044122" y="6602605"/>
            <a:ext cx="6464196" cy="206660"/>
          </a:xfrm>
          <a:prstGeom prst="rect">
            <a:avLst/>
          </a:prstGeom>
        </p:spPr>
        <p:txBody>
          <a:bodyPr/>
          <a:lstStyle>
            <a:lvl1pPr algn="r">
              <a:defRPr sz="1200" i="1"/>
            </a:lvl1pPr>
          </a:lstStyle>
          <a:p>
            <a:r>
              <a:rPr lang="en-US"/>
              <a:t>3 Jun 2025, Runaway Electron Meeting 2025, Lausanne</a:t>
            </a:r>
            <a:endParaRPr lang="fr-FR" dirty="0"/>
          </a:p>
        </p:txBody>
      </p:sp>
    </p:spTree>
    <p:extLst>
      <p:ext uri="{BB962C8B-B14F-4D97-AF65-F5344CB8AC3E}">
        <p14:creationId xmlns:p14="http://schemas.microsoft.com/office/powerpoint/2010/main" val="39966243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re seul">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625DAC6D-23F0-6941-BE81-E7A79CA3AFFD}"/>
              </a:ext>
            </a:extLst>
          </p:cNvPr>
          <p:cNvSpPr>
            <a:spLocks noGrp="1"/>
          </p:cNvSpPr>
          <p:nvPr>
            <p:ph type="pic" sz="quarter" idx="13"/>
          </p:nvPr>
        </p:nvSpPr>
        <p:spPr>
          <a:xfrm>
            <a:off x="1206501" y="0"/>
            <a:ext cx="10301817" cy="6858000"/>
          </a:xfrm>
        </p:spPr>
        <p:txBody>
          <a:bodyPr/>
          <a:lstStyle/>
          <a:p>
            <a:r>
              <a:rPr lang="en-US"/>
              <a:t>Click icon to add picture</a:t>
            </a:r>
            <a:endParaRPr lang="fr-FR"/>
          </a:p>
        </p:txBody>
      </p:sp>
      <p:sp>
        <p:nvSpPr>
          <p:cNvPr id="6" name="Espace réservé du pied de page 5">
            <a:extLst>
              <a:ext uri="{FF2B5EF4-FFF2-40B4-BE49-F238E27FC236}">
                <a16:creationId xmlns:a16="http://schemas.microsoft.com/office/drawing/2014/main" id="{DED4AA2C-29B3-CA42-B7C3-C932911A7586}"/>
              </a:ext>
            </a:extLst>
          </p:cNvPr>
          <p:cNvSpPr>
            <a:spLocks noGrp="1"/>
          </p:cNvSpPr>
          <p:nvPr>
            <p:ph type="ftr" sz="quarter" idx="15"/>
          </p:nvPr>
        </p:nvSpPr>
        <p:spPr/>
        <p:txBody>
          <a:bodyPr/>
          <a:lstStyle/>
          <a:p>
            <a:endParaRPr lang="fr-FR" dirty="0"/>
          </a:p>
        </p:txBody>
      </p:sp>
      <p:sp>
        <p:nvSpPr>
          <p:cNvPr id="8" name="Espace réservé du numéro de diapositive 7">
            <a:extLst>
              <a:ext uri="{FF2B5EF4-FFF2-40B4-BE49-F238E27FC236}">
                <a16:creationId xmlns:a16="http://schemas.microsoft.com/office/drawing/2014/main" id="{0FE7A1E3-AAEC-7641-B6C5-8D9FC0B6A211}"/>
              </a:ext>
            </a:extLst>
          </p:cNvPr>
          <p:cNvSpPr>
            <a:spLocks noGrp="1"/>
          </p:cNvSpPr>
          <p:nvPr>
            <p:ph type="sldNum" sz="quarter" idx="16"/>
          </p:nvPr>
        </p:nvSpPr>
        <p:spPr/>
        <p:txBody>
          <a:bodyPr/>
          <a:lstStyle/>
          <a:p>
            <a:fld id="{E1E1CD7C-2161-7D43-862E-CE4C333CD873}" type="slidenum">
              <a:rPr lang="fr-FR" smtClean="0"/>
              <a:pPr/>
              <a:t>‹#›</a:t>
            </a:fld>
            <a:endParaRPr lang="fr-FR" dirty="0"/>
          </a:p>
        </p:txBody>
      </p:sp>
      <p:sp>
        <p:nvSpPr>
          <p:cNvPr id="9" name="Espace réservé de la date 8">
            <a:extLst>
              <a:ext uri="{FF2B5EF4-FFF2-40B4-BE49-F238E27FC236}">
                <a16:creationId xmlns:a16="http://schemas.microsoft.com/office/drawing/2014/main" id="{E34C2B73-67B7-BB4C-AE0F-7D16D8DDD2B2}"/>
              </a:ext>
            </a:extLst>
          </p:cNvPr>
          <p:cNvSpPr>
            <a:spLocks noGrp="1"/>
          </p:cNvSpPr>
          <p:nvPr>
            <p:ph type="dt" sz="half" idx="2"/>
          </p:nvPr>
        </p:nvSpPr>
        <p:spPr>
          <a:xfrm>
            <a:off x="5044122" y="6602605"/>
            <a:ext cx="6464196" cy="206660"/>
          </a:xfrm>
          <a:prstGeom prst="rect">
            <a:avLst/>
          </a:prstGeom>
        </p:spPr>
        <p:txBody>
          <a:bodyPr/>
          <a:lstStyle>
            <a:lvl1pPr algn="r">
              <a:defRPr sz="1200" i="1"/>
            </a:lvl1pPr>
          </a:lstStyle>
          <a:p>
            <a:r>
              <a:rPr lang="en-US"/>
              <a:t>3 Jun 2025, Runaway Electron Meeting 2025, Lausanne</a:t>
            </a:r>
            <a:endParaRPr lang="fr-FR" dirty="0"/>
          </a:p>
        </p:txBody>
      </p:sp>
    </p:spTree>
    <p:extLst>
      <p:ext uri="{BB962C8B-B14F-4D97-AF65-F5344CB8AC3E}">
        <p14:creationId xmlns:p14="http://schemas.microsoft.com/office/powerpoint/2010/main" val="10886566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re seul">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625DAC6D-23F0-6941-BE81-E7A79CA3AFFD}"/>
              </a:ext>
            </a:extLst>
          </p:cNvPr>
          <p:cNvSpPr>
            <a:spLocks noGrp="1"/>
          </p:cNvSpPr>
          <p:nvPr>
            <p:ph type="pic" sz="quarter" idx="13"/>
          </p:nvPr>
        </p:nvSpPr>
        <p:spPr>
          <a:xfrm>
            <a:off x="1206501" y="4152899"/>
            <a:ext cx="10985500" cy="2705100"/>
          </a:xfrm>
        </p:spPr>
        <p:txBody>
          <a:bodyPr/>
          <a:lstStyle/>
          <a:p>
            <a:r>
              <a:rPr lang="en-US"/>
              <a:t>Click icon to add picture</a:t>
            </a:r>
            <a:endParaRPr lang="fr-FR"/>
          </a:p>
        </p:txBody>
      </p:sp>
      <p:sp>
        <p:nvSpPr>
          <p:cNvPr id="4" name="Espace réservé du texte 3"/>
          <p:cNvSpPr>
            <a:spLocks noGrp="1"/>
          </p:cNvSpPr>
          <p:nvPr>
            <p:ph type="body" sz="quarter" idx="17"/>
          </p:nvPr>
        </p:nvSpPr>
        <p:spPr>
          <a:xfrm>
            <a:off x="1206500" y="2084918"/>
            <a:ext cx="10195984" cy="1915583"/>
          </a:xfrm>
        </p:spPr>
        <p:txBody>
          <a:bodyPr/>
          <a:lstStyle>
            <a:lvl4pPr>
              <a:defRPr>
                <a:latin typeface="Arial" panose="020B0604020202020204" pitchFamily="34" charset="0"/>
              </a:defRPr>
            </a:lvl4pPr>
            <a:lvl5pPr>
              <a:defRPr>
                <a:latin typeface="Arial" panose="020B0604020202020204" pitchFamily="34" charset="0"/>
              </a:defRPr>
            </a:lvl5pPr>
          </a:lstStyle>
          <a:p>
            <a:pPr lvl="0"/>
            <a:r>
              <a:rPr lang="en-US"/>
              <a:t>Click to edit Master text styles</a:t>
            </a:r>
          </a:p>
        </p:txBody>
      </p:sp>
      <p:sp>
        <p:nvSpPr>
          <p:cNvPr id="8" name="Espace réservé du pied de page 7">
            <a:extLst>
              <a:ext uri="{FF2B5EF4-FFF2-40B4-BE49-F238E27FC236}">
                <a16:creationId xmlns:a16="http://schemas.microsoft.com/office/drawing/2014/main" id="{AAF73E2A-22D7-894A-9267-185CB4E4B13E}"/>
              </a:ext>
            </a:extLst>
          </p:cNvPr>
          <p:cNvSpPr>
            <a:spLocks noGrp="1"/>
          </p:cNvSpPr>
          <p:nvPr>
            <p:ph type="ftr" sz="quarter" idx="19"/>
          </p:nvPr>
        </p:nvSpPr>
        <p:spPr/>
        <p:txBody>
          <a:bodyPr/>
          <a:lstStyle/>
          <a:p>
            <a:endParaRPr lang="fr-FR" dirty="0"/>
          </a:p>
        </p:txBody>
      </p:sp>
      <p:sp>
        <p:nvSpPr>
          <p:cNvPr id="9" name="Espace réservé du numéro de diapositive 8">
            <a:extLst>
              <a:ext uri="{FF2B5EF4-FFF2-40B4-BE49-F238E27FC236}">
                <a16:creationId xmlns:a16="http://schemas.microsoft.com/office/drawing/2014/main" id="{39D9777C-EC90-1141-9E30-4B4F669C2BE1}"/>
              </a:ext>
            </a:extLst>
          </p:cNvPr>
          <p:cNvSpPr>
            <a:spLocks noGrp="1"/>
          </p:cNvSpPr>
          <p:nvPr>
            <p:ph type="sldNum" sz="quarter" idx="20"/>
          </p:nvPr>
        </p:nvSpPr>
        <p:spPr/>
        <p:txBody>
          <a:bodyPr/>
          <a:lstStyle/>
          <a:p>
            <a:fld id="{E1E1CD7C-2161-7D43-862E-CE4C333CD873}" type="slidenum">
              <a:rPr lang="fr-FR" smtClean="0"/>
              <a:pPr/>
              <a:t>‹#›</a:t>
            </a:fld>
            <a:endParaRPr lang="fr-FR" dirty="0"/>
          </a:p>
        </p:txBody>
      </p:sp>
      <p:sp>
        <p:nvSpPr>
          <p:cNvPr id="11" name="Titre 10">
            <a:extLst>
              <a:ext uri="{FF2B5EF4-FFF2-40B4-BE49-F238E27FC236}">
                <a16:creationId xmlns:a16="http://schemas.microsoft.com/office/drawing/2014/main" id="{0E011164-727C-4C46-B34E-7729CB350E3E}"/>
              </a:ext>
            </a:extLst>
          </p:cNvPr>
          <p:cNvSpPr>
            <a:spLocks noGrp="1"/>
          </p:cNvSpPr>
          <p:nvPr>
            <p:ph type="title"/>
          </p:nvPr>
        </p:nvSpPr>
        <p:spPr/>
        <p:txBody>
          <a:bodyPr/>
          <a:lstStyle/>
          <a:p>
            <a:r>
              <a:rPr lang="en-US"/>
              <a:t>Click to edit Master title style</a:t>
            </a:r>
            <a:endParaRPr lang="fr-FR"/>
          </a:p>
        </p:txBody>
      </p:sp>
      <p:sp>
        <p:nvSpPr>
          <p:cNvPr id="10" name="Espace réservé de la date 8">
            <a:extLst>
              <a:ext uri="{FF2B5EF4-FFF2-40B4-BE49-F238E27FC236}">
                <a16:creationId xmlns:a16="http://schemas.microsoft.com/office/drawing/2014/main" id="{E34C2B73-67B7-BB4C-AE0F-7D16D8DDD2B2}"/>
              </a:ext>
            </a:extLst>
          </p:cNvPr>
          <p:cNvSpPr>
            <a:spLocks noGrp="1"/>
          </p:cNvSpPr>
          <p:nvPr>
            <p:ph type="dt" sz="half" idx="2"/>
          </p:nvPr>
        </p:nvSpPr>
        <p:spPr>
          <a:xfrm>
            <a:off x="5044122" y="6602605"/>
            <a:ext cx="6464196" cy="206660"/>
          </a:xfrm>
          <a:prstGeom prst="rect">
            <a:avLst/>
          </a:prstGeom>
        </p:spPr>
        <p:txBody>
          <a:bodyPr/>
          <a:lstStyle>
            <a:lvl1pPr algn="r">
              <a:defRPr sz="1200" i="1"/>
            </a:lvl1pPr>
          </a:lstStyle>
          <a:p>
            <a:r>
              <a:rPr lang="en-US"/>
              <a:t>3 Jun 2025, Runaway Electron Meeting 2025, Lausanne</a:t>
            </a:r>
            <a:endParaRPr lang="fr-FR" dirty="0"/>
          </a:p>
        </p:txBody>
      </p:sp>
    </p:spTree>
    <p:extLst>
      <p:ext uri="{BB962C8B-B14F-4D97-AF65-F5344CB8AC3E}">
        <p14:creationId xmlns:p14="http://schemas.microsoft.com/office/powerpoint/2010/main" val="23100250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6" name="Espace réservé du pied de page 5">
            <a:extLst>
              <a:ext uri="{FF2B5EF4-FFF2-40B4-BE49-F238E27FC236}">
                <a16:creationId xmlns:a16="http://schemas.microsoft.com/office/drawing/2014/main" id="{5F9CFC1D-0B2A-0A4E-9C0D-682EECA55703}"/>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56622065-A833-2340-B0FD-ACB065A3B8CF}"/>
              </a:ext>
            </a:extLst>
          </p:cNvPr>
          <p:cNvSpPr>
            <a:spLocks noGrp="1"/>
          </p:cNvSpPr>
          <p:nvPr>
            <p:ph type="sldNum" sz="quarter" idx="12"/>
          </p:nvPr>
        </p:nvSpPr>
        <p:spPr/>
        <p:txBody>
          <a:bodyPr/>
          <a:lstStyle/>
          <a:p>
            <a:fld id="{E1E1CD7C-2161-7D43-862E-CE4C333CD873}" type="slidenum">
              <a:rPr lang="fr-FR" smtClean="0"/>
              <a:pPr/>
              <a:t>‹#›</a:t>
            </a:fld>
            <a:endParaRPr lang="fr-FR" dirty="0"/>
          </a:p>
        </p:txBody>
      </p:sp>
      <p:sp>
        <p:nvSpPr>
          <p:cNvPr id="8" name="Espace réservé de la date 8">
            <a:extLst>
              <a:ext uri="{FF2B5EF4-FFF2-40B4-BE49-F238E27FC236}">
                <a16:creationId xmlns:a16="http://schemas.microsoft.com/office/drawing/2014/main" id="{E34C2B73-67B7-BB4C-AE0F-7D16D8DDD2B2}"/>
              </a:ext>
            </a:extLst>
          </p:cNvPr>
          <p:cNvSpPr>
            <a:spLocks noGrp="1"/>
          </p:cNvSpPr>
          <p:nvPr>
            <p:ph type="dt" sz="half" idx="2"/>
          </p:nvPr>
        </p:nvSpPr>
        <p:spPr>
          <a:xfrm>
            <a:off x="5044122" y="6602605"/>
            <a:ext cx="6464196" cy="206660"/>
          </a:xfrm>
          <a:prstGeom prst="rect">
            <a:avLst/>
          </a:prstGeom>
        </p:spPr>
        <p:txBody>
          <a:bodyPr/>
          <a:lstStyle>
            <a:lvl1pPr algn="r">
              <a:defRPr sz="1200" i="1"/>
            </a:lvl1pPr>
          </a:lstStyle>
          <a:p>
            <a:r>
              <a:rPr lang="en-US"/>
              <a:t>3 Jun 2025, Runaway Electron Meeting 2025, Lausanne</a:t>
            </a:r>
            <a:endParaRPr lang="fr-FR" dirty="0"/>
          </a:p>
        </p:txBody>
      </p:sp>
    </p:spTree>
    <p:extLst>
      <p:ext uri="{BB962C8B-B14F-4D97-AF65-F5344CB8AC3E}">
        <p14:creationId xmlns:p14="http://schemas.microsoft.com/office/powerpoint/2010/main" val="4135145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re de sec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9F6C81-AE59-DE44-BF60-E773080CD91C}"/>
              </a:ext>
            </a:extLst>
          </p:cNvPr>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latin typeface="Arial" panose="020B0604020202020204" pitchFamily="34" charset="0"/>
            </a:endParaRPr>
          </a:p>
        </p:txBody>
      </p:sp>
      <p:sp>
        <p:nvSpPr>
          <p:cNvPr id="2" name="Title 1"/>
          <p:cNvSpPr>
            <a:spLocks noGrp="1"/>
          </p:cNvSpPr>
          <p:nvPr>
            <p:ph type="title"/>
          </p:nvPr>
        </p:nvSpPr>
        <p:spPr>
          <a:xfrm>
            <a:off x="6096000" y="1037168"/>
            <a:ext cx="5411893" cy="2391833"/>
          </a:xfrm>
        </p:spPr>
        <p:txBody>
          <a:bodyPr anchor="ctr" anchorCtr="0">
            <a:normAutofit/>
          </a:bodyPr>
          <a:lstStyle>
            <a:lvl1pPr>
              <a:defRPr sz="4267">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096000" y="3429000"/>
            <a:ext cx="5411893" cy="2875344"/>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9" name="Espace réservé pour une image  8">
            <a:extLst>
              <a:ext uri="{FF2B5EF4-FFF2-40B4-BE49-F238E27FC236}">
                <a16:creationId xmlns:a16="http://schemas.microsoft.com/office/drawing/2014/main" id="{C58F136D-3292-C745-91DE-A21191C16FE7}"/>
              </a:ext>
            </a:extLst>
          </p:cNvPr>
          <p:cNvSpPr>
            <a:spLocks noGrp="1"/>
          </p:cNvSpPr>
          <p:nvPr>
            <p:ph type="pic" sz="quarter" idx="13"/>
          </p:nvPr>
        </p:nvSpPr>
        <p:spPr>
          <a:xfrm>
            <a:off x="1206501" y="0"/>
            <a:ext cx="4889500" cy="6858000"/>
          </a:xfrm>
        </p:spPr>
        <p:txBody>
          <a:bodyPr/>
          <a:lstStyle/>
          <a:p>
            <a:r>
              <a:rPr lang="en-US"/>
              <a:t>Click icon to add picture</a:t>
            </a:r>
            <a:endParaRPr lang="fr-FR" dirty="0"/>
          </a:p>
        </p:txBody>
      </p:sp>
      <p:sp>
        <p:nvSpPr>
          <p:cNvPr id="13" name="Espace réservé du pied de page 12"/>
          <p:cNvSpPr>
            <a:spLocks noGrp="1"/>
          </p:cNvSpPr>
          <p:nvPr>
            <p:ph type="ftr" sz="quarter" idx="15"/>
          </p:nvPr>
        </p:nvSpPr>
        <p:spPr/>
        <p:txBody>
          <a:bodyPr/>
          <a:lstStyle>
            <a:lvl1pPr>
              <a:defRPr>
                <a:solidFill>
                  <a:schemeClr val="bg1"/>
                </a:solidFill>
              </a:defRPr>
            </a:lvl1pPr>
          </a:lstStyle>
          <a:p>
            <a:endParaRPr lang="fr-FR" dirty="0"/>
          </a:p>
        </p:txBody>
      </p:sp>
      <p:sp>
        <p:nvSpPr>
          <p:cNvPr id="14" name="Espace réservé du numéro de diapositive 13"/>
          <p:cNvSpPr>
            <a:spLocks noGrp="1"/>
          </p:cNvSpPr>
          <p:nvPr>
            <p:ph type="sldNum" sz="quarter" idx="16"/>
          </p:nvPr>
        </p:nvSpPr>
        <p:spPr/>
        <p:txBody>
          <a:bodyPr/>
          <a:lstStyle>
            <a:lvl1pPr>
              <a:defRPr>
                <a:solidFill>
                  <a:schemeClr val="bg1"/>
                </a:solidFill>
              </a:defRPr>
            </a:lvl1pPr>
          </a:lstStyle>
          <a:p>
            <a:fld id="{E1E1CD7C-2161-7D43-862E-CE4C333CD873}" type="slidenum">
              <a:rPr lang="fr-FR" smtClean="0"/>
              <a:pPr/>
              <a:t>‹#›</a:t>
            </a:fld>
            <a:endParaRPr lang="fr-FR" dirty="0"/>
          </a:p>
        </p:txBody>
      </p:sp>
      <p:sp>
        <p:nvSpPr>
          <p:cNvPr id="10" name="Espace réservé de la date 8">
            <a:extLst>
              <a:ext uri="{FF2B5EF4-FFF2-40B4-BE49-F238E27FC236}">
                <a16:creationId xmlns:a16="http://schemas.microsoft.com/office/drawing/2014/main" id="{E34C2B73-67B7-BB4C-AE0F-7D16D8DDD2B2}"/>
              </a:ext>
            </a:extLst>
          </p:cNvPr>
          <p:cNvSpPr>
            <a:spLocks noGrp="1"/>
          </p:cNvSpPr>
          <p:nvPr>
            <p:ph type="dt" sz="half" idx="2"/>
          </p:nvPr>
        </p:nvSpPr>
        <p:spPr>
          <a:xfrm>
            <a:off x="5044122" y="6602605"/>
            <a:ext cx="6464196" cy="206660"/>
          </a:xfrm>
          <a:prstGeom prst="rect">
            <a:avLst/>
          </a:prstGeom>
        </p:spPr>
        <p:txBody>
          <a:bodyPr/>
          <a:lstStyle>
            <a:lvl1pPr algn="r">
              <a:defRPr sz="1200" i="1"/>
            </a:lvl1pPr>
          </a:lstStyle>
          <a:p>
            <a:r>
              <a:rPr lang="en-US"/>
              <a:t>3 Jun 2025, Runaway Electron Meeting 2025, Lausanne</a:t>
            </a:r>
            <a:endParaRPr lang="fr-FR" dirty="0"/>
          </a:p>
        </p:txBody>
      </p:sp>
    </p:spTree>
    <p:extLst>
      <p:ext uri="{BB962C8B-B14F-4D97-AF65-F5344CB8AC3E}">
        <p14:creationId xmlns:p14="http://schemas.microsoft.com/office/powerpoint/2010/main" val="995215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9F6C81-AE59-DE44-BF60-E773080CD91C}"/>
              </a:ext>
            </a:extLst>
          </p:cNvPr>
          <p:cNvSpPr/>
          <p:nvPr userDrawn="1"/>
        </p:nvSpPr>
        <p:spPr>
          <a:xfrm>
            <a:off x="609600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latin typeface="Arial" panose="020B0604020202020204" pitchFamily="34" charset="0"/>
            </a:endParaRPr>
          </a:p>
        </p:txBody>
      </p:sp>
      <p:sp>
        <p:nvSpPr>
          <p:cNvPr id="2" name="Title 1"/>
          <p:cNvSpPr>
            <a:spLocks noGrp="1"/>
          </p:cNvSpPr>
          <p:nvPr>
            <p:ph type="title"/>
          </p:nvPr>
        </p:nvSpPr>
        <p:spPr>
          <a:xfrm>
            <a:off x="6096000" y="1037168"/>
            <a:ext cx="5411893" cy="2391833"/>
          </a:xfrm>
        </p:spPr>
        <p:txBody>
          <a:bodyPr anchor="ctr" anchorCtr="0">
            <a:normAutofit/>
          </a:bodyPr>
          <a:lstStyle>
            <a:lvl1pPr>
              <a:defRPr sz="4267">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096000" y="3429000"/>
            <a:ext cx="5411893" cy="2875344"/>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9" name="Espace réservé pour une image  8">
            <a:extLst>
              <a:ext uri="{FF2B5EF4-FFF2-40B4-BE49-F238E27FC236}">
                <a16:creationId xmlns:a16="http://schemas.microsoft.com/office/drawing/2014/main" id="{C58F136D-3292-C745-91DE-A21191C16FE7}"/>
              </a:ext>
            </a:extLst>
          </p:cNvPr>
          <p:cNvSpPr>
            <a:spLocks noGrp="1"/>
          </p:cNvSpPr>
          <p:nvPr>
            <p:ph type="pic" sz="quarter" idx="13"/>
          </p:nvPr>
        </p:nvSpPr>
        <p:spPr>
          <a:xfrm>
            <a:off x="1206501" y="0"/>
            <a:ext cx="4889500" cy="6858000"/>
          </a:xfrm>
        </p:spPr>
        <p:txBody>
          <a:bodyPr/>
          <a:lstStyle/>
          <a:p>
            <a:r>
              <a:rPr lang="en-US"/>
              <a:t>Click icon to add picture</a:t>
            </a:r>
            <a:endParaRPr lang="fr-FR"/>
          </a:p>
        </p:txBody>
      </p:sp>
      <p:sp>
        <p:nvSpPr>
          <p:cNvPr id="10" name="Espace réservé du pied de page 9"/>
          <p:cNvSpPr>
            <a:spLocks noGrp="1"/>
          </p:cNvSpPr>
          <p:nvPr>
            <p:ph type="ftr" sz="quarter" idx="15"/>
          </p:nvPr>
        </p:nvSpPr>
        <p:spPr/>
        <p:txBody>
          <a:bodyPr/>
          <a:lstStyle>
            <a:lvl1pPr>
              <a:defRPr>
                <a:solidFill>
                  <a:schemeClr val="bg1"/>
                </a:solidFill>
              </a:defRPr>
            </a:lvl1pPr>
          </a:lstStyle>
          <a:p>
            <a:endParaRPr lang="fr-FR" dirty="0"/>
          </a:p>
        </p:txBody>
      </p:sp>
      <p:sp>
        <p:nvSpPr>
          <p:cNvPr id="11" name="Espace réservé du numéro de diapositive 10"/>
          <p:cNvSpPr>
            <a:spLocks noGrp="1"/>
          </p:cNvSpPr>
          <p:nvPr>
            <p:ph type="sldNum" sz="quarter" idx="16"/>
          </p:nvPr>
        </p:nvSpPr>
        <p:spPr/>
        <p:txBody>
          <a:bodyPr/>
          <a:lstStyle>
            <a:lvl1pPr>
              <a:defRPr>
                <a:solidFill>
                  <a:schemeClr val="bg1"/>
                </a:solidFill>
              </a:defRPr>
            </a:lvl1pPr>
          </a:lstStyle>
          <a:p>
            <a:fld id="{E1E1CD7C-2161-7D43-862E-CE4C333CD873}" type="slidenum">
              <a:rPr lang="fr-FR" smtClean="0"/>
              <a:pPr/>
              <a:t>‹#›</a:t>
            </a:fld>
            <a:endParaRPr lang="fr-FR" dirty="0"/>
          </a:p>
        </p:txBody>
      </p:sp>
      <p:sp>
        <p:nvSpPr>
          <p:cNvPr id="12" name="Espace réservé de la date 8">
            <a:extLst>
              <a:ext uri="{FF2B5EF4-FFF2-40B4-BE49-F238E27FC236}">
                <a16:creationId xmlns:a16="http://schemas.microsoft.com/office/drawing/2014/main" id="{E34C2B73-67B7-BB4C-AE0F-7D16D8DDD2B2}"/>
              </a:ext>
            </a:extLst>
          </p:cNvPr>
          <p:cNvSpPr>
            <a:spLocks noGrp="1"/>
          </p:cNvSpPr>
          <p:nvPr>
            <p:ph type="dt" sz="half" idx="2"/>
          </p:nvPr>
        </p:nvSpPr>
        <p:spPr>
          <a:xfrm>
            <a:off x="5044122" y="6602605"/>
            <a:ext cx="6464196" cy="206660"/>
          </a:xfrm>
          <a:prstGeom prst="rect">
            <a:avLst/>
          </a:prstGeom>
        </p:spPr>
        <p:txBody>
          <a:bodyPr/>
          <a:lstStyle>
            <a:lvl1pPr algn="r">
              <a:defRPr sz="1200" i="1">
                <a:solidFill>
                  <a:schemeClr val="bg1"/>
                </a:solidFill>
              </a:defRPr>
            </a:lvl1pPr>
          </a:lstStyle>
          <a:p>
            <a:r>
              <a:rPr lang="en-US"/>
              <a:t>3 Jun 2025, Runaway Electron Meeting 2025, Lausanne</a:t>
            </a:r>
            <a:endParaRPr lang="fr-FR" dirty="0"/>
          </a:p>
        </p:txBody>
      </p:sp>
    </p:spTree>
    <p:extLst>
      <p:ext uri="{BB962C8B-B14F-4D97-AF65-F5344CB8AC3E}">
        <p14:creationId xmlns:p14="http://schemas.microsoft.com/office/powerpoint/2010/main" val="2661932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p:txBody>
      </p:sp>
      <p:sp>
        <p:nvSpPr>
          <p:cNvPr id="8" name="Titre 7">
            <a:extLst>
              <a:ext uri="{FF2B5EF4-FFF2-40B4-BE49-F238E27FC236}">
                <a16:creationId xmlns:a16="http://schemas.microsoft.com/office/drawing/2014/main" id="{A30C78BE-DAD0-D748-8B93-AD898D00C88C}"/>
              </a:ext>
            </a:extLst>
          </p:cNvPr>
          <p:cNvSpPr>
            <a:spLocks noGrp="1"/>
          </p:cNvSpPr>
          <p:nvPr>
            <p:ph type="title"/>
          </p:nvPr>
        </p:nvSpPr>
        <p:spPr/>
        <p:txBody>
          <a:bodyPr/>
          <a:lstStyle/>
          <a:p>
            <a:r>
              <a:rPr lang="en-US"/>
              <a:t>Click to edit Master title style</a:t>
            </a:r>
            <a:endParaRPr lang="fr-FR"/>
          </a:p>
        </p:txBody>
      </p:sp>
      <p:sp>
        <p:nvSpPr>
          <p:cNvPr id="10" name="Espace réservé du pied de page 9">
            <a:extLst>
              <a:ext uri="{FF2B5EF4-FFF2-40B4-BE49-F238E27FC236}">
                <a16:creationId xmlns:a16="http://schemas.microsoft.com/office/drawing/2014/main" id="{B875139C-6471-774D-89EF-2B93FAD2CB2A}"/>
              </a:ext>
            </a:extLst>
          </p:cNvPr>
          <p:cNvSpPr>
            <a:spLocks noGrp="1"/>
          </p:cNvSpPr>
          <p:nvPr>
            <p:ph type="ftr" sz="quarter" idx="11"/>
          </p:nvPr>
        </p:nvSpPr>
        <p:spPr/>
        <p:txBody>
          <a:bodyPr/>
          <a:lstStyle/>
          <a:p>
            <a:endParaRPr lang="fr-FR" dirty="0"/>
          </a:p>
        </p:txBody>
      </p:sp>
      <p:sp>
        <p:nvSpPr>
          <p:cNvPr id="11" name="Espace réservé du numéro de diapositive 10">
            <a:extLst>
              <a:ext uri="{FF2B5EF4-FFF2-40B4-BE49-F238E27FC236}">
                <a16:creationId xmlns:a16="http://schemas.microsoft.com/office/drawing/2014/main" id="{3942AF23-4BDC-8C4A-9212-AF88439C6122}"/>
              </a:ext>
            </a:extLst>
          </p:cNvPr>
          <p:cNvSpPr>
            <a:spLocks noGrp="1"/>
          </p:cNvSpPr>
          <p:nvPr>
            <p:ph type="sldNum" sz="quarter" idx="12"/>
          </p:nvPr>
        </p:nvSpPr>
        <p:spPr/>
        <p:txBody>
          <a:bodyPr/>
          <a:lstStyle/>
          <a:p>
            <a:fld id="{E1E1CD7C-2161-7D43-862E-CE4C333CD873}" type="slidenum">
              <a:rPr lang="fr-FR" smtClean="0"/>
              <a:pPr/>
              <a:t>‹#›</a:t>
            </a:fld>
            <a:r>
              <a:rPr lang="fr-FR" dirty="0"/>
              <a:t>/17</a:t>
            </a:r>
          </a:p>
        </p:txBody>
      </p:sp>
      <p:sp>
        <p:nvSpPr>
          <p:cNvPr id="7" name="Espace réservé de la date 8">
            <a:extLst>
              <a:ext uri="{FF2B5EF4-FFF2-40B4-BE49-F238E27FC236}">
                <a16:creationId xmlns:a16="http://schemas.microsoft.com/office/drawing/2014/main" id="{E34C2B73-67B7-BB4C-AE0F-7D16D8DDD2B2}"/>
              </a:ext>
            </a:extLst>
          </p:cNvPr>
          <p:cNvSpPr>
            <a:spLocks noGrp="1"/>
          </p:cNvSpPr>
          <p:nvPr>
            <p:ph type="dt" sz="half" idx="2"/>
          </p:nvPr>
        </p:nvSpPr>
        <p:spPr>
          <a:xfrm>
            <a:off x="5044122" y="6602605"/>
            <a:ext cx="6464196" cy="206660"/>
          </a:xfrm>
          <a:prstGeom prst="rect">
            <a:avLst/>
          </a:prstGeom>
        </p:spPr>
        <p:txBody>
          <a:bodyPr/>
          <a:lstStyle>
            <a:lvl1pPr algn="r">
              <a:defRPr sz="1200" i="1"/>
            </a:lvl1pPr>
          </a:lstStyle>
          <a:p>
            <a:r>
              <a:rPr lang="en-US"/>
              <a:t>3 Jun 2025, Runaway Electron Meeting 2025, Lausanne</a:t>
            </a:r>
            <a:endParaRPr lang="fr-FR" dirty="0"/>
          </a:p>
        </p:txBody>
      </p:sp>
    </p:spTree>
    <p:extLst>
      <p:ext uri="{BB962C8B-B14F-4D97-AF65-F5344CB8AC3E}">
        <p14:creationId xmlns:p14="http://schemas.microsoft.com/office/powerpoint/2010/main" val="548759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6501" y="2084917"/>
            <a:ext cx="6108700" cy="4515696"/>
          </a:xfrm>
        </p:spPr>
        <p:txBody>
          <a:bodyPr/>
          <a:lstStyle/>
          <a:p>
            <a:pPr lvl="0"/>
            <a:r>
              <a:rPr lang="en-US"/>
              <a:t>Click to edit Master text styles</a:t>
            </a:r>
          </a:p>
        </p:txBody>
      </p:sp>
      <p:sp>
        <p:nvSpPr>
          <p:cNvPr id="8" name="Espace réservé pour une image  7">
            <a:extLst>
              <a:ext uri="{FF2B5EF4-FFF2-40B4-BE49-F238E27FC236}">
                <a16:creationId xmlns:a16="http://schemas.microsoft.com/office/drawing/2014/main" id="{70ED9B2D-C513-AF40-B94F-355C174B8FF0}"/>
              </a:ext>
            </a:extLst>
          </p:cNvPr>
          <p:cNvSpPr>
            <a:spLocks noGrp="1"/>
          </p:cNvSpPr>
          <p:nvPr>
            <p:ph type="pic" sz="quarter" idx="13"/>
          </p:nvPr>
        </p:nvSpPr>
        <p:spPr>
          <a:xfrm>
            <a:off x="7315200" y="0"/>
            <a:ext cx="4193117" cy="6858000"/>
          </a:xfrm>
        </p:spPr>
        <p:txBody>
          <a:bodyPr/>
          <a:lstStyle/>
          <a:p>
            <a:r>
              <a:rPr lang="en-US"/>
              <a:t>Click icon to add picture</a:t>
            </a:r>
            <a:endParaRPr lang="fr-FR"/>
          </a:p>
        </p:txBody>
      </p:sp>
      <p:sp>
        <p:nvSpPr>
          <p:cNvPr id="5" name="Titre 4">
            <a:extLst>
              <a:ext uri="{FF2B5EF4-FFF2-40B4-BE49-F238E27FC236}">
                <a16:creationId xmlns:a16="http://schemas.microsoft.com/office/drawing/2014/main" id="{55F20A3C-6DA6-684F-8F84-A7C8F1339C00}"/>
              </a:ext>
            </a:extLst>
          </p:cNvPr>
          <p:cNvSpPr>
            <a:spLocks noGrp="1"/>
          </p:cNvSpPr>
          <p:nvPr>
            <p:ph type="title"/>
          </p:nvPr>
        </p:nvSpPr>
        <p:spPr/>
        <p:txBody>
          <a:bodyPr/>
          <a:lstStyle/>
          <a:p>
            <a:r>
              <a:rPr lang="en-US"/>
              <a:t>Click to edit Master title style</a:t>
            </a:r>
            <a:endParaRPr lang="fr-FR"/>
          </a:p>
        </p:txBody>
      </p:sp>
      <p:sp>
        <p:nvSpPr>
          <p:cNvPr id="11" name="Espace réservé du pied de page 10">
            <a:extLst>
              <a:ext uri="{FF2B5EF4-FFF2-40B4-BE49-F238E27FC236}">
                <a16:creationId xmlns:a16="http://schemas.microsoft.com/office/drawing/2014/main" id="{CABC000E-4E22-1A40-9D3F-FE2F141E5CA4}"/>
              </a:ext>
            </a:extLst>
          </p:cNvPr>
          <p:cNvSpPr>
            <a:spLocks noGrp="1"/>
          </p:cNvSpPr>
          <p:nvPr>
            <p:ph type="ftr" sz="quarter" idx="15"/>
          </p:nvPr>
        </p:nvSpPr>
        <p:spPr/>
        <p:txBody>
          <a:bodyPr/>
          <a:lstStyle/>
          <a:p>
            <a:endParaRPr lang="fr-FR" dirty="0"/>
          </a:p>
        </p:txBody>
      </p:sp>
      <p:sp>
        <p:nvSpPr>
          <p:cNvPr id="12" name="Espace réservé du numéro de diapositive 11">
            <a:extLst>
              <a:ext uri="{FF2B5EF4-FFF2-40B4-BE49-F238E27FC236}">
                <a16:creationId xmlns:a16="http://schemas.microsoft.com/office/drawing/2014/main" id="{0AF49D93-C78A-F646-92B0-A7932C43D9EE}"/>
              </a:ext>
            </a:extLst>
          </p:cNvPr>
          <p:cNvSpPr>
            <a:spLocks noGrp="1"/>
          </p:cNvSpPr>
          <p:nvPr>
            <p:ph type="sldNum" sz="quarter" idx="16"/>
          </p:nvPr>
        </p:nvSpPr>
        <p:spPr/>
        <p:txBody>
          <a:bodyPr/>
          <a:lstStyle/>
          <a:p>
            <a:fld id="{E1E1CD7C-2161-7D43-862E-CE4C333CD873}" type="slidenum">
              <a:rPr lang="fr-FR" smtClean="0"/>
              <a:pPr/>
              <a:t>‹#›</a:t>
            </a:fld>
            <a:endParaRPr lang="fr-FR" dirty="0"/>
          </a:p>
        </p:txBody>
      </p:sp>
      <p:sp>
        <p:nvSpPr>
          <p:cNvPr id="9" name="Espace réservé de la date 8">
            <a:extLst>
              <a:ext uri="{FF2B5EF4-FFF2-40B4-BE49-F238E27FC236}">
                <a16:creationId xmlns:a16="http://schemas.microsoft.com/office/drawing/2014/main" id="{E34C2B73-67B7-BB4C-AE0F-7D16D8DDD2B2}"/>
              </a:ext>
            </a:extLst>
          </p:cNvPr>
          <p:cNvSpPr>
            <a:spLocks noGrp="1"/>
          </p:cNvSpPr>
          <p:nvPr>
            <p:ph type="dt" sz="half" idx="2"/>
          </p:nvPr>
        </p:nvSpPr>
        <p:spPr>
          <a:xfrm>
            <a:off x="5044122" y="6602605"/>
            <a:ext cx="6464196" cy="206660"/>
          </a:xfrm>
          <a:prstGeom prst="rect">
            <a:avLst/>
          </a:prstGeom>
        </p:spPr>
        <p:txBody>
          <a:bodyPr/>
          <a:lstStyle>
            <a:lvl1pPr algn="r">
              <a:defRPr sz="1200" i="1"/>
            </a:lvl1pPr>
          </a:lstStyle>
          <a:p>
            <a:r>
              <a:rPr lang="en-US"/>
              <a:t>3 Jun 2025, Runaway Electron Meeting 2025, Lausanne</a:t>
            </a:r>
            <a:endParaRPr lang="fr-FR" dirty="0"/>
          </a:p>
        </p:txBody>
      </p:sp>
    </p:spTree>
    <p:extLst>
      <p:ext uri="{BB962C8B-B14F-4D97-AF65-F5344CB8AC3E}">
        <p14:creationId xmlns:p14="http://schemas.microsoft.com/office/powerpoint/2010/main" val="1215130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70ED9B2D-C513-AF40-B94F-355C174B8FF0}"/>
              </a:ext>
            </a:extLst>
          </p:cNvPr>
          <p:cNvSpPr>
            <a:spLocks noGrp="1"/>
          </p:cNvSpPr>
          <p:nvPr>
            <p:ph type="pic" sz="quarter" idx="13"/>
          </p:nvPr>
        </p:nvSpPr>
        <p:spPr>
          <a:xfrm>
            <a:off x="1206500" y="0"/>
            <a:ext cx="4193117" cy="6858000"/>
          </a:xfrm>
        </p:spPr>
        <p:txBody>
          <a:bodyPr/>
          <a:lstStyle/>
          <a:p>
            <a:r>
              <a:rPr lang="en-US"/>
              <a:t>Click icon to add picture</a:t>
            </a:r>
            <a:endParaRPr lang="fr-FR"/>
          </a:p>
        </p:txBody>
      </p:sp>
      <p:sp>
        <p:nvSpPr>
          <p:cNvPr id="3" name="Content Placeholder 2"/>
          <p:cNvSpPr>
            <a:spLocks noGrp="1"/>
          </p:cNvSpPr>
          <p:nvPr>
            <p:ph idx="1"/>
          </p:nvPr>
        </p:nvSpPr>
        <p:spPr>
          <a:xfrm>
            <a:off x="5399194" y="2084917"/>
            <a:ext cx="6108700" cy="4515696"/>
          </a:xfrm>
        </p:spPr>
        <p:txBody>
          <a:bodyPr/>
          <a:lstStyle/>
          <a:p>
            <a:pPr lvl="0"/>
            <a:r>
              <a:rPr lang="en-US"/>
              <a:t>Click to edit Master text styles</a:t>
            </a:r>
          </a:p>
        </p:txBody>
      </p:sp>
      <p:sp>
        <p:nvSpPr>
          <p:cNvPr id="9" name="Espace réservé du pied de page 8">
            <a:extLst>
              <a:ext uri="{FF2B5EF4-FFF2-40B4-BE49-F238E27FC236}">
                <a16:creationId xmlns:a16="http://schemas.microsoft.com/office/drawing/2014/main" id="{CEF5AC5C-A2B6-2848-8C47-96A168E211DF}"/>
              </a:ext>
            </a:extLst>
          </p:cNvPr>
          <p:cNvSpPr>
            <a:spLocks noGrp="1"/>
          </p:cNvSpPr>
          <p:nvPr>
            <p:ph type="ftr" sz="quarter" idx="15"/>
          </p:nvPr>
        </p:nvSpPr>
        <p:spPr/>
        <p:txBody>
          <a:bodyPr/>
          <a:lstStyle/>
          <a:p>
            <a:endParaRPr lang="fr-FR" dirty="0"/>
          </a:p>
        </p:txBody>
      </p:sp>
      <p:sp>
        <p:nvSpPr>
          <p:cNvPr id="10" name="Espace réservé du numéro de diapositive 9">
            <a:extLst>
              <a:ext uri="{FF2B5EF4-FFF2-40B4-BE49-F238E27FC236}">
                <a16:creationId xmlns:a16="http://schemas.microsoft.com/office/drawing/2014/main" id="{31B90E33-03D8-2143-B49F-B1474EE1A1F6}"/>
              </a:ext>
            </a:extLst>
          </p:cNvPr>
          <p:cNvSpPr>
            <a:spLocks noGrp="1"/>
          </p:cNvSpPr>
          <p:nvPr>
            <p:ph type="sldNum" sz="quarter" idx="16"/>
          </p:nvPr>
        </p:nvSpPr>
        <p:spPr/>
        <p:txBody>
          <a:bodyPr/>
          <a:lstStyle/>
          <a:p>
            <a:fld id="{E1E1CD7C-2161-7D43-862E-CE4C333CD873}" type="slidenum">
              <a:rPr lang="fr-FR" smtClean="0"/>
              <a:pPr/>
              <a:t>‹#›</a:t>
            </a:fld>
            <a:endParaRPr lang="fr-FR" dirty="0"/>
          </a:p>
        </p:txBody>
      </p:sp>
      <p:sp>
        <p:nvSpPr>
          <p:cNvPr id="11" name="Titre 10">
            <a:extLst>
              <a:ext uri="{FF2B5EF4-FFF2-40B4-BE49-F238E27FC236}">
                <a16:creationId xmlns:a16="http://schemas.microsoft.com/office/drawing/2014/main" id="{3FC7B5EC-066E-EC4A-B320-77DF64E6E0F0}"/>
              </a:ext>
            </a:extLst>
          </p:cNvPr>
          <p:cNvSpPr>
            <a:spLocks noGrp="1"/>
          </p:cNvSpPr>
          <p:nvPr>
            <p:ph type="title"/>
          </p:nvPr>
        </p:nvSpPr>
        <p:spPr>
          <a:xfrm>
            <a:off x="1206502" y="174710"/>
            <a:ext cx="4192693" cy="1430337"/>
          </a:xfrm>
        </p:spPr>
        <p:txBody>
          <a:bodyPr/>
          <a:lstStyle/>
          <a:p>
            <a:r>
              <a:rPr lang="en-US"/>
              <a:t>Click to edit Master title style</a:t>
            </a:r>
            <a:endParaRPr lang="fr-FR" dirty="0"/>
          </a:p>
        </p:txBody>
      </p:sp>
      <p:sp>
        <p:nvSpPr>
          <p:cNvPr id="12" name="Espace réservé de la date 8">
            <a:extLst>
              <a:ext uri="{FF2B5EF4-FFF2-40B4-BE49-F238E27FC236}">
                <a16:creationId xmlns:a16="http://schemas.microsoft.com/office/drawing/2014/main" id="{E34C2B73-67B7-BB4C-AE0F-7D16D8DDD2B2}"/>
              </a:ext>
            </a:extLst>
          </p:cNvPr>
          <p:cNvSpPr>
            <a:spLocks noGrp="1"/>
          </p:cNvSpPr>
          <p:nvPr>
            <p:ph type="dt" sz="half" idx="2"/>
          </p:nvPr>
        </p:nvSpPr>
        <p:spPr>
          <a:xfrm>
            <a:off x="5044122" y="6602605"/>
            <a:ext cx="6464196" cy="206660"/>
          </a:xfrm>
          <a:prstGeom prst="rect">
            <a:avLst/>
          </a:prstGeom>
        </p:spPr>
        <p:txBody>
          <a:bodyPr/>
          <a:lstStyle>
            <a:lvl1pPr algn="r">
              <a:defRPr sz="1200" i="1"/>
            </a:lvl1pPr>
          </a:lstStyle>
          <a:p>
            <a:r>
              <a:rPr lang="en-US"/>
              <a:t>3 Jun 2025, Runaway Electron Meeting 2025, Lausanne</a:t>
            </a:r>
            <a:endParaRPr lang="fr-FR" dirty="0"/>
          </a:p>
        </p:txBody>
      </p:sp>
    </p:spTree>
    <p:extLst>
      <p:ext uri="{BB962C8B-B14F-4D97-AF65-F5344CB8AC3E}">
        <p14:creationId xmlns:p14="http://schemas.microsoft.com/office/powerpoint/2010/main" val="790293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re et contenu">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70ED9B2D-C513-AF40-B94F-355C174B8FF0}"/>
              </a:ext>
            </a:extLst>
          </p:cNvPr>
          <p:cNvSpPr>
            <a:spLocks noGrp="1"/>
          </p:cNvSpPr>
          <p:nvPr>
            <p:ph type="pic" sz="quarter" idx="13"/>
          </p:nvPr>
        </p:nvSpPr>
        <p:spPr>
          <a:xfrm>
            <a:off x="1206500" y="0"/>
            <a:ext cx="4193117" cy="6858000"/>
          </a:xfrm>
        </p:spPr>
        <p:txBody>
          <a:bodyPr/>
          <a:lstStyle/>
          <a:p>
            <a:r>
              <a:rPr lang="en-US"/>
              <a:t>Click icon to add picture</a:t>
            </a:r>
            <a:endParaRPr lang="fr-FR"/>
          </a:p>
        </p:txBody>
      </p:sp>
      <p:sp>
        <p:nvSpPr>
          <p:cNvPr id="3" name="Content Placeholder 2"/>
          <p:cNvSpPr>
            <a:spLocks noGrp="1"/>
          </p:cNvSpPr>
          <p:nvPr>
            <p:ph idx="1"/>
          </p:nvPr>
        </p:nvSpPr>
        <p:spPr>
          <a:xfrm>
            <a:off x="5399194" y="2084917"/>
            <a:ext cx="6108700" cy="4515696"/>
          </a:xfrm>
        </p:spPr>
        <p:txBody>
          <a:bodyPr/>
          <a:lstStyle/>
          <a:p>
            <a:pPr lvl="0"/>
            <a:r>
              <a:rPr lang="en-US"/>
              <a:t>Click to edit Master text styles</a:t>
            </a:r>
          </a:p>
        </p:txBody>
      </p:sp>
      <p:sp>
        <p:nvSpPr>
          <p:cNvPr id="9" name="Espace réservé du pied de page 8">
            <a:extLst>
              <a:ext uri="{FF2B5EF4-FFF2-40B4-BE49-F238E27FC236}">
                <a16:creationId xmlns:a16="http://schemas.microsoft.com/office/drawing/2014/main" id="{CEF5AC5C-A2B6-2848-8C47-96A168E211DF}"/>
              </a:ext>
            </a:extLst>
          </p:cNvPr>
          <p:cNvSpPr>
            <a:spLocks noGrp="1"/>
          </p:cNvSpPr>
          <p:nvPr>
            <p:ph type="ftr" sz="quarter" idx="15"/>
          </p:nvPr>
        </p:nvSpPr>
        <p:spPr/>
        <p:txBody>
          <a:bodyPr/>
          <a:lstStyle/>
          <a:p>
            <a:endParaRPr lang="fr-FR" dirty="0"/>
          </a:p>
        </p:txBody>
      </p:sp>
      <p:sp>
        <p:nvSpPr>
          <p:cNvPr id="10" name="Espace réservé du numéro de diapositive 9">
            <a:extLst>
              <a:ext uri="{FF2B5EF4-FFF2-40B4-BE49-F238E27FC236}">
                <a16:creationId xmlns:a16="http://schemas.microsoft.com/office/drawing/2014/main" id="{31B90E33-03D8-2143-B49F-B1474EE1A1F6}"/>
              </a:ext>
            </a:extLst>
          </p:cNvPr>
          <p:cNvSpPr>
            <a:spLocks noGrp="1"/>
          </p:cNvSpPr>
          <p:nvPr>
            <p:ph type="sldNum" sz="quarter" idx="16"/>
          </p:nvPr>
        </p:nvSpPr>
        <p:spPr/>
        <p:txBody>
          <a:bodyPr/>
          <a:lstStyle/>
          <a:p>
            <a:fld id="{E1E1CD7C-2161-7D43-862E-CE4C333CD873}" type="slidenum">
              <a:rPr lang="fr-FR" smtClean="0"/>
              <a:pPr/>
              <a:t>‹#›</a:t>
            </a:fld>
            <a:endParaRPr lang="fr-FR" dirty="0"/>
          </a:p>
        </p:txBody>
      </p:sp>
      <p:sp>
        <p:nvSpPr>
          <p:cNvPr id="11" name="Titre 10">
            <a:extLst>
              <a:ext uri="{FF2B5EF4-FFF2-40B4-BE49-F238E27FC236}">
                <a16:creationId xmlns:a16="http://schemas.microsoft.com/office/drawing/2014/main" id="{3FC7B5EC-066E-EC4A-B320-77DF64E6E0F0}"/>
              </a:ext>
            </a:extLst>
          </p:cNvPr>
          <p:cNvSpPr>
            <a:spLocks noGrp="1"/>
          </p:cNvSpPr>
          <p:nvPr>
            <p:ph type="title"/>
          </p:nvPr>
        </p:nvSpPr>
        <p:spPr>
          <a:xfrm>
            <a:off x="5399193" y="174710"/>
            <a:ext cx="4192693" cy="1430337"/>
          </a:xfrm>
        </p:spPr>
        <p:txBody>
          <a:bodyPr/>
          <a:lstStyle/>
          <a:p>
            <a:r>
              <a:rPr lang="en-US"/>
              <a:t>Click to edit Master title style</a:t>
            </a:r>
            <a:endParaRPr lang="fr-FR" dirty="0"/>
          </a:p>
        </p:txBody>
      </p:sp>
      <p:sp>
        <p:nvSpPr>
          <p:cNvPr id="12" name="Espace réservé de la date 8">
            <a:extLst>
              <a:ext uri="{FF2B5EF4-FFF2-40B4-BE49-F238E27FC236}">
                <a16:creationId xmlns:a16="http://schemas.microsoft.com/office/drawing/2014/main" id="{E34C2B73-67B7-BB4C-AE0F-7D16D8DDD2B2}"/>
              </a:ext>
            </a:extLst>
          </p:cNvPr>
          <p:cNvSpPr>
            <a:spLocks noGrp="1"/>
          </p:cNvSpPr>
          <p:nvPr>
            <p:ph type="dt" sz="half" idx="2"/>
          </p:nvPr>
        </p:nvSpPr>
        <p:spPr>
          <a:xfrm>
            <a:off x="5044122" y="6602605"/>
            <a:ext cx="6464196" cy="206660"/>
          </a:xfrm>
          <a:prstGeom prst="rect">
            <a:avLst/>
          </a:prstGeom>
        </p:spPr>
        <p:txBody>
          <a:bodyPr/>
          <a:lstStyle>
            <a:lvl1pPr algn="r">
              <a:defRPr sz="1200" i="1"/>
            </a:lvl1pPr>
          </a:lstStyle>
          <a:p>
            <a:r>
              <a:rPr lang="en-US"/>
              <a:t>3 Jun 2025, Runaway Electron Meeting 2025, Lausanne</a:t>
            </a:r>
            <a:endParaRPr lang="fr-FR" dirty="0"/>
          </a:p>
        </p:txBody>
      </p:sp>
    </p:spTree>
    <p:extLst>
      <p:ext uri="{BB962C8B-B14F-4D97-AF65-F5344CB8AC3E}">
        <p14:creationId xmlns:p14="http://schemas.microsoft.com/office/powerpoint/2010/main" val="2968251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2.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06501" y="174710"/>
            <a:ext cx="4889500" cy="1430337"/>
          </a:xfrm>
          <a:prstGeom prst="rect">
            <a:avLst/>
          </a:prstGeom>
        </p:spPr>
        <p:txBody>
          <a:bodyPr vert="horz" lIns="180000" tIns="0" rIns="72000" bIns="46800" rtlCol="0" anchor="t">
            <a:normAutofit/>
          </a:bodyPr>
          <a:lstStyle/>
          <a:p>
            <a:r>
              <a:rPr lang="fr-FR" dirty="0"/>
              <a:t>Modifiez le style du titre</a:t>
            </a:r>
            <a:endParaRPr lang="en-US" dirty="0"/>
          </a:p>
        </p:txBody>
      </p:sp>
      <p:sp>
        <p:nvSpPr>
          <p:cNvPr id="3" name="Text Placeholder 2"/>
          <p:cNvSpPr>
            <a:spLocks noGrp="1"/>
          </p:cNvSpPr>
          <p:nvPr>
            <p:ph type="body" idx="1"/>
          </p:nvPr>
        </p:nvSpPr>
        <p:spPr>
          <a:xfrm>
            <a:off x="1206501" y="2084917"/>
            <a:ext cx="10301817" cy="4515696"/>
          </a:xfrm>
          <a:prstGeom prst="rect">
            <a:avLst/>
          </a:prstGeom>
        </p:spPr>
        <p:txBody>
          <a:bodyPr vert="horz" lIns="180000" tIns="45720" rIns="91440" bIns="45720" rtlCol="0">
            <a:normAutofit/>
          </a:bodyPr>
          <a:lstStyle/>
          <a:p>
            <a:pPr lvl="0"/>
            <a:r>
              <a:rPr lang="fr-FR" dirty="0"/>
              <a:t>Modifier les styles du texte du masque</a:t>
            </a:r>
          </a:p>
          <a:p>
            <a:pPr lvl="1"/>
            <a:r>
              <a:rPr lang="fr-FR" dirty="0"/>
              <a:t>Deuxième niveau</a:t>
            </a:r>
          </a:p>
          <a:p>
            <a:pPr lvl="2"/>
            <a:r>
              <a:rPr lang="fr-FR" dirty="0"/>
              <a:t>Troisième niveau
Quatrième niveau
Cinquième niveau</a:t>
            </a:r>
            <a:endParaRPr lang="en-US" dirty="0"/>
          </a:p>
        </p:txBody>
      </p:sp>
      <p:sp>
        <p:nvSpPr>
          <p:cNvPr id="5" name="Footer Placeholder 4"/>
          <p:cNvSpPr>
            <a:spLocks noGrp="1"/>
          </p:cNvSpPr>
          <p:nvPr>
            <p:ph type="ftr" sz="quarter" idx="3"/>
          </p:nvPr>
        </p:nvSpPr>
        <p:spPr>
          <a:xfrm rot="16200000">
            <a:off x="9487985" y="2498752"/>
            <a:ext cx="4724347" cy="683683"/>
          </a:xfrm>
          <a:prstGeom prst="rect">
            <a:avLst/>
          </a:prstGeom>
        </p:spPr>
        <p:txBody>
          <a:bodyPr vert="horz" lIns="91440" tIns="45720" rIns="91440" bIns="45720" rtlCol="0" anchor="ctr"/>
          <a:lstStyle>
            <a:lvl1pPr algn="r">
              <a:defRPr sz="933">
                <a:solidFill>
                  <a:schemeClr val="tx1"/>
                </a:solidFill>
                <a:latin typeface="Arial" panose="020B0604020202020204" pitchFamily="34" charset="0"/>
              </a:defRPr>
            </a:lvl1pPr>
          </a:lstStyle>
          <a:p>
            <a:endParaRPr lang="fr-FR" dirty="0"/>
          </a:p>
        </p:txBody>
      </p:sp>
      <p:sp>
        <p:nvSpPr>
          <p:cNvPr id="6" name="Slide Number Placeholder 5"/>
          <p:cNvSpPr>
            <a:spLocks noGrp="1"/>
          </p:cNvSpPr>
          <p:nvPr>
            <p:ph type="sldNum" sz="quarter" idx="4"/>
          </p:nvPr>
        </p:nvSpPr>
        <p:spPr>
          <a:xfrm>
            <a:off x="11508316" y="6591195"/>
            <a:ext cx="683683" cy="218069"/>
          </a:xfrm>
          <a:prstGeom prst="rect">
            <a:avLst/>
          </a:prstGeom>
        </p:spPr>
        <p:txBody>
          <a:bodyPr vert="horz" lIns="90000" tIns="0" rIns="90000" bIns="0" rtlCol="0" anchor="t"/>
          <a:lstStyle>
            <a:lvl1pPr algn="ctr">
              <a:defRPr sz="1400" b="1" baseline="0">
                <a:solidFill>
                  <a:schemeClr val="tx1"/>
                </a:solidFill>
                <a:latin typeface="+mj-lt"/>
              </a:defRPr>
            </a:lvl1pPr>
          </a:lstStyle>
          <a:p>
            <a:fld id="{E1E1CD7C-2161-7D43-862E-CE4C333CD873}" type="slidenum">
              <a:rPr lang="fr-FR" smtClean="0"/>
              <a:pPr/>
              <a:t>‹#›</a:t>
            </a:fld>
            <a:r>
              <a:rPr lang="fr-FR" dirty="0"/>
              <a:t>/15</a:t>
            </a:r>
          </a:p>
        </p:txBody>
      </p:sp>
      <p:pic>
        <p:nvPicPr>
          <p:cNvPr id="13" name="Image 12">
            <a:extLst>
              <a:ext uri="{FF2B5EF4-FFF2-40B4-BE49-F238E27FC236}">
                <a16:creationId xmlns:a16="http://schemas.microsoft.com/office/drawing/2014/main" id="{717E6E68-87EB-C34E-85D5-C26372DFEC99}"/>
              </a:ext>
            </a:extLst>
          </p:cNvPr>
          <p:cNvPicPr>
            <a:picLocks noChangeAspect="1"/>
          </p:cNvPicPr>
          <p:nvPr userDrawn="1"/>
        </p:nvPicPr>
        <p:blipFill>
          <a:blip r:embed="rId18"/>
          <a:stretch>
            <a:fillRect/>
          </a:stretch>
        </p:blipFill>
        <p:spPr>
          <a:xfrm>
            <a:off x="173697" y="176445"/>
            <a:ext cx="871936" cy="377363"/>
          </a:xfrm>
          <a:prstGeom prst="rect">
            <a:avLst/>
          </a:prstGeom>
        </p:spPr>
      </p:pic>
      <p:pic>
        <p:nvPicPr>
          <p:cNvPr id="4" name="Image 3"/>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73698" y="6180285"/>
            <a:ext cx="670327" cy="420329"/>
          </a:xfrm>
          <a:prstGeom prst="rect">
            <a:avLst/>
          </a:prstGeom>
        </p:spPr>
      </p:pic>
      <p:sp>
        <p:nvSpPr>
          <p:cNvPr id="12" name="Espace réservé de la date 8">
            <a:extLst>
              <a:ext uri="{FF2B5EF4-FFF2-40B4-BE49-F238E27FC236}">
                <a16:creationId xmlns:a16="http://schemas.microsoft.com/office/drawing/2014/main" id="{E34C2B73-67B7-BB4C-AE0F-7D16D8DDD2B2}"/>
              </a:ext>
            </a:extLst>
          </p:cNvPr>
          <p:cNvSpPr>
            <a:spLocks noGrp="1"/>
          </p:cNvSpPr>
          <p:nvPr>
            <p:ph type="dt" sz="half" idx="2"/>
          </p:nvPr>
        </p:nvSpPr>
        <p:spPr>
          <a:xfrm>
            <a:off x="5044122" y="6602605"/>
            <a:ext cx="6464196" cy="206660"/>
          </a:xfrm>
          <a:prstGeom prst="rect">
            <a:avLst/>
          </a:prstGeom>
        </p:spPr>
        <p:txBody>
          <a:bodyPr/>
          <a:lstStyle>
            <a:lvl1pPr algn="r">
              <a:defRPr sz="1200" i="1"/>
            </a:lvl1pPr>
          </a:lstStyle>
          <a:p>
            <a:r>
              <a:rPr lang="en-US"/>
              <a:t>3 Jun 2025, Runaway Electron Meeting 2025, Lausanne</a:t>
            </a:r>
            <a:endParaRPr lang="fr-FR" dirty="0"/>
          </a:p>
        </p:txBody>
      </p:sp>
    </p:spTree>
    <p:extLst>
      <p:ext uri="{BB962C8B-B14F-4D97-AF65-F5344CB8AC3E}">
        <p14:creationId xmlns:p14="http://schemas.microsoft.com/office/powerpoint/2010/main" val="42584181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p:txStyles>
    <p:titleStyle>
      <a:lvl1pPr algn="l" defTabSz="914377" rtl="0" eaLnBrk="1" latinLnBrk="0" hangingPunct="1">
        <a:lnSpc>
          <a:spcPct val="90000"/>
        </a:lnSpc>
        <a:spcBef>
          <a:spcPct val="0"/>
        </a:spcBef>
        <a:buNone/>
        <a:defRPr sz="4267" b="1" i="0" kern="1000" spc="-93" baseline="0">
          <a:solidFill>
            <a:schemeClr val="tx1"/>
          </a:solidFill>
          <a:latin typeface="Franklin Gothic Demi Cond" panose="020B0706030402020204" pitchFamily="34" charset="0"/>
          <a:ea typeface="Roboto Black" panose="02000000000000000000" pitchFamily="2" charset="0"/>
          <a:cs typeface="Arial" panose="020B0604020202020204" pitchFamily="34" charset="0"/>
        </a:defRPr>
      </a:lvl1pPr>
    </p:titleStyle>
    <p:bodyStyle>
      <a:lvl1pPr marL="228594" indent="-228594" algn="l" defTabSz="914377" rtl="0" eaLnBrk="1" latinLnBrk="0" hangingPunct="1">
        <a:lnSpc>
          <a:spcPct val="90000"/>
        </a:lnSpc>
        <a:spcBef>
          <a:spcPts val="1000"/>
        </a:spcBef>
        <a:buClr>
          <a:schemeClr val="accent1"/>
        </a:buClr>
        <a:buSzPct val="90000"/>
        <a:buFont typeface="Wingdings" pitchFamily="2" charset="2"/>
        <a:buChar char="§"/>
        <a:defRPr sz="2400" b="0" i="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Clr>
          <a:schemeClr val="accent1"/>
        </a:buClr>
        <a:buSzPct val="100000"/>
        <a:buFont typeface="Arial" panose="020B0604020202020204" pitchFamily="34" charset="0"/>
        <a:buChar char="•"/>
        <a:defRPr sz="2133" b="0" i="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SzPct val="90000"/>
        <a:buFont typeface="Wingdings" pitchFamily="2" charset="2"/>
        <a:buChar char="§"/>
        <a:defRPr sz="2000" b="0" i="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126">
          <p15:clr>
            <a:srgbClr val="F26B43"/>
          </p15:clr>
        </p15:guide>
        <p15:guide id="3" pos="5602">
          <p15:clr>
            <a:srgbClr val="F26B43"/>
          </p15:clr>
        </p15:guide>
        <p15:guide id="4" pos="2880">
          <p15:clr>
            <a:srgbClr val="F26B43"/>
          </p15:clr>
        </p15:guide>
        <p15:guide id="5" orient="horz" pos="123">
          <p15:clr>
            <a:srgbClr val="F26B43"/>
          </p15:clr>
        </p15:guide>
        <p15:guide id="6" orient="horz" pos="3117">
          <p15:clr>
            <a:srgbClr val="F26B43"/>
          </p15:clr>
        </p15:guide>
        <p15:guide id="7" pos="570">
          <p15:clr>
            <a:srgbClr val="F26B43"/>
          </p15:clr>
        </p15:guide>
        <p15:guide id="8" pos="1155">
          <p15:clr>
            <a:srgbClr val="F26B43"/>
          </p15:clr>
        </p15:guide>
        <p15:guide id="9" pos="1728">
          <p15:clr>
            <a:srgbClr val="F26B43"/>
          </p15:clr>
        </p15:guide>
        <p15:guide id="10" pos="2304">
          <p15:clr>
            <a:srgbClr val="F26B43"/>
          </p15:clr>
        </p15:guide>
        <p15:guide id="11" pos="3456">
          <p15:clr>
            <a:srgbClr val="F26B43"/>
          </p15:clr>
        </p15:guide>
        <p15:guide id="12" pos="4035">
          <p15:clr>
            <a:srgbClr val="F26B43"/>
          </p15:clr>
        </p15:guide>
        <p15:guide id="13" pos="4608">
          <p15:clr>
            <a:srgbClr val="F26B43"/>
          </p15:clr>
        </p15:guide>
        <p15:guide id="14" pos="5180">
          <p15:clr>
            <a:srgbClr val="F26B43"/>
          </p15:clr>
        </p15:guide>
        <p15:guide id="15" orient="horz" pos="490">
          <p15:clr>
            <a:srgbClr val="F26B43"/>
          </p15:clr>
        </p15:guide>
        <p15:guide id="16" orient="horz" pos="985">
          <p15:clr>
            <a:srgbClr val="F26B43"/>
          </p15:clr>
        </p15:guide>
        <p15:guide id="17" orient="horz" pos="1475">
          <p15:clr>
            <a:srgbClr val="F26B43"/>
          </p15:clr>
        </p15:guide>
        <p15:guide id="18" orient="horz" pos="1962">
          <p15:clr>
            <a:srgbClr val="F26B43"/>
          </p15:clr>
        </p15:guide>
        <p15:guide id="19" orient="horz" pos="2458">
          <p15:clr>
            <a:srgbClr val="F26B43"/>
          </p15:clr>
        </p15:guide>
        <p15:guide id="20" orient="horz" pos="2950">
          <p15:clr>
            <a:srgbClr val="F26B43"/>
          </p15:clr>
        </p15:guide>
        <p15:guide id="21" pos="5437">
          <p15:clr>
            <a:srgbClr val="F26B43"/>
          </p15:clr>
        </p15:guide>
        <p15:guide id="22" orient="horz">
          <p15:clr>
            <a:srgbClr val="F26B43"/>
          </p15:clr>
        </p15:guide>
        <p15:guide id="23" pos="5760">
          <p15:clr>
            <a:srgbClr val="F26B43"/>
          </p15:clr>
        </p15:guide>
        <p15:guide id="24" orient="horz" pos="3240">
          <p15:clr>
            <a:srgbClr val="F26B43"/>
          </p15:clr>
        </p15:guide>
        <p15:guide id="2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06501" y="174710"/>
            <a:ext cx="4889500" cy="1430337"/>
          </a:xfrm>
          <a:prstGeom prst="rect">
            <a:avLst/>
          </a:prstGeom>
        </p:spPr>
        <p:txBody>
          <a:bodyPr vert="horz" lIns="180000" tIns="0" rIns="72000" bIns="46800" rtlCol="0" anchor="t">
            <a:normAutofit/>
          </a:bodyPr>
          <a:lstStyle/>
          <a:p>
            <a:r>
              <a:rPr lang="fr-FR" dirty="0"/>
              <a:t>Modifiez le style du titre</a:t>
            </a:r>
            <a:endParaRPr lang="en-US" dirty="0"/>
          </a:p>
        </p:txBody>
      </p:sp>
      <p:sp>
        <p:nvSpPr>
          <p:cNvPr id="3" name="Text Placeholder 2"/>
          <p:cNvSpPr>
            <a:spLocks noGrp="1"/>
          </p:cNvSpPr>
          <p:nvPr>
            <p:ph type="body" idx="1"/>
          </p:nvPr>
        </p:nvSpPr>
        <p:spPr>
          <a:xfrm>
            <a:off x="1206501" y="2084917"/>
            <a:ext cx="10301817" cy="4515696"/>
          </a:xfrm>
          <a:prstGeom prst="rect">
            <a:avLst/>
          </a:prstGeom>
        </p:spPr>
        <p:txBody>
          <a:bodyPr vert="horz" lIns="180000" tIns="45720" rIns="91440" bIns="45720" rtlCol="0">
            <a:normAutofit/>
          </a:bodyPr>
          <a:lstStyle/>
          <a:p>
            <a:pPr lvl="0"/>
            <a:r>
              <a:rPr lang="fr-FR" dirty="0"/>
              <a:t>Modifier les styles du texte du masque</a:t>
            </a:r>
          </a:p>
          <a:p>
            <a:pPr lvl="1"/>
            <a:r>
              <a:rPr lang="fr-FR" dirty="0"/>
              <a:t>Deuxième niveau</a:t>
            </a:r>
          </a:p>
          <a:p>
            <a:pPr lvl="2"/>
            <a:r>
              <a:rPr lang="fr-FR" dirty="0"/>
              <a:t>Troisième niveau
Quatrième niveau
Cinquième niveau</a:t>
            </a:r>
            <a:endParaRPr lang="en-US" dirty="0"/>
          </a:p>
        </p:txBody>
      </p:sp>
      <p:sp>
        <p:nvSpPr>
          <p:cNvPr id="5" name="Footer Placeholder 4"/>
          <p:cNvSpPr>
            <a:spLocks noGrp="1"/>
          </p:cNvSpPr>
          <p:nvPr>
            <p:ph type="ftr" sz="quarter" idx="3"/>
          </p:nvPr>
        </p:nvSpPr>
        <p:spPr>
          <a:xfrm rot="16200000">
            <a:off x="9487985" y="2498752"/>
            <a:ext cx="4724347" cy="683683"/>
          </a:xfrm>
          <a:prstGeom prst="rect">
            <a:avLst/>
          </a:prstGeom>
        </p:spPr>
        <p:txBody>
          <a:bodyPr vert="horz" lIns="91440" tIns="45720" rIns="91440" bIns="45720" rtlCol="0" anchor="ctr"/>
          <a:lstStyle>
            <a:lvl1pPr algn="r">
              <a:defRPr sz="933">
                <a:solidFill>
                  <a:schemeClr val="tx1"/>
                </a:solidFill>
                <a:latin typeface="Arial" panose="020B0604020202020204" pitchFamily="34" charset="0"/>
              </a:defRPr>
            </a:lvl1pPr>
          </a:lstStyle>
          <a:p>
            <a:endParaRPr lang="fr-FR" dirty="0"/>
          </a:p>
        </p:txBody>
      </p:sp>
      <p:sp>
        <p:nvSpPr>
          <p:cNvPr id="6" name="Slide Number Placeholder 5"/>
          <p:cNvSpPr>
            <a:spLocks noGrp="1"/>
          </p:cNvSpPr>
          <p:nvPr>
            <p:ph type="sldNum" sz="quarter" idx="4"/>
          </p:nvPr>
        </p:nvSpPr>
        <p:spPr>
          <a:xfrm>
            <a:off x="11456689" y="6600613"/>
            <a:ext cx="786938" cy="317487"/>
          </a:xfrm>
          <a:prstGeom prst="rect">
            <a:avLst/>
          </a:prstGeom>
        </p:spPr>
        <p:txBody>
          <a:bodyPr vert="horz" lIns="90000" tIns="0" rIns="90000" bIns="0" rtlCol="0" anchor="t"/>
          <a:lstStyle>
            <a:lvl1pPr algn="ctr">
              <a:defRPr sz="1600" b="1">
                <a:solidFill>
                  <a:schemeClr val="tx1"/>
                </a:solidFill>
                <a:latin typeface="+mj-lt"/>
              </a:defRPr>
            </a:lvl1pPr>
          </a:lstStyle>
          <a:p>
            <a:fld id="{E1E1CD7C-2161-7D43-862E-CE4C333CD873}" type="slidenum">
              <a:rPr lang="fr-FR" smtClean="0"/>
              <a:pPr/>
              <a:t>‹#›</a:t>
            </a:fld>
            <a:r>
              <a:rPr lang="fr-FR" dirty="0"/>
              <a:t>/17</a:t>
            </a:r>
          </a:p>
        </p:txBody>
      </p:sp>
      <p:pic>
        <p:nvPicPr>
          <p:cNvPr id="13" name="Image 12">
            <a:extLst>
              <a:ext uri="{FF2B5EF4-FFF2-40B4-BE49-F238E27FC236}">
                <a16:creationId xmlns:a16="http://schemas.microsoft.com/office/drawing/2014/main" id="{717E6E68-87EB-C34E-85D5-C26372DFEC99}"/>
              </a:ext>
            </a:extLst>
          </p:cNvPr>
          <p:cNvPicPr>
            <a:picLocks noChangeAspect="1"/>
          </p:cNvPicPr>
          <p:nvPr userDrawn="1"/>
        </p:nvPicPr>
        <p:blipFill>
          <a:blip r:embed="rId18"/>
          <a:stretch>
            <a:fillRect/>
          </a:stretch>
        </p:blipFill>
        <p:spPr>
          <a:xfrm>
            <a:off x="173697" y="176445"/>
            <a:ext cx="871936" cy="377363"/>
          </a:xfrm>
          <a:prstGeom prst="rect">
            <a:avLst/>
          </a:prstGeom>
        </p:spPr>
      </p:pic>
      <p:pic>
        <p:nvPicPr>
          <p:cNvPr id="4" name="Image 3"/>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73698" y="6180285"/>
            <a:ext cx="670327" cy="420329"/>
          </a:xfrm>
          <a:prstGeom prst="rect">
            <a:avLst/>
          </a:prstGeom>
        </p:spPr>
      </p:pic>
      <p:sp>
        <p:nvSpPr>
          <p:cNvPr id="12" name="Espace réservé de la date 8">
            <a:extLst>
              <a:ext uri="{FF2B5EF4-FFF2-40B4-BE49-F238E27FC236}">
                <a16:creationId xmlns:a16="http://schemas.microsoft.com/office/drawing/2014/main" id="{E34C2B73-67B7-BB4C-AE0F-7D16D8DDD2B2}"/>
              </a:ext>
            </a:extLst>
          </p:cNvPr>
          <p:cNvSpPr>
            <a:spLocks noGrp="1"/>
          </p:cNvSpPr>
          <p:nvPr>
            <p:ph type="dt" sz="half" idx="2"/>
          </p:nvPr>
        </p:nvSpPr>
        <p:spPr>
          <a:xfrm>
            <a:off x="5044122" y="6602605"/>
            <a:ext cx="6464196" cy="206660"/>
          </a:xfrm>
          <a:prstGeom prst="rect">
            <a:avLst/>
          </a:prstGeom>
        </p:spPr>
        <p:txBody>
          <a:bodyPr/>
          <a:lstStyle>
            <a:lvl1pPr algn="r">
              <a:defRPr sz="1200" i="1"/>
            </a:lvl1pPr>
          </a:lstStyle>
          <a:p>
            <a:r>
              <a:rPr lang="en-US"/>
              <a:t>3 Jun 2025, Runaway Electron Meeting 2025, Lausanne</a:t>
            </a:r>
            <a:endParaRPr lang="fr-FR" dirty="0"/>
          </a:p>
        </p:txBody>
      </p:sp>
    </p:spTree>
    <p:extLst>
      <p:ext uri="{BB962C8B-B14F-4D97-AF65-F5344CB8AC3E}">
        <p14:creationId xmlns:p14="http://schemas.microsoft.com/office/powerpoint/2010/main" val="266401235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hdr="0" ftr="0"/>
  <p:txStyles>
    <p:titleStyle>
      <a:lvl1pPr algn="l" defTabSz="914377" rtl="0" eaLnBrk="1" latinLnBrk="0" hangingPunct="1">
        <a:lnSpc>
          <a:spcPct val="90000"/>
        </a:lnSpc>
        <a:spcBef>
          <a:spcPct val="0"/>
        </a:spcBef>
        <a:buNone/>
        <a:defRPr sz="4267" b="1" i="0" kern="1000" spc="-93" baseline="0">
          <a:solidFill>
            <a:schemeClr val="tx1"/>
          </a:solidFill>
          <a:latin typeface="Franklin Gothic Demi Cond" panose="020B0706030402020204" pitchFamily="34" charset="0"/>
          <a:ea typeface="Roboto Black" panose="02000000000000000000" pitchFamily="2" charset="0"/>
          <a:cs typeface="Arial" panose="020B0604020202020204" pitchFamily="34" charset="0"/>
        </a:defRPr>
      </a:lvl1pPr>
    </p:titleStyle>
    <p:bodyStyle>
      <a:lvl1pPr marL="228594" indent="-228594" algn="l" defTabSz="914377" rtl="0" eaLnBrk="1" latinLnBrk="0" hangingPunct="1">
        <a:lnSpc>
          <a:spcPct val="90000"/>
        </a:lnSpc>
        <a:spcBef>
          <a:spcPts val="1000"/>
        </a:spcBef>
        <a:buClr>
          <a:schemeClr val="accent1"/>
        </a:buClr>
        <a:buSzPct val="90000"/>
        <a:buFont typeface="Wingdings" pitchFamily="2" charset="2"/>
        <a:buChar char="§"/>
        <a:defRPr sz="2400" b="0" i="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Clr>
          <a:schemeClr val="accent1"/>
        </a:buClr>
        <a:buSzPct val="100000"/>
        <a:buFont typeface="Arial" panose="020B0604020202020204" pitchFamily="34" charset="0"/>
        <a:buChar char="•"/>
        <a:defRPr sz="2133" b="0" i="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SzPct val="90000"/>
        <a:buFont typeface="Wingdings" pitchFamily="2" charset="2"/>
        <a:buChar char="§"/>
        <a:defRPr sz="2000" b="0" i="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126">
          <p15:clr>
            <a:srgbClr val="F26B43"/>
          </p15:clr>
        </p15:guide>
        <p15:guide id="3" pos="5602">
          <p15:clr>
            <a:srgbClr val="F26B43"/>
          </p15:clr>
        </p15:guide>
        <p15:guide id="4" pos="2880">
          <p15:clr>
            <a:srgbClr val="F26B43"/>
          </p15:clr>
        </p15:guide>
        <p15:guide id="5" orient="horz" pos="123">
          <p15:clr>
            <a:srgbClr val="F26B43"/>
          </p15:clr>
        </p15:guide>
        <p15:guide id="6" orient="horz" pos="3117">
          <p15:clr>
            <a:srgbClr val="F26B43"/>
          </p15:clr>
        </p15:guide>
        <p15:guide id="7" pos="570">
          <p15:clr>
            <a:srgbClr val="F26B43"/>
          </p15:clr>
        </p15:guide>
        <p15:guide id="8" pos="1155">
          <p15:clr>
            <a:srgbClr val="F26B43"/>
          </p15:clr>
        </p15:guide>
        <p15:guide id="9" pos="1728">
          <p15:clr>
            <a:srgbClr val="F26B43"/>
          </p15:clr>
        </p15:guide>
        <p15:guide id="10" pos="2304">
          <p15:clr>
            <a:srgbClr val="F26B43"/>
          </p15:clr>
        </p15:guide>
        <p15:guide id="11" pos="3456">
          <p15:clr>
            <a:srgbClr val="F26B43"/>
          </p15:clr>
        </p15:guide>
        <p15:guide id="12" pos="4035">
          <p15:clr>
            <a:srgbClr val="F26B43"/>
          </p15:clr>
        </p15:guide>
        <p15:guide id="13" pos="4608">
          <p15:clr>
            <a:srgbClr val="F26B43"/>
          </p15:clr>
        </p15:guide>
        <p15:guide id="14" pos="5180">
          <p15:clr>
            <a:srgbClr val="F26B43"/>
          </p15:clr>
        </p15:guide>
        <p15:guide id="15" orient="horz" pos="490">
          <p15:clr>
            <a:srgbClr val="F26B43"/>
          </p15:clr>
        </p15:guide>
        <p15:guide id="16" orient="horz" pos="985">
          <p15:clr>
            <a:srgbClr val="F26B43"/>
          </p15:clr>
        </p15:guide>
        <p15:guide id="17" orient="horz" pos="1475">
          <p15:clr>
            <a:srgbClr val="F26B43"/>
          </p15:clr>
        </p15:guide>
        <p15:guide id="18" orient="horz" pos="1962">
          <p15:clr>
            <a:srgbClr val="F26B43"/>
          </p15:clr>
        </p15:guide>
        <p15:guide id="19" orient="horz" pos="2458">
          <p15:clr>
            <a:srgbClr val="F26B43"/>
          </p15:clr>
        </p15:guide>
        <p15:guide id="20" orient="horz" pos="2950">
          <p15:clr>
            <a:srgbClr val="F26B43"/>
          </p15:clr>
        </p15:guide>
        <p15:guide id="21" pos="5437">
          <p15:clr>
            <a:srgbClr val="F26B43"/>
          </p15:clr>
        </p15:guide>
        <p15:guide id="22" orient="horz">
          <p15:clr>
            <a:srgbClr val="F26B43"/>
          </p15:clr>
        </p15:guide>
        <p15:guide id="23" pos="5760">
          <p15:clr>
            <a:srgbClr val="F26B43"/>
          </p15:clr>
        </p15:guide>
        <p15:guide id="24" orient="horz" pos="3240">
          <p15:clr>
            <a:srgbClr val="F26B43"/>
          </p15:clr>
        </p15:guide>
        <p15:guide id="25">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2.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3.png"/><Relationship Id="rId1" Type="http://schemas.openxmlformats.org/officeDocument/2006/relationships/slideLayout" Target="../slideLayouts/slideLayout22.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1.png"/><Relationship Id="rId1" Type="http://schemas.openxmlformats.org/officeDocument/2006/relationships/slideLayout" Target="../slideLayouts/slideLayout27.xml"/><Relationship Id="rId5" Type="http://schemas.openxmlformats.org/officeDocument/2006/relationships/image" Target="../media/image70.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png"/><Relationship Id="rId7" Type="http://schemas.openxmlformats.org/officeDocument/2006/relationships/image" Target="../media/image30.svg"/><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90.png"/><Relationship Id="rId9" Type="http://schemas.openxmlformats.org/officeDocument/2006/relationships/image" Target="../media/image32.svg"/></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34.pn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20.png"/><Relationship Id="rId7" Type="http://schemas.openxmlformats.org/officeDocument/2006/relationships/image" Target="../media/image260.png"/><Relationship Id="rId2" Type="http://schemas.openxmlformats.org/officeDocument/2006/relationships/image" Target="../media/image210.png"/><Relationship Id="rId1" Type="http://schemas.openxmlformats.org/officeDocument/2006/relationships/slideLayout" Target="../slideLayouts/slideLayout22.xml"/><Relationship Id="rId6" Type="http://schemas.openxmlformats.org/officeDocument/2006/relationships/image" Target="../media/image37.png"/><Relationship Id="rId5" Type="http://schemas.openxmlformats.org/officeDocument/2006/relationships/image" Target="../media/image35.png"/><Relationship Id="rId4" Type="http://schemas.openxmlformats.org/officeDocument/2006/relationships/image" Target="../media/image230.png"/><Relationship Id="rId9" Type="http://schemas.openxmlformats.org/officeDocument/2006/relationships/image" Target="../media/image280.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2.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2.xml"/><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image" Target="../media/image480.pn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2.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6AF2DA65-CF00-774A-9D7C-EEFA627B218F}"/>
              </a:ext>
            </a:extLst>
          </p:cNvPr>
          <p:cNvSpPr>
            <a:spLocks noGrp="1"/>
          </p:cNvSpPr>
          <p:nvPr>
            <p:ph type="ctrTitle"/>
          </p:nvPr>
        </p:nvSpPr>
        <p:spPr>
          <a:xfrm>
            <a:off x="-1" y="762616"/>
            <a:ext cx="12192001" cy="3117849"/>
          </a:xfrm>
        </p:spPr>
        <p:txBody>
          <a:bodyPr>
            <a:normAutofit/>
          </a:bodyPr>
          <a:lstStyle/>
          <a:p>
            <a:r>
              <a:rPr lang="en-US" sz="5867" dirty="0"/>
              <a:t>MHD simulations of runaway electron avalanche in ITER mitigated disruptions</a:t>
            </a:r>
            <a:endParaRPr lang="fr-FR" sz="5867" dirty="0"/>
          </a:p>
        </p:txBody>
      </p:sp>
      <p:sp>
        <p:nvSpPr>
          <p:cNvPr id="10" name="Sous-titre 9">
            <a:extLst>
              <a:ext uri="{FF2B5EF4-FFF2-40B4-BE49-F238E27FC236}">
                <a16:creationId xmlns:a16="http://schemas.microsoft.com/office/drawing/2014/main" id="{2F4A7CFE-65FA-E249-9125-D938BCA44079}"/>
              </a:ext>
            </a:extLst>
          </p:cNvPr>
          <p:cNvSpPr>
            <a:spLocks noGrp="1"/>
          </p:cNvSpPr>
          <p:nvPr>
            <p:ph type="subTitle" idx="1"/>
          </p:nvPr>
        </p:nvSpPr>
        <p:spPr>
          <a:xfrm>
            <a:off x="7609468" y="3880464"/>
            <a:ext cx="2640421" cy="2168643"/>
          </a:xfrm>
        </p:spPr>
        <p:txBody>
          <a:bodyPr vert="horz" lIns="120000" tIns="45720" rIns="91440" bIns="45720" rtlCol="0" anchor="ctr" anchorCtr="0">
            <a:normAutofit/>
          </a:bodyPr>
          <a:lstStyle/>
          <a:p>
            <a:r>
              <a:rPr lang="fr-FR" sz="1867" b="1" dirty="0"/>
              <a:t>Chizhou WANG </a:t>
            </a:r>
          </a:p>
          <a:p>
            <a:r>
              <a:rPr lang="fr-FR" sz="1867" b="1" dirty="0"/>
              <a:t>Jonathan GRAVES</a:t>
            </a:r>
          </a:p>
          <a:p>
            <a:r>
              <a:rPr lang="fr-FR" sz="1867" b="1" dirty="0" err="1"/>
              <a:t>Mengdi</a:t>
            </a:r>
            <a:r>
              <a:rPr lang="fr-FR" sz="1867" b="1" dirty="0"/>
              <a:t> KONG</a:t>
            </a:r>
          </a:p>
          <a:p>
            <a:r>
              <a:rPr lang="fr-FR" sz="1867" b="1" dirty="0"/>
              <a:t>Javier ARTOLA</a:t>
            </a:r>
          </a:p>
          <a:p>
            <a:r>
              <a:rPr lang="fr-FR" sz="1867" b="1" dirty="0" err="1"/>
              <a:t>Eric</a:t>
            </a:r>
            <a:r>
              <a:rPr lang="fr-FR" sz="1867" b="1" dirty="0"/>
              <a:t> NARDON</a:t>
            </a:r>
          </a:p>
        </p:txBody>
      </p:sp>
    </p:spTree>
    <p:extLst>
      <p:ext uri="{BB962C8B-B14F-4D97-AF65-F5344CB8AC3E}">
        <p14:creationId xmlns:p14="http://schemas.microsoft.com/office/powerpoint/2010/main" val="2130171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2FA92F-95B7-4D23-AE8C-C4ECC7CBBD6D}"/>
              </a:ext>
            </a:extLst>
          </p:cNvPr>
          <p:cNvSpPr>
            <a:spLocks noGrp="1"/>
          </p:cNvSpPr>
          <p:nvPr>
            <p:ph type="title"/>
          </p:nvPr>
        </p:nvSpPr>
        <p:spPr>
          <a:xfrm>
            <a:off x="1206500" y="174710"/>
            <a:ext cx="8264671" cy="915859"/>
          </a:xfrm>
        </p:spPr>
        <p:txBody>
          <a:bodyPr/>
          <a:lstStyle/>
          <a:p>
            <a:r>
              <a:rPr lang="en-US" dirty="0"/>
              <a:t>Push case 1 further?  </a:t>
            </a:r>
          </a:p>
        </p:txBody>
      </p:sp>
      <p:sp>
        <p:nvSpPr>
          <p:cNvPr id="5" name="Date Placeholder 4">
            <a:extLst>
              <a:ext uri="{FF2B5EF4-FFF2-40B4-BE49-F238E27FC236}">
                <a16:creationId xmlns:a16="http://schemas.microsoft.com/office/drawing/2014/main" id="{51D65043-18E3-4047-86B1-E47EE330B77C}"/>
              </a:ext>
            </a:extLst>
          </p:cNvPr>
          <p:cNvSpPr>
            <a:spLocks noGrp="1"/>
          </p:cNvSpPr>
          <p:nvPr>
            <p:ph type="dt" sz="half" idx="2"/>
          </p:nvPr>
        </p:nvSpPr>
        <p:spPr/>
        <p:txBody>
          <a:bodyPr/>
          <a:lstStyle/>
          <a:p>
            <a:r>
              <a:rPr lang="en-US"/>
              <a:t>3 Jun 2025, Runaway Electron Meeting 2025, Lausanne</a:t>
            </a:r>
            <a:endParaRPr lang="fr-FR" dirty="0"/>
          </a:p>
        </p:txBody>
      </p:sp>
      <p:pic>
        <p:nvPicPr>
          <p:cNvPr id="7" name="Picture 6" descr="A blue circle with a white circle&#10;&#10;Description automatically generated with medium confidence">
            <a:extLst>
              <a:ext uri="{FF2B5EF4-FFF2-40B4-BE49-F238E27FC236}">
                <a16:creationId xmlns:a16="http://schemas.microsoft.com/office/drawing/2014/main" id="{C2CC8B71-5F6D-4D28-B1D2-1D05CE67F4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82156"/>
            <a:ext cx="2673271" cy="3610816"/>
          </a:xfrm>
          <a:prstGeom prst="rect">
            <a:avLst/>
          </a:prstGeom>
        </p:spPr>
      </p:pic>
      <p:pic>
        <p:nvPicPr>
          <p:cNvPr id="9" name="Picture 8" descr="A blue circle with a white center&#10;&#10;Description automatically generated with medium confidence">
            <a:extLst>
              <a:ext uri="{FF2B5EF4-FFF2-40B4-BE49-F238E27FC236}">
                <a16:creationId xmlns:a16="http://schemas.microsoft.com/office/drawing/2014/main" id="{07577F28-0837-42DD-8C01-F65629B89E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0606" y="982156"/>
            <a:ext cx="2673270" cy="3610816"/>
          </a:xfrm>
          <a:prstGeom prst="rect">
            <a:avLst/>
          </a:prstGeom>
        </p:spPr>
      </p:pic>
      <p:pic>
        <p:nvPicPr>
          <p:cNvPr id="11" name="Picture 10" descr="A drawing of a cell&#10;&#10;Description automatically generated">
            <a:extLst>
              <a:ext uri="{FF2B5EF4-FFF2-40B4-BE49-F238E27FC236}">
                <a16:creationId xmlns:a16="http://schemas.microsoft.com/office/drawing/2014/main" id="{10CE9852-1DF0-45DE-BCA8-BD0BD10C45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6367" y="982156"/>
            <a:ext cx="2673271" cy="3610816"/>
          </a:xfrm>
          <a:prstGeom prst="rect">
            <a:avLst/>
          </a:prstGeom>
        </p:spPr>
      </p:pic>
      <p:pic>
        <p:nvPicPr>
          <p:cNvPr id="13" name="Picture 12" descr="A drawing of a cell&#10;&#10;Description automatically generated">
            <a:extLst>
              <a:ext uri="{FF2B5EF4-FFF2-40B4-BE49-F238E27FC236}">
                <a16:creationId xmlns:a16="http://schemas.microsoft.com/office/drawing/2014/main" id="{B13DAAFC-17A4-44FB-9BB8-2875FAB5BB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53965" y="982156"/>
            <a:ext cx="2673271" cy="3610816"/>
          </a:xfrm>
          <a:prstGeom prst="rect">
            <a:avLst/>
          </a:prstGeom>
        </p:spPr>
      </p:pic>
      <p:cxnSp>
        <p:nvCxnSpPr>
          <p:cNvPr id="17" name="Straight Arrow Connector 16">
            <a:extLst>
              <a:ext uri="{FF2B5EF4-FFF2-40B4-BE49-F238E27FC236}">
                <a16:creationId xmlns:a16="http://schemas.microsoft.com/office/drawing/2014/main" id="{D8D64B26-BA04-463C-AF1B-A031354E8083}"/>
              </a:ext>
            </a:extLst>
          </p:cNvPr>
          <p:cNvCxnSpPr>
            <a:cxnSpLocks/>
          </p:cNvCxnSpPr>
          <p:nvPr/>
        </p:nvCxnSpPr>
        <p:spPr>
          <a:xfrm>
            <a:off x="528506" y="4353886"/>
            <a:ext cx="6459523"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1CCB2885-DB54-43D3-81BE-08432389152C}"/>
              </a:ext>
            </a:extLst>
          </p:cNvPr>
          <p:cNvSpPr txBox="1"/>
          <p:nvPr/>
        </p:nvSpPr>
        <p:spPr>
          <a:xfrm>
            <a:off x="797317" y="4481682"/>
            <a:ext cx="5544759"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FF0000"/>
                </a:solidFill>
              </a:rPr>
              <a:t>More FSs collapse due to 2/1 mode</a:t>
            </a:r>
          </a:p>
          <a:p>
            <a:pPr marL="342900" indent="-342900">
              <a:buFont typeface="Arial" panose="020B0604020202020204" pitchFamily="34" charset="0"/>
              <a:buChar char="•"/>
            </a:pPr>
            <a:r>
              <a:rPr lang="en-US" sz="2400" dirty="0">
                <a:solidFill>
                  <a:srgbClr val="FF0000"/>
                </a:solidFill>
              </a:rPr>
              <a:t>Boosted by slow RE transport?</a:t>
            </a:r>
          </a:p>
        </p:txBody>
      </p:sp>
      <p:cxnSp>
        <p:nvCxnSpPr>
          <p:cNvPr id="22" name="Straight Arrow Connector 21">
            <a:extLst>
              <a:ext uri="{FF2B5EF4-FFF2-40B4-BE49-F238E27FC236}">
                <a16:creationId xmlns:a16="http://schemas.microsoft.com/office/drawing/2014/main" id="{FDF239A8-DC44-4E8A-A377-A4112A1907DE}"/>
              </a:ext>
            </a:extLst>
          </p:cNvPr>
          <p:cNvCxnSpPr>
            <a:cxnSpLocks/>
          </p:cNvCxnSpPr>
          <p:nvPr/>
        </p:nvCxnSpPr>
        <p:spPr>
          <a:xfrm>
            <a:off x="7361319" y="4353886"/>
            <a:ext cx="2864861" cy="0"/>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525933F6-CF2D-45E0-A2A6-57E7F4161AC3}"/>
              </a:ext>
            </a:extLst>
          </p:cNvPr>
          <p:cNvSpPr txBox="1"/>
          <p:nvPr/>
        </p:nvSpPr>
        <p:spPr>
          <a:xfrm>
            <a:off x="7239698" y="4491160"/>
            <a:ext cx="4563611"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0070C0"/>
                </a:solidFill>
              </a:rPr>
              <a:t>Core FSs and 2/1 island recover</a:t>
            </a:r>
          </a:p>
          <a:p>
            <a:pPr marL="342900" indent="-342900">
              <a:buFont typeface="Arial" panose="020B0604020202020204" pitchFamily="34" charset="0"/>
              <a:buChar char="•"/>
            </a:pPr>
            <a:r>
              <a:rPr lang="en-US" sz="2400" dirty="0">
                <a:solidFill>
                  <a:srgbClr val="0070C0"/>
                </a:solidFill>
              </a:rPr>
              <a:t>Due to ~1 MA I</a:t>
            </a:r>
            <a:r>
              <a:rPr lang="en-US" sz="2400" baseline="-25000" dirty="0">
                <a:solidFill>
                  <a:srgbClr val="0070C0"/>
                </a:solidFill>
              </a:rPr>
              <a:t>RE</a:t>
            </a:r>
            <a:r>
              <a:rPr lang="en-US" sz="2400" dirty="0">
                <a:solidFill>
                  <a:srgbClr val="0070C0"/>
                </a:solidFill>
              </a:rPr>
              <a:t>?  </a:t>
            </a:r>
          </a:p>
        </p:txBody>
      </p:sp>
      <p:sp>
        <p:nvSpPr>
          <p:cNvPr id="25" name="TextBox 24">
            <a:extLst>
              <a:ext uri="{FF2B5EF4-FFF2-40B4-BE49-F238E27FC236}">
                <a16:creationId xmlns:a16="http://schemas.microsoft.com/office/drawing/2014/main" id="{17C1A1C3-B9C6-4A45-9828-F54BB4B4EF19}"/>
              </a:ext>
            </a:extLst>
          </p:cNvPr>
          <p:cNvSpPr txBox="1"/>
          <p:nvPr/>
        </p:nvSpPr>
        <p:spPr>
          <a:xfrm>
            <a:off x="1552326" y="5439474"/>
            <a:ext cx="8673854" cy="830997"/>
          </a:xfrm>
          <a:prstGeom prst="rect">
            <a:avLst/>
          </a:prstGeom>
          <a:noFill/>
        </p:spPr>
        <p:txBody>
          <a:bodyPr wrap="square" rtlCol="0">
            <a:spAutoFit/>
          </a:bodyPr>
          <a:lstStyle/>
          <a:p>
            <a:r>
              <a:rPr lang="en-US" sz="2400" dirty="0"/>
              <a:t>RE-MHD interaction is unrealistic at this stage (</a:t>
            </a:r>
            <a:r>
              <a:rPr lang="en-US" sz="2400" dirty="0" err="1"/>
              <a:t>j</a:t>
            </a:r>
            <a:r>
              <a:rPr lang="en-US" sz="2400" baseline="-25000" dirty="0" err="1"/>
              <a:t>RE</a:t>
            </a:r>
            <a:r>
              <a:rPr lang="en-US" sz="2400" dirty="0"/>
              <a:t>~&gt;</a:t>
            </a:r>
            <a:r>
              <a:rPr lang="en-US" sz="2400" dirty="0" err="1"/>
              <a:t>j</a:t>
            </a:r>
            <a:r>
              <a:rPr lang="en-US" sz="2400" baseline="-25000" dirty="0" err="1"/>
              <a:t>ohm</a:t>
            </a:r>
            <a:r>
              <a:rPr lang="en-US" sz="2400" dirty="0"/>
              <a:t> in the core) and beyond the goal of current project. </a:t>
            </a:r>
          </a:p>
        </p:txBody>
      </p:sp>
      <p:sp>
        <p:nvSpPr>
          <p:cNvPr id="4" name="Slide Number Placeholder 3">
            <a:extLst>
              <a:ext uri="{FF2B5EF4-FFF2-40B4-BE49-F238E27FC236}">
                <a16:creationId xmlns:a16="http://schemas.microsoft.com/office/drawing/2014/main" id="{B43F9C4D-57A9-43B7-8817-CA05F47FDE46}"/>
              </a:ext>
            </a:extLst>
          </p:cNvPr>
          <p:cNvSpPr>
            <a:spLocks noGrp="1"/>
          </p:cNvSpPr>
          <p:nvPr>
            <p:ph type="sldNum" sz="quarter" idx="12"/>
          </p:nvPr>
        </p:nvSpPr>
        <p:spPr/>
        <p:txBody>
          <a:bodyPr/>
          <a:lstStyle/>
          <a:p>
            <a:fld id="{E1E1CD7C-2161-7D43-862E-CE4C333CD873}" type="slidenum">
              <a:rPr lang="fr-FR" smtClean="0"/>
              <a:pPr/>
              <a:t>10</a:t>
            </a:fld>
            <a:r>
              <a:rPr lang="fr-FR"/>
              <a:t>/13</a:t>
            </a:r>
            <a:endParaRPr lang="fr-FR" dirty="0"/>
          </a:p>
        </p:txBody>
      </p:sp>
    </p:spTree>
    <p:extLst>
      <p:ext uri="{BB962C8B-B14F-4D97-AF65-F5344CB8AC3E}">
        <p14:creationId xmlns:p14="http://schemas.microsoft.com/office/powerpoint/2010/main" val="2686433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25938E18-026A-4B52-A407-65CCFCF44FAA}"/>
              </a:ext>
            </a:extLst>
          </p:cNvPr>
          <p:cNvGrpSpPr/>
          <p:nvPr/>
        </p:nvGrpSpPr>
        <p:grpSpPr>
          <a:xfrm>
            <a:off x="6847129" y="855680"/>
            <a:ext cx="4912929" cy="3875580"/>
            <a:chOff x="6847129" y="855680"/>
            <a:chExt cx="4912929" cy="3875580"/>
          </a:xfrm>
        </p:grpSpPr>
        <p:pic>
          <p:nvPicPr>
            <p:cNvPr id="20" name="Picture 19">
              <a:extLst>
                <a:ext uri="{FF2B5EF4-FFF2-40B4-BE49-F238E27FC236}">
                  <a16:creationId xmlns:a16="http://schemas.microsoft.com/office/drawing/2014/main" id="{E1E7A69B-D8C3-45FA-A167-6AC3D4D8797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847129" y="855680"/>
              <a:ext cx="4912929" cy="3684696"/>
            </a:xfrm>
            <a:prstGeom prst="rect">
              <a:avLst/>
            </a:prstGeom>
          </p:spPr>
        </p:pic>
        <p:sp>
          <p:nvSpPr>
            <p:cNvPr id="29" name="TextBox 28">
              <a:extLst>
                <a:ext uri="{FF2B5EF4-FFF2-40B4-BE49-F238E27FC236}">
                  <a16:creationId xmlns:a16="http://schemas.microsoft.com/office/drawing/2014/main" id="{91CACEAA-E7EB-4DAC-A52D-0DA4E5FB6DB5}"/>
                </a:ext>
              </a:extLst>
            </p:cNvPr>
            <p:cNvSpPr txBox="1"/>
            <p:nvPr/>
          </p:nvSpPr>
          <p:spPr>
            <a:xfrm>
              <a:off x="7475431" y="4361928"/>
              <a:ext cx="4057012" cy="369332"/>
            </a:xfrm>
            <a:prstGeom prst="rect">
              <a:avLst/>
            </a:prstGeom>
            <a:noFill/>
          </p:spPr>
          <p:txBody>
            <a:bodyPr wrap="square" rtlCol="0">
              <a:spAutoFit/>
            </a:bodyPr>
            <a:lstStyle/>
            <a:p>
              <a:r>
                <a:rPr lang="en-US" dirty="0">
                  <a:latin typeface="Calibri" panose="020F0502020204030204" pitchFamily="34" charset="0"/>
                  <a:ea typeface="Calibri" panose="020F0502020204030204" pitchFamily="34" charset="0"/>
                  <a:cs typeface="Calibri" panose="020F0502020204030204" pitchFamily="34" charset="0"/>
                </a:rPr>
                <a:t>particle tracing: 10 MeV REs, 0.99 pitch</a:t>
              </a:r>
            </a:p>
          </p:txBody>
        </p:sp>
      </p:grpSp>
      <p:sp>
        <p:nvSpPr>
          <p:cNvPr id="3" name="Title 2">
            <a:extLst>
              <a:ext uri="{FF2B5EF4-FFF2-40B4-BE49-F238E27FC236}">
                <a16:creationId xmlns:a16="http://schemas.microsoft.com/office/drawing/2014/main" id="{AD3187A2-D6D9-4072-BE8D-E39276598315}"/>
              </a:ext>
            </a:extLst>
          </p:cNvPr>
          <p:cNvSpPr>
            <a:spLocks noGrp="1"/>
          </p:cNvSpPr>
          <p:nvPr>
            <p:ph type="title"/>
          </p:nvPr>
        </p:nvSpPr>
        <p:spPr>
          <a:xfrm>
            <a:off x="1206500" y="174710"/>
            <a:ext cx="8792633" cy="1430337"/>
          </a:xfrm>
        </p:spPr>
        <p:txBody>
          <a:bodyPr/>
          <a:lstStyle/>
          <a:p>
            <a:r>
              <a:rPr lang="en-US" dirty="0"/>
              <a:t>More detailed CQ simulations : Case 2 </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77A7DF7-A0BD-43FA-84A3-04468BA8758E}"/>
                  </a:ext>
                </a:extLst>
              </p:cNvPr>
              <p:cNvSpPr txBox="1"/>
              <p:nvPr/>
            </p:nvSpPr>
            <p:spPr>
              <a:xfrm>
                <a:off x="702783" y="4952925"/>
                <a:ext cx="11147375" cy="1233479"/>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mj-lt"/>
                  </a:rPr>
                  <a:t>Fast mode growth. Global stochasticity after 5.3 </a:t>
                </a:r>
                <a:r>
                  <a:rPr lang="en-US" sz="2400" dirty="0" err="1">
                    <a:latin typeface="+mj-lt"/>
                  </a:rPr>
                  <a:t>ms.</a:t>
                </a:r>
                <a:r>
                  <a:rPr lang="en-US" sz="2400" dirty="0">
                    <a:latin typeface="+mj-lt"/>
                  </a:rPr>
                  <a:t> </a:t>
                </a:r>
              </a:p>
              <a:p>
                <a:pPr marL="285750" indent="-285750">
                  <a:buFont typeface="Arial" panose="020B0604020202020204" pitchFamily="34" charset="0"/>
                  <a:buChar char="•"/>
                </a:pPr>
                <a:r>
                  <a:rPr lang="en-US" sz="2400" dirty="0">
                    <a:latin typeface="+mj-lt"/>
                  </a:rPr>
                  <a:t>L&lt;10</a:t>
                </a:r>
                <a:r>
                  <a:rPr lang="en-US" sz="2400" baseline="30000" dirty="0">
                    <a:latin typeface="+mj-lt"/>
                  </a:rPr>
                  <a:t>4</a:t>
                </a:r>
                <a:r>
                  <a:rPr lang="en-US" sz="2400" dirty="0">
                    <a:latin typeface="+mj-lt"/>
                  </a:rPr>
                  <a:t> m. All REs should be lost within 0.03 </a:t>
                </a:r>
                <a:r>
                  <a:rPr lang="en-US" sz="2400" dirty="0" err="1">
                    <a:latin typeface="+mj-lt"/>
                  </a:rPr>
                  <a:t>ms</a:t>
                </a:r>
                <a:r>
                  <a:rPr lang="en-US" sz="2400" dirty="0">
                    <a:latin typeface="+mj-lt"/>
                  </a:rPr>
                  <a:t> when I</a:t>
                </a:r>
                <a:r>
                  <a:rPr lang="en-US" sz="2400" baseline="-25000" dirty="0">
                    <a:latin typeface="+mj-lt"/>
                  </a:rPr>
                  <a:t>RE</a:t>
                </a:r>
                <a:r>
                  <a:rPr lang="en-US" sz="2400" dirty="0">
                    <a:latin typeface="+mj-lt"/>
                  </a:rPr>
                  <a:t> is still negligible.</a:t>
                </a:r>
              </a:p>
              <a:p>
                <a:pPr marL="285750" indent="-285750">
                  <a:buFont typeface="Arial" panose="020B0604020202020204" pitchFamily="34" charset="0"/>
                  <a:buChar char="•"/>
                </a:pPr>
                <a:r>
                  <a:rPr lang="en-US" sz="2400" dirty="0">
                    <a:latin typeface="+mj-lt"/>
                  </a:rPr>
                  <a:t>RE loss rate underestimated in fluid model using </a:t>
                </a:r>
                <a14:m>
                  <m:oMath xmlns:m="http://schemas.openxmlformats.org/officeDocument/2006/math">
                    <m:sSub>
                      <m:sSubPr>
                        <m:ctrlPr>
                          <a:rPr lang="en-US" sz="200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𝐷</m:t>
                        </m:r>
                      </m:e>
                      <m:sub>
                        <m:r>
                          <a:rPr lang="en-US" sz="2000" b="0" i="1" smtClean="0">
                            <a:latin typeface="Cambria Math" panose="02040503050406030204" pitchFamily="18" charset="0"/>
                            <a:ea typeface="Cambria Math" panose="02040503050406030204" pitchFamily="18" charset="0"/>
                          </a:rPr>
                          <m:t>𝑅𝐸</m:t>
                        </m:r>
                        <m:r>
                          <a:rPr lang="en-US" sz="2000" b="0" i="1" smtClean="0">
                            <a:latin typeface="Cambria Math" panose="02040503050406030204" pitchFamily="18" charset="0"/>
                            <a:ea typeface="Cambria Math" panose="02040503050406030204" pitchFamily="18" charset="0"/>
                          </a:rPr>
                          <m:t>,||</m:t>
                        </m:r>
                      </m:sub>
                    </m:sSub>
                  </m:oMath>
                </a14:m>
                <a:r>
                  <a:rPr lang="en-US" sz="2000" dirty="0">
                    <a:latin typeface="+mj-lt"/>
                    <a:ea typeface="Calibri" panose="020F0502020204030204" pitchFamily="34" charset="0"/>
                    <a:cs typeface="Calibri" panose="020F0502020204030204" pitchFamily="34" charset="0"/>
                  </a:rPr>
                  <a:t>=</a:t>
                </a:r>
                <a14:m>
                  <m:oMath xmlns:m="http://schemas.openxmlformats.org/officeDocument/2006/math">
                    <m:sSup>
                      <m:sSupPr>
                        <m:ctrlPr>
                          <a:rPr lang="en-US" sz="2000" i="1" smtClean="0">
                            <a:solidFill>
                              <a:srgbClr val="413C3A"/>
                            </a:solidFill>
                            <a:latin typeface="Cambria Math" panose="02040503050406030204" pitchFamily="18" charset="0"/>
                            <a:ea typeface="Cambria Math" panose="02040503050406030204" pitchFamily="18" charset="0"/>
                          </a:rPr>
                        </m:ctrlPr>
                      </m:sSupPr>
                      <m:e>
                        <m:r>
                          <a:rPr lang="en-US" sz="2000" b="0" i="1" smtClean="0">
                            <a:solidFill>
                              <a:srgbClr val="413C3A"/>
                            </a:solidFill>
                            <a:latin typeface="Cambria Math" panose="02040503050406030204" pitchFamily="18" charset="0"/>
                            <a:ea typeface="Cambria Math" panose="02040503050406030204" pitchFamily="18" charset="0"/>
                          </a:rPr>
                          <m:t>1.54×</m:t>
                        </m:r>
                        <m:r>
                          <a:rPr lang="en-US" sz="2000" i="1">
                            <a:solidFill>
                              <a:srgbClr val="413C3A"/>
                            </a:solidFill>
                            <a:latin typeface="Cambria Math" panose="02040503050406030204" pitchFamily="18" charset="0"/>
                            <a:ea typeface="Cambria Math" panose="02040503050406030204" pitchFamily="18" charset="0"/>
                          </a:rPr>
                          <m:t>10</m:t>
                        </m:r>
                      </m:e>
                      <m:sup>
                        <m:r>
                          <a:rPr lang="en-US" sz="2000" b="0" i="1" smtClean="0">
                            <a:solidFill>
                              <a:srgbClr val="413C3A"/>
                            </a:solidFill>
                            <a:latin typeface="Cambria Math" panose="02040503050406030204" pitchFamily="18" charset="0"/>
                            <a:ea typeface="Cambria Math" panose="02040503050406030204" pitchFamily="18" charset="0"/>
                          </a:rPr>
                          <m:t>6</m:t>
                        </m:r>
                      </m:sup>
                    </m:sSup>
                    <m:sSup>
                      <m:sSupPr>
                        <m:ctrlPr>
                          <a:rPr lang="en-US" sz="2000" i="1">
                            <a:solidFill>
                              <a:srgbClr val="413C3A"/>
                            </a:solidFill>
                            <a:latin typeface="Cambria Math" panose="02040503050406030204" pitchFamily="18" charset="0"/>
                            <a:ea typeface="Cambria Math" panose="02040503050406030204" pitchFamily="18" charset="0"/>
                          </a:rPr>
                        </m:ctrlPr>
                      </m:sSupPr>
                      <m:e>
                        <m:r>
                          <a:rPr lang="en-US" sz="2000" i="1">
                            <a:solidFill>
                              <a:srgbClr val="413C3A"/>
                            </a:solidFill>
                            <a:latin typeface="Cambria Math" panose="02040503050406030204" pitchFamily="18" charset="0"/>
                            <a:ea typeface="Cambria Math" panose="02040503050406030204" pitchFamily="18" charset="0"/>
                          </a:rPr>
                          <m:t> </m:t>
                        </m:r>
                        <m:r>
                          <a:rPr lang="en-US" sz="2000" i="1">
                            <a:solidFill>
                              <a:srgbClr val="413C3A"/>
                            </a:solidFill>
                            <a:latin typeface="Cambria Math" panose="02040503050406030204" pitchFamily="18" charset="0"/>
                            <a:ea typeface="Cambria Math" panose="02040503050406030204" pitchFamily="18" charset="0"/>
                          </a:rPr>
                          <m:t>𝑚</m:t>
                        </m:r>
                      </m:e>
                      <m:sup>
                        <m:r>
                          <a:rPr lang="en-US" sz="2000" i="1">
                            <a:solidFill>
                              <a:srgbClr val="413C3A"/>
                            </a:solidFill>
                            <a:latin typeface="Cambria Math" panose="02040503050406030204" pitchFamily="18" charset="0"/>
                            <a:ea typeface="Cambria Math" panose="02040503050406030204" pitchFamily="18" charset="0"/>
                          </a:rPr>
                          <m:t>2</m:t>
                        </m:r>
                      </m:sup>
                    </m:sSup>
                    <m:r>
                      <a:rPr lang="en-US" sz="2000" i="1">
                        <a:solidFill>
                          <a:srgbClr val="413C3A"/>
                        </a:solidFill>
                        <a:latin typeface="Cambria Math" panose="02040503050406030204" pitchFamily="18" charset="0"/>
                        <a:ea typeface="Cambria Math" panose="02040503050406030204" pitchFamily="18" charset="0"/>
                      </a:rPr>
                      <m:t>/</m:t>
                    </m:r>
                    <m:r>
                      <a:rPr lang="en-US" sz="2000" i="1">
                        <a:solidFill>
                          <a:srgbClr val="413C3A"/>
                        </a:solidFill>
                        <a:latin typeface="Cambria Math" panose="02040503050406030204" pitchFamily="18" charset="0"/>
                        <a:ea typeface="Cambria Math" panose="02040503050406030204" pitchFamily="18" charset="0"/>
                      </a:rPr>
                      <m:t>𝑠</m:t>
                    </m:r>
                  </m:oMath>
                </a14:m>
                <a:r>
                  <a:rPr lang="en-US" sz="2400" dirty="0">
                    <a:latin typeface="+mj-lt"/>
                  </a:rPr>
                  <a:t>.  </a:t>
                </a:r>
              </a:p>
            </p:txBody>
          </p:sp>
        </mc:Choice>
        <mc:Fallback xmlns="">
          <p:sp>
            <p:nvSpPr>
              <p:cNvPr id="2" name="TextBox 1">
                <a:extLst>
                  <a:ext uri="{FF2B5EF4-FFF2-40B4-BE49-F238E27FC236}">
                    <a16:creationId xmlns:a16="http://schemas.microsoft.com/office/drawing/2014/main" id="{E77A7DF7-A0BD-43FA-84A3-04468BA8758E}"/>
                  </a:ext>
                </a:extLst>
              </p:cNvPr>
              <p:cNvSpPr txBox="1">
                <a:spLocks noRot="1" noChangeAspect="1" noMove="1" noResize="1" noEditPoints="1" noAdjustHandles="1" noChangeArrowheads="1" noChangeShapeType="1" noTextEdit="1"/>
              </p:cNvSpPr>
              <p:nvPr/>
            </p:nvSpPr>
            <p:spPr>
              <a:xfrm>
                <a:off x="702783" y="4952925"/>
                <a:ext cx="11147375" cy="1233479"/>
              </a:xfrm>
              <a:prstGeom prst="rect">
                <a:avLst/>
              </a:prstGeom>
              <a:blipFill>
                <a:blip r:embed="rId3"/>
                <a:stretch>
                  <a:fillRect l="-711" t="-3941" b="-6897"/>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F305A5E4-8AC8-4638-AFA6-83784977DB3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48635" y="855680"/>
            <a:ext cx="4563211" cy="3476732"/>
          </a:xfrm>
          <a:prstGeom prst="rect">
            <a:avLst/>
          </a:prstGeom>
        </p:spPr>
      </p:pic>
      <p:pic>
        <p:nvPicPr>
          <p:cNvPr id="9" name="Picture 8">
            <a:extLst>
              <a:ext uri="{FF2B5EF4-FFF2-40B4-BE49-F238E27FC236}">
                <a16:creationId xmlns:a16="http://schemas.microsoft.com/office/drawing/2014/main" id="{D99CD8E0-5FD0-4B6F-8FC0-27EF32DC4F1B}"/>
              </a:ext>
            </a:extLst>
          </p:cNvPr>
          <p:cNvPicPr>
            <a:picLocks noChangeAspect="1"/>
          </p:cNvPicPr>
          <p:nvPr/>
        </p:nvPicPr>
        <p:blipFill>
          <a:blip r:embed="rId5"/>
          <a:stretch>
            <a:fillRect/>
          </a:stretch>
        </p:blipFill>
        <p:spPr>
          <a:xfrm>
            <a:off x="4870078" y="889878"/>
            <a:ext cx="1918819" cy="3827848"/>
          </a:xfrm>
          <a:prstGeom prst="rect">
            <a:avLst/>
          </a:prstGeom>
        </p:spPr>
      </p:pic>
      <p:sp>
        <p:nvSpPr>
          <p:cNvPr id="10" name="TextBox 9">
            <a:extLst>
              <a:ext uri="{FF2B5EF4-FFF2-40B4-BE49-F238E27FC236}">
                <a16:creationId xmlns:a16="http://schemas.microsoft.com/office/drawing/2014/main" id="{3EBCB0FE-5B44-4800-9FE0-E121D6146FB9}"/>
              </a:ext>
            </a:extLst>
          </p:cNvPr>
          <p:cNvSpPr txBox="1"/>
          <p:nvPr/>
        </p:nvSpPr>
        <p:spPr>
          <a:xfrm>
            <a:off x="8212666" y="997415"/>
            <a:ext cx="1363133" cy="369332"/>
          </a:xfrm>
          <a:prstGeom prst="rect">
            <a:avLst/>
          </a:prstGeom>
          <a:noFill/>
        </p:spPr>
        <p:txBody>
          <a:bodyPr wrap="square" rtlCol="0">
            <a:spAutoFit/>
          </a:bodyPr>
          <a:lstStyle/>
          <a:p>
            <a:r>
              <a:rPr lang="en-US" dirty="0"/>
              <a:t>t=5.3ms</a:t>
            </a:r>
          </a:p>
        </p:txBody>
      </p:sp>
      <p:sp>
        <p:nvSpPr>
          <p:cNvPr id="19" name="TextBox 18">
            <a:extLst>
              <a:ext uri="{FF2B5EF4-FFF2-40B4-BE49-F238E27FC236}">
                <a16:creationId xmlns:a16="http://schemas.microsoft.com/office/drawing/2014/main" id="{4CDAC596-E9FF-4A3D-9C15-1383B8020482}"/>
              </a:ext>
            </a:extLst>
          </p:cNvPr>
          <p:cNvSpPr txBox="1"/>
          <p:nvPr/>
        </p:nvSpPr>
        <p:spPr>
          <a:xfrm>
            <a:off x="5831891" y="928959"/>
            <a:ext cx="1363133" cy="369332"/>
          </a:xfrm>
          <a:prstGeom prst="rect">
            <a:avLst/>
          </a:prstGeom>
          <a:noFill/>
        </p:spPr>
        <p:txBody>
          <a:bodyPr wrap="square" rtlCol="0">
            <a:spAutoFit/>
          </a:bodyPr>
          <a:lstStyle/>
          <a:p>
            <a:r>
              <a:rPr lang="en-US" dirty="0">
                <a:solidFill>
                  <a:schemeClr val="bg1"/>
                </a:solidFill>
              </a:rPr>
              <a:t>t=5.3ms</a:t>
            </a:r>
          </a:p>
        </p:txBody>
      </p:sp>
      <p:sp>
        <p:nvSpPr>
          <p:cNvPr id="4" name="Date Placeholder 3">
            <a:extLst>
              <a:ext uri="{FF2B5EF4-FFF2-40B4-BE49-F238E27FC236}">
                <a16:creationId xmlns:a16="http://schemas.microsoft.com/office/drawing/2014/main" id="{B54E69EB-EC54-4BE1-81BC-1A242860C0BA}"/>
              </a:ext>
            </a:extLst>
          </p:cNvPr>
          <p:cNvSpPr>
            <a:spLocks noGrp="1"/>
          </p:cNvSpPr>
          <p:nvPr>
            <p:ph type="dt" sz="half" idx="2"/>
          </p:nvPr>
        </p:nvSpPr>
        <p:spPr/>
        <p:txBody>
          <a:bodyPr/>
          <a:lstStyle/>
          <a:p>
            <a:r>
              <a:rPr lang="en-US"/>
              <a:t>3 Jun 2025, Runaway Electron Meeting 2025, Lausanne</a:t>
            </a:r>
            <a:endParaRPr lang="fr-FR" dirty="0"/>
          </a:p>
        </p:txBody>
      </p:sp>
      <p:sp>
        <p:nvSpPr>
          <p:cNvPr id="5" name="Slide Number Placeholder 4">
            <a:extLst>
              <a:ext uri="{FF2B5EF4-FFF2-40B4-BE49-F238E27FC236}">
                <a16:creationId xmlns:a16="http://schemas.microsoft.com/office/drawing/2014/main" id="{55484143-26D4-4F83-8C8B-D7A620CFD466}"/>
              </a:ext>
            </a:extLst>
          </p:cNvPr>
          <p:cNvSpPr>
            <a:spLocks noGrp="1"/>
          </p:cNvSpPr>
          <p:nvPr>
            <p:ph type="sldNum" sz="quarter" idx="12"/>
          </p:nvPr>
        </p:nvSpPr>
        <p:spPr/>
        <p:txBody>
          <a:bodyPr/>
          <a:lstStyle/>
          <a:p>
            <a:fld id="{E1E1CD7C-2161-7D43-862E-CE4C333CD873}" type="slidenum">
              <a:rPr lang="fr-FR" smtClean="0"/>
              <a:pPr/>
              <a:t>11</a:t>
            </a:fld>
            <a:r>
              <a:rPr lang="fr-FR"/>
              <a:t>/13</a:t>
            </a:r>
            <a:endParaRPr lang="fr-FR" dirty="0"/>
          </a:p>
        </p:txBody>
      </p:sp>
    </p:spTree>
    <p:extLst>
      <p:ext uri="{BB962C8B-B14F-4D97-AF65-F5344CB8AC3E}">
        <p14:creationId xmlns:p14="http://schemas.microsoft.com/office/powerpoint/2010/main" val="306724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53E0E6-0F42-459A-9788-9E2FB901F862}"/>
              </a:ext>
            </a:extLst>
          </p:cNvPr>
          <p:cNvSpPr>
            <a:spLocks noGrp="1"/>
          </p:cNvSpPr>
          <p:nvPr>
            <p:ph type="title"/>
          </p:nvPr>
        </p:nvSpPr>
        <p:spPr>
          <a:xfrm>
            <a:off x="1206501" y="174711"/>
            <a:ext cx="7804580" cy="737557"/>
          </a:xfrm>
        </p:spPr>
        <p:txBody>
          <a:bodyPr/>
          <a:lstStyle/>
          <a:p>
            <a:r>
              <a:rPr lang="en-US" dirty="0"/>
              <a:t>Conclusions</a:t>
            </a:r>
          </a:p>
        </p:txBody>
      </p:sp>
      <p:sp>
        <p:nvSpPr>
          <p:cNvPr id="2" name="TextBox 1">
            <a:extLst>
              <a:ext uri="{FF2B5EF4-FFF2-40B4-BE49-F238E27FC236}">
                <a16:creationId xmlns:a16="http://schemas.microsoft.com/office/drawing/2014/main" id="{ACAD2BE6-64D2-40C4-9640-4B7BBC652A0F}"/>
              </a:ext>
            </a:extLst>
          </p:cNvPr>
          <p:cNvSpPr txBox="1"/>
          <p:nvPr/>
        </p:nvSpPr>
        <p:spPr>
          <a:xfrm>
            <a:off x="331800" y="906420"/>
            <a:ext cx="11799334" cy="2308324"/>
          </a:xfrm>
          <a:prstGeom prst="rect">
            <a:avLst/>
          </a:prstGeom>
          <a:noFill/>
        </p:spPr>
        <p:txBody>
          <a:bodyPr wrap="square" rtlCol="0">
            <a:spAutoFit/>
          </a:bodyPr>
          <a:lstStyle/>
          <a:p>
            <a:pPr marL="380990" indent="-380990">
              <a:buFont typeface="Wingdings" panose="05000000000000000000" pitchFamily="2" charset="2"/>
              <a:buChar char="§"/>
            </a:pPr>
            <a:r>
              <a:rPr lang="en-US" sz="2400" dirty="0"/>
              <a:t>No linearly stable j profiles have been found so far in post-TQ ITER plasma: edge modes always grow.</a:t>
            </a:r>
          </a:p>
          <a:p>
            <a:pPr marL="380990" indent="-380990">
              <a:buFont typeface="Wingdings" panose="05000000000000000000" pitchFamily="2" charset="2"/>
              <a:buChar char="§"/>
            </a:pPr>
            <a:r>
              <a:rPr lang="en-US" sz="2400" dirty="0"/>
              <a:t>Peaked j profiles are more stable, where REs have time to avalanche.</a:t>
            </a:r>
          </a:p>
          <a:p>
            <a:pPr marL="380990" indent="-380990">
              <a:buFont typeface="Wingdings" panose="05000000000000000000" pitchFamily="2" charset="2"/>
              <a:buChar char="§"/>
            </a:pPr>
            <a:r>
              <a:rPr lang="en-US" sz="2400" dirty="0"/>
              <a:t>Under flat-plateau j profile (what we may expect in reality), magnetic lines get stochastic rapidly and REs are thus deconfined. RE avoidance on ITER could be more promising than expected.</a:t>
            </a:r>
          </a:p>
        </p:txBody>
      </p:sp>
      <p:sp>
        <p:nvSpPr>
          <p:cNvPr id="8" name="Title 2">
            <a:extLst>
              <a:ext uri="{FF2B5EF4-FFF2-40B4-BE49-F238E27FC236}">
                <a16:creationId xmlns:a16="http://schemas.microsoft.com/office/drawing/2014/main" id="{6822D911-F428-4D5B-8FAA-BBBB21CDF64C}"/>
              </a:ext>
            </a:extLst>
          </p:cNvPr>
          <p:cNvSpPr txBox="1">
            <a:spLocks/>
          </p:cNvSpPr>
          <p:nvPr/>
        </p:nvSpPr>
        <p:spPr>
          <a:xfrm>
            <a:off x="1206501" y="3233112"/>
            <a:ext cx="4889500" cy="814292"/>
          </a:xfrm>
          <a:prstGeom prst="rect">
            <a:avLst/>
          </a:prstGeom>
        </p:spPr>
        <p:txBody>
          <a:bodyPr vert="horz" lIns="240000" tIns="0" rIns="96000" bIns="62400" rtlCol="0" anchor="t">
            <a:normAutofit/>
          </a:bodyPr>
          <a:lstStyle>
            <a:lvl1pPr algn="l" defTabSz="685800" rtl="0" eaLnBrk="1" latinLnBrk="0" hangingPunct="1">
              <a:lnSpc>
                <a:spcPct val="90000"/>
              </a:lnSpc>
              <a:spcBef>
                <a:spcPct val="0"/>
              </a:spcBef>
              <a:buNone/>
              <a:defRPr sz="3200" b="1" i="0" kern="1000" spc="-70" baseline="0">
                <a:solidFill>
                  <a:schemeClr val="tx1"/>
                </a:solidFill>
                <a:latin typeface="Franklin Gothic Demi Cond" panose="020B0706030402020204" pitchFamily="34" charset="0"/>
                <a:ea typeface="Roboto Black" panose="02000000000000000000" pitchFamily="2" charset="0"/>
                <a:cs typeface="Arial" panose="020B0604020202020204" pitchFamily="34" charset="0"/>
              </a:defRPr>
            </a:lvl1pPr>
          </a:lstStyle>
          <a:p>
            <a:r>
              <a:rPr lang="en-US" sz="4267" dirty="0"/>
              <a:t>Problems</a:t>
            </a:r>
          </a:p>
        </p:txBody>
      </p:sp>
      <p:sp>
        <p:nvSpPr>
          <p:cNvPr id="9" name="Content Placeholder 1">
            <a:extLst>
              <a:ext uri="{FF2B5EF4-FFF2-40B4-BE49-F238E27FC236}">
                <a16:creationId xmlns:a16="http://schemas.microsoft.com/office/drawing/2014/main" id="{B560D127-17C0-4D60-B525-749C596D87D1}"/>
              </a:ext>
            </a:extLst>
          </p:cNvPr>
          <p:cNvSpPr>
            <a:spLocks noGrp="1"/>
          </p:cNvSpPr>
          <p:nvPr>
            <p:ph idx="1"/>
          </p:nvPr>
        </p:nvSpPr>
        <p:spPr>
          <a:xfrm>
            <a:off x="331800" y="3953408"/>
            <a:ext cx="11334142" cy="2267883"/>
          </a:xfrm>
        </p:spPr>
        <p:txBody>
          <a:bodyPr>
            <a:normAutofit/>
          </a:bodyPr>
          <a:lstStyle/>
          <a:p>
            <a:pPr marL="457189" indent="-457189">
              <a:lnSpc>
                <a:spcPct val="80000"/>
              </a:lnSpc>
              <a:buFont typeface="+mj-lt"/>
              <a:buAutoNum type="arabicPeriod"/>
            </a:pPr>
            <a:r>
              <a:rPr lang="en-US" dirty="0">
                <a:latin typeface="+mn-lt"/>
              </a:rPr>
              <a:t>Only a qualitative estimation of RE risk under different post-TQ current profiles is made. What happens under I</a:t>
            </a:r>
            <a:r>
              <a:rPr lang="en-US" baseline="-25000" dirty="0">
                <a:latin typeface="+mn-lt"/>
              </a:rPr>
              <a:t>RE</a:t>
            </a:r>
            <a:r>
              <a:rPr lang="en-US" dirty="0">
                <a:latin typeface="+mn-lt"/>
              </a:rPr>
              <a:t>~&gt;10</a:t>
            </a:r>
            <a:r>
              <a:rPr lang="en-US" baseline="30000" dirty="0">
                <a:latin typeface="+mn-lt"/>
              </a:rPr>
              <a:t>2</a:t>
            </a:r>
            <a:r>
              <a:rPr lang="en-US" dirty="0">
                <a:latin typeface="+mn-lt"/>
              </a:rPr>
              <a:t> kA is not available without a refined transport model.</a:t>
            </a:r>
          </a:p>
          <a:p>
            <a:pPr marL="457189" indent="-457189">
              <a:lnSpc>
                <a:spcPct val="80000"/>
              </a:lnSpc>
              <a:buFont typeface="+mj-lt"/>
              <a:buAutoNum type="arabicPeriod"/>
            </a:pPr>
            <a:r>
              <a:rPr lang="en-US" dirty="0">
                <a:latin typeface="+mn-lt"/>
              </a:rPr>
              <a:t>Since the temperature plays an important role in the mode growth rates and is determined by </a:t>
            </a:r>
            <a:r>
              <a:rPr lang="en-US" dirty="0" err="1">
                <a:latin typeface="+mn-lt"/>
              </a:rPr>
              <a:t>P</a:t>
            </a:r>
            <a:r>
              <a:rPr lang="en-US" baseline="-25000" dirty="0" err="1">
                <a:latin typeface="+mn-lt"/>
              </a:rPr>
              <a:t>ohm</a:t>
            </a:r>
            <a:r>
              <a:rPr lang="en-US" dirty="0">
                <a:latin typeface="+mn-lt"/>
              </a:rPr>
              <a:t> and P</a:t>
            </a:r>
            <a:r>
              <a:rPr lang="en-US" baseline="-25000" dirty="0">
                <a:latin typeface="+mn-lt"/>
              </a:rPr>
              <a:t>rad</a:t>
            </a:r>
            <a:r>
              <a:rPr lang="en-US" dirty="0">
                <a:latin typeface="+mn-lt"/>
              </a:rPr>
              <a:t>, homogeneous impurity density may not be proper. </a:t>
            </a:r>
          </a:p>
          <a:p>
            <a:pPr marL="0" indent="0">
              <a:lnSpc>
                <a:spcPct val="80000"/>
              </a:lnSpc>
              <a:buNone/>
            </a:pPr>
            <a:endParaRPr lang="en-US" dirty="0">
              <a:latin typeface="+mn-lt"/>
            </a:endParaRPr>
          </a:p>
        </p:txBody>
      </p:sp>
      <p:sp>
        <p:nvSpPr>
          <p:cNvPr id="4" name="Date Placeholder 3">
            <a:extLst>
              <a:ext uri="{FF2B5EF4-FFF2-40B4-BE49-F238E27FC236}">
                <a16:creationId xmlns:a16="http://schemas.microsoft.com/office/drawing/2014/main" id="{F5FC3825-E4FF-49BE-B441-6D0E50437173}"/>
              </a:ext>
            </a:extLst>
          </p:cNvPr>
          <p:cNvSpPr>
            <a:spLocks noGrp="1"/>
          </p:cNvSpPr>
          <p:nvPr>
            <p:ph type="dt" sz="half" idx="2"/>
          </p:nvPr>
        </p:nvSpPr>
        <p:spPr/>
        <p:txBody>
          <a:bodyPr/>
          <a:lstStyle/>
          <a:p>
            <a:r>
              <a:rPr lang="en-US"/>
              <a:t>3 Jun 2025, Runaway Electron Meeting 2025, Lausanne</a:t>
            </a:r>
            <a:endParaRPr lang="fr-FR" dirty="0"/>
          </a:p>
        </p:txBody>
      </p:sp>
      <p:sp>
        <p:nvSpPr>
          <p:cNvPr id="5" name="Slide Number Placeholder 4">
            <a:extLst>
              <a:ext uri="{FF2B5EF4-FFF2-40B4-BE49-F238E27FC236}">
                <a16:creationId xmlns:a16="http://schemas.microsoft.com/office/drawing/2014/main" id="{839D09A4-D4D9-4E7C-A158-71D982F500B3}"/>
              </a:ext>
            </a:extLst>
          </p:cNvPr>
          <p:cNvSpPr>
            <a:spLocks noGrp="1"/>
          </p:cNvSpPr>
          <p:nvPr>
            <p:ph type="sldNum" sz="quarter" idx="12"/>
          </p:nvPr>
        </p:nvSpPr>
        <p:spPr/>
        <p:txBody>
          <a:bodyPr/>
          <a:lstStyle/>
          <a:p>
            <a:fld id="{E1E1CD7C-2161-7D43-862E-CE4C333CD873}" type="slidenum">
              <a:rPr lang="fr-FR" smtClean="0"/>
              <a:pPr/>
              <a:t>12</a:t>
            </a:fld>
            <a:r>
              <a:rPr lang="fr-FR"/>
              <a:t>/13</a:t>
            </a:r>
            <a:endParaRPr lang="fr-FR" dirty="0"/>
          </a:p>
        </p:txBody>
      </p:sp>
    </p:spTree>
    <p:extLst>
      <p:ext uri="{BB962C8B-B14F-4D97-AF65-F5344CB8AC3E}">
        <p14:creationId xmlns:p14="http://schemas.microsoft.com/office/powerpoint/2010/main" val="1000254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4B7415B-AE29-4390-AAB2-FE250C08B7CC}"/>
              </a:ext>
            </a:extLst>
          </p:cNvPr>
          <p:cNvSpPr>
            <a:spLocks noGrp="1"/>
          </p:cNvSpPr>
          <p:nvPr>
            <p:ph idx="1"/>
          </p:nvPr>
        </p:nvSpPr>
        <p:spPr>
          <a:xfrm>
            <a:off x="877561" y="1002562"/>
            <a:ext cx="10501639" cy="5220546"/>
          </a:xfrm>
        </p:spPr>
        <p:txBody>
          <a:bodyPr>
            <a:normAutofit/>
          </a:bodyPr>
          <a:lstStyle/>
          <a:p>
            <a:r>
              <a:rPr lang="en-US" dirty="0">
                <a:latin typeface="+mj-lt"/>
              </a:rPr>
              <a:t>ITER disruption simulations:</a:t>
            </a:r>
          </a:p>
          <a:p>
            <a:pPr lvl="1"/>
            <a:r>
              <a:rPr lang="en-US" sz="2400" dirty="0">
                <a:latin typeface="+mj-lt"/>
              </a:rPr>
              <a:t>More realistic plasma scenario: mode energies, profiles of current, density, impurity, and temperature from TQ simulations will be used [4].</a:t>
            </a:r>
          </a:p>
          <a:p>
            <a:pPr lvl="1"/>
            <a:r>
              <a:rPr lang="en-US" sz="2400" dirty="0">
                <a:latin typeface="+mj-lt"/>
              </a:rPr>
              <a:t>RE transport:</a:t>
            </a:r>
          </a:p>
          <a:p>
            <a:pPr marL="1371577" lvl="2" indent="-457200">
              <a:buFont typeface="+mj-lt"/>
              <a:buAutoNum type="arabicParenR"/>
            </a:pPr>
            <a:r>
              <a:rPr lang="en-US" sz="2400" dirty="0">
                <a:latin typeface="+mj-lt"/>
              </a:rPr>
              <a:t>After magnetic stochasticity grows to the high </a:t>
            </a:r>
            <a:r>
              <a:rPr lang="en-US" sz="2400" dirty="0" err="1">
                <a:latin typeface="+mj-lt"/>
              </a:rPr>
              <a:t>n</a:t>
            </a:r>
            <a:r>
              <a:rPr lang="en-US" sz="2400" baseline="-25000" dirty="0" err="1">
                <a:latin typeface="+mj-lt"/>
              </a:rPr>
              <a:t>RE</a:t>
            </a:r>
            <a:r>
              <a:rPr lang="en-US" sz="2400" dirty="0">
                <a:latin typeface="+mj-lt"/>
              </a:rPr>
              <a:t> region (core plasma),  D</a:t>
            </a:r>
            <a:r>
              <a:rPr lang="en-US" sz="2400" baseline="-25000" dirty="0">
                <a:latin typeface="+mj-lt"/>
              </a:rPr>
              <a:t>RE,// </a:t>
            </a:r>
            <a:r>
              <a:rPr lang="en-US" sz="2400" dirty="0">
                <a:latin typeface="+mj-lt"/>
              </a:rPr>
              <a:t>will be increased to &gt;10</a:t>
            </a:r>
            <a:r>
              <a:rPr lang="en-US" sz="2400" baseline="30000" dirty="0">
                <a:latin typeface="+mj-lt"/>
              </a:rPr>
              <a:t>9</a:t>
            </a:r>
            <a:r>
              <a:rPr lang="en-US" sz="2400" dirty="0">
                <a:latin typeface="+mj-lt"/>
              </a:rPr>
              <a:t> m</a:t>
            </a:r>
            <a:r>
              <a:rPr lang="en-US" sz="2400" baseline="30000" dirty="0">
                <a:latin typeface="+mj-lt"/>
              </a:rPr>
              <a:t>2</a:t>
            </a:r>
            <a:r>
              <a:rPr lang="en-US" sz="2400" dirty="0">
                <a:latin typeface="+mj-lt"/>
              </a:rPr>
              <a:t>/s to mimic fast RE transport. </a:t>
            </a:r>
          </a:p>
          <a:p>
            <a:pPr marL="1371577" lvl="2" indent="-457200">
              <a:buFont typeface="+mj-lt"/>
              <a:buAutoNum type="arabicParenR"/>
            </a:pPr>
            <a:r>
              <a:rPr lang="en-US" sz="2400" dirty="0">
                <a:latin typeface="+mj-lt"/>
              </a:rPr>
              <a:t>Stay on particle tracing if it is enough to evaluate the RE risk or 1) is proven to be too expensive.</a:t>
            </a:r>
          </a:p>
          <a:p>
            <a:r>
              <a:rPr lang="en-US" dirty="0">
                <a:latin typeface="+mj-lt"/>
              </a:rPr>
              <a:t>Cooperation with BEST team:</a:t>
            </a:r>
          </a:p>
          <a:p>
            <a:pPr lvl="1"/>
            <a:r>
              <a:rPr lang="en-US" sz="2400" dirty="0">
                <a:latin typeface="+mj-lt"/>
              </a:rPr>
              <a:t>First-principle RE modeling for BEST tokamak (</a:t>
            </a:r>
            <a:r>
              <a:rPr lang="en-US" sz="2400" dirty="0" err="1">
                <a:latin typeface="+mj-lt"/>
              </a:rPr>
              <a:t>EUROfusion</a:t>
            </a:r>
            <a:r>
              <a:rPr lang="en-US" sz="2400" dirty="0">
                <a:latin typeface="+mj-lt"/>
              </a:rPr>
              <a:t> &amp; IPP-CN).</a:t>
            </a:r>
          </a:p>
        </p:txBody>
      </p:sp>
      <p:sp>
        <p:nvSpPr>
          <p:cNvPr id="3" name="Title 2">
            <a:extLst>
              <a:ext uri="{FF2B5EF4-FFF2-40B4-BE49-F238E27FC236}">
                <a16:creationId xmlns:a16="http://schemas.microsoft.com/office/drawing/2014/main" id="{E37AB640-FE04-4964-95FE-9504DB287958}"/>
              </a:ext>
            </a:extLst>
          </p:cNvPr>
          <p:cNvSpPr>
            <a:spLocks noGrp="1"/>
          </p:cNvSpPr>
          <p:nvPr>
            <p:ph type="title"/>
          </p:nvPr>
        </p:nvSpPr>
        <p:spPr>
          <a:xfrm>
            <a:off x="1206500" y="174710"/>
            <a:ext cx="10172700" cy="1033305"/>
          </a:xfrm>
        </p:spPr>
        <p:txBody>
          <a:bodyPr/>
          <a:lstStyle/>
          <a:p>
            <a:r>
              <a:rPr lang="en-US" dirty="0"/>
              <a:t>Outlook: more realistic RE avalanche and transport</a:t>
            </a:r>
          </a:p>
        </p:txBody>
      </p:sp>
      <p:sp>
        <p:nvSpPr>
          <p:cNvPr id="5" name="Espace réservé du pied de page 4">
            <a:extLst>
              <a:ext uri="{FF2B5EF4-FFF2-40B4-BE49-F238E27FC236}">
                <a16:creationId xmlns:a16="http://schemas.microsoft.com/office/drawing/2014/main" id="{589F079F-AC9D-447D-A090-E8001254D81F}"/>
              </a:ext>
            </a:extLst>
          </p:cNvPr>
          <p:cNvSpPr txBox="1">
            <a:spLocks/>
          </p:cNvSpPr>
          <p:nvPr/>
        </p:nvSpPr>
        <p:spPr>
          <a:xfrm>
            <a:off x="1091442" y="6267574"/>
            <a:ext cx="3856553" cy="375653"/>
          </a:xfrm>
          <a:prstGeom prst="rect">
            <a:avLst/>
          </a:prstGeom>
        </p:spPr>
        <p:txBody>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600" dirty="0">
                <a:latin typeface="Times New Roman" panose="02020603050405020304" pitchFamily="18" charset="0"/>
                <a:cs typeface="Times New Roman" panose="02020603050405020304" pitchFamily="18" charset="0"/>
              </a:rPr>
              <a:t>[4] D. Hu, et al. NF 2021.</a:t>
            </a:r>
          </a:p>
        </p:txBody>
      </p:sp>
      <p:sp>
        <p:nvSpPr>
          <p:cNvPr id="4" name="Date Placeholder 3">
            <a:extLst>
              <a:ext uri="{FF2B5EF4-FFF2-40B4-BE49-F238E27FC236}">
                <a16:creationId xmlns:a16="http://schemas.microsoft.com/office/drawing/2014/main" id="{D6034616-05B9-4FB6-B6C4-A053154E8494}"/>
              </a:ext>
            </a:extLst>
          </p:cNvPr>
          <p:cNvSpPr>
            <a:spLocks noGrp="1"/>
          </p:cNvSpPr>
          <p:nvPr>
            <p:ph type="dt" sz="half" idx="2"/>
          </p:nvPr>
        </p:nvSpPr>
        <p:spPr/>
        <p:txBody>
          <a:bodyPr/>
          <a:lstStyle/>
          <a:p>
            <a:r>
              <a:rPr lang="en-US"/>
              <a:t>3 Jun 2025, Runaway Electron Meeting 2025, Lausanne</a:t>
            </a:r>
            <a:endParaRPr lang="fr-FR" dirty="0"/>
          </a:p>
        </p:txBody>
      </p:sp>
      <p:sp>
        <p:nvSpPr>
          <p:cNvPr id="6" name="Slide Number Placeholder 5">
            <a:extLst>
              <a:ext uri="{FF2B5EF4-FFF2-40B4-BE49-F238E27FC236}">
                <a16:creationId xmlns:a16="http://schemas.microsoft.com/office/drawing/2014/main" id="{248FB872-737F-41E0-A05F-C4B51D36A816}"/>
              </a:ext>
            </a:extLst>
          </p:cNvPr>
          <p:cNvSpPr>
            <a:spLocks noGrp="1"/>
          </p:cNvSpPr>
          <p:nvPr>
            <p:ph type="sldNum" sz="quarter" idx="12"/>
          </p:nvPr>
        </p:nvSpPr>
        <p:spPr/>
        <p:txBody>
          <a:bodyPr/>
          <a:lstStyle/>
          <a:p>
            <a:fld id="{E1E1CD7C-2161-7D43-862E-CE4C333CD873}" type="slidenum">
              <a:rPr lang="fr-FR" smtClean="0"/>
              <a:pPr/>
              <a:t>13</a:t>
            </a:fld>
            <a:r>
              <a:rPr lang="fr-FR"/>
              <a:t>/13</a:t>
            </a:r>
            <a:endParaRPr lang="fr-FR" dirty="0"/>
          </a:p>
        </p:txBody>
      </p:sp>
    </p:spTree>
    <p:extLst>
      <p:ext uri="{BB962C8B-B14F-4D97-AF65-F5344CB8AC3E}">
        <p14:creationId xmlns:p14="http://schemas.microsoft.com/office/powerpoint/2010/main" val="993249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EF9F6525-00F0-42D1-8A9E-FF8AB7F6BD69}"/>
              </a:ext>
            </a:extLst>
          </p:cNvPr>
          <p:cNvSpPr txBox="1"/>
          <p:nvPr/>
        </p:nvSpPr>
        <p:spPr>
          <a:xfrm>
            <a:off x="6002692" y="919778"/>
            <a:ext cx="5943280" cy="5016758"/>
          </a:xfrm>
          <a:prstGeom prst="rect">
            <a:avLst/>
          </a:prstGeom>
          <a:noFill/>
          <a:ln>
            <a:solidFill>
              <a:schemeClr val="tx1"/>
            </a:solidFill>
          </a:ln>
        </p:spPr>
        <p:txBody>
          <a:bodyPr wrap="square" rtlCol="0">
            <a:spAutoFit/>
          </a:bodyPr>
          <a:lstStyle/>
          <a:p>
            <a:pPr defTabSz="914377"/>
            <a:r>
              <a:rPr lang="en-US" sz="2000" dirty="0">
                <a:solidFill>
                  <a:srgbClr val="FF0000"/>
                </a:solidFill>
                <a:latin typeface="Arial" panose="020B0604020202020204" pitchFamily="34" charset="0"/>
                <a:cs typeface="Arial" panose="020B0604020202020204" pitchFamily="34" charset="0"/>
              </a:rPr>
              <a:t>Runaway electrons (RE):</a:t>
            </a:r>
          </a:p>
          <a:p>
            <a:pPr defTabSz="914377"/>
            <a:r>
              <a:rPr lang="en-US" sz="2000" dirty="0">
                <a:solidFill>
                  <a:srgbClr val="E30613">
                    <a:lumMod val="60000"/>
                    <a:lumOff val="40000"/>
                  </a:srgbClr>
                </a:solidFill>
                <a:latin typeface="Arial" panose="020B0604020202020204" pitchFamily="34" charset="0"/>
                <a:cs typeface="Arial" panose="020B0604020202020204" pitchFamily="34" charset="0"/>
              </a:rPr>
              <a:t>Very high energy electrons generated in tokamaks</a:t>
            </a:r>
          </a:p>
          <a:p>
            <a:pPr defTabSz="914377"/>
            <a:r>
              <a:rPr lang="en-US" sz="2000" dirty="0">
                <a:solidFill>
                  <a:srgbClr val="E30613">
                    <a:lumMod val="60000"/>
                    <a:lumOff val="40000"/>
                  </a:srgbClr>
                </a:solidFill>
                <a:latin typeface="Arial" panose="020B0604020202020204" pitchFamily="34" charset="0"/>
                <a:cs typeface="Arial" panose="020B0604020202020204" pitchFamily="34" charset="0"/>
              </a:rPr>
              <a:t>[1]</a:t>
            </a:r>
          </a:p>
          <a:p>
            <a:pPr defTabSz="914377"/>
            <a:endParaRPr lang="en-US" sz="2000" dirty="0">
              <a:solidFill>
                <a:srgbClr val="E30613">
                  <a:lumMod val="60000"/>
                  <a:lumOff val="40000"/>
                </a:srgbClr>
              </a:solidFill>
              <a:latin typeface="Angsana New"/>
            </a:endParaRPr>
          </a:p>
          <a:p>
            <a:pPr defTabSz="914377"/>
            <a:endParaRPr lang="en-US" sz="2000" dirty="0">
              <a:solidFill>
                <a:srgbClr val="E30613">
                  <a:lumMod val="60000"/>
                  <a:lumOff val="40000"/>
                </a:srgbClr>
              </a:solidFill>
              <a:latin typeface="Angsana New"/>
            </a:endParaRPr>
          </a:p>
          <a:p>
            <a:pPr defTabSz="914377"/>
            <a:endParaRPr lang="en-US" sz="2000" dirty="0">
              <a:solidFill>
                <a:srgbClr val="E30613">
                  <a:lumMod val="60000"/>
                  <a:lumOff val="40000"/>
                </a:srgbClr>
              </a:solidFill>
              <a:latin typeface="Angsana New"/>
            </a:endParaRPr>
          </a:p>
          <a:p>
            <a:pPr defTabSz="914377"/>
            <a:endParaRPr lang="en-US" sz="2000" dirty="0">
              <a:solidFill>
                <a:srgbClr val="E30613">
                  <a:lumMod val="60000"/>
                  <a:lumOff val="40000"/>
                </a:srgbClr>
              </a:solidFill>
              <a:latin typeface="Angsana New"/>
            </a:endParaRPr>
          </a:p>
          <a:p>
            <a:pPr defTabSz="914377"/>
            <a:endParaRPr lang="en-US" sz="2000" dirty="0">
              <a:solidFill>
                <a:srgbClr val="E30613">
                  <a:lumMod val="60000"/>
                  <a:lumOff val="40000"/>
                </a:srgbClr>
              </a:solidFill>
              <a:latin typeface="Angsana New"/>
            </a:endParaRPr>
          </a:p>
          <a:p>
            <a:pPr defTabSz="914377"/>
            <a:endParaRPr lang="en-US" sz="2000" dirty="0">
              <a:solidFill>
                <a:srgbClr val="E30613">
                  <a:lumMod val="60000"/>
                  <a:lumOff val="40000"/>
                </a:srgbClr>
              </a:solidFill>
              <a:latin typeface="Angsana New"/>
            </a:endParaRPr>
          </a:p>
          <a:p>
            <a:pPr defTabSz="914377"/>
            <a:endParaRPr lang="en-US" sz="2000" dirty="0">
              <a:solidFill>
                <a:srgbClr val="E30613">
                  <a:lumMod val="60000"/>
                  <a:lumOff val="40000"/>
                </a:srgbClr>
              </a:solidFill>
              <a:latin typeface="Angsana New"/>
            </a:endParaRPr>
          </a:p>
          <a:p>
            <a:pPr defTabSz="914377"/>
            <a:endParaRPr lang="en-US" sz="2000" dirty="0">
              <a:solidFill>
                <a:srgbClr val="E30613">
                  <a:lumMod val="60000"/>
                  <a:lumOff val="40000"/>
                </a:srgbClr>
              </a:solidFill>
              <a:latin typeface="Angsana New"/>
            </a:endParaRPr>
          </a:p>
          <a:p>
            <a:pPr defTabSz="914377"/>
            <a:endParaRPr lang="en-US" sz="2000" dirty="0">
              <a:solidFill>
                <a:srgbClr val="E30613">
                  <a:lumMod val="60000"/>
                  <a:lumOff val="40000"/>
                </a:srgbClr>
              </a:solidFill>
              <a:latin typeface="Angsana New"/>
            </a:endParaRPr>
          </a:p>
          <a:p>
            <a:pPr defTabSz="914377"/>
            <a:endParaRPr lang="en-US" sz="2000" dirty="0">
              <a:solidFill>
                <a:srgbClr val="E30613">
                  <a:lumMod val="60000"/>
                  <a:lumOff val="40000"/>
                </a:srgbClr>
              </a:solidFill>
              <a:latin typeface="Angsana New"/>
            </a:endParaRPr>
          </a:p>
          <a:p>
            <a:pPr defTabSz="914377"/>
            <a:endParaRPr lang="en-US" sz="2000" dirty="0">
              <a:solidFill>
                <a:srgbClr val="E30613">
                  <a:lumMod val="60000"/>
                  <a:lumOff val="40000"/>
                </a:srgbClr>
              </a:solidFill>
              <a:latin typeface="Angsana New"/>
            </a:endParaRPr>
          </a:p>
          <a:p>
            <a:pPr defTabSz="914377"/>
            <a:endParaRPr lang="en-US" sz="2000" dirty="0">
              <a:solidFill>
                <a:srgbClr val="E30613">
                  <a:lumMod val="60000"/>
                  <a:lumOff val="40000"/>
                </a:srgbClr>
              </a:solidFill>
              <a:latin typeface="Angsana New"/>
            </a:endParaRPr>
          </a:p>
          <a:p>
            <a:pPr defTabSz="914377"/>
            <a:r>
              <a:rPr lang="en-US" sz="2000" dirty="0">
                <a:solidFill>
                  <a:srgbClr val="E30613">
                    <a:lumMod val="60000"/>
                    <a:lumOff val="40000"/>
                  </a:srgbClr>
                </a:solidFill>
                <a:latin typeface="Angsana New"/>
              </a:rPr>
              <a:t> </a:t>
            </a:r>
          </a:p>
        </p:txBody>
      </p:sp>
      <p:sp>
        <p:nvSpPr>
          <p:cNvPr id="3" name="Espace réservé du contenu 2"/>
          <p:cNvSpPr>
            <a:spLocks noGrp="1"/>
          </p:cNvSpPr>
          <p:nvPr>
            <p:ph sz="half" idx="1"/>
          </p:nvPr>
        </p:nvSpPr>
        <p:spPr>
          <a:xfrm>
            <a:off x="315091" y="919777"/>
            <a:ext cx="5576469" cy="5047536"/>
          </a:xfrm>
          <a:ln>
            <a:solidFill>
              <a:schemeClr val="tx1"/>
            </a:solidFill>
          </a:ln>
        </p:spPr>
        <p:txBody>
          <a:bodyPr>
            <a:noAutofit/>
          </a:bodyPr>
          <a:lstStyle/>
          <a:p>
            <a:pPr marL="0" lvl="2" indent="0">
              <a:buNone/>
            </a:pPr>
            <a:r>
              <a:rPr lang="en-US" dirty="0">
                <a:solidFill>
                  <a:srgbClr val="FF0000"/>
                </a:solidFill>
                <a:cs typeface="Times New Roman" panose="02020603050405020304" pitchFamily="18" charset="0"/>
              </a:rPr>
              <a:t>During disruptions:</a:t>
            </a:r>
            <a:endParaRPr lang="en-US" dirty="0">
              <a:solidFill>
                <a:schemeClr val="accent1">
                  <a:lumMod val="60000"/>
                  <a:lumOff val="40000"/>
                </a:schemeClr>
              </a:solidFill>
              <a:cs typeface="Times New Roman" panose="02020603050405020304" pitchFamily="18" charset="0"/>
            </a:endParaRPr>
          </a:p>
          <a:p>
            <a:pPr marL="274948" lvl="2" indent="0">
              <a:buNone/>
            </a:pPr>
            <a:endParaRPr lang="en-US" dirty="0">
              <a:solidFill>
                <a:srgbClr val="0070C0"/>
              </a:solidFill>
              <a:cs typeface="Times New Roman" panose="02020603050405020304" pitchFamily="18" charset="0"/>
            </a:endParaRPr>
          </a:p>
          <a:p>
            <a:pPr marL="274948" lvl="2" indent="0">
              <a:buNone/>
            </a:pPr>
            <a:endParaRPr lang="en-US" dirty="0">
              <a:cs typeface="Times New Roman" panose="02020603050405020304" pitchFamily="18" charset="0"/>
            </a:endParaRPr>
          </a:p>
          <a:p>
            <a:pPr marL="274948" lvl="2" indent="0">
              <a:buNone/>
            </a:pPr>
            <a:endParaRPr lang="en-US" dirty="0">
              <a:cs typeface="Times New Roman" panose="02020603050405020304" pitchFamily="18" charset="0"/>
            </a:endParaRPr>
          </a:p>
          <a:p>
            <a:pPr marL="274948" lvl="2" indent="0">
              <a:buNone/>
            </a:pPr>
            <a:endParaRPr lang="en-US" dirty="0">
              <a:cs typeface="Times New Roman" panose="02020603050405020304" pitchFamily="18" charset="0"/>
            </a:endParaRPr>
          </a:p>
          <a:p>
            <a:pPr marL="274948" lvl="2" indent="0">
              <a:buNone/>
            </a:pPr>
            <a:endParaRPr lang="en-US" dirty="0">
              <a:cs typeface="Times New Roman" panose="02020603050405020304" pitchFamily="18" charset="0"/>
            </a:endParaRPr>
          </a:p>
          <a:p>
            <a:pPr marL="274948" lvl="2" indent="0">
              <a:buNone/>
            </a:pPr>
            <a:endParaRPr lang="en-US" dirty="0">
              <a:cs typeface="Times New Roman" panose="02020603050405020304" pitchFamily="18" charset="0"/>
            </a:endParaRPr>
          </a:p>
        </p:txBody>
      </p:sp>
      <p:sp>
        <p:nvSpPr>
          <p:cNvPr id="7" name="Titre 6"/>
          <p:cNvSpPr>
            <a:spLocks noGrp="1"/>
          </p:cNvSpPr>
          <p:nvPr>
            <p:ph type="title"/>
          </p:nvPr>
        </p:nvSpPr>
        <p:spPr>
          <a:xfrm>
            <a:off x="1256736" y="277969"/>
            <a:ext cx="9747593" cy="732668"/>
          </a:xfrm>
        </p:spPr>
        <p:txBody>
          <a:bodyPr/>
          <a:lstStyle/>
          <a:p>
            <a:r>
              <a:rPr lang="en-US" dirty="0">
                <a:solidFill>
                  <a:srgbClr val="92D050"/>
                </a:solidFill>
              </a:rPr>
              <a:t>Runaway electrons in tokamak disruptions</a:t>
            </a:r>
            <a:endParaRPr lang="fr-FR" dirty="0">
              <a:solidFill>
                <a:srgbClr val="92D050"/>
              </a:solidFill>
            </a:endParaRPr>
          </a:p>
        </p:txBody>
      </p:sp>
      <p:sp>
        <p:nvSpPr>
          <p:cNvPr id="16" name="Espace réservé du pied de page 4">
            <a:extLst>
              <a:ext uri="{FF2B5EF4-FFF2-40B4-BE49-F238E27FC236}">
                <a16:creationId xmlns:a16="http://schemas.microsoft.com/office/drawing/2014/main" id="{7FFDAC39-EC3A-4517-9731-5A3756BD0BDC}"/>
              </a:ext>
            </a:extLst>
          </p:cNvPr>
          <p:cNvSpPr txBox="1">
            <a:spLocks/>
          </p:cNvSpPr>
          <p:nvPr/>
        </p:nvSpPr>
        <p:spPr>
          <a:xfrm>
            <a:off x="968285" y="6284788"/>
            <a:ext cx="10854531" cy="486833"/>
          </a:xfrm>
          <a:prstGeom prst="rect">
            <a:avLst/>
          </a:prstGeom>
        </p:spPr>
        <p:txBody>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r>
              <a:rPr lang="en-US" sz="1600" dirty="0">
                <a:solidFill>
                  <a:srgbClr val="F39869"/>
                </a:solidFill>
                <a:latin typeface="Times New Roman" panose="02020603050405020304" pitchFamily="18" charset="0"/>
                <a:cs typeface="Times New Roman" panose="02020603050405020304" pitchFamily="18" charset="0"/>
              </a:rPr>
              <a:t>[1]</a:t>
            </a:r>
            <a:r>
              <a:rPr lang="en-US" sz="1600" dirty="0">
                <a:solidFill>
                  <a:srgbClr val="413C3A"/>
                </a:solidFill>
                <a:latin typeface="Times New Roman" panose="02020603050405020304" pitchFamily="18" charset="0"/>
                <a:cs typeface="Times New Roman" panose="02020603050405020304" pitchFamily="18" charset="0"/>
              </a:rPr>
              <a:t> A. Boozer. </a:t>
            </a:r>
            <a:r>
              <a:rPr lang="en-US" sz="1600" dirty="0" err="1">
                <a:solidFill>
                  <a:srgbClr val="413C3A"/>
                </a:solidFill>
                <a:latin typeface="Times New Roman" panose="02020603050405020304" pitchFamily="18" charset="0"/>
                <a:cs typeface="Times New Roman" panose="02020603050405020304" pitchFamily="18" charset="0"/>
              </a:rPr>
              <a:t>PoP</a:t>
            </a:r>
            <a:r>
              <a:rPr lang="en-US" sz="1600" dirty="0">
                <a:solidFill>
                  <a:srgbClr val="413C3A"/>
                </a:solidFill>
                <a:latin typeface="Times New Roman" panose="02020603050405020304" pitchFamily="18" charset="0"/>
                <a:cs typeface="Times New Roman" panose="02020603050405020304" pitchFamily="18" charset="0"/>
              </a:rPr>
              <a:t>, 22(3), 03 2015.</a:t>
            </a:r>
            <a:endParaRPr lang="fr-FR" sz="1600" dirty="0">
              <a:solidFill>
                <a:srgbClr val="413C3A"/>
              </a:solidFill>
              <a:latin typeface="Times New Roman" panose="02020603050405020304" pitchFamily="18" charset="0"/>
              <a:cs typeface="Times New Roman" panose="02020603050405020304" pitchFamily="18" charset="0"/>
            </a:endParaRPr>
          </a:p>
        </p:txBody>
      </p:sp>
      <p:grpSp>
        <p:nvGrpSpPr>
          <p:cNvPr id="9" name="Group 8">
            <a:extLst>
              <a:ext uri="{FF2B5EF4-FFF2-40B4-BE49-F238E27FC236}">
                <a16:creationId xmlns:a16="http://schemas.microsoft.com/office/drawing/2014/main" id="{D35C592C-5320-4F30-9599-20C0E8487130}"/>
              </a:ext>
            </a:extLst>
          </p:cNvPr>
          <p:cNvGrpSpPr/>
          <p:nvPr/>
        </p:nvGrpSpPr>
        <p:grpSpPr>
          <a:xfrm>
            <a:off x="583192" y="1989033"/>
            <a:ext cx="5078217" cy="1236207"/>
            <a:chOff x="2472270" y="1316097"/>
            <a:chExt cx="1827025" cy="927155"/>
          </a:xfrm>
        </p:grpSpPr>
        <p:sp>
          <p:nvSpPr>
            <p:cNvPr id="18" name="TextBox 17">
              <a:extLst>
                <a:ext uri="{FF2B5EF4-FFF2-40B4-BE49-F238E27FC236}">
                  <a16:creationId xmlns:a16="http://schemas.microsoft.com/office/drawing/2014/main" id="{A8C818D4-ACF0-4B7F-9756-0C566A52D8C9}"/>
                </a:ext>
              </a:extLst>
            </p:cNvPr>
            <p:cNvSpPr txBox="1"/>
            <p:nvPr/>
          </p:nvSpPr>
          <p:spPr>
            <a:xfrm>
              <a:off x="2472270" y="1316097"/>
              <a:ext cx="1827025" cy="500233"/>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r" defTabSz="914377"/>
              <a:r>
                <a:rPr lang="en-US" sz="1867" dirty="0">
                  <a:solidFill>
                    <a:srgbClr val="FFFFFF"/>
                  </a:solidFill>
                  <a:latin typeface="Calibri Light"/>
                </a:rPr>
                <a:t>Current quench (CQ)</a:t>
              </a:r>
            </a:p>
            <a:p>
              <a:pPr algn="r" defTabSz="914377"/>
              <a:r>
                <a:rPr lang="en-US" sz="1867" dirty="0">
                  <a:solidFill>
                    <a:srgbClr val="FFFFFF"/>
                  </a:solidFill>
                  <a:latin typeface="Calibri Light"/>
                </a:rPr>
                <a:t> ~10</a:t>
              </a:r>
              <a:r>
                <a:rPr lang="en-US" sz="1867" baseline="30000" dirty="0">
                  <a:solidFill>
                    <a:srgbClr val="FFFFFF"/>
                  </a:solidFill>
                  <a:latin typeface="Calibri Light"/>
                </a:rPr>
                <a:t>2 </a:t>
              </a:r>
              <a:r>
                <a:rPr lang="en-US" sz="1867" dirty="0" err="1">
                  <a:solidFill>
                    <a:srgbClr val="FFFFFF"/>
                  </a:solidFill>
                  <a:latin typeface="Calibri Light"/>
                </a:rPr>
                <a:t>ms</a:t>
              </a:r>
              <a:endParaRPr lang="en-US" sz="1867" dirty="0">
                <a:solidFill>
                  <a:srgbClr val="FFFFFF"/>
                </a:solidFill>
                <a:latin typeface="Calibri Light"/>
              </a:endParaRPr>
            </a:p>
          </p:txBody>
        </p:sp>
        <p:cxnSp>
          <p:nvCxnSpPr>
            <p:cNvPr id="23" name="Straight Arrow Connector 22">
              <a:extLst>
                <a:ext uri="{FF2B5EF4-FFF2-40B4-BE49-F238E27FC236}">
                  <a16:creationId xmlns:a16="http://schemas.microsoft.com/office/drawing/2014/main" id="{88364AD6-AA6E-422F-AAAF-55B75081D3F8}"/>
                </a:ext>
              </a:extLst>
            </p:cNvPr>
            <p:cNvCxnSpPr>
              <a:cxnSpLocks/>
            </p:cNvCxnSpPr>
            <p:nvPr/>
          </p:nvCxnSpPr>
          <p:spPr>
            <a:xfrm>
              <a:off x="3832940" y="1839317"/>
              <a:ext cx="0" cy="4039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DF9BB196-FC39-4255-BEE1-06C3E9CC1741}"/>
              </a:ext>
            </a:extLst>
          </p:cNvPr>
          <p:cNvGrpSpPr/>
          <p:nvPr/>
        </p:nvGrpSpPr>
        <p:grpSpPr>
          <a:xfrm>
            <a:off x="1752059" y="3509986"/>
            <a:ext cx="5295392" cy="1872838"/>
            <a:chOff x="1314044" y="2632490"/>
            <a:chExt cx="3971544" cy="1404629"/>
          </a:xfrm>
        </p:grpSpPr>
        <p:sp>
          <p:nvSpPr>
            <p:cNvPr id="31" name="Flowchart: Connector 30">
              <a:extLst>
                <a:ext uri="{FF2B5EF4-FFF2-40B4-BE49-F238E27FC236}">
                  <a16:creationId xmlns:a16="http://schemas.microsoft.com/office/drawing/2014/main" id="{BB3F402F-3592-431E-B19B-739A47AAC043}"/>
                </a:ext>
              </a:extLst>
            </p:cNvPr>
            <p:cNvSpPr/>
            <p:nvPr/>
          </p:nvSpPr>
          <p:spPr>
            <a:xfrm>
              <a:off x="4961478" y="3078684"/>
              <a:ext cx="153466" cy="153466"/>
            </a:xfrm>
            <a:prstGeom prst="flowChartConnector">
              <a:avLst/>
            </a:prstGeom>
            <a:solidFill>
              <a:schemeClr val="accent1">
                <a:lumMod val="40000"/>
                <a:lumOff val="60000"/>
              </a:schemeClr>
            </a:solidFill>
            <a:ln>
              <a:solidFill>
                <a:srgbClr val="FF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377"/>
              <a:endParaRPr lang="en-US" dirty="0">
                <a:solidFill>
                  <a:srgbClr val="FFFFFF"/>
                </a:solidFill>
                <a:latin typeface="Angsana New"/>
              </a:endParaRPr>
            </a:p>
          </p:txBody>
        </p:sp>
        <p:sp>
          <p:nvSpPr>
            <p:cNvPr id="44" name="Rectangle: Rounded Corners 43">
              <a:extLst>
                <a:ext uri="{FF2B5EF4-FFF2-40B4-BE49-F238E27FC236}">
                  <a16:creationId xmlns:a16="http://schemas.microsoft.com/office/drawing/2014/main" id="{654702C1-87BD-4021-A1D8-E91A70502230}"/>
                </a:ext>
              </a:extLst>
            </p:cNvPr>
            <p:cNvSpPr/>
            <p:nvPr/>
          </p:nvSpPr>
          <p:spPr>
            <a:xfrm>
              <a:off x="4796663" y="2922243"/>
              <a:ext cx="488925" cy="493917"/>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srgbClr val="FFFFFF"/>
                </a:solidFill>
                <a:latin typeface="Angsana New"/>
              </a:endParaRPr>
            </a:p>
          </p:txBody>
        </p:sp>
        <p:cxnSp>
          <p:nvCxnSpPr>
            <p:cNvPr id="51" name="Straight Arrow Connector 50">
              <a:extLst>
                <a:ext uri="{FF2B5EF4-FFF2-40B4-BE49-F238E27FC236}">
                  <a16:creationId xmlns:a16="http://schemas.microsoft.com/office/drawing/2014/main" id="{FB2F1284-775C-472F-8A3E-62EC85D11C07}"/>
                </a:ext>
              </a:extLst>
            </p:cNvPr>
            <p:cNvCxnSpPr>
              <a:cxnSpLocks/>
            </p:cNvCxnSpPr>
            <p:nvPr/>
          </p:nvCxnSpPr>
          <p:spPr>
            <a:xfrm>
              <a:off x="4897222" y="3325361"/>
              <a:ext cx="283783" cy="0"/>
            </a:xfrm>
            <a:prstGeom prst="straightConnector1">
              <a:avLst/>
            </a:prstGeom>
            <a:ln>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24AD52C8-DD62-4951-88A8-60BEC864AE5E}"/>
                </a:ext>
              </a:extLst>
            </p:cNvPr>
            <p:cNvGrpSpPr/>
            <p:nvPr/>
          </p:nvGrpSpPr>
          <p:grpSpPr>
            <a:xfrm>
              <a:off x="1314044" y="3253464"/>
              <a:ext cx="3423983" cy="783655"/>
              <a:chOff x="1314044" y="3253464"/>
              <a:chExt cx="3423983" cy="783655"/>
            </a:xfrm>
          </p:grpSpPr>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47B843B9-EEBE-4423-AC95-8C149A77998F}"/>
                      </a:ext>
                    </a:extLst>
                  </p:cNvPr>
                  <p:cNvSpPr txBox="1"/>
                  <p:nvPr/>
                </p:nvSpPr>
                <p:spPr>
                  <a:xfrm>
                    <a:off x="1314044" y="3286240"/>
                    <a:ext cx="2055362" cy="750879"/>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defTabSz="914377"/>
                    <a:r>
                      <a:rPr lang="en-US" dirty="0">
                        <a:solidFill>
                          <a:srgbClr val="413C3A"/>
                        </a:solidFill>
                        <a:latin typeface="Calibri Light"/>
                      </a:rPr>
                      <a:t>Fast electrons with low collision rates (</a:t>
                    </a:r>
                    <a:r>
                      <a:rPr lang="en-US" b="1" dirty="0">
                        <a:solidFill>
                          <a:srgbClr val="413C3A"/>
                        </a:solidFill>
                        <a:latin typeface="Calibri Light"/>
                      </a:rPr>
                      <a:t>seeds</a:t>
                    </a:r>
                    <a:r>
                      <a:rPr lang="en-US" dirty="0">
                        <a:solidFill>
                          <a:srgbClr val="413C3A"/>
                        </a:solidFill>
                        <a:latin typeface="Calibri Light"/>
                      </a:rPr>
                      <a:t>);</a:t>
                    </a:r>
                  </a:p>
                  <a:p>
                    <a:pPr algn="ctr" defTabSz="914377"/>
                    <a14:m>
                      <m:oMathPara xmlns:m="http://schemas.openxmlformats.org/officeDocument/2006/math">
                        <m:oMathParaPr>
                          <m:jc m:val="centerGroup"/>
                        </m:oMathParaPr>
                        <m:oMath xmlns:m="http://schemas.openxmlformats.org/officeDocument/2006/math">
                          <m:sSub>
                            <m:sSubPr>
                              <m:ctrlPr>
                                <a:rPr lang="en-US" sz="2133" i="1">
                                  <a:solidFill>
                                    <a:srgbClr val="413C3A"/>
                                  </a:solidFill>
                                  <a:latin typeface="Cambria Math" panose="02040503050406030204" pitchFamily="18" charset="0"/>
                                </a:rPr>
                              </m:ctrlPr>
                            </m:sSubPr>
                            <m:e>
                              <m:r>
                                <a:rPr lang="en-US" sz="2133" i="1">
                                  <a:solidFill>
                                    <a:srgbClr val="413C3A"/>
                                  </a:solidFill>
                                  <a:latin typeface="Cambria Math" panose="02040503050406030204" pitchFamily="18" charset="0"/>
                                </a:rPr>
                                <m:t>𝑒</m:t>
                              </m:r>
                              <m:r>
                                <a:rPr lang="en-US" sz="2133" i="1">
                                  <a:solidFill>
                                    <a:srgbClr val="413C3A"/>
                                  </a:solidFill>
                                  <a:latin typeface="Cambria Math" panose="02040503050406030204" pitchFamily="18" charset="0"/>
                                  <a:ea typeface="Cambria Math" panose="02040503050406030204" pitchFamily="18" charset="0"/>
                                </a:rPr>
                                <m:t>∙</m:t>
                              </m:r>
                              <m:r>
                                <a:rPr lang="en-US" sz="2133" i="1">
                                  <a:solidFill>
                                    <a:srgbClr val="413C3A"/>
                                  </a:solidFill>
                                  <a:latin typeface="Cambria Math" panose="02040503050406030204" pitchFamily="18" charset="0"/>
                                </a:rPr>
                                <m:t>𝐸</m:t>
                              </m:r>
                            </m:e>
                            <m:sub>
                              <m:r>
                                <a:rPr lang="en-US" sz="2133" i="1">
                                  <a:solidFill>
                                    <a:srgbClr val="413C3A"/>
                                  </a:solidFill>
                                  <a:latin typeface="Cambria Math" panose="02040503050406030204" pitchFamily="18" charset="0"/>
                                </a:rPr>
                                <m:t>𝑙</m:t>
                              </m:r>
                            </m:sub>
                          </m:sSub>
                          <m:r>
                            <a:rPr lang="en-US" sz="2133" i="1">
                              <a:solidFill>
                                <a:srgbClr val="413C3A"/>
                              </a:solidFill>
                              <a:latin typeface="Cambria Math" panose="02040503050406030204" pitchFamily="18" charset="0"/>
                            </a:rPr>
                            <m:t>&gt;</m:t>
                          </m:r>
                          <m:sSub>
                            <m:sSubPr>
                              <m:ctrlPr>
                                <a:rPr lang="en-US" sz="2133" i="1">
                                  <a:solidFill>
                                    <a:srgbClr val="413C3A"/>
                                  </a:solidFill>
                                  <a:latin typeface="Cambria Math" panose="02040503050406030204" pitchFamily="18" charset="0"/>
                                </a:rPr>
                              </m:ctrlPr>
                            </m:sSubPr>
                            <m:e>
                              <m:r>
                                <a:rPr lang="en-US" sz="2133" i="1">
                                  <a:solidFill>
                                    <a:srgbClr val="413C3A"/>
                                  </a:solidFill>
                                  <a:latin typeface="Cambria Math" panose="02040503050406030204" pitchFamily="18" charset="0"/>
                                </a:rPr>
                                <m:t>𝐹</m:t>
                              </m:r>
                            </m:e>
                            <m:sub>
                              <m:r>
                                <a:rPr lang="en-US" sz="2133" i="1">
                                  <a:solidFill>
                                    <a:srgbClr val="413C3A"/>
                                  </a:solidFill>
                                  <a:latin typeface="Cambria Math" panose="02040503050406030204" pitchFamily="18" charset="0"/>
                                </a:rPr>
                                <m:t>𝑓𝑟𝑖𝑐𝑡𝑖𝑜𝑛</m:t>
                              </m:r>
                            </m:sub>
                          </m:sSub>
                        </m:oMath>
                      </m:oMathPara>
                    </a14:m>
                    <a:endParaRPr lang="en-US" sz="2133" baseline="-25000" dirty="0">
                      <a:solidFill>
                        <a:srgbClr val="413C3A"/>
                      </a:solidFill>
                      <a:latin typeface="Angsana New"/>
                    </a:endParaRPr>
                  </a:p>
                </p:txBody>
              </p:sp>
            </mc:Choice>
            <mc:Fallback xmlns="">
              <p:sp>
                <p:nvSpPr>
                  <p:cNvPr id="20" name="TextBox 19">
                    <a:extLst>
                      <a:ext uri="{FF2B5EF4-FFF2-40B4-BE49-F238E27FC236}">
                        <a16:creationId xmlns:a16="http://schemas.microsoft.com/office/drawing/2014/main" id="{47B843B9-EEBE-4423-AC95-8C149A77998F}"/>
                      </a:ext>
                    </a:extLst>
                  </p:cNvPr>
                  <p:cNvSpPr txBox="1">
                    <a:spLocks noRot="1" noChangeAspect="1" noMove="1" noResize="1" noEditPoints="1" noAdjustHandles="1" noChangeArrowheads="1" noChangeShapeType="1" noTextEdit="1"/>
                  </p:cNvSpPr>
                  <p:nvPr/>
                </p:nvSpPr>
                <p:spPr>
                  <a:xfrm>
                    <a:off x="1314044" y="3286240"/>
                    <a:ext cx="2055362" cy="750879"/>
                  </a:xfrm>
                  <a:prstGeom prst="rect">
                    <a:avLst/>
                  </a:prstGeom>
                  <a:blipFill>
                    <a:blip r:embed="rId2"/>
                    <a:stretch>
                      <a:fillRect t="-3012" b="-3012"/>
                    </a:stretch>
                  </a:blipFill>
                  <a:ln/>
                </p:spPr>
                <p:txBody>
                  <a:bodyPr/>
                  <a:lstStyle/>
                  <a:p>
                    <a:r>
                      <a:rPr lang="en-US">
                        <a:noFill/>
                      </a:rPr>
                      <a:t> </a:t>
                    </a:r>
                  </a:p>
                </p:txBody>
              </p:sp>
            </mc:Fallback>
          </mc:AlternateContent>
          <p:sp>
            <p:nvSpPr>
              <p:cNvPr id="15" name="Arrow: Right 14">
                <a:extLst>
                  <a:ext uri="{FF2B5EF4-FFF2-40B4-BE49-F238E27FC236}">
                    <a16:creationId xmlns:a16="http://schemas.microsoft.com/office/drawing/2014/main" id="{B9E49576-4750-4592-A6D8-59834D9C281B}"/>
                  </a:ext>
                </a:extLst>
              </p:cNvPr>
              <p:cNvSpPr/>
              <p:nvPr/>
            </p:nvSpPr>
            <p:spPr>
              <a:xfrm>
                <a:off x="3369406" y="3253464"/>
                <a:ext cx="1368621" cy="169974"/>
              </a:xfrm>
              <a:prstGeom prst="rightArrow">
                <a:avLst/>
              </a:prstGeom>
              <a:ln/>
            </p:spPr>
            <p:style>
              <a:lnRef idx="2">
                <a:schemeClr val="accent1"/>
              </a:lnRef>
              <a:fillRef idx="1">
                <a:schemeClr val="lt1"/>
              </a:fillRef>
              <a:effectRef idx="0">
                <a:schemeClr val="accent1"/>
              </a:effectRef>
              <a:fontRef idx="minor">
                <a:schemeClr val="dk1"/>
              </a:fontRef>
            </p:style>
            <p:txBody>
              <a:bodyPr rtlCol="0" anchor="ctr"/>
              <a:lstStyle/>
              <a:p>
                <a:pPr algn="ctr" defTabSz="914377"/>
                <a:endParaRPr lang="en-US">
                  <a:solidFill>
                    <a:srgbClr val="413C3A"/>
                  </a:solidFill>
                  <a:latin typeface="Angsana New"/>
                </a:endParaRPr>
              </a:p>
            </p:txBody>
          </p:sp>
        </p:grpSp>
        <p:sp>
          <p:nvSpPr>
            <p:cNvPr id="24" name="TextBox 23">
              <a:extLst>
                <a:ext uri="{FF2B5EF4-FFF2-40B4-BE49-F238E27FC236}">
                  <a16:creationId xmlns:a16="http://schemas.microsoft.com/office/drawing/2014/main" id="{D07617ED-B3FF-4ED6-A8F9-0523B7F2B100}"/>
                </a:ext>
              </a:extLst>
            </p:cNvPr>
            <p:cNvSpPr txBox="1"/>
            <p:nvPr/>
          </p:nvSpPr>
          <p:spPr>
            <a:xfrm>
              <a:off x="4857298" y="2632490"/>
              <a:ext cx="393982" cy="276999"/>
            </a:xfrm>
            <a:prstGeom prst="rect">
              <a:avLst/>
            </a:prstGeom>
            <a:noFill/>
          </p:spPr>
          <p:txBody>
            <a:bodyPr wrap="square" rtlCol="0">
              <a:spAutoFit/>
            </a:bodyPr>
            <a:lstStyle/>
            <a:p>
              <a:pPr defTabSz="914377"/>
              <a:r>
                <a:rPr lang="en-US" dirty="0">
                  <a:solidFill>
                    <a:srgbClr val="413C3A"/>
                  </a:solidFill>
                  <a:latin typeface="Angsana New"/>
                </a:rPr>
                <a:t>(1)</a:t>
              </a:r>
            </a:p>
          </p:txBody>
        </p:sp>
      </p:grpSp>
      <p:grpSp>
        <p:nvGrpSpPr>
          <p:cNvPr id="14" name="Group 13">
            <a:extLst>
              <a:ext uri="{FF2B5EF4-FFF2-40B4-BE49-F238E27FC236}">
                <a16:creationId xmlns:a16="http://schemas.microsoft.com/office/drawing/2014/main" id="{A1F28995-1CCD-4166-9B67-9EF323392CB3}"/>
              </a:ext>
            </a:extLst>
          </p:cNvPr>
          <p:cNvGrpSpPr/>
          <p:nvPr/>
        </p:nvGrpSpPr>
        <p:grpSpPr>
          <a:xfrm>
            <a:off x="7333664" y="3518484"/>
            <a:ext cx="713769" cy="1030328"/>
            <a:chOff x="5500247" y="2638863"/>
            <a:chExt cx="535327" cy="772746"/>
          </a:xfrm>
        </p:grpSpPr>
        <p:sp>
          <p:nvSpPr>
            <p:cNvPr id="35" name="Flowchart: Connector 34">
              <a:extLst>
                <a:ext uri="{FF2B5EF4-FFF2-40B4-BE49-F238E27FC236}">
                  <a16:creationId xmlns:a16="http://schemas.microsoft.com/office/drawing/2014/main" id="{70F32707-3FFD-4119-A01E-12178897012B}"/>
                </a:ext>
              </a:extLst>
            </p:cNvPr>
            <p:cNvSpPr/>
            <p:nvPr/>
          </p:nvSpPr>
          <p:spPr>
            <a:xfrm>
              <a:off x="5675421" y="3078684"/>
              <a:ext cx="153466" cy="153466"/>
            </a:xfrm>
            <a:prstGeom prst="flowChartConnector">
              <a:avLst/>
            </a:prstGeom>
            <a:solidFill>
              <a:schemeClr val="accent1">
                <a:lumMod val="75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defTabSz="914377"/>
              <a:endParaRPr lang="en-US" dirty="0">
                <a:solidFill>
                  <a:srgbClr val="413C3A"/>
                </a:solidFill>
                <a:latin typeface="Angsana New"/>
              </a:endParaRPr>
            </a:p>
          </p:txBody>
        </p:sp>
        <p:sp>
          <p:nvSpPr>
            <p:cNvPr id="48" name="Rectangle: Rounded Corners 47">
              <a:extLst>
                <a:ext uri="{FF2B5EF4-FFF2-40B4-BE49-F238E27FC236}">
                  <a16:creationId xmlns:a16="http://schemas.microsoft.com/office/drawing/2014/main" id="{86FF2DE7-0E70-4363-8014-20E2FE90CF14}"/>
                </a:ext>
              </a:extLst>
            </p:cNvPr>
            <p:cNvSpPr/>
            <p:nvPr/>
          </p:nvSpPr>
          <p:spPr>
            <a:xfrm>
              <a:off x="5500247" y="2917692"/>
              <a:ext cx="488925" cy="493917"/>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srgbClr val="FFFFFF"/>
                </a:solidFill>
                <a:latin typeface="Angsana New"/>
              </a:endParaRPr>
            </a:p>
          </p:txBody>
        </p:sp>
        <p:cxnSp>
          <p:nvCxnSpPr>
            <p:cNvPr id="52" name="Straight Arrow Connector 51">
              <a:extLst>
                <a:ext uri="{FF2B5EF4-FFF2-40B4-BE49-F238E27FC236}">
                  <a16:creationId xmlns:a16="http://schemas.microsoft.com/office/drawing/2014/main" id="{6D3C6BB5-3BBA-45C0-AFC9-63BB032DC26F}"/>
                </a:ext>
              </a:extLst>
            </p:cNvPr>
            <p:cNvCxnSpPr>
              <a:cxnSpLocks/>
            </p:cNvCxnSpPr>
            <p:nvPr/>
          </p:nvCxnSpPr>
          <p:spPr>
            <a:xfrm>
              <a:off x="5630348" y="3336241"/>
              <a:ext cx="283783"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B2542894-AF1B-4A71-9634-84821990CC42}"/>
                </a:ext>
              </a:extLst>
            </p:cNvPr>
            <p:cNvSpPr txBox="1"/>
            <p:nvPr/>
          </p:nvSpPr>
          <p:spPr>
            <a:xfrm>
              <a:off x="5509200" y="2638863"/>
              <a:ext cx="393982" cy="276999"/>
            </a:xfrm>
            <a:prstGeom prst="rect">
              <a:avLst/>
            </a:prstGeom>
            <a:noFill/>
          </p:spPr>
          <p:txBody>
            <a:bodyPr wrap="square" rtlCol="0">
              <a:spAutoFit/>
            </a:bodyPr>
            <a:lstStyle/>
            <a:p>
              <a:pPr defTabSz="914377"/>
              <a:r>
                <a:rPr lang="en-US" dirty="0">
                  <a:solidFill>
                    <a:srgbClr val="413C3A"/>
                  </a:solidFill>
                  <a:latin typeface="Angsana New"/>
                </a:rPr>
                <a:t>(2)</a:t>
              </a:r>
            </a:p>
          </p:txBody>
        </p:sp>
        <p:sp>
          <p:nvSpPr>
            <p:cNvPr id="25" name="TextBox 24">
              <a:extLst>
                <a:ext uri="{FF2B5EF4-FFF2-40B4-BE49-F238E27FC236}">
                  <a16:creationId xmlns:a16="http://schemas.microsoft.com/office/drawing/2014/main" id="{7C7C8152-48E8-46F3-9EB8-D3E742EB12CB}"/>
                </a:ext>
              </a:extLst>
            </p:cNvPr>
            <p:cNvSpPr txBox="1"/>
            <p:nvPr/>
          </p:nvSpPr>
          <p:spPr>
            <a:xfrm>
              <a:off x="5586231" y="2892862"/>
              <a:ext cx="449343" cy="223091"/>
            </a:xfrm>
            <a:prstGeom prst="rect">
              <a:avLst/>
            </a:prstGeom>
            <a:noFill/>
          </p:spPr>
          <p:txBody>
            <a:bodyPr wrap="square" rtlCol="0">
              <a:spAutoFit/>
            </a:bodyPr>
            <a:lstStyle/>
            <a:p>
              <a:pPr defTabSz="914377"/>
              <a:r>
                <a:rPr lang="en-US" sz="1333" dirty="0">
                  <a:solidFill>
                    <a:srgbClr val="E30613"/>
                  </a:solidFill>
                  <a:latin typeface="Calibri Light"/>
                </a:rPr>
                <a:t>RE</a:t>
              </a:r>
            </a:p>
          </p:txBody>
        </p:sp>
      </p:grpSp>
      <p:grpSp>
        <p:nvGrpSpPr>
          <p:cNvPr id="26" name="Group 25">
            <a:extLst>
              <a:ext uri="{FF2B5EF4-FFF2-40B4-BE49-F238E27FC236}">
                <a16:creationId xmlns:a16="http://schemas.microsoft.com/office/drawing/2014/main" id="{29303DB1-B0A3-4D47-9AE8-E693C34DD47A}"/>
              </a:ext>
            </a:extLst>
          </p:cNvPr>
          <p:cNvGrpSpPr/>
          <p:nvPr/>
        </p:nvGrpSpPr>
        <p:grpSpPr>
          <a:xfrm>
            <a:off x="6395551" y="3502839"/>
            <a:ext cx="4441419" cy="2259263"/>
            <a:chOff x="4796663" y="2627129"/>
            <a:chExt cx="3331064" cy="1694447"/>
          </a:xfrm>
        </p:grpSpPr>
        <p:grpSp>
          <p:nvGrpSpPr>
            <p:cNvPr id="22" name="Group 21">
              <a:extLst>
                <a:ext uri="{FF2B5EF4-FFF2-40B4-BE49-F238E27FC236}">
                  <a16:creationId xmlns:a16="http://schemas.microsoft.com/office/drawing/2014/main" id="{6D6A3AC5-D4DA-4147-BECF-5B88E85954FD}"/>
                </a:ext>
              </a:extLst>
            </p:cNvPr>
            <p:cNvGrpSpPr/>
            <p:nvPr/>
          </p:nvGrpSpPr>
          <p:grpSpPr>
            <a:xfrm>
              <a:off x="4796663" y="3579097"/>
              <a:ext cx="2678537" cy="742479"/>
              <a:chOff x="4796663" y="3579097"/>
              <a:chExt cx="2678537" cy="742479"/>
            </a:xfrm>
          </p:grpSpPr>
          <p:sp>
            <p:nvSpPr>
              <p:cNvPr id="13" name="TextBox 12">
                <a:extLst>
                  <a:ext uri="{FF2B5EF4-FFF2-40B4-BE49-F238E27FC236}">
                    <a16:creationId xmlns:a16="http://schemas.microsoft.com/office/drawing/2014/main" id="{55B1D5E9-0981-4D78-BFDF-24CA96F2BFF9}"/>
                  </a:ext>
                </a:extLst>
              </p:cNvPr>
              <p:cNvSpPr txBox="1"/>
              <p:nvPr/>
            </p:nvSpPr>
            <p:spPr>
              <a:xfrm>
                <a:off x="4796663" y="3836828"/>
                <a:ext cx="2678537" cy="484748"/>
              </a:xfrm>
              <a:prstGeom prst="rect">
                <a:avLst/>
              </a:prstGeom>
              <a:noFill/>
              <a:ln w="28575">
                <a:solidFill>
                  <a:srgbClr val="C00000"/>
                </a:solidFill>
              </a:ln>
            </p:spPr>
            <p:txBody>
              <a:bodyPr wrap="square" rtlCol="0">
                <a:spAutoFit/>
              </a:bodyPr>
              <a:lstStyle/>
              <a:p>
                <a:pPr defTabSz="914377"/>
                <a:r>
                  <a:rPr lang="en-US" dirty="0">
                    <a:solidFill>
                      <a:srgbClr val="413C3A"/>
                    </a:solidFill>
                    <a:latin typeface="Calibri Light"/>
                  </a:rPr>
                  <a:t>Avalanche via close collisions with thermal electrons.</a:t>
                </a:r>
              </a:p>
            </p:txBody>
          </p:sp>
          <p:sp>
            <p:nvSpPr>
              <p:cNvPr id="21" name="Arrow: Up 20">
                <a:extLst>
                  <a:ext uri="{FF2B5EF4-FFF2-40B4-BE49-F238E27FC236}">
                    <a16:creationId xmlns:a16="http://schemas.microsoft.com/office/drawing/2014/main" id="{72D1CA2F-EFCA-4CC6-8BE3-47853433AF97}"/>
                  </a:ext>
                </a:extLst>
              </p:cNvPr>
              <p:cNvSpPr/>
              <p:nvPr/>
            </p:nvSpPr>
            <p:spPr>
              <a:xfrm>
                <a:off x="6879688" y="3579097"/>
                <a:ext cx="555627" cy="25767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srgbClr val="FFFFFF"/>
                  </a:solidFill>
                  <a:latin typeface="Angsana New"/>
                </a:endParaRPr>
              </a:p>
            </p:txBody>
          </p:sp>
        </p:grpSp>
        <p:grpSp>
          <p:nvGrpSpPr>
            <p:cNvPr id="17" name="Group 16">
              <a:extLst>
                <a:ext uri="{FF2B5EF4-FFF2-40B4-BE49-F238E27FC236}">
                  <a16:creationId xmlns:a16="http://schemas.microsoft.com/office/drawing/2014/main" id="{23DB78DB-01AD-46F7-B31D-846C35BE3759}"/>
                </a:ext>
              </a:extLst>
            </p:cNvPr>
            <p:cNvGrpSpPr/>
            <p:nvPr/>
          </p:nvGrpSpPr>
          <p:grpSpPr>
            <a:xfrm>
              <a:off x="6126795" y="2646560"/>
              <a:ext cx="993648" cy="765048"/>
              <a:chOff x="6126795" y="2646560"/>
              <a:chExt cx="993648" cy="765048"/>
            </a:xfrm>
          </p:grpSpPr>
          <p:sp>
            <p:nvSpPr>
              <p:cNvPr id="37" name="Flowchart: Connector 36">
                <a:extLst>
                  <a:ext uri="{FF2B5EF4-FFF2-40B4-BE49-F238E27FC236}">
                    <a16:creationId xmlns:a16="http://schemas.microsoft.com/office/drawing/2014/main" id="{A2E7B2D4-6EAC-479D-9454-5BF16EC3888B}"/>
                  </a:ext>
                </a:extLst>
              </p:cNvPr>
              <p:cNvSpPr/>
              <p:nvPr/>
            </p:nvSpPr>
            <p:spPr>
              <a:xfrm>
                <a:off x="6317812" y="3082502"/>
                <a:ext cx="153466" cy="153466"/>
              </a:xfrm>
              <a:prstGeom prst="flowChartConnector">
                <a:avLst/>
              </a:prstGeom>
              <a:solidFill>
                <a:schemeClr val="accent1">
                  <a:lumMod val="75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defTabSz="914377"/>
                <a:endParaRPr lang="en-US" dirty="0">
                  <a:solidFill>
                    <a:srgbClr val="413C3A"/>
                  </a:solidFill>
                  <a:latin typeface="Angsana New"/>
                </a:endParaRPr>
              </a:p>
            </p:txBody>
          </p:sp>
          <p:sp>
            <p:nvSpPr>
              <p:cNvPr id="38" name="Flowchart: Connector 37">
                <a:extLst>
                  <a:ext uri="{FF2B5EF4-FFF2-40B4-BE49-F238E27FC236}">
                    <a16:creationId xmlns:a16="http://schemas.microsoft.com/office/drawing/2014/main" id="{2F290F4F-2D6B-4AFE-893F-ADBEFC1D5890}"/>
                  </a:ext>
                </a:extLst>
              </p:cNvPr>
              <p:cNvSpPr/>
              <p:nvPr/>
            </p:nvSpPr>
            <p:spPr>
              <a:xfrm>
                <a:off x="6845944" y="3078684"/>
                <a:ext cx="153466" cy="153466"/>
              </a:xfrm>
              <a:prstGeom prst="flowChartConnector">
                <a:avLst/>
              </a:prstGeom>
            </p:spPr>
            <p:style>
              <a:lnRef idx="1">
                <a:schemeClr val="dk1"/>
              </a:lnRef>
              <a:fillRef idx="2">
                <a:schemeClr val="dk1"/>
              </a:fillRef>
              <a:effectRef idx="1">
                <a:schemeClr val="dk1"/>
              </a:effectRef>
              <a:fontRef idx="minor">
                <a:schemeClr val="dk1"/>
              </a:fontRef>
            </p:style>
            <p:txBody>
              <a:bodyPr rtlCol="0" anchor="ctr"/>
              <a:lstStyle/>
              <a:p>
                <a:pPr algn="ctr" defTabSz="914377"/>
                <a:endParaRPr lang="en-US" dirty="0">
                  <a:solidFill>
                    <a:srgbClr val="413C3A"/>
                  </a:solidFill>
                  <a:latin typeface="Angsana New"/>
                </a:endParaRPr>
              </a:p>
            </p:txBody>
          </p:sp>
          <p:cxnSp>
            <p:nvCxnSpPr>
              <p:cNvPr id="39" name="Straight Arrow Connector 38">
                <a:extLst>
                  <a:ext uri="{FF2B5EF4-FFF2-40B4-BE49-F238E27FC236}">
                    <a16:creationId xmlns:a16="http://schemas.microsoft.com/office/drawing/2014/main" id="{54D93F6A-8523-4E03-B75A-D87747596BA4}"/>
                  </a:ext>
                </a:extLst>
              </p:cNvPr>
              <p:cNvCxnSpPr>
                <a:cxnSpLocks/>
              </p:cNvCxnSpPr>
              <p:nvPr/>
            </p:nvCxnSpPr>
            <p:spPr>
              <a:xfrm>
                <a:off x="6503864" y="3155417"/>
                <a:ext cx="283783"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9" name="Rectangle: Rounded Corners 48">
                <a:extLst>
                  <a:ext uri="{FF2B5EF4-FFF2-40B4-BE49-F238E27FC236}">
                    <a16:creationId xmlns:a16="http://schemas.microsoft.com/office/drawing/2014/main" id="{560D2CA4-EBEC-4DC5-88C8-3B2D98ADEF56}"/>
                  </a:ext>
                </a:extLst>
              </p:cNvPr>
              <p:cNvSpPr/>
              <p:nvPr/>
            </p:nvSpPr>
            <p:spPr>
              <a:xfrm>
                <a:off x="6126795" y="2917691"/>
                <a:ext cx="993648" cy="493917"/>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srgbClr val="FFFFFF"/>
                  </a:solidFill>
                  <a:latin typeface="Angsana New"/>
                </a:endParaRPr>
              </a:p>
            </p:txBody>
          </p:sp>
          <p:sp>
            <p:nvSpPr>
              <p:cNvPr id="53" name="TextBox 52">
                <a:extLst>
                  <a:ext uri="{FF2B5EF4-FFF2-40B4-BE49-F238E27FC236}">
                    <a16:creationId xmlns:a16="http://schemas.microsoft.com/office/drawing/2014/main" id="{00C75186-C168-450F-8CDD-55655BB1D979}"/>
                  </a:ext>
                </a:extLst>
              </p:cNvPr>
              <p:cNvSpPr txBox="1"/>
              <p:nvPr/>
            </p:nvSpPr>
            <p:spPr>
              <a:xfrm>
                <a:off x="6485706" y="2646560"/>
                <a:ext cx="393982" cy="276999"/>
              </a:xfrm>
              <a:prstGeom prst="rect">
                <a:avLst/>
              </a:prstGeom>
              <a:noFill/>
            </p:spPr>
            <p:txBody>
              <a:bodyPr wrap="square" rtlCol="0">
                <a:spAutoFit/>
              </a:bodyPr>
              <a:lstStyle/>
              <a:p>
                <a:pPr defTabSz="914377"/>
                <a:r>
                  <a:rPr lang="en-US" dirty="0">
                    <a:solidFill>
                      <a:srgbClr val="413C3A"/>
                    </a:solidFill>
                    <a:latin typeface="Angsana New"/>
                  </a:rPr>
                  <a:t>(3)</a:t>
                </a:r>
              </a:p>
            </p:txBody>
          </p:sp>
          <p:sp>
            <p:nvSpPr>
              <p:cNvPr id="55" name="TextBox 54">
                <a:extLst>
                  <a:ext uri="{FF2B5EF4-FFF2-40B4-BE49-F238E27FC236}">
                    <a16:creationId xmlns:a16="http://schemas.microsoft.com/office/drawing/2014/main" id="{F1FFC346-2420-4DA0-A145-D71D78396955}"/>
                  </a:ext>
                </a:extLst>
              </p:cNvPr>
              <p:cNvSpPr txBox="1"/>
              <p:nvPr/>
            </p:nvSpPr>
            <p:spPr>
              <a:xfrm>
                <a:off x="6205962" y="2892861"/>
                <a:ext cx="449343" cy="223091"/>
              </a:xfrm>
              <a:prstGeom prst="rect">
                <a:avLst/>
              </a:prstGeom>
              <a:noFill/>
            </p:spPr>
            <p:txBody>
              <a:bodyPr wrap="square" rtlCol="0">
                <a:spAutoFit/>
              </a:bodyPr>
              <a:lstStyle/>
              <a:p>
                <a:pPr defTabSz="914377"/>
                <a:r>
                  <a:rPr lang="en-US" sz="1333" dirty="0">
                    <a:solidFill>
                      <a:srgbClr val="E30613"/>
                    </a:solidFill>
                    <a:latin typeface="Calibri Light"/>
                  </a:rPr>
                  <a:t>RE</a:t>
                </a:r>
              </a:p>
            </p:txBody>
          </p:sp>
        </p:grpSp>
        <p:grpSp>
          <p:nvGrpSpPr>
            <p:cNvPr id="34" name="Group 33">
              <a:extLst>
                <a:ext uri="{FF2B5EF4-FFF2-40B4-BE49-F238E27FC236}">
                  <a16:creationId xmlns:a16="http://schemas.microsoft.com/office/drawing/2014/main" id="{4939AD89-826D-40FD-B8FF-655FDDFC1A85}"/>
                </a:ext>
              </a:extLst>
            </p:cNvPr>
            <p:cNvGrpSpPr/>
            <p:nvPr/>
          </p:nvGrpSpPr>
          <p:grpSpPr>
            <a:xfrm>
              <a:off x="7289626" y="2627129"/>
              <a:ext cx="838101" cy="796309"/>
              <a:chOff x="7308372" y="2822925"/>
              <a:chExt cx="838101" cy="796309"/>
            </a:xfrm>
          </p:grpSpPr>
          <p:cxnSp>
            <p:nvCxnSpPr>
              <p:cNvPr id="41" name="Straight Arrow Connector 40">
                <a:extLst>
                  <a:ext uri="{FF2B5EF4-FFF2-40B4-BE49-F238E27FC236}">
                    <a16:creationId xmlns:a16="http://schemas.microsoft.com/office/drawing/2014/main" id="{DD5643A2-11CD-46AC-AD39-EA1B80E68D57}"/>
                  </a:ext>
                </a:extLst>
              </p:cNvPr>
              <p:cNvCxnSpPr>
                <a:cxnSpLocks/>
              </p:cNvCxnSpPr>
              <p:nvPr/>
            </p:nvCxnSpPr>
            <p:spPr>
              <a:xfrm flipV="1">
                <a:off x="7404410" y="2998976"/>
                <a:ext cx="283783" cy="15644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8D9C8959-C605-4C67-B812-29C215FD643B}"/>
                  </a:ext>
                </a:extLst>
              </p:cNvPr>
              <p:cNvCxnSpPr>
                <a:cxnSpLocks/>
              </p:cNvCxnSpPr>
              <p:nvPr/>
            </p:nvCxnSpPr>
            <p:spPr>
              <a:xfrm>
                <a:off x="7435315" y="3271091"/>
                <a:ext cx="283783" cy="13030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5" name="Flowchart: Connector 44">
                <a:extLst>
                  <a:ext uri="{FF2B5EF4-FFF2-40B4-BE49-F238E27FC236}">
                    <a16:creationId xmlns:a16="http://schemas.microsoft.com/office/drawing/2014/main" id="{82A9C186-99B4-4C32-9C94-3BC8F265BA6D}"/>
                  </a:ext>
                </a:extLst>
              </p:cNvPr>
              <p:cNvSpPr/>
              <p:nvPr/>
            </p:nvSpPr>
            <p:spPr>
              <a:xfrm>
                <a:off x="7747000" y="2898507"/>
                <a:ext cx="153466" cy="153466"/>
              </a:xfrm>
              <a:prstGeom prst="flowChartConnector">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914377"/>
                <a:endParaRPr lang="en-US" dirty="0">
                  <a:solidFill>
                    <a:srgbClr val="413C3A"/>
                  </a:solidFill>
                  <a:latin typeface="Angsana New"/>
                </a:endParaRPr>
              </a:p>
            </p:txBody>
          </p:sp>
          <p:sp>
            <p:nvSpPr>
              <p:cNvPr id="46" name="Flowchart: Connector 45">
                <a:extLst>
                  <a:ext uri="{FF2B5EF4-FFF2-40B4-BE49-F238E27FC236}">
                    <a16:creationId xmlns:a16="http://schemas.microsoft.com/office/drawing/2014/main" id="{D12AF744-039A-44A3-8D38-DA4C5FD3A49A}"/>
                  </a:ext>
                </a:extLst>
              </p:cNvPr>
              <p:cNvSpPr/>
              <p:nvPr/>
            </p:nvSpPr>
            <p:spPr>
              <a:xfrm>
                <a:off x="7781411" y="3401392"/>
                <a:ext cx="153466" cy="153466"/>
              </a:xfrm>
              <a:prstGeom prst="flowChartConnector">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914377"/>
                <a:endParaRPr lang="en-US" dirty="0">
                  <a:solidFill>
                    <a:srgbClr val="413C3A"/>
                  </a:solidFill>
                  <a:latin typeface="Angsana New"/>
                </a:endParaRPr>
              </a:p>
            </p:txBody>
          </p:sp>
          <p:sp>
            <p:nvSpPr>
              <p:cNvPr id="50" name="Rectangle: Rounded Corners 49">
                <a:extLst>
                  <a:ext uri="{FF2B5EF4-FFF2-40B4-BE49-F238E27FC236}">
                    <a16:creationId xmlns:a16="http://schemas.microsoft.com/office/drawing/2014/main" id="{2DDCA9E9-B5B7-43A7-AD84-B24646ADD0F2}"/>
                  </a:ext>
                </a:extLst>
              </p:cNvPr>
              <p:cNvSpPr/>
              <p:nvPr/>
            </p:nvSpPr>
            <p:spPr>
              <a:xfrm>
                <a:off x="7308372" y="2822925"/>
                <a:ext cx="838101" cy="796309"/>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srgbClr val="FFFFFF"/>
                  </a:solidFill>
                  <a:latin typeface="Angsana New"/>
                </a:endParaRPr>
              </a:p>
            </p:txBody>
          </p:sp>
          <p:sp>
            <p:nvSpPr>
              <p:cNvPr id="56" name="TextBox 55">
                <a:extLst>
                  <a:ext uri="{FF2B5EF4-FFF2-40B4-BE49-F238E27FC236}">
                    <a16:creationId xmlns:a16="http://schemas.microsoft.com/office/drawing/2014/main" id="{9ED4CC32-F493-4444-9250-9EEF18D722E9}"/>
                  </a:ext>
                </a:extLst>
              </p:cNvPr>
              <p:cNvSpPr txBox="1"/>
              <p:nvPr/>
            </p:nvSpPr>
            <p:spPr>
              <a:xfrm>
                <a:off x="7681798" y="3004444"/>
                <a:ext cx="449343" cy="223091"/>
              </a:xfrm>
              <a:prstGeom prst="rect">
                <a:avLst/>
              </a:prstGeom>
              <a:noFill/>
            </p:spPr>
            <p:txBody>
              <a:bodyPr wrap="square" rtlCol="0">
                <a:spAutoFit/>
              </a:bodyPr>
              <a:lstStyle/>
              <a:p>
                <a:pPr defTabSz="914377"/>
                <a:r>
                  <a:rPr lang="en-US" sz="1333" dirty="0">
                    <a:solidFill>
                      <a:srgbClr val="E30613"/>
                    </a:solidFill>
                    <a:latin typeface="Calibri Light"/>
                  </a:rPr>
                  <a:t>RE</a:t>
                </a:r>
              </a:p>
            </p:txBody>
          </p:sp>
          <p:sp>
            <p:nvSpPr>
              <p:cNvPr id="57" name="TextBox 56">
                <a:extLst>
                  <a:ext uri="{FF2B5EF4-FFF2-40B4-BE49-F238E27FC236}">
                    <a16:creationId xmlns:a16="http://schemas.microsoft.com/office/drawing/2014/main" id="{E9D1DC87-2AB0-45E2-A717-F87A41EA350D}"/>
                  </a:ext>
                </a:extLst>
              </p:cNvPr>
              <p:cNvSpPr txBox="1"/>
              <p:nvPr/>
            </p:nvSpPr>
            <p:spPr>
              <a:xfrm>
                <a:off x="7697130" y="3212238"/>
                <a:ext cx="449343" cy="223091"/>
              </a:xfrm>
              <a:prstGeom prst="rect">
                <a:avLst/>
              </a:prstGeom>
              <a:noFill/>
            </p:spPr>
            <p:txBody>
              <a:bodyPr wrap="square" rtlCol="0">
                <a:spAutoFit/>
              </a:bodyPr>
              <a:lstStyle/>
              <a:p>
                <a:pPr defTabSz="914377"/>
                <a:r>
                  <a:rPr lang="en-US" sz="1333" dirty="0">
                    <a:solidFill>
                      <a:srgbClr val="E30613"/>
                    </a:solidFill>
                    <a:latin typeface="Calibri Light"/>
                  </a:rPr>
                  <a:t>RE</a:t>
                </a:r>
              </a:p>
            </p:txBody>
          </p:sp>
        </p:grpSp>
      </p:grpSp>
      <p:grpSp>
        <p:nvGrpSpPr>
          <p:cNvPr id="2" name="Group 1">
            <a:extLst>
              <a:ext uri="{FF2B5EF4-FFF2-40B4-BE49-F238E27FC236}">
                <a16:creationId xmlns:a16="http://schemas.microsoft.com/office/drawing/2014/main" id="{BA8543D0-F7A0-40F9-8D91-8619A402D77D}"/>
              </a:ext>
            </a:extLst>
          </p:cNvPr>
          <p:cNvGrpSpPr/>
          <p:nvPr/>
        </p:nvGrpSpPr>
        <p:grpSpPr>
          <a:xfrm>
            <a:off x="480117" y="3251633"/>
            <a:ext cx="6943913" cy="651945"/>
            <a:chOff x="360087" y="2438725"/>
            <a:chExt cx="5207935" cy="488959"/>
          </a:xfrm>
        </p:grpSpPr>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51B925BD-6984-4EC0-BF5B-56E996135D8A}"/>
                    </a:ext>
                  </a:extLst>
                </p:cNvPr>
                <p:cNvSpPr txBox="1"/>
                <p:nvPr/>
              </p:nvSpPr>
              <p:spPr>
                <a:xfrm>
                  <a:off x="360087" y="2442936"/>
                  <a:ext cx="3854052" cy="484748"/>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defTabSz="914377"/>
                  <a:r>
                    <a:rPr lang="en-US" dirty="0">
                      <a:solidFill>
                        <a:srgbClr val="FFFFFF"/>
                      </a:solidFill>
                      <a:latin typeface="Calibri Light"/>
                    </a:rPr>
                    <a:t>High current remains in cold, resistive plasma:</a:t>
                  </a:r>
                </a:p>
                <a:p>
                  <a:pPr algn="ctr" defTabSz="914377"/>
                  <a:r>
                    <a:rPr lang="en-US" dirty="0">
                      <a:solidFill>
                        <a:srgbClr val="FFFFFF"/>
                      </a:solidFill>
                      <a:latin typeface="Calibri Light"/>
                    </a:rPr>
                    <a:t>Strong loop electric field (</a:t>
                  </a:r>
                  <a14:m>
                    <m:oMath xmlns:m="http://schemas.openxmlformats.org/officeDocument/2006/math">
                      <m:r>
                        <a:rPr lang="en-US" i="1">
                          <a:solidFill>
                            <a:srgbClr val="FFFFFF"/>
                          </a:solidFill>
                          <a:latin typeface="Cambria Math" panose="02040503050406030204" pitchFamily="18" charset="0"/>
                        </a:rPr>
                        <m:t>𝐸</m:t>
                      </m:r>
                      <m:r>
                        <a:rPr lang="en-US" i="1" baseline="-25000">
                          <a:solidFill>
                            <a:srgbClr val="FFFFFF"/>
                          </a:solidFill>
                          <a:latin typeface="Cambria Math" panose="02040503050406030204" pitchFamily="18" charset="0"/>
                        </a:rPr>
                        <m:t>𝑙</m:t>
                      </m:r>
                      <m:r>
                        <a:rPr lang="en-US" i="1">
                          <a:solidFill>
                            <a:srgbClr val="FFFFFF"/>
                          </a:solidFill>
                          <a:latin typeface="Cambria Math" panose="02040503050406030204" pitchFamily="18" charset="0"/>
                        </a:rPr>
                        <m:t>=</m:t>
                      </m:r>
                      <m:r>
                        <a:rPr lang="en-US" i="1">
                          <a:solidFill>
                            <a:srgbClr val="FFFFFF"/>
                          </a:solidFill>
                          <a:latin typeface="Cambria Math" panose="02040503050406030204" pitchFamily="18" charset="0"/>
                          <a:ea typeface="Cambria Math" panose="02040503050406030204" pitchFamily="18" charset="0"/>
                        </a:rPr>
                        <m:t>𝜂</m:t>
                      </m:r>
                      <m:r>
                        <a:rPr lang="en-US" i="1">
                          <a:solidFill>
                            <a:srgbClr val="FFFFFF"/>
                          </a:solidFill>
                          <a:latin typeface="Cambria Math" panose="02040503050406030204" pitchFamily="18" charset="0"/>
                          <a:ea typeface="Cambria Math" panose="02040503050406030204" pitchFamily="18" charset="0"/>
                        </a:rPr>
                        <m:t>∙</m:t>
                      </m:r>
                      <m:r>
                        <a:rPr lang="en-US" i="1">
                          <a:solidFill>
                            <a:srgbClr val="FFFFFF"/>
                          </a:solidFill>
                          <a:latin typeface="Cambria Math" panose="02040503050406030204" pitchFamily="18" charset="0"/>
                          <a:ea typeface="Cambria Math" panose="02040503050406030204" pitchFamily="18" charset="0"/>
                        </a:rPr>
                        <m:t>𝑗</m:t>
                      </m:r>
                    </m:oMath>
                  </a14:m>
                  <a:r>
                    <a:rPr lang="en-US" dirty="0">
                      <a:solidFill>
                        <a:srgbClr val="FFFFFF"/>
                      </a:solidFill>
                      <a:latin typeface="Calibri Light"/>
                    </a:rPr>
                    <a:t>)</a:t>
                  </a:r>
                </a:p>
              </p:txBody>
            </p:sp>
          </mc:Choice>
          <mc:Fallback xmlns="">
            <p:sp>
              <p:nvSpPr>
                <p:cNvPr id="19" name="TextBox 18">
                  <a:extLst>
                    <a:ext uri="{FF2B5EF4-FFF2-40B4-BE49-F238E27FC236}">
                      <a16:creationId xmlns:a16="http://schemas.microsoft.com/office/drawing/2014/main" id="{51B925BD-6984-4EC0-BF5B-56E996135D8A}"/>
                    </a:ext>
                  </a:extLst>
                </p:cNvPr>
                <p:cNvSpPr txBox="1">
                  <a:spLocks noRot="1" noChangeAspect="1" noMove="1" noResize="1" noEditPoints="1" noAdjustHandles="1" noChangeArrowheads="1" noChangeShapeType="1" noTextEdit="1"/>
                </p:cNvSpPr>
                <p:nvPr/>
              </p:nvSpPr>
              <p:spPr>
                <a:xfrm>
                  <a:off x="360087" y="2442936"/>
                  <a:ext cx="3854052" cy="484748"/>
                </a:xfrm>
                <a:prstGeom prst="rect">
                  <a:avLst/>
                </a:prstGeom>
                <a:blipFill>
                  <a:blip r:embed="rId3"/>
                  <a:stretch>
                    <a:fillRect t="-3704" b="-12963"/>
                  </a:stretch>
                </a:blipFill>
                <a:ln/>
              </p:spPr>
              <p:txBody>
                <a:bodyPr/>
                <a:lstStyle/>
                <a:p>
                  <a:r>
                    <a:rPr lang="en-US">
                      <a:noFill/>
                    </a:rPr>
                    <a:t> </a:t>
                  </a:r>
                </a:p>
              </p:txBody>
            </p:sp>
          </mc:Fallback>
        </mc:AlternateContent>
        <p:sp>
          <p:nvSpPr>
            <p:cNvPr id="58" name="Arrow: Right 57">
              <a:extLst>
                <a:ext uri="{FF2B5EF4-FFF2-40B4-BE49-F238E27FC236}">
                  <a16:creationId xmlns:a16="http://schemas.microsoft.com/office/drawing/2014/main" id="{E7F21935-70ED-4A0D-85F7-041E0971AC4E}"/>
                </a:ext>
              </a:extLst>
            </p:cNvPr>
            <p:cNvSpPr/>
            <p:nvPr/>
          </p:nvSpPr>
          <p:spPr>
            <a:xfrm>
              <a:off x="4225687" y="2438725"/>
              <a:ext cx="1342335" cy="12197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377"/>
              <a:endParaRPr lang="en-US">
                <a:solidFill>
                  <a:srgbClr val="FFFFFF"/>
                </a:solidFill>
                <a:latin typeface="Angsana New"/>
              </a:endParaRPr>
            </a:p>
          </p:txBody>
        </p:sp>
      </p:grpSp>
      <p:grpSp>
        <p:nvGrpSpPr>
          <p:cNvPr id="59" name="Groupe 3">
            <a:extLst>
              <a:ext uri="{FF2B5EF4-FFF2-40B4-BE49-F238E27FC236}">
                <a16:creationId xmlns:a16="http://schemas.microsoft.com/office/drawing/2014/main" id="{1C8490F7-7312-4B73-9BE5-6A5300618C68}"/>
              </a:ext>
            </a:extLst>
          </p:cNvPr>
          <p:cNvGrpSpPr/>
          <p:nvPr/>
        </p:nvGrpSpPr>
        <p:grpSpPr>
          <a:xfrm>
            <a:off x="7313061" y="1706692"/>
            <a:ext cx="3121609" cy="1879617"/>
            <a:chOff x="5932487" y="1313094"/>
            <a:chExt cx="2609215" cy="1706880"/>
          </a:xfrm>
        </p:grpSpPr>
        <p:pic>
          <p:nvPicPr>
            <p:cNvPr id="60" name="Picture 59" descr="Picture1">
              <a:extLst>
                <a:ext uri="{FF2B5EF4-FFF2-40B4-BE49-F238E27FC236}">
                  <a16:creationId xmlns:a16="http://schemas.microsoft.com/office/drawing/2014/main" id="{396BE097-AEAE-4951-92DF-FF0C162252E4}"/>
                </a:ext>
              </a:extLst>
            </p:cNvPr>
            <p:cNvPicPr>
              <a:picLocks noChangeAspect="1"/>
            </p:cNvPicPr>
            <p:nvPr/>
          </p:nvPicPr>
          <p:blipFill>
            <a:blip r:embed="rId4"/>
            <a:stretch>
              <a:fillRect/>
            </a:stretch>
          </p:blipFill>
          <p:spPr>
            <a:xfrm>
              <a:off x="5932487" y="1313094"/>
              <a:ext cx="2609215" cy="1706880"/>
            </a:xfrm>
            <a:prstGeom prst="rect">
              <a:avLst/>
            </a:prstGeom>
          </p:spPr>
        </p:pic>
        <p:sp>
          <p:nvSpPr>
            <p:cNvPr id="61" name="Flèche vers le haut 26">
              <a:extLst>
                <a:ext uri="{FF2B5EF4-FFF2-40B4-BE49-F238E27FC236}">
                  <a16:creationId xmlns:a16="http://schemas.microsoft.com/office/drawing/2014/main" id="{9FCA6BC9-8A4A-465D-AC38-601D0B5E5F70}"/>
                </a:ext>
              </a:extLst>
            </p:cNvPr>
            <p:cNvSpPr/>
            <p:nvPr/>
          </p:nvSpPr>
          <p:spPr>
            <a:xfrm>
              <a:off x="6731634" y="1497184"/>
              <a:ext cx="505460" cy="553844"/>
            </a:xfrm>
            <a:prstGeom prst="upArrow">
              <a:avLst/>
            </a:prstGeom>
          </p:spPr>
          <p:style>
            <a:lnRef idx="2">
              <a:schemeClr val="accent3"/>
            </a:lnRef>
            <a:fillRef idx="1">
              <a:schemeClr val="lt1"/>
            </a:fillRef>
            <a:effectRef idx="0">
              <a:schemeClr val="accent3"/>
            </a:effectRef>
            <a:fontRef idx="minor">
              <a:schemeClr val="dk1"/>
            </a:fontRef>
          </p:style>
          <p:txBody>
            <a:bodyPr lIns="144000" tIns="108000" rIns="144000" bIns="144000" rtlCol="0" anchor="ctr">
              <a:spAutoFit/>
            </a:bodyPr>
            <a:lstStyle/>
            <a:p>
              <a:pPr algn="ctr" defTabSz="914377"/>
              <a:endParaRPr lang="fr-FR" sz="1351" dirty="0">
                <a:solidFill>
                  <a:srgbClr val="413C3A"/>
                </a:solidFill>
                <a:latin typeface="Angsana New"/>
              </a:endParaRPr>
            </a:p>
          </p:txBody>
        </p:sp>
        <mc:AlternateContent xmlns:mc="http://schemas.openxmlformats.org/markup-compatibility/2006" xmlns:a14="http://schemas.microsoft.com/office/drawing/2010/main">
          <mc:Choice Requires="a14">
            <p:sp>
              <p:nvSpPr>
                <p:cNvPr id="62" name="ZoneTexte 33">
                  <a:extLst>
                    <a:ext uri="{FF2B5EF4-FFF2-40B4-BE49-F238E27FC236}">
                      <a16:creationId xmlns:a16="http://schemas.microsoft.com/office/drawing/2014/main" id="{501D389E-23C2-4E39-9A4F-EF4954B53BA9}"/>
                    </a:ext>
                  </a:extLst>
                </p:cNvPr>
                <p:cNvSpPr txBox="1"/>
                <p:nvPr/>
              </p:nvSpPr>
              <p:spPr>
                <a:xfrm>
                  <a:off x="6897800" y="1566269"/>
                  <a:ext cx="128628" cy="188773"/>
                </a:xfrm>
                <a:prstGeom prst="rect">
                  <a:avLst/>
                </a:prstGeom>
                <a:noFill/>
              </p:spPr>
              <p:txBody>
                <a:bodyPr wrap="none" lIns="0" tIns="0" rIns="0" bIns="0" rtlCol="0">
                  <a:spAutoFit/>
                </a:bodyPr>
                <a:lstStyle/>
                <a:p>
                  <a:pPr defTabSz="914377"/>
                  <a14:m>
                    <m:oMathPara xmlns:m="http://schemas.openxmlformats.org/officeDocument/2006/math">
                      <m:oMathParaPr>
                        <m:jc m:val="centerGroup"/>
                      </m:oMathParaPr>
                      <m:oMath xmlns:m="http://schemas.openxmlformats.org/officeDocument/2006/math">
                        <m:r>
                          <m:rPr>
                            <m:sty m:val="p"/>
                          </m:rPr>
                          <a:rPr lang="fr-FR" altLang="zh-CN" sz="1351" i="1">
                            <a:solidFill>
                              <a:srgbClr val="413C3A"/>
                            </a:solidFill>
                            <a:latin typeface="Cambria Math" panose="02040503050406030204" pitchFamily="18" charset="0"/>
                          </a:rPr>
                          <m:t>ψ</m:t>
                        </m:r>
                      </m:oMath>
                    </m:oMathPara>
                  </a14:m>
                  <a:endParaRPr lang="fr-FR" sz="1351" dirty="0">
                    <a:solidFill>
                      <a:srgbClr val="413C3A"/>
                    </a:solidFill>
                    <a:latin typeface="Angsana New"/>
                  </a:endParaRPr>
                </a:p>
              </p:txBody>
            </p:sp>
          </mc:Choice>
          <mc:Fallback xmlns="">
            <p:sp>
              <p:nvSpPr>
                <p:cNvPr id="62" name="ZoneTexte 33">
                  <a:extLst>
                    <a:ext uri="{FF2B5EF4-FFF2-40B4-BE49-F238E27FC236}">
                      <a16:creationId xmlns:a16="http://schemas.microsoft.com/office/drawing/2014/main" id="{501D389E-23C2-4E39-9A4F-EF4954B53BA9}"/>
                    </a:ext>
                  </a:extLst>
                </p:cNvPr>
                <p:cNvSpPr txBox="1">
                  <a:spLocks noRot="1" noChangeAspect="1" noMove="1" noResize="1" noEditPoints="1" noAdjustHandles="1" noChangeArrowheads="1" noChangeShapeType="1" noTextEdit="1"/>
                </p:cNvSpPr>
                <p:nvPr/>
              </p:nvSpPr>
              <p:spPr>
                <a:xfrm>
                  <a:off x="6897800" y="1566269"/>
                  <a:ext cx="128628" cy="188773"/>
                </a:xfrm>
                <a:prstGeom prst="rect">
                  <a:avLst/>
                </a:prstGeom>
                <a:blipFill>
                  <a:blip r:embed="rId5"/>
                  <a:stretch>
                    <a:fillRect l="-44000" t="-5882" r="-40000" b="-26471"/>
                  </a:stretch>
                </a:blipFill>
              </p:spPr>
              <p:txBody>
                <a:bodyPr/>
                <a:lstStyle/>
                <a:p>
                  <a:r>
                    <a:rPr lang="en-US">
                      <a:noFill/>
                    </a:rPr>
                    <a:t> </a:t>
                  </a:r>
                </a:p>
              </p:txBody>
            </p:sp>
          </mc:Fallback>
        </mc:AlternateContent>
      </p:grpSp>
      <p:grpSp>
        <p:nvGrpSpPr>
          <p:cNvPr id="29" name="Group 28">
            <a:extLst>
              <a:ext uri="{FF2B5EF4-FFF2-40B4-BE49-F238E27FC236}">
                <a16:creationId xmlns:a16="http://schemas.microsoft.com/office/drawing/2014/main" id="{71DAEA97-019D-46F8-A0CD-1FAE19C71F6B}"/>
              </a:ext>
            </a:extLst>
          </p:cNvPr>
          <p:cNvGrpSpPr/>
          <p:nvPr/>
        </p:nvGrpSpPr>
        <p:grpSpPr>
          <a:xfrm rot="20967288">
            <a:off x="7337633" y="2315314"/>
            <a:ext cx="1249364" cy="777684"/>
            <a:chOff x="5425369" y="1728395"/>
            <a:chExt cx="937023" cy="583263"/>
          </a:xfrm>
        </p:grpSpPr>
        <p:sp>
          <p:nvSpPr>
            <p:cNvPr id="8" name="Arc 7">
              <a:extLst>
                <a:ext uri="{FF2B5EF4-FFF2-40B4-BE49-F238E27FC236}">
                  <a16:creationId xmlns:a16="http://schemas.microsoft.com/office/drawing/2014/main" id="{4BBFD085-E4F9-4E73-8278-4FCCEC173697}"/>
                </a:ext>
              </a:extLst>
            </p:cNvPr>
            <p:cNvSpPr/>
            <p:nvPr/>
          </p:nvSpPr>
          <p:spPr>
            <a:xfrm rot="16200000">
              <a:off x="5607967" y="1557233"/>
              <a:ext cx="583263" cy="925587"/>
            </a:xfrm>
            <a:prstGeom prst="arc">
              <a:avLst/>
            </a:prstGeom>
            <a:ln w="38100">
              <a:solidFill>
                <a:schemeClr val="accent5"/>
              </a:solidFill>
            </a:ln>
          </p:spPr>
          <p:style>
            <a:lnRef idx="2">
              <a:schemeClr val="accent4"/>
            </a:lnRef>
            <a:fillRef idx="0">
              <a:schemeClr val="accent4"/>
            </a:fillRef>
            <a:effectRef idx="1">
              <a:schemeClr val="accent4"/>
            </a:effectRef>
            <a:fontRef idx="minor">
              <a:schemeClr val="tx1"/>
            </a:fontRef>
          </p:style>
          <p:txBody>
            <a:bodyPr rtlCol="0" anchor="ctr"/>
            <a:lstStyle/>
            <a:p>
              <a:pPr algn="ctr" defTabSz="914377"/>
              <a:endParaRPr lang="en-US">
                <a:solidFill>
                  <a:srgbClr val="413C3A"/>
                </a:solidFill>
                <a:latin typeface="Angsana New"/>
              </a:endParaRPr>
            </a:p>
          </p:txBody>
        </p:sp>
        <p:cxnSp>
          <p:nvCxnSpPr>
            <p:cNvPr id="11" name="Straight Arrow Connector 10">
              <a:extLst>
                <a:ext uri="{FF2B5EF4-FFF2-40B4-BE49-F238E27FC236}">
                  <a16:creationId xmlns:a16="http://schemas.microsoft.com/office/drawing/2014/main" id="{E6FBAB3E-0102-4039-8E8A-D40CD940533C}"/>
                </a:ext>
              </a:extLst>
            </p:cNvPr>
            <p:cNvCxnSpPr>
              <a:cxnSpLocks/>
              <a:stCxn id="8" idx="0"/>
            </p:cNvCxnSpPr>
            <p:nvPr/>
          </p:nvCxnSpPr>
          <p:spPr>
            <a:xfrm flipH="1">
              <a:off x="5425369" y="2020027"/>
              <a:ext cx="11436" cy="115961"/>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TextBox 29">
            <a:extLst>
              <a:ext uri="{FF2B5EF4-FFF2-40B4-BE49-F238E27FC236}">
                <a16:creationId xmlns:a16="http://schemas.microsoft.com/office/drawing/2014/main" id="{92E0ADC4-F3B8-4D1A-AFE8-A8B115F4B0B4}"/>
              </a:ext>
            </a:extLst>
          </p:cNvPr>
          <p:cNvSpPr txBox="1"/>
          <p:nvPr/>
        </p:nvSpPr>
        <p:spPr>
          <a:xfrm>
            <a:off x="7406431" y="1912461"/>
            <a:ext cx="479077" cy="420564"/>
          </a:xfrm>
          <a:prstGeom prst="rect">
            <a:avLst/>
          </a:prstGeom>
          <a:noFill/>
        </p:spPr>
        <p:txBody>
          <a:bodyPr wrap="square" rtlCol="0">
            <a:spAutoFit/>
          </a:bodyPr>
          <a:lstStyle/>
          <a:p>
            <a:pPr defTabSz="914377"/>
            <a:r>
              <a:rPr lang="en-US" sz="2133" dirty="0">
                <a:solidFill>
                  <a:srgbClr val="F39869"/>
                </a:solidFill>
                <a:latin typeface="Angsana New"/>
              </a:rPr>
              <a:t>I</a:t>
            </a:r>
            <a:r>
              <a:rPr lang="en-US" sz="2133" baseline="-25000" dirty="0">
                <a:solidFill>
                  <a:srgbClr val="F39869"/>
                </a:solidFill>
                <a:latin typeface="Angsana New"/>
              </a:rPr>
              <a:t>p</a:t>
            </a:r>
          </a:p>
        </p:txBody>
      </p:sp>
      <p:sp>
        <p:nvSpPr>
          <p:cNvPr id="27" name="TextBox 26">
            <a:extLst>
              <a:ext uri="{FF2B5EF4-FFF2-40B4-BE49-F238E27FC236}">
                <a16:creationId xmlns:a16="http://schemas.microsoft.com/office/drawing/2014/main" id="{1D97E08B-4086-4D0D-AB6E-A9A5E6C4A0D6}"/>
              </a:ext>
            </a:extLst>
          </p:cNvPr>
          <p:cNvSpPr txBox="1"/>
          <p:nvPr/>
        </p:nvSpPr>
        <p:spPr>
          <a:xfrm>
            <a:off x="584872" y="1991232"/>
            <a:ext cx="1810897" cy="646331"/>
          </a:xfrm>
          <a:prstGeom prst="rect">
            <a:avLst/>
          </a:prstGeom>
          <a:ln>
            <a:noFill/>
          </a:ln>
        </p:spPr>
        <p:style>
          <a:lnRef idx="3">
            <a:schemeClr val="lt1"/>
          </a:lnRef>
          <a:fillRef idx="1">
            <a:schemeClr val="accent5"/>
          </a:fillRef>
          <a:effectRef idx="1">
            <a:schemeClr val="accent5"/>
          </a:effectRef>
          <a:fontRef idx="minor">
            <a:schemeClr val="lt1"/>
          </a:fontRef>
        </p:style>
        <p:txBody>
          <a:bodyPr wrap="square" rtlCol="0">
            <a:spAutoFit/>
          </a:bodyPr>
          <a:lstStyle/>
          <a:p>
            <a:pPr defTabSz="914377"/>
            <a:r>
              <a:rPr lang="en-US" dirty="0">
                <a:solidFill>
                  <a:srgbClr val="FFFFFF"/>
                </a:solidFill>
                <a:latin typeface="Calibri Light"/>
              </a:rPr>
              <a:t>Thermal quench (TQ) ~1 </a:t>
            </a:r>
            <a:r>
              <a:rPr lang="en-US" dirty="0" err="1">
                <a:solidFill>
                  <a:srgbClr val="FFFFFF"/>
                </a:solidFill>
                <a:latin typeface="Calibri Light"/>
              </a:rPr>
              <a:t>ms</a:t>
            </a:r>
            <a:endParaRPr lang="en-US" dirty="0">
              <a:solidFill>
                <a:srgbClr val="FFFFFF"/>
              </a:solidFill>
              <a:latin typeface="Calibri Light"/>
            </a:endParaRPr>
          </a:p>
        </p:txBody>
      </p:sp>
      <p:sp>
        <p:nvSpPr>
          <p:cNvPr id="28" name="TextBox 27">
            <a:extLst>
              <a:ext uri="{FF2B5EF4-FFF2-40B4-BE49-F238E27FC236}">
                <a16:creationId xmlns:a16="http://schemas.microsoft.com/office/drawing/2014/main" id="{4CC15CD3-B83B-4CF7-90DD-1DF2AC339C75}"/>
              </a:ext>
            </a:extLst>
          </p:cNvPr>
          <p:cNvSpPr txBox="1"/>
          <p:nvPr/>
        </p:nvSpPr>
        <p:spPr>
          <a:xfrm>
            <a:off x="246028" y="1270306"/>
            <a:ext cx="1913211" cy="379656"/>
          </a:xfrm>
          <a:prstGeom prst="rect">
            <a:avLst/>
          </a:prstGeom>
          <a:noFill/>
        </p:spPr>
        <p:txBody>
          <a:bodyPr wrap="square" rtlCol="0">
            <a:spAutoFit/>
          </a:bodyPr>
          <a:lstStyle/>
          <a:p>
            <a:pPr defTabSz="914377"/>
            <a:r>
              <a:rPr lang="en-US" sz="1867" dirty="0">
                <a:solidFill>
                  <a:srgbClr val="0070C0"/>
                </a:solidFill>
                <a:latin typeface="Calibri Light"/>
              </a:rPr>
              <a:t>Confinement lost</a:t>
            </a:r>
          </a:p>
        </p:txBody>
      </p:sp>
      <p:sp>
        <p:nvSpPr>
          <p:cNvPr id="40" name="Arrow: Down 39">
            <a:extLst>
              <a:ext uri="{FF2B5EF4-FFF2-40B4-BE49-F238E27FC236}">
                <a16:creationId xmlns:a16="http://schemas.microsoft.com/office/drawing/2014/main" id="{4FFF95EE-6EB4-44F2-B6B2-20961A5D5BDB}"/>
              </a:ext>
            </a:extLst>
          </p:cNvPr>
          <p:cNvSpPr/>
          <p:nvPr/>
        </p:nvSpPr>
        <p:spPr>
          <a:xfrm>
            <a:off x="555738" y="1564979"/>
            <a:ext cx="115234" cy="379656"/>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srgbClr val="FFFFFF"/>
              </a:solidFill>
              <a:latin typeface="Angsana New"/>
            </a:endParaRPr>
          </a:p>
        </p:txBody>
      </p:sp>
      <p:sp>
        <p:nvSpPr>
          <p:cNvPr id="43" name="Rectangle 42">
            <a:extLst>
              <a:ext uri="{FF2B5EF4-FFF2-40B4-BE49-F238E27FC236}">
                <a16:creationId xmlns:a16="http://schemas.microsoft.com/office/drawing/2014/main" id="{04234EF4-0408-43E0-9CC4-3657422DA5C9}"/>
              </a:ext>
            </a:extLst>
          </p:cNvPr>
          <p:cNvSpPr/>
          <p:nvPr/>
        </p:nvSpPr>
        <p:spPr>
          <a:xfrm>
            <a:off x="555737" y="1979199"/>
            <a:ext cx="111803" cy="70746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srgbClr val="FFFFFF"/>
              </a:solidFill>
              <a:latin typeface="Angsana New"/>
            </a:endParaRPr>
          </a:p>
        </p:txBody>
      </p:sp>
      <p:sp>
        <p:nvSpPr>
          <p:cNvPr id="67" name="TextBox 66">
            <a:extLst>
              <a:ext uri="{FF2B5EF4-FFF2-40B4-BE49-F238E27FC236}">
                <a16:creationId xmlns:a16="http://schemas.microsoft.com/office/drawing/2014/main" id="{F70B5136-9998-449F-AADC-34D47A439F32}"/>
              </a:ext>
            </a:extLst>
          </p:cNvPr>
          <p:cNvSpPr txBox="1"/>
          <p:nvPr/>
        </p:nvSpPr>
        <p:spPr>
          <a:xfrm>
            <a:off x="1903798" y="1529756"/>
            <a:ext cx="3540544" cy="379656"/>
          </a:xfrm>
          <a:prstGeom prst="rect">
            <a:avLst/>
          </a:prstGeom>
          <a:noFill/>
        </p:spPr>
        <p:txBody>
          <a:bodyPr wrap="square" rtlCol="0">
            <a:spAutoFit/>
          </a:bodyPr>
          <a:lstStyle/>
          <a:p>
            <a:pPr defTabSz="914377"/>
            <a:r>
              <a:rPr lang="en-US" sz="1867" dirty="0">
                <a:solidFill>
                  <a:srgbClr val="0070C0"/>
                </a:solidFill>
                <a:latin typeface="Calibri Light"/>
              </a:rPr>
              <a:t>Confinement (partially) recovered</a:t>
            </a:r>
          </a:p>
        </p:txBody>
      </p:sp>
      <p:sp>
        <p:nvSpPr>
          <p:cNvPr id="68" name="Arrow: Down 67">
            <a:extLst>
              <a:ext uri="{FF2B5EF4-FFF2-40B4-BE49-F238E27FC236}">
                <a16:creationId xmlns:a16="http://schemas.microsoft.com/office/drawing/2014/main" id="{4AC6186B-64C4-40F1-9726-8B22B2A914B5}"/>
              </a:ext>
            </a:extLst>
          </p:cNvPr>
          <p:cNvSpPr/>
          <p:nvPr/>
        </p:nvSpPr>
        <p:spPr>
          <a:xfrm>
            <a:off x="2371532" y="1828800"/>
            <a:ext cx="111803" cy="100779"/>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srgbClr val="FFFFFF"/>
              </a:solidFill>
              <a:latin typeface="Angsana New"/>
            </a:endParaRPr>
          </a:p>
        </p:txBody>
      </p:sp>
      <p:sp>
        <p:nvSpPr>
          <p:cNvPr id="69" name="Rectangle 68">
            <a:extLst>
              <a:ext uri="{FF2B5EF4-FFF2-40B4-BE49-F238E27FC236}">
                <a16:creationId xmlns:a16="http://schemas.microsoft.com/office/drawing/2014/main" id="{DFDCF3B6-646F-4FEC-9DBC-084D2B8C3C34}"/>
              </a:ext>
            </a:extLst>
          </p:cNvPr>
          <p:cNvSpPr/>
          <p:nvPr/>
        </p:nvSpPr>
        <p:spPr>
          <a:xfrm>
            <a:off x="2359373" y="1964144"/>
            <a:ext cx="111803" cy="70746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srgbClr val="FFFFFF"/>
              </a:solidFill>
              <a:latin typeface="Angsana New"/>
            </a:endParaRPr>
          </a:p>
        </p:txBody>
      </p:sp>
      <p:sp>
        <p:nvSpPr>
          <p:cNvPr id="6" name="Date Placeholder 5">
            <a:extLst>
              <a:ext uri="{FF2B5EF4-FFF2-40B4-BE49-F238E27FC236}">
                <a16:creationId xmlns:a16="http://schemas.microsoft.com/office/drawing/2014/main" id="{A3A65C86-8BB4-44F6-B4A3-95E7D3C1EF22}"/>
              </a:ext>
            </a:extLst>
          </p:cNvPr>
          <p:cNvSpPr>
            <a:spLocks noGrp="1"/>
          </p:cNvSpPr>
          <p:nvPr>
            <p:ph type="dt" sz="half" idx="13"/>
          </p:nvPr>
        </p:nvSpPr>
        <p:spPr/>
        <p:txBody>
          <a:bodyPr/>
          <a:lstStyle/>
          <a:p>
            <a:r>
              <a:rPr lang="en-US"/>
              <a:t>3 Jun 2025, Runaway Electron Meeting 2025, Lausanne</a:t>
            </a:r>
            <a:endParaRPr lang="fr-FR" dirty="0"/>
          </a:p>
        </p:txBody>
      </p:sp>
      <p:sp>
        <p:nvSpPr>
          <p:cNvPr id="10" name="Slide Number Placeholder 9">
            <a:extLst>
              <a:ext uri="{FF2B5EF4-FFF2-40B4-BE49-F238E27FC236}">
                <a16:creationId xmlns:a16="http://schemas.microsoft.com/office/drawing/2014/main" id="{35B38BBE-FEFF-4ED2-81FA-CF3130FCDAEC}"/>
              </a:ext>
            </a:extLst>
          </p:cNvPr>
          <p:cNvSpPr>
            <a:spLocks noGrp="1"/>
          </p:cNvSpPr>
          <p:nvPr>
            <p:ph type="sldNum" sz="quarter" idx="12"/>
          </p:nvPr>
        </p:nvSpPr>
        <p:spPr/>
        <p:txBody>
          <a:bodyPr/>
          <a:lstStyle/>
          <a:p>
            <a:fld id="{E1E1CD7C-2161-7D43-862E-CE4C333CD873}" type="slidenum">
              <a:rPr lang="fr-FR" smtClean="0"/>
              <a:pPr/>
              <a:t>14</a:t>
            </a:fld>
            <a:r>
              <a:rPr lang="fr-FR"/>
              <a:t>/15</a:t>
            </a:r>
            <a:endParaRPr lang="fr-FR" dirty="0"/>
          </a:p>
        </p:txBody>
      </p:sp>
    </p:spTree>
    <p:extLst>
      <p:ext uri="{BB962C8B-B14F-4D97-AF65-F5344CB8AC3E}">
        <p14:creationId xmlns:p14="http://schemas.microsoft.com/office/powerpoint/2010/main" val="540222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Arrow: Chevron 47">
            <a:extLst>
              <a:ext uri="{FF2B5EF4-FFF2-40B4-BE49-F238E27FC236}">
                <a16:creationId xmlns:a16="http://schemas.microsoft.com/office/drawing/2014/main" id="{4F59FD8B-2E8D-4ED8-ACB4-4ED569839FF9}"/>
              </a:ext>
            </a:extLst>
          </p:cNvPr>
          <p:cNvSpPr/>
          <p:nvPr/>
        </p:nvSpPr>
        <p:spPr>
          <a:xfrm rot="10800000">
            <a:off x="1408339" y="5383307"/>
            <a:ext cx="3565104" cy="923757"/>
          </a:xfrm>
          <a:prstGeom prst="chevron">
            <a:avLst>
              <a:gd name="adj" fmla="val 40000"/>
            </a:avLst>
          </a:prstGeom>
          <a:solidFill>
            <a:schemeClr val="accent1">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pic>
        <p:nvPicPr>
          <p:cNvPr id="6" name="Picture 5">
            <a:extLst>
              <a:ext uri="{FF2B5EF4-FFF2-40B4-BE49-F238E27FC236}">
                <a16:creationId xmlns:a16="http://schemas.microsoft.com/office/drawing/2014/main" id="{AB93F307-680D-4052-A06C-128DAB440259}"/>
              </a:ext>
            </a:extLst>
          </p:cNvPr>
          <p:cNvPicPr>
            <a:picLocks noChangeAspect="1"/>
          </p:cNvPicPr>
          <p:nvPr/>
        </p:nvPicPr>
        <p:blipFill>
          <a:blip r:embed="rId3"/>
          <a:srcRect/>
          <a:stretch/>
        </p:blipFill>
        <p:spPr>
          <a:xfrm>
            <a:off x="3342081" y="862159"/>
            <a:ext cx="5307640" cy="4084259"/>
          </a:xfrm>
          <a:prstGeom prst="rect">
            <a:avLst/>
          </a:prstGeom>
        </p:spPr>
      </p:pic>
      <p:sp>
        <p:nvSpPr>
          <p:cNvPr id="3" name="Titre 2"/>
          <p:cNvSpPr>
            <a:spLocks noGrp="1"/>
          </p:cNvSpPr>
          <p:nvPr>
            <p:ph type="title"/>
          </p:nvPr>
        </p:nvSpPr>
        <p:spPr>
          <a:xfrm>
            <a:off x="1206501" y="174711"/>
            <a:ext cx="10301817" cy="807424"/>
          </a:xfrm>
        </p:spPr>
        <p:txBody>
          <a:bodyPr/>
          <a:lstStyle/>
          <a:p>
            <a:r>
              <a:rPr lang="en-US" dirty="0">
                <a:solidFill>
                  <a:srgbClr val="92D050"/>
                </a:solidFill>
              </a:rPr>
              <a:t>Runaway electrons in ITER disruptions</a:t>
            </a:r>
            <a:endParaRPr lang="fr-FR" dirty="0">
              <a:solidFill>
                <a:srgbClr val="92D050"/>
              </a:solidFill>
            </a:endParaRPr>
          </a:p>
        </p:txBody>
      </p:sp>
      <p:grpSp>
        <p:nvGrpSpPr>
          <p:cNvPr id="56" name="Group 55">
            <a:extLst>
              <a:ext uri="{FF2B5EF4-FFF2-40B4-BE49-F238E27FC236}">
                <a16:creationId xmlns:a16="http://schemas.microsoft.com/office/drawing/2014/main" id="{8E1E7B24-E3FE-4DB1-A711-3020FB731C51}"/>
              </a:ext>
            </a:extLst>
          </p:cNvPr>
          <p:cNvGrpSpPr/>
          <p:nvPr/>
        </p:nvGrpSpPr>
        <p:grpSpPr>
          <a:xfrm>
            <a:off x="5557383" y="1993035"/>
            <a:ext cx="2677088" cy="1390749"/>
            <a:chOff x="4168037" y="1494776"/>
            <a:chExt cx="2007816" cy="1043062"/>
          </a:xfrm>
        </p:grpSpPr>
        <p:cxnSp>
          <p:nvCxnSpPr>
            <p:cNvPr id="11" name="Straight Arrow Connector 10">
              <a:extLst>
                <a:ext uri="{FF2B5EF4-FFF2-40B4-BE49-F238E27FC236}">
                  <a16:creationId xmlns:a16="http://schemas.microsoft.com/office/drawing/2014/main" id="{CFDF2C95-82F6-43B9-BA0A-D8DDAF0D66CC}"/>
                </a:ext>
              </a:extLst>
            </p:cNvPr>
            <p:cNvCxnSpPr>
              <a:cxnSpLocks/>
            </p:cNvCxnSpPr>
            <p:nvPr/>
          </p:nvCxnSpPr>
          <p:spPr>
            <a:xfrm flipH="1">
              <a:off x="4639787" y="1974713"/>
              <a:ext cx="88610" cy="5631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E06A81BC-0431-4D9B-97F6-63CC1853EC67}"/>
                </a:ext>
              </a:extLst>
            </p:cNvPr>
            <p:cNvSpPr txBox="1"/>
            <p:nvPr/>
          </p:nvSpPr>
          <p:spPr>
            <a:xfrm>
              <a:off x="4168037" y="1494776"/>
              <a:ext cx="2007816" cy="484748"/>
            </a:xfrm>
            <a:prstGeom prst="rect">
              <a:avLst/>
            </a:prstGeom>
            <a:solidFill>
              <a:schemeClr val="bg1"/>
            </a:solidFill>
            <a:ln>
              <a:solidFill>
                <a:schemeClr val="tx2"/>
              </a:solidFill>
            </a:ln>
          </p:spPr>
          <p:txBody>
            <a:bodyPr wrap="square" rtlCol="0">
              <a:spAutoFit/>
            </a:bodyPr>
            <a:lstStyle/>
            <a:p>
              <a:pPr defTabSz="914377"/>
              <a:r>
                <a:rPr lang="en-US" b="1" dirty="0">
                  <a:solidFill>
                    <a:srgbClr val="FF0000"/>
                  </a:solidFill>
                  <a:latin typeface="Calibri Light"/>
                </a:rPr>
                <a:t>(2) </a:t>
              </a:r>
              <a:r>
                <a:rPr lang="en-US" dirty="0">
                  <a:solidFill>
                    <a:srgbClr val="413C3A"/>
                  </a:solidFill>
                  <a:latin typeface="Calibri Light"/>
                </a:rPr>
                <a:t>I</a:t>
              </a:r>
              <a:r>
                <a:rPr lang="en-US" baseline="-25000" dirty="0">
                  <a:solidFill>
                    <a:srgbClr val="413C3A"/>
                  </a:solidFill>
                  <a:latin typeface="Calibri Light"/>
                </a:rPr>
                <a:t>RE</a:t>
              </a:r>
              <a:r>
                <a:rPr lang="en-US" dirty="0">
                  <a:solidFill>
                    <a:srgbClr val="413C3A"/>
                  </a:solidFill>
                  <a:latin typeface="Calibri Light"/>
                </a:rPr>
                <a:t> saturates. Majority of I</a:t>
              </a:r>
              <a:r>
                <a:rPr lang="en-US" baseline="-25000" dirty="0">
                  <a:solidFill>
                    <a:srgbClr val="413C3A"/>
                  </a:solidFill>
                  <a:latin typeface="Calibri Light"/>
                </a:rPr>
                <a:t>p</a:t>
              </a:r>
              <a:r>
                <a:rPr lang="en-US" dirty="0">
                  <a:solidFill>
                    <a:srgbClr val="413C3A"/>
                  </a:solidFill>
                  <a:latin typeface="Calibri Light"/>
                </a:rPr>
                <a:t> carried by </a:t>
              </a:r>
              <a:r>
                <a:rPr lang="en-US" dirty="0" err="1">
                  <a:solidFill>
                    <a:srgbClr val="413C3A"/>
                  </a:solidFill>
                  <a:latin typeface="Calibri Light"/>
                </a:rPr>
                <a:t>REs.</a:t>
              </a:r>
              <a:endParaRPr lang="en-US" dirty="0">
                <a:solidFill>
                  <a:srgbClr val="413C3A"/>
                </a:solidFill>
                <a:latin typeface="Calibri Light"/>
              </a:endParaRPr>
            </a:p>
          </p:txBody>
        </p:sp>
      </p:grpSp>
      <p:sp>
        <p:nvSpPr>
          <p:cNvPr id="43" name="TextBox 42">
            <a:extLst>
              <a:ext uri="{FF2B5EF4-FFF2-40B4-BE49-F238E27FC236}">
                <a16:creationId xmlns:a16="http://schemas.microsoft.com/office/drawing/2014/main" id="{ED321B12-6445-4AE9-858D-740D81388581}"/>
              </a:ext>
            </a:extLst>
          </p:cNvPr>
          <p:cNvSpPr txBox="1"/>
          <p:nvPr/>
        </p:nvSpPr>
        <p:spPr>
          <a:xfrm>
            <a:off x="4114909" y="2577941"/>
            <a:ext cx="1717071" cy="646331"/>
          </a:xfrm>
          <a:prstGeom prst="rect">
            <a:avLst/>
          </a:prstGeom>
          <a:noFill/>
        </p:spPr>
        <p:txBody>
          <a:bodyPr wrap="square">
            <a:spAutoFit/>
          </a:bodyPr>
          <a:lstStyle/>
          <a:p>
            <a:pPr defTabSz="914377"/>
            <a:r>
              <a:rPr lang="en-US" dirty="0">
                <a:solidFill>
                  <a:srgbClr val="413C3A"/>
                </a:solidFill>
                <a:latin typeface="Calibri Light"/>
              </a:rPr>
              <a:t>Majority of I</a:t>
            </a:r>
            <a:r>
              <a:rPr lang="en-US" baseline="-25000" dirty="0">
                <a:solidFill>
                  <a:srgbClr val="413C3A"/>
                </a:solidFill>
                <a:latin typeface="Calibri Light"/>
              </a:rPr>
              <a:t>p</a:t>
            </a:r>
            <a:r>
              <a:rPr lang="en-US" dirty="0">
                <a:solidFill>
                  <a:srgbClr val="413C3A"/>
                </a:solidFill>
                <a:latin typeface="Calibri Light"/>
              </a:rPr>
              <a:t> carried by </a:t>
            </a:r>
            <a:r>
              <a:rPr lang="en-US" dirty="0" err="1">
                <a:solidFill>
                  <a:srgbClr val="413C3A"/>
                </a:solidFill>
                <a:latin typeface="Calibri Light"/>
              </a:rPr>
              <a:t>I</a:t>
            </a:r>
            <a:r>
              <a:rPr lang="en-US" baseline="-25000" dirty="0" err="1">
                <a:solidFill>
                  <a:srgbClr val="413C3A"/>
                </a:solidFill>
                <a:latin typeface="Calibri Light"/>
              </a:rPr>
              <a:t>Ohm</a:t>
            </a:r>
            <a:endParaRPr lang="en-US" dirty="0">
              <a:solidFill>
                <a:srgbClr val="413C3A"/>
              </a:solidFill>
              <a:latin typeface="Angsana New"/>
            </a:endParaRPr>
          </a:p>
        </p:txBody>
      </p:sp>
      <p:grpSp>
        <p:nvGrpSpPr>
          <p:cNvPr id="30" name="Group 29">
            <a:extLst>
              <a:ext uri="{FF2B5EF4-FFF2-40B4-BE49-F238E27FC236}">
                <a16:creationId xmlns:a16="http://schemas.microsoft.com/office/drawing/2014/main" id="{A1924FC3-C4F5-4234-9727-553720DF2031}"/>
              </a:ext>
            </a:extLst>
          </p:cNvPr>
          <p:cNvGrpSpPr/>
          <p:nvPr/>
        </p:nvGrpSpPr>
        <p:grpSpPr>
          <a:xfrm>
            <a:off x="4227802" y="4912680"/>
            <a:ext cx="2020887" cy="1154696"/>
            <a:chOff x="1255859" y="3599615"/>
            <a:chExt cx="1515665" cy="866022"/>
          </a:xfrm>
        </p:grpSpPr>
        <p:sp>
          <p:nvSpPr>
            <p:cNvPr id="22" name="Arrow: Chevron 21">
              <a:extLst>
                <a:ext uri="{FF2B5EF4-FFF2-40B4-BE49-F238E27FC236}">
                  <a16:creationId xmlns:a16="http://schemas.microsoft.com/office/drawing/2014/main" id="{BB592A09-AF7A-4F76-A7F5-7FDC8B961588}"/>
                </a:ext>
              </a:extLst>
            </p:cNvPr>
            <p:cNvSpPr/>
            <p:nvPr/>
          </p:nvSpPr>
          <p:spPr>
            <a:xfrm>
              <a:off x="1576353" y="3599615"/>
              <a:ext cx="995742" cy="692818"/>
            </a:xfrm>
            <a:prstGeom prst="chevron">
              <a:avLst>
                <a:gd name="adj" fmla="val 4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Freeform: Shape 23">
              <a:extLst>
                <a:ext uri="{FF2B5EF4-FFF2-40B4-BE49-F238E27FC236}">
                  <a16:creationId xmlns:a16="http://schemas.microsoft.com/office/drawing/2014/main" id="{AD9F63B1-F95D-4005-87D0-984E8ABC62E6}"/>
                </a:ext>
              </a:extLst>
            </p:cNvPr>
            <p:cNvSpPr/>
            <p:nvPr/>
          </p:nvSpPr>
          <p:spPr>
            <a:xfrm>
              <a:off x="1255859" y="3772819"/>
              <a:ext cx="1515665" cy="692818"/>
            </a:xfrm>
            <a:custGeom>
              <a:avLst/>
              <a:gdLst>
                <a:gd name="connsiteX0" fmla="*/ 0 w 1515665"/>
                <a:gd name="connsiteY0" fmla="*/ 69282 h 692818"/>
                <a:gd name="connsiteX1" fmla="*/ 69282 w 1515665"/>
                <a:gd name="connsiteY1" fmla="*/ 0 h 692818"/>
                <a:gd name="connsiteX2" fmla="*/ 1446383 w 1515665"/>
                <a:gd name="connsiteY2" fmla="*/ 0 h 692818"/>
                <a:gd name="connsiteX3" fmla="*/ 1515665 w 1515665"/>
                <a:gd name="connsiteY3" fmla="*/ 69282 h 692818"/>
                <a:gd name="connsiteX4" fmla="*/ 1515665 w 1515665"/>
                <a:gd name="connsiteY4" fmla="*/ 623536 h 692818"/>
                <a:gd name="connsiteX5" fmla="*/ 1446383 w 1515665"/>
                <a:gd name="connsiteY5" fmla="*/ 692818 h 692818"/>
                <a:gd name="connsiteX6" fmla="*/ 69282 w 1515665"/>
                <a:gd name="connsiteY6" fmla="*/ 692818 h 692818"/>
                <a:gd name="connsiteX7" fmla="*/ 0 w 1515665"/>
                <a:gd name="connsiteY7" fmla="*/ 623536 h 692818"/>
                <a:gd name="connsiteX8" fmla="*/ 0 w 1515665"/>
                <a:gd name="connsiteY8" fmla="*/ 69282 h 69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5665" h="692818">
                  <a:moveTo>
                    <a:pt x="0" y="69282"/>
                  </a:moveTo>
                  <a:cubicBezTo>
                    <a:pt x="0" y="31019"/>
                    <a:pt x="31019" y="0"/>
                    <a:pt x="69282" y="0"/>
                  </a:cubicBezTo>
                  <a:lnTo>
                    <a:pt x="1446383" y="0"/>
                  </a:lnTo>
                  <a:cubicBezTo>
                    <a:pt x="1484646" y="0"/>
                    <a:pt x="1515665" y="31019"/>
                    <a:pt x="1515665" y="69282"/>
                  </a:cubicBezTo>
                  <a:lnTo>
                    <a:pt x="1515665" y="623536"/>
                  </a:lnTo>
                  <a:cubicBezTo>
                    <a:pt x="1515665" y="661799"/>
                    <a:pt x="1484646" y="692818"/>
                    <a:pt x="1446383" y="692818"/>
                  </a:cubicBezTo>
                  <a:lnTo>
                    <a:pt x="69282" y="692818"/>
                  </a:lnTo>
                  <a:cubicBezTo>
                    <a:pt x="31019" y="692818"/>
                    <a:pt x="0" y="661799"/>
                    <a:pt x="0" y="623536"/>
                  </a:cubicBezTo>
                  <a:lnTo>
                    <a:pt x="0" y="69282"/>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07227" tIns="207227" rIns="207227" bIns="207227" numCol="1" spcCol="1270" anchor="ctr" anchorCtr="0">
              <a:noAutofit/>
            </a:bodyPr>
            <a:lstStyle/>
            <a:p>
              <a:pPr algn="ctr" defTabSz="1126039">
                <a:lnSpc>
                  <a:spcPct val="90000"/>
                </a:lnSpc>
                <a:spcBef>
                  <a:spcPct val="0"/>
                </a:spcBef>
                <a:spcAft>
                  <a:spcPct val="35000"/>
                </a:spcAft>
              </a:pPr>
              <a:r>
                <a:rPr lang="en-US" sz="2533" dirty="0" err="1">
                  <a:solidFill>
                    <a:srgbClr val="413C3A">
                      <a:hueOff val="0"/>
                      <a:satOff val="0"/>
                      <a:lumOff val="0"/>
                      <a:alphaOff val="0"/>
                    </a:srgbClr>
                  </a:solidFill>
                  <a:latin typeface="Calibri Light"/>
                </a:rPr>
                <a:t>E</a:t>
              </a:r>
              <a:r>
                <a:rPr lang="en-US" sz="2533" baseline="-25000" dirty="0" err="1">
                  <a:solidFill>
                    <a:srgbClr val="413C3A">
                      <a:hueOff val="0"/>
                      <a:satOff val="0"/>
                      <a:lumOff val="0"/>
                      <a:alphaOff val="0"/>
                    </a:srgbClr>
                  </a:solidFill>
                  <a:latin typeface="Calibri Light"/>
                </a:rPr>
                <a:t>mag</a:t>
              </a:r>
              <a:r>
                <a:rPr lang="en-US" sz="2533" dirty="0">
                  <a:solidFill>
                    <a:srgbClr val="413C3A">
                      <a:hueOff val="0"/>
                      <a:satOff val="0"/>
                      <a:lumOff val="0"/>
                      <a:alphaOff val="0"/>
                    </a:srgbClr>
                  </a:solidFill>
                  <a:latin typeface="Calibri Light"/>
                </a:rPr>
                <a:t> on </a:t>
              </a:r>
              <a:r>
                <a:rPr lang="en-US" sz="2533" dirty="0" err="1">
                  <a:solidFill>
                    <a:srgbClr val="413C3A">
                      <a:hueOff val="0"/>
                      <a:satOff val="0"/>
                      <a:lumOff val="0"/>
                      <a:alphaOff val="0"/>
                    </a:srgbClr>
                  </a:solidFill>
                  <a:latin typeface="Calibri Light"/>
                </a:rPr>
                <a:t>I</a:t>
              </a:r>
              <a:r>
                <a:rPr lang="en-US" sz="2533" baseline="-25000" dirty="0" err="1">
                  <a:solidFill>
                    <a:srgbClr val="413C3A">
                      <a:hueOff val="0"/>
                      <a:satOff val="0"/>
                      <a:lumOff val="0"/>
                      <a:alphaOff val="0"/>
                    </a:srgbClr>
                  </a:solidFill>
                  <a:latin typeface="Calibri Light"/>
                </a:rPr>
                <a:t>Ohm</a:t>
              </a:r>
              <a:endParaRPr lang="en-US" sz="2533" baseline="-25000" dirty="0">
                <a:solidFill>
                  <a:srgbClr val="413C3A">
                    <a:hueOff val="0"/>
                    <a:satOff val="0"/>
                    <a:lumOff val="0"/>
                    <a:alphaOff val="0"/>
                  </a:srgbClr>
                </a:solidFill>
                <a:latin typeface="Calibri Light"/>
              </a:endParaRPr>
            </a:p>
          </p:txBody>
        </p:sp>
      </p:grpSp>
      <p:grpSp>
        <p:nvGrpSpPr>
          <p:cNvPr id="60" name="Group 59">
            <a:extLst>
              <a:ext uri="{FF2B5EF4-FFF2-40B4-BE49-F238E27FC236}">
                <a16:creationId xmlns:a16="http://schemas.microsoft.com/office/drawing/2014/main" id="{0C2390EB-6F13-4C10-BE1E-BE02EBD6E0EE}"/>
              </a:ext>
            </a:extLst>
          </p:cNvPr>
          <p:cNvGrpSpPr/>
          <p:nvPr/>
        </p:nvGrpSpPr>
        <p:grpSpPr>
          <a:xfrm>
            <a:off x="4350558" y="3304547"/>
            <a:ext cx="4521969" cy="2733588"/>
            <a:chOff x="3262918" y="2478410"/>
            <a:chExt cx="3391477" cy="2050191"/>
          </a:xfrm>
        </p:grpSpPr>
        <p:grpSp>
          <p:nvGrpSpPr>
            <p:cNvPr id="59" name="Group 58">
              <a:extLst>
                <a:ext uri="{FF2B5EF4-FFF2-40B4-BE49-F238E27FC236}">
                  <a16:creationId xmlns:a16="http://schemas.microsoft.com/office/drawing/2014/main" id="{2ABC65E6-1167-4D74-AFFA-2D8919C248F4}"/>
                </a:ext>
              </a:extLst>
            </p:cNvPr>
            <p:cNvGrpSpPr/>
            <p:nvPr/>
          </p:nvGrpSpPr>
          <p:grpSpPr>
            <a:xfrm>
              <a:off x="4660099" y="3662579"/>
              <a:ext cx="1994296" cy="866022"/>
              <a:chOff x="4660099" y="3662579"/>
              <a:chExt cx="1994296" cy="866022"/>
            </a:xfrm>
          </p:grpSpPr>
          <p:sp>
            <p:nvSpPr>
              <p:cNvPr id="25" name="Arrow: Chevron 24">
                <a:extLst>
                  <a:ext uri="{FF2B5EF4-FFF2-40B4-BE49-F238E27FC236}">
                    <a16:creationId xmlns:a16="http://schemas.microsoft.com/office/drawing/2014/main" id="{F90EA105-3887-44E4-AD93-CFE9C247BB27}"/>
                  </a:ext>
                </a:extLst>
              </p:cNvPr>
              <p:cNvSpPr/>
              <p:nvPr/>
            </p:nvSpPr>
            <p:spPr>
              <a:xfrm>
                <a:off x="4660099" y="3662579"/>
                <a:ext cx="1794867" cy="692818"/>
              </a:xfrm>
              <a:prstGeom prst="chevron">
                <a:avLst>
                  <a:gd name="adj" fmla="val 4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Freeform: Shape 25">
                <a:extLst>
                  <a:ext uri="{FF2B5EF4-FFF2-40B4-BE49-F238E27FC236}">
                    <a16:creationId xmlns:a16="http://schemas.microsoft.com/office/drawing/2014/main" id="{45139F2C-8721-4157-B694-316DCE12A027}"/>
                  </a:ext>
                </a:extLst>
              </p:cNvPr>
              <p:cNvSpPr/>
              <p:nvPr/>
            </p:nvSpPr>
            <p:spPr>
              <a:xfrm>
                <a:off x="5138730" y="3835783"/>
                <a:ext cx="1515665" cy="692818"/>
              </a:xfrm>
              <a:custGeom>
                <a:avLst/>
                <a:gdLst>
                  <a:gd name="connsiteX0" fmla="*/ 0 w 1515665"/>
                  <a:gd name="connsiteY0" fmla="*/ 69282 h 692818"/>
                  <a:gd name="connsiteX1" fmla="*/ 69282 w 1515665"/>
                  <a:gd name="connsiteY1" fmla="*/ 0 h 692818"/>
                  <a:gd name="connsiteX2" fmla="*/ 1446383 w 1515665"/>
                  <a:gd name="connsiteY2" fmla="*/ 0 h 692818"/>
                  <a:gd name="connsiteX3" fmla="*/ 1515665 w 1515665"/>
                  <a:gd name="connsiteY3" fmla="*/ 69282 h 692818"/>
                  <a:gd name="connsiteX4" fmla="*/ 1515665 w 1515665"/>
                  <a:gd name="connsiteY4" fmla="*/ 623536 h 692818"/>
                  <a:gd name="connsiteX5" fmla="*/ 1446383 w 1515665"/>
                  <a:gd name="connsiteY5" fmla="*/ 692818 h 692818"/>
                  <a:gd name="connsiteX6" fmla="*/ 69282 w 1515665"/>
                  <a:gd name="connsiteY6" fmla="*/ 692818 h 692818"/>
                  <a:gd name="connsiteX7" fmla="*/ 0 w 1515665"/>
                  <a:gd name="connsiteY7" fmla="*/ 623536 h 692818"/>
                  <a:gd name="connsiteX8" fmla="*/ 0 w 1515665"/>
                  <a:gd name="connsiteY8" fmla="*/ 69282 h 69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5665" h="692818">
                    <a:moveTo>
                      <a:pt x="0" y="69282"/>
                    </a:moveTo>
                    <a:cubicBezTo>
                      <a:pt x="0" y="31019"/>
                      <a:pt x="31019" y="0"/>
                      <a:pt x="69282" y="0"/>
                    </a:cubicBezTo>
                    <a:lnTo>
                      <a:pt x="1446383" y="0"/>
                    </a:lnTo>
                    <a:cubicBezTo>
                      <a:pt x="1484646" y="0"/>
                      <a:pt x="1515665" y="31019"/>
                      <a:pt x="1515665" y="69282"/>
                    </a:cubicBezTo>
                    <a:lnTo>
                      <a:pt x="1515665" y="623536"/>
                    </a:lnTo>
                    <a:cubicBezTo>
                      <a:pt x="1515665" y="661799"/>
                      <a:pt x="1484646" y="692818"/>
                      <a:pt x="1446383" y="692818"/>
                    </a:cubicBezTo>
                    <a:lnTo>
                      <a:pt x="69282" y="692818"/>
                    </a:lnTo>
                    <a:cubicBezTo>
                      <a:pt x="31019" y="692818"/>
                      <a:pt x="0" y="661799"/>
                      <a:pt x="0" y="623536"/>
                    </a:cubicBezTo>
                    <a:lnTo>
                      <a:pt x="0" y="69282"/>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07227" tIns="207227" rIns="207227" bIns="207227" numCol="1" spcCol="1270" anchor="ctr" anchorCtr="0">
                <a:noAutofit/>
              </a:bodyPr>
              <a:lstStyle/>
              <a:p>
                <a:pPr algn="ctr" defTabSz="1126039">
                  <a:lnSpc>
                    <a:spcPct val="90000"/>
                  </a:lnSpc>
                  <a:spcBef>
                    <a:spcPct val="0"/>
                  </a:spcBef>
                  <a:spcAft>
                    <a:spcPct val="35000"/>
                  </a:spcAft>
                </a:pPr>
                <a:r>
                  <a:rPr lang="en-US" sz="2533" dirty="0" err="1">
                    <a:solidFill>
                      <a:srgbClr val="413C3A">
                        <a:hueOff val="0"/>
                        <a:satOff val="0"/>
                        <a:lumOff val="0"/>
                        <a:alphaOff val="0"/>
                      </a:srgbClr>
                    </a:solidFill>
                    <a:latin typeface="Calibri Light"/>
                  </a:rPr>
                  <a:t>E</a:t>
                </a:r>
                <a:r>
                  <a:rPr lang="en-US" sz="2533" baseline="-25000" dirty="0" err="1">
                    <a:solidFill>
                      <a:srgbClr val="413C3A">
                        <a:hueOff val="0"/>
                        <a:satOff val="0"/>
                        <a:lumOff val="0"/>
                        <a:alphaOff val="0"/>
                      </a:srgbClr>
                    </a:solidFill>
                    <a:latin typeface="Calibri Light"/>
                  </a:rPr>
                  <a:t>mag</a:t>
                </a:r>
                <a:r>
                  <a:rPr lang="en-US" sz="2533" dirty="0">
                    <a:solidFill>
                      <a:srgbClr val="413C3A">
                        <a:hueOff val="0"/>
                        <a:satOff val="0"/>
                        <a:lumOff val="0"/>
                        <a:alphaOff val="0"/>
                      </a:srgbClr>
                    </a:solidFill>
                    <a:latin typeface="Calibri Light"/>
                  </a:rPr>
                  <a:t> on I</a:t>
                </a:r>
                <a:r>
                  <a:rPr lang="en-US" sz="2533" baseline="-25000" dirty="0">
                    <a:solidFill>
                      <a:srgbClr val="413C3A">
                        <a:hueOff val="0"/>
                        <a:satOff val="0"/>
                        <a:lumOff val="0"/>
                        <a:alphaOff val="0"/>
                      </a:srgbClr>
                    </a:solidFill>
                    <a:latin typeface="Calibri Light"/>
                  </a:rPr>
                  <a:t>RE</a:t>
                </a:r>
                <a:endParaRPr lang="en-US" sz="2533" dirty="0">
                  <a:solidFill>
                    <a:srgbClr val="413C3A">
                      <a:hueOff val="0"/>
                      <a:satOff val="0"/>
                      <a:lumOff val="0"/>
                      <a:alphaOff val="0"/>
                    </a:srgbClr>
                  </a:solidFill>
                  <a:latin typeface="Calibri Light"/>
                </a:endParaRPr>
              </a:p>
            </p:txBody>
          </p:sp>
        </p:grpSp>
        <p:grpSp>
          <p:nvGrpSpPr>
            <p:cNvPr id="58" name="Group 57">
              <a:extLst>
                <a:ext uri="{FF2B5EF4-FFF2-40B4-BE49-F238E27FC236}">
                  <a16:creationId xmlns:a16="http://schemas.microsoft.com/office/drawing/2014/main" id="{FF43C15F-5E3C-4793-8114-A6569C335F73}"/>
                </a:ext>
              </a:extLst>
            </p:cNvPr>
            <p:cNvGrpSpPr/>
            <p:nvPr/>
          </p:nvGrpSpPr>
          <p:grpSpPr>
            <a:xfrm>
              <a:off x="3262918" y="2478410"/>
              <a:ext cx="1259120" cy="910298"/>
              <a:chOff x="3262918" y="2478410"/>
              <a:chExt cx="1259120" cy="910298"/>
            </a:xfrm>
          </p:grpSpPr>
          <p:sp>
            <p:nvSpPr>
              <p:cNvPr id="7" name="Rectangle 6">
                <a:extLst>
                  <a:ext uri="{FF2B5EF4-FFF2-40B4-BE49-F238E27FC236}">
                    <a16:creationId xmlns:a16="http://schemas.microsoft.com/office/drawing/2014/main" id="{BACA0908-360D-4B6A-8D10-B15544A3F953}"/>
                  </a:ext>
                </a:extLst>
              </p:cNvPr>
              <p:cNvSpPr/>
              <p:nvPr/>
            </p:nvSpPr>
            <p:spPr>
              <a:xfrm>
                <a:off x="3262918" y="2478410"/>
                <a:ext cx="1181268" cy="910298"/>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srgbClr val="FFFFFF"/>
                  </a:solidFill>
                  <a:latin typeface="Angsana New"/>
                </a:endParaRPr>
              </a:p>
            </p:txBody>
          </p:sp>
          <p:sp>
            <p:nvSpPr>
              <p:cNvPr id="8" name="TextBox 7">
                <a:extLst>
                  <a:ext uri="{FF2B5EF4-FFF2-40B4-BE49-F238E27FC236}">
                    <a16:creationId xmlns:a16="http://schemas.microsoft.com/office/drawing/2014/main" id="{82143959-9E36-439A-8E6D-54F2C1F10F12}"/>
                  </a:ext>
                </a:extLst>
              </p:cNvPr>
              <p:cNvSpPr txBox="1"/>
              <p:nvPr/>
            </p:nvSpPr>
            <p:spPr>
              <a:xfrm>
                <a:off x="3297438" y="2565627"/>
                <a:ext cx="1224600" cy="484748"/>
              </a:xfrm>
              <a:prstGeom prst="rect">
                <a:avLst/>
              </a:prstGeom>
              <a:noFill/>
            </p:spPr>
            <p:txBody>
              <a:bodyPr wrap="square" rtlCol="0">
                <a:spAutoFit/>
              </a:bodyPr>
              <a:lstStyle/>
              <a:p>
                <a:pPr defTabSz="914377"/>
                <a:r>
                  <a:rPr lang="en-US" b="1" dirty="0">
                    <a:solidFill>
                      <a:srgbClr val="FF0000"/>
                    </a:solidFill>
                    <a:latin typeface="Calibri Light"/>
                  </a:rPr>
                  <a:t>(1) </a:t>
                </a:r>
                <a:r>
                  <a:rPr lang="en-US" dirty="0">
                    <a:solidFill>
                      <a:srgbClr val="413C3A"/>
                    </a:solidFill>
                    <a:latin typeface="Calibri Light"/>
                  </a:rPr>
                  <a:t>Exponential growth of I</a:t>
                </a:r>
                <a:r>
                  <a:rPr lang="en-US" baseline="-25000" dirty="0">
                    <a:solidFill>
                      <a:srgbClr val="413C3A"/>
                    </a:solidFill>
                    <a:latin typeface="Calibri Light"/>
                  </a:rPr>
                  <a:t>RE</a:t>
                </a:r>
                <a:r>
                  <a:rPr lang="en-US" dirty="0">
                    <a:solidFill>
                      <a:srgbClr val="413C3A"/>
                    </a:solidFill>
                    <a:latin typeface="Calibri Light"/>
                  </a:rPr>
                  <a:t> </a:t>
                </a:r>
              </a:p>
            </p:txBody>
          </p:sp>
        </p:grpSp>
      </p:grp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E267F09E-701E-43AA-B951-4327A67F07CB}"/>
                  </a:ext>
                </a:extLst>
              </p:cNvPr>
              <p:cNvSpPr txBox="1"/>
              <p:nvPr/>
            </p:nvSpPr>
            <p:spPr>
              <a:xfrm>
                <a:off x="351001" y="3148095"/>
                <a:ext cx="3495319" cy="1734064"/>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defTabSz="914377">
                  <a:buClr>
                    <a:srgbClr val="E30613"/>
                  </a:buClr>
                  <a:buSzPct val="200000"/>
                </a:pPr>
                <a:r>
                  <a:rPr lang="en-US" sz="2667" dirty="0">
                    <a:solidFill>
                      <a:srgbClr val="413C3A"/>
                    </a:solidFill>
                    <a:latin typeface="Angsana New"/>
                  </a:rPr>
                  <a:t>RE avalanche gain: </a:t>
                </a:r>
                <a:endParaRPr lang="en-US" sz="1600" i="1" dirty="0">
                  <a:solidFill>
                    <a:srgbClr val="413C3A"/>
                  </a:solidFill>
                  <a:latin typeface="Cambria Math" panose="02040503050406030204" pitchFamily="18" charset="0"/>
                  <a:cs typeface="Times New Roman" panose="02020603050405020304" pitchFamily="18" charset="0"/>
                </a:endParaRPr>
              </a:p>
              <a:p>
                <a:pPr defTabSz="914377">
                  <a:buClr>
                    <a:srgbClr val="E30613"/>
                  </a:buClr>
                  <a:buSzPct val="200000"/>
                </a:pPr>
                <a14:m>
                  <m:oMath xmlns:m="http://schemas.openxmlformats.org/officeDocument/2006/math">
                    <m:sSub>
                      <m:sSubPr>
                        <m:ctrlPr>
                          <a:rPr lang="en-US" sz="1600" i="1">
                            <a:solidFill>
                              <a:srgbClr val="413C3A"/>
                            </a:solidFill>
                            <a:latin typeface="Cambria Math" panose="02040503050406030204" pitchFamily="18" charset="0"/>
                            <a:cs typeface="Times New Roman" panose="02020603050405020304" pitchFamily="18" charset="0"/>
                          </a:rPr>
                        </m:ctrlPr>
                      </m:sSubPr>
                      <m:e>
                        <m:r>
                          <a:rPr lang="en-US" sz="1600" i="1">
                            <a:solidFill>
                              <a:srgbClr val="413C3A"/>
                            </a:solidFill>
                            <a:latin typeface="Cambria Math" panose="02040503050406030204" pitchFamily="18" charset="0"/>
                            <a:cs typeface="Times New Roman" panose="02020603050405020304" pitchFamily="18" charset="0"/>
                          </a:rPr>
                          <m:t>𝑔</m:t>
                        </m:r>
                      </m:e>
                      <m:sub>
                        <m:r>
                          <a:rPr lang="en-US" sz="1600" i="1">
                            <a:solidFill>
                              <a:srgbClr val="413C3A"/>
                            </a:solidFill>
                            <a:latin typeface="Cambria Math" panose="02040503050406030204" pitchFamily="18" charset="0"/>
                            <a:cs typeface="Times New Roman" panose="02020603050405020304" pitchFamily="18" charset="0"/>
                          </a:rPr>
                          <m:t>𝑅𝐸</m:t>
                        </m:r>
                      </m:sub>
                    </m:sSub>
                    <m:r>
                      <a:rPr lang="en-US" sz="1600" i="1">
                        <a:solidFill>
                          <a:srgbClr val="413C3A"/>
                        </a:solidFill>
                        <a:latin typeface="Cambria Math" panose="02040503050406030204" pitchFamily="18" charset="0"/>
                        <a:cs typeface="Times New Roman" panose="02020603050405020304" pitchFamily="18" charset="0"/>
                      </a:rPr>
                      <m:t>=</m:t>
                    </m:r>
                    <m:f>
                      <m:fPr>
                        <m:type m:val="lin"/>
                        <m:ctrlPr>
                          <a:rPr lang="en-US" sz="1600" i="1">
                            <a:solidFill>
                              <a:srgbClr val="413C3A"/>
                            </a:solidFill>
                            <a:latin typeface="Cambria Math" panose="02040503050406030204" pitchFamily="18" charset="0"/>
                            <a:cs typeface="Times New Roman" panose="02020603050405020304" pitchFamily="18" charset="0"/>
                          </a:rPr>
                        </m:ctrlPr>
                      </m:fPr>
                      <m:num>
                        <m:sSub>
                          <m:sSubPr>
                            <m:ctrlPr>
                              <a:rPr lang="en-US" sz="1600" i="1">
                                <a:solidFill>
                                  <a:srgbClr val="413C3A"/>
                                </a:solidFill>
                                <a:latin typeface="Cambria Math" panose="02040503050406030204" pitchFamily="18" charset="0"/>
                                <a:cs typeface="Times New Roman" panose="02020603050405020304" pitchFamily="18" charset="0"/>
                              </a:rPr>
                            </m:ctrlPr>
                          </m:sSubPr>
                          <m:e>
                            <m:r>
                              <a:rPr lang="en-US" sz="1600" i="1">
                                <a:solidFill>
                                  <a:srgbClr val="413C3A"/>
                                </a:solidFill>
                                <a:latin typeface="Cambria Math" panose="02040503050406030204" pitchFamily="18" charset="0"/>
                                <a:cs typeface="Times New Roman" panose="02020603050405020304" pitchFamily="18" charset="0"/>
                              </a:rPr>
                              <m:t>𝐼</m:t>
                            </m:r>
                          </m:e>
                          <m:sub>
                            <m:r>
                              <a:rPr lang="en-US" sz="1600" i="1">
                                <a:solidFill>
                                  <a:srgbClr val="413C3A"/>
                                </a:solidFill>
                                <a:latin typeface="Cambria Math" panose="02040503050406030204" pitchFamily="18" charset="0"/>
                                <a:cs typeface="Times New Roman" panose="02020603050405020304" pitchFamily="18" charset="0"/>
                              </a:rPr>
                              <m:t>𝑅𝐸</m:t>
                            </m:r>
                          </m:sub>
                        </m:sSub>
                      </m:num>
                      <m:den>
                        <m:sSub>
                          <m:sSubPr>
                            <m:ctrlPr>
                              <a:rPr lang="en-US" sz="1600" i="1">
                                <a:solidFill>
                                  <a:srgbClr val="413C3A"/>
                                </a:solidFill>
                                <a:latin typeface="Cambria Math" panose="02040503050406030204" pitchFamily="18" charset="0"/>
                                <a:cs typeface="Times New Roman" panose="02020603050405020304" pitchFamily="18" charset="0"/>
                              </a:rPr>
                            </m:ctrlPr>
                          </m:sSubPr>
                          <m:e>
                            <m:r>
                              <a:rPr lang="en-US" sz="1600" i="1">
                                <a:solidFill>
                                  <a:srgbClr val="413C3A"/>
                                </a:solidFill>
                                <a:latin typeface="Cambria Math" panose="02040503050406030204" pitchFamily="18" charset="0"/>
                                <a:cs typeface="Times New Roman" panose="02020603050405020304" pitchFamily="18" charset="0"/>
                              </a:rPr>
                              <m:t>𝐼</m:t>
                            </m:r>
                          </m:e>
                          <m:sub>
                            <m:r>
                              <a:rPr lang="en-US" sz="1600" i="1">
                                <a:solidFill>
                                  <a:srgbClr val="413C3A"/>
                                </a:solidFill>
                                <a:latin typeface="Cambria Math" panose="02040503050406030204" pitchFamily="18" charset="0"/>
                                <a:cs typeface="Times New Roman" panose="02020603050405020304" pitchFamily="18" charset="0"/>
                              </a:rPr>
                              <m:t>𝑅𝐸</m:t>
                            </m:r>
                            <m:r>
                              <a:rPr lang="en-US" sz="1600" i="1">
                                <a:solidFill>
                                  <a:srgbClr val="413C3A"/>
                                </a:solidFill>
                                <a:latin typeface="Cambria Math" panose="02040503050406030204" pitchFamily="18" charset="0"/>
                                <a:cs typeface="Times New Roman" panose="02020603050405020304" pitchFamily="18" charset="0"/>
                              </a:rPr>
                              <m:t>,</m:t>
                            </m:r>
                            <m:r>
                              <a:rPr lang="en-US" sz="1600" i="1">
                                <a:solidFill>
                                  <a:srgbClr val="413C3A"/>
                                </a:solidFill>
                                <a:latin typeface="Cambria Math" panose="02040503050406030204" pitchFamily="18" charset="0"/>
                                <a:cs typeface="Times New Roman" panose="02020603050405020304" pitchFamily="18" charset="0"/>
                              </a:rPr>
                              <m:t>𝑡</m:t>
                            </m:r>
                            <m:r>
                              <a:rPr lang="en-US" sz="1600" i="1">
                                <a:solidFill>
                                  <a:srgbClr val="413C3A"/>
                                </a:solidFill>
                                <a:latin typeface="Cambria Math" panose="02040503050406030204" pitchFamily="18" charset="0"/>
                                <a:cs typeface="Times New Roman" panose="02020603050405020304" pitchFamily="18" charset="0"/>
                              </a:rPr>
                              <m:t>=0</m:t>
                            </m:r>
                          </m:sub>
                        </m:sSub>
                      </m:den>
                    </m:f>
                    <m:r>
                      <a:rPr lang="en-US" sz="1600" i="1">
                        <a:solidFill>
                          <a:srgbClr val="413C3A"/>
                        </a:solidFill>
                        <a:latin typeface="Cambria Math" panose="02040503050406030204" pitchFamily="18" charset="0"/>
                        <a:cs typeface="Times New Roman" panose="02020603050405020304" pitchFamily="18" charset="0"/>
                      </a:rPr>
                      <m:t>=</m:t>
                    </m:r>
                    <m:func>
                      <m:funcPr>
                        <m:ctrlPr>
                          <a:rPr lang="en-US" sz="1600" i="1">
                            <a:solidFill>
                              <a:srgbClr val="413C3A"/>
                            </a:solidFill>
                            <a:latin typeface="Cambria Math" panose="02040503050406030204" pitchFamily="18" charset="0"/>
                            <a:cs typeface="Times New Roman" panose="02020603050405020304" pitchFamily="18" charset="0"/>
                          </a:rPr>
                        </m:ctrlPr>
                      </m:funcPr>
                      <m:fName>
                        <m:r>
                          <m:rPr>
                            <m:sty m:val="p"/>
                          </m:rPr>
                          <a:rPr lang="en-US" sz="1600">
                            <a:solidFill>
                              <a:srgbClr val="413C3A"/>
                            </a:solidFill>
                            <a:latin typeface="Cambria Math" panose="02040503050406030204" pitchFamily="18" charset="0"/>
                            <a:cs typeface="Times New Roman" panose="02020603050405020304" pitchFamily="18" charset="0"/>
                          </a:rPr>
                          <m:t>exp</m:t>
                        </m:r>
                      </m:fName>
                      <m:e>
                        <m:d>
                          <m:dPr>
                            <m:ctrlPr>
                              <a:rPr lang="en-US" sz="1600" i="1">
                                <a:solidFill>
                                  <a:srgbClr val="413C3A"/>
                                </a:solidFill>
                                <a:latin typeface="Cambria Math" panose="02040503050406030204" pitchFamily="18" charset="0"/>
                                <a:cs typeface="Times New Roman" panose="02020603050405020304" pitchFamily="18" charset="0"/>
                              </a:rPr>
                            </m:ctrlPr>
                          </m:dPr>
                          <m:e>
                            <m:f>
                              <m:fPr>
                                <m:type m:val="lin"/>
                                <m:ctrlPr>
                                  <a:rPr lang="en-US" sz="1600" i="1">
                                    <a:solidFill>
                                      <a:srgbClr val="413C3A"/>
                                    </a:solidFill>
                                    <a:latin typeface="Cambria Math" panose="02040503050406030204" pitchFamily="18" charset="0"/>
                                    <a:cs typeface="Times New Roman" panose="02020603050405020304" pitchFamily="18" charset="0"/>
                                  </a:rPr>
                                </m:ctrlPr>
                              </m:fPr>
                              <m:num>
                                <m:r>
                                  <a:rPr lang="en-US" sz="1600" i="1">
                                    <a:solidFill>
                                      <a:srgbClr val="413C3A"/>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1600" i="1">
                                        <a:solidFill>
                                          <a:srgbClr val="413C3A"/>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sz="1600" i="1">
                                        <a:solidFill>
                                          <a:srgbClr val="413C3A"/>
                                        </a:solidFill>
                                        <a:latin typeface="Cambria Math" panose="02040503050406030204" pitchFamily="18" charset="0"/>
                                        <a:ea typeface="Cambria Math" panose="02040503050406030204" pitchFamily="18" charset="0"/>
                                        <a:cs typeface="Times New Roman" panose="02020603050405020304" pitchFamily="18" charset="0"/>
                                      </a:rPr>
                                      <m:t>𝐼</m:t>
                                    </m:r>
                                  </m:e>
                                  <m:sub>
                                    <m:r>
                                      <a:rPr lang="en-US" sz="1600" i="1">
                                        <a:solidFill>
                                          <a:srgbClr val="413C3A"/>
                                        </a:solidFill>
                                        <a:latin typeface="Cambria Math" panose="02040503050406030204" pitchFamily="18" charset="0"/>
                                        <a:ea typeface="Cambria Math" panose="02040503050406030204" pitchFamily="18" charset="0"/>
                                        <a:cs typeface="Times New Roman" panose="02020603050405020304" pitchFamily="18" charset="0"/>
                                      </a:rPr>
                                      <m:t>𝑝</m:t>
                                    </m:r>
                                  </m:sub>
                                </m:sSub>
                              </m:num>
                              <m:den>
                                <m:sSub>
                                  <m:sSubPr>
                                    <m:ctrlPr>
                                      <a:rPr lang="en-US" sz="1600" i="1">
                                        <a:solidFill>
                                          <a:srgbClr val="413C3A"/>
                                        </a:solidFill>
                                        <a:latin typeface="Cambria Math" panose="02040503050406030204" pitchFamily="18" charset="0"/>
                                        <a:cs typeface="Times New Roman" panose="02020603050405020304" pitchFamily="18" charset="0"/>
                                      </a:rPr>
                                    </m:ctrlPr>
                                  </m:sSubPr>
                                  <m:e>
                                    <m:r>
                                      <a:rPr lang="en-US" sz="1600" i="1">
                                        <a:solidFill>
                                          <a:srgbClr val="413C3A"/>
                                        </a:solidFill>
                                        <a:latin typeface="Cambria Math" panose="02040503050406030204" pitchFamily="18" charset="0"/>
                                        <a:cs typeface="Times New Roman" panose="02020603050405020304" pitchFamily="18" charset="0"/>
                                      </a:rPr>
                                      <m:t>𝐼</m:t>
                                    </m:r>
                                  </m:e>
                                  <m:sub>
                                    <m:r>
                                      <a:rPr lang="en-US" sz="1600" i="1">
                                        <a:solidFill>
                                          <a:srgbClr val="413C3A"/>
                                        </a:solidFill>
                                        <a:latin typeface="Cambria Math" panose="02040503050406030204" pitchFamily="18" charset="0"/>
                                        <a:cs typeface="Times New Roman" panose="02020603050405020304" pitchFamily="18" charset="0"/>
                                      </a:rPr>
                                      <m:t>𝑐</m:t>
                                    </m:r>
                                  </m:sub>
                                </m:sSub>
                              </m:den>
                            </m:f>
                          </m:e>
                        </m:d>
                      </m:e>
                    </m:func>
                  </m:oMath>
                </a14:m>
                <a:r>
                  <a:rPr lang="en-US" sz="2667" dirty="0">
                    <a:solidFill>
                      <a:srgbClr val="413C3A"/>
                    </a:solidFill>
                    <a:latin typeface="Angsana New"/>
                  </a:rPr>
                  <a:t>  &gt;10</a:t>
                </a:r>
                <a:r>
                  <a:rPr lang="en-US" sz="2667" baseline="30000" dirty="0">
                    <a:solidFill>
                      <a:srgbClr val="413C3A"/>
                    </a:solidFill>
                    <a:latin typeface="Angsana New"/>
                  </a:rPr>
                  <a:t>16</a:t>
                </a:r>
                <a:r>
                  <a:rPr lang="en-US" sz="2667" dirty="0">
                    <a:solidFill>
                      <a:srgbClr val="413C3A"/>
                    </a:solidFill>
                    <a:latin typeface="Angsana New"/>
                  </a:rPr>
                  <a:t> in ITER disruptions with I</a:t>
                </a:r>
                <a:r>
                  <a:rPr lang="en-US" sz="2667" baseline="-25000" dirty="0">
                    <a:solidFill>
                      <a:srgbClr val="413C3A"/>
                    </a:solidFill>
                    <a:latin typeface="Angsana New"/>
                  </a:rPr>
                  <a:t>p</a:t>
                </a:r>
                <a:r>
                  <a:rPr lang="en-US" sz="2667" dirty="0">
                    <a:solidFill>
                      <a:srgbClr val="413C3A"/>
                    </a:solidFill>
                    <a:latin typeface="Angsana New"/>
                  </a:rPr>
                  <a:t>=15MA</a:t>
                </a:r>
              </a:p>
            </p:txBody>
          </p:sp>
        </mc:Choice>
        <mc:Fallback xmlns="">
          <p:sp>
            <p:nvSpPr>
              <p:cNvPr id="57" name="TextBox 56">
                <a:extLst>
                  <a:ext uri="{FF2B5EF4-FFF2-40B4-BE49-F238E27FC236}">
                    <a16:creationId xmlns:a16="http://schemas.microsoft.com/office/drawing/2014/main" id="{E267F09E-701E-43AA-B951-4327A67F07CB}"/>
                  </a:ext>
                </a:extLst>
              </p:cNvPr>
              <p:cNvSpPr txBox="1">
                <a:spLocks noRot="1" noChangeAspect="1" noMove="1" noResize="1" noEditPoints="1" noAdjustHandles="1" noChangeArrowheads="1" noChangeShapeType="1" noTextEdit="1"/>
              </p:cNvSpPr>
              <p:nvPr/>
            </p:nvSpPr>
            <p:spPr>
              <a:xfrm>
                <a:off x="351001" y="3148095"/>
                <a:ext cx="3495319" cy="1734064"/>
              </a:xfrm>
              <a:prstGeom prst="rect">
                <a:avLst/>
              </a:prstGeom>
              <a:blipFill>
                <a:blip r:embed="rId4"/>
                <a:stretch>
                  <a:fillRect l="-3130" t="-2091" b="-7666"/>
                </a:stretch>
              </a:blipFill>
              <a:ln/>
            </p:spPr>
            <p:txBody>
              <a:bodyPr/>
              <a:lstStyle/>
              <a:p>
                <a:r>
                  <a:rPr lang="en-US">
                    <a:noFill/>
                  </a:rPr>
                  <a:t> </a:t>
                </a:r>
              </a:p>
            </p:txBody>
          </p:sp>
        </mc:Fallback>
      </mc:AlternateContent>
      <p:grpSp>
        <p:nvGrpSpPr>
          <p:cNvPr id="46" name="Group 45">
            <a:extLst>
              <a:ext uri="{FF2B5EF4-FFF2-40B4-BE49-F238E27FC236}">
                <a16:creationId xmlns:a16="http://schemas.microsoft.com/office/drawing/2014/main" id="{09137A06-4258-42AE-9979-D0F803EA5BD3}"/>
              </a:ext>
            </a:extLst>
          </p:cNvPr>
          <p:cNvGrpSpPr/>
          <p:nvPr/>
        </p:nvGrpSpPr>
        <p:grpSpPr>
          <a:xfrm>
            <a:off x="6773911" y="890907"/>
            <a:ext cx="7238792" cy="5527568"/>
            <a:chOff x="3882565" y="1430952"/>
            <a:chExt cx="5429094" cy="4145676"/>
          </a:xfrm>
        </p:grpSpPr>
        <p:grpSp>
          <p:nvGrpSpPr>
            <p:cNvPr id="40" name="Group 39">
              <a:extLst>
                <a:ext uri="{FF2B5EF4-FFF2-40B4-BE49-F238E27FC236}">
                  <a16:creationId xmlns:a16="http://schemas.microsoft.com/office/drawing/2014/main" id="{FF212823-3123-42E5-A65B-5922290B5354}"/>
                </a:ext>
              </a:extLst>
            </p:cNvPr>
            <p:cNvGrpSpPr/>
            <p:nvPr/>
          </p:nvGrpSpPr>
          <p:grpSpPr>
            <a:xfrm>
              <a:off x="3882565" y="1430952"/>
              <a:ext cx="5429094" cy="4145676"/>
              <a:chOff x="3329100" y="616716"/>
              <a:chExt cx="5429094" cy="4145676"/>
            </a:xfrm>
          </p:grpSpPr>
          <p:pic>
            <p:nvPicPr>
              <p:cNvPr id="13" name="Picture 12">
                <a:extLst>
                  <a:ext uri="{FF2B5EF4-FFF2-40B4-BE49-F238E27FC236}">
                    <a16:creationId xmlns:a16="http://schemas.microsoft.com/office/drawing/2014/main" id="{2E9D7442-C384-4453-9139-5806A5D4F81F}"/>
                  </a:ext>
                </a:extLst>
              </p:cNvPr>
              <p:cNvPicPr>
                <a:picLocks noChangeAspect="1"/>
              </p:cNvPicPr>
              <p:nvPr/>
            </p:nvPicPr>
            <p:blipFill>
              <a:blip r:embed="rId5"/>
              <a:srcRect/>
              <a:stretch/>
            </p:blipFill>
            <p:spPr>
              <a:xfrm>
                <a:off x="4914345" y="616716"/>
                <a:ext cx="2338091" cy="2590066"/>
              </a:xfrm>
              <a:prstGeom prst="rect">
                <a:avLst/>
              </a:prstGeom>
            </p:spPr>
          </p:pic>
          <p:sp>
            <p:nvSpPr>
              <p:cNvPr id="21" name="TextBox 20">
                <a:extLst>
                  <a:ext uri="{FF2B5EF4-FFF2-40B4-BE49-F238E27FC236}">
                    <a16:creationId xmlns:a16="http://schemas.microsoft.com/office/drawing/2014/main" id="{1E9FAD18-D0AA-41B9-A777-126514AFB6DB}"/>
                  </a:ext>
                </a:extLst>
              </p:cNvPr>
              <p:cNvSpPr txBox="1"/>
              <p:nvPr/>
            </p:nvSpPr>
            <p:spPr>
              <a:xfrm>
                <a:off x="4986833" y="3201307"/>
                <a:ext cx="3771361" cy="276999"/>
              </a:xfrm>
              <a:prstGeom prst="rect">
                <a:avLst/>
              </a:prstGeom>
              <a:noFill/>
            </p:spPr>
            <p:txBody>
              <a:bodyPr wrap="square" rtlCol="0">
                <a:spAutoFit/>
              </a:bodyPr>
              <a:lstStyle/>
              <a:p>
                <a:pPr defTabSz="914377"/>
                <a:r>
                  <a:rPr lang="en-US" b="1" dirty="0">
                    <a:solidFill>
                      <a:srgbClr val="FF0000"/>
                    </a:solidFill>
                    <a:latin typeface="Calibri Light"/>
                  </a:rPr>
                  <a:t>(3) </a:t>
                </a:r>
                <a:r>
                  <a:rPr lang="en-US" dirty="0">
                    <a:solidFill>
                      <a:srgbClr val="CAC7C7">
                        <a:lumMod val="50000"/>
                      </a:srgbClr>
                    </a:solidFill>
                    <a:latin typeface="Calibri Light"/>
                  </a:rPr>
                  <a:t>Termination on the wall.</a:t>
                </a:r>
              </a:p>
            </p:txBody>
          </p:sp>
          <p:sp>
            <p:nvSpPr>
              <p:cNvPr id="14" name="Rectangle 13">
                <a:extLst>
                  <a:ext uri="{FF2B5EF4-FFF2-40B4-BE49-F238E27FC236}">
                    <a16:creationId xmlns:a16="http://schemas.microsoft.com/office/drawing/2014/main" id="{5621F12B-506E-488B-BF95-9D729C9E4BBD}"/>
                  </a:ext>
                </a:extLst>
              </p:cNvPr>
              <p:cNvSpPr/>
              <p:nvPr/>
            </p:nvSpPr>
            <p:spPr>
              <a:xfrm>
                <a:off x="3329100" y="2554242"/>
                <a:ext cx="238663" cy="239284"/>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srgbClr val="FFFFFF"/>
                  </a:solidFill>
                  <a:latin typeface="Angsana New"/>
                </a:endParaRPr>
              </a:p>
            </p:txBody>
          </p:sp>
          <p:cxnSp>
            <p:nvCxnSpPr>
              <p:cNvPr id="20" name="Straight Arrow Connector 19">
                <a:extLst>
                  <a:ext uri="{FF2B5EF4-FFF2-40B4-BE49-F238E27FC236}">
                    <a16:creationId xmlns:a16="http://schemas.microsoft.com/office/drawing/2014/main" id="{002ED848-CFA5-4ACB-8007-D71C17965382}"/>
                  </a:ext>
                </a:extLst>
              </p:cNvPr>
              <p:cNvCxnSpPr>
                <a:cxnSpLocks/>
              </p:cNvCxnSpPr>
              <p:nvPr/>
            </p:nvCxnSpPr>
            <p:spPr>
              <a:xfrm flipV="1">
                <a:off x="3567763" y="2401941"/>
                <a:ext cx="1458764" cy="15230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nvGrpSpPr>
              <p:cNvPr id="32" name="Group 31">
                <a:extLst>
                  <a:ext uri="{FF2B5EF4-FFF2-40B4-BE49-F238E27FC236}">
                    <a16:creationId xmlns:a16="http://schemas.microsoft.com/office/drawing/2014/main" id="{BCBBD36B-8A54-41F8-B170-FD893B1F7210}"/>
                  </a:ext>
                </a:extLst>
              </p:cNvPr>
              <p:cNvGrpSpPr/>
              <p:nvPr/>
            </p:nvGrpSpPr>
            <p:grpSpPr>
              <a:xfrm>
                <a:off x="4877502" y="3599615"/>
                <a:ext cx="1994297" cy="866022"/>
                <a:chOff x="4877502" y="3599615"/>
                <a:chExt cx="1994297" cy="866022"/>
              </a:xfrm>
            </p:grpSpPr>
            <p:sp>
              <p:nvSpPr>
                <p:cNvPr id="27" name="Arrow: Chevron 26">
                  <a:extLst>
                    <a:ext uri="{FF2B5EF4-FFF2-40B4-BE49-F238E27FC236}">
                      <a16:creationId xmlns:a16="http://schemas.microsoft.com/office/drawing/2014/main" id="{C3B1A639-F60C-47BD-98AF-EF2FAF8215C0}"/>
                    </a:ext>
                  </a:extLst>
                </p:cNvPr>
                <p:cNvSpPr/>
                <p:nvPr/>
              </p:nvSpPr>
              <p:spPr>
                <a:xfrm>
                  <a:off x="4877502" y="3599615"/>
                  <a:ext cx="1794867" cy="692818"/>
                </a:xfrm>
                <a:prstGeom prst="chevron">
                  <a:avLst>
                    <a:gd name="adj" fmla="val 4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Freeform: Shape 27">
                  <a:extLst>
                    <a:ext uri="{FF2B5EF4-FFF2-40B4-BE49-F238E27FC236}">
                      <a16:creationId xmlns:a16="http://schemas.microsoft.com/office/drawing/2014/main" id="{D41B7869-68C9-4025-AF3C-7BD12F262658}"/>
                    </a:ext>
                  </a:extLst>
                </p:cNvPr>
                <p:cNvSpPr/>
                <p:nvPr/>
              </p:nvSpPr>
              <p:spPr>
                <a:xfrm>
                  <a:off x="5356134" y="3772819"/>
                  <a:ext cx="1515665" cy="692818"/>
                </a:xfrm>
                <a:custGeom>
                  <a:avLst/>
                  <a:gdLst>
                    <a:gd name="connsiteX0" fmla="*/ 0 w 1515665"/>
                    <a:gd name="connsiteY0" fmla="*/ 69282 h 692818"/>
                    <a:gd name="connsiteX1" fmla="*/ 69282 w 1515665"/>
                    <a:gd name="connsiteY1" fmla="*/ 0 h 692818"/>
                    <a:gd name="connsiteX2" fmla="*/ 1446383 w 1515665"/>
                    <a:gd name="connsiteY2" fmla="*/ 0 h 692818"/>
                    <a:gd name="connsiteX3" fmla="*/ 1515665 w 1515665"/>
                    <a:gd name="connsiteY3" fmla="*/ 69282 h 692818"/>
                    <a:gd name="connsiteX4" fmla="*/ 1515665 w 1515665"/>
                    <a:gd name="connsiteY4" fmla="*/ 623536 h 692818"/>
                    <a:gd name="connsiteX5" fmla="*/ 1446383 w 1515665"/>
                    <a:gd name="connsiteY5" fmla="*/ 692818 h 692818"/>
                    <a:gd name="connsiteX6" fmla="*/ 69282 w 1515665"/>
                    <a:gd name="connsiteY6" fmla="*/ 692818 h 692818"/>
                    <a:gd name="connsiteX7" fmla="*/ 0 w 1515665"/>
                    <a:gd name="connsiteY7" fmla="*/ 623536 h 692818"/>
                    <a:gd name="connsiteX8" fmla="*/ 0 w 1515665"/>
                    <a:gd name="connsiteY8" fmla="*/ 69282 h 69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5665" h="692818">
                      <a:moveTo>
                        <a:pt x="0" y="69282"/>
                      </a:moveTo>
                      <a:cubicBezTo>
                        <a:pt x="0" y="31019"/>
                        <a:pt x="31019" y="0"/>
                        <a:pt x="69282" y="0"/>
                      </a:cubicBezTo>
                      <a:lnTo>
                        <a:pt x="1446383" y="0"/>
                      </a:lnTo>
                      <a:cubicBezTo>
                        <a:pt x="1484646" y="0"/>
                        <a:pt x="1515665" y="31019"/>
                        <a:pt x="1515665" y="69282"/>
                      </a:cubicBezTo>
                      <a:lnTo>
                        <a:pt x="1515665" y="623536"/>
                      </a:lnTo>
                      <a:cubicBezTo>
                        <a:pt x="1515665" y="661799"/>
                        <a:pt x="1484646" y="692818"/>
                        <a:pt x="1446383" y="692818"/>
                      </a:cubicBezTo>
                      <a:lnTo>
                        <a:pt x="69282" y="692818"/>
                      </a:lnTo>
                      <a:cubicBezTo>
                        <a:pt x="31019" y="692818"/>
                        <a:pt x="0" y="661799"/>
                        <a:pt x="0" y="623536"/>
                      </a:cubicBezTo>
                      <a:lnTo>
                        <a:pt x="0" y="69282"/>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07227" tIns="207227" rIns="207227" bIns="207227" numCol="1" spcCol="1270" anchor="ctr" anchorCtr="0">
                  <a:noAutofit/>
                </a:bodyPr>
                <a:lstStyle/>
                <a:p>
                  <a:pPr algn="ctr" defTabSz="1126039">
                    <a:lnSpc>
                      <a:spcPct val="90000"/>
                    </a:lnSpc>
                    <a:spcBef>
                      <a:spcPct val="0"/>
                    </a:spcBef>
                    <a:spcAft>
                      <a:spcPct val="35000"/>
                    </a:spcAft>
                  </a:pPr>
                  <a:r>
                    <a:rPr lang="en-US" sz="2533" dirty="0" err="1">
                      <a:solidFill>
                        <a:srgbClr val="413C3A">
                          <a:hueOff val="0"/>
                          <a:satOff val="0"/>
                          <a:lumOff val="0"/>
                          <a:alphaOff val="0"/>
                        </a:srgbClr>
                      </a:solidFill>
                      <a:latin typeface="Calibri Light"/>
                    </a:rPr>
                    <a:t>E</a:t>
                  </a:r>
                  <a:r>
                    <a:rPr lang="en-US" sz="2533" baseline="-25000" dirty="0" err="1">
                      <a:solidFill>
                        <a:srgbClr val="413C3A">
                          <a:hueOff val="0"/>
                          <a:satOff val="0"/>
                          <a:lumOff val="0"/>
                          <a:alphaOff val="0"/>
                        </a:srgbClr>
                      </a:solidFill>
                      <a:latin typeface="Calibri Light"/>
                    </a:rPr>
                    <a:t>k</a:t>
                  </a:r>
                  <a:r>
                    <a:rPr lang="en-US" sz="2533" dirty="0">
                      <a:solidFill>
                        <a:srgbClr val="413C3A">
                          <a:hueOff val="0"/>
                          <a:satOff val="0"/>
                          <a:lumOff val="0"/>
                          <a:alphaOff val="0"/>
                        </a:srgbClr>
                      </a:solidFill>
                      <a:latin typeface="Calibri Light"/>
                    </a:rPr>
                    <a:t> of REs</a:t>
                  </a:r>
                </a:p>
              </p:txBody>
            </p:sp>
          </p:grpSp>
          <p:pic>
            <p:nvPicPr>
              <p:cNvPr id="23" name="Graphic 22" descr="Confused face outline with solid fill">
                <a:extLst>
                  <a:ext uri="{FF2B5EF4-FFF2-40B4-BE49-F238E27FC236}">
                    <a16:creationId xmlns:a16="http://schemas.microsoft.com/office/drawing/2014/main" id="{668F5532-4B8B-4337-AD7C-CC1F32FC7B6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333833" y="4085320"/>
                <a:ext cx="677072" cy="677072"/>
              </a:xfrm>
              <a:prstGeom prst="rect">
                <a:avLst/>
              </a:prstGeom>
            </p:spPr>
          </p:pic>
        </p:grpSp>
        <p:sp>
          <p:nvSpPr>
            <p:cNvPr id="29" name="Explosion: 8 Points 28">
              <a:extLst>
                <a:ext uri="{FF2B5EF4-FFF2-40B4-BE49-F238E27FC236}">
                  <a16:creationId xmlns:a16="http://schemas.microsoft.com/office/drawing/2014/main" id="{70F86207-C189-495C-A234-69450B8FC629}"/>
                </a:ext>
              </a:extLst>
            </p:cNvPr>
            <p:cNvSpPr/>
            <p:nvPr/>
          </p:nvSpPr>
          <p:spPr>
            <a:xfrm>
              <a:off x="6267900" y="1918444"/>
              <a:ext cx="368955" cy="369922"/>
            </a:xfrm>
            <a:prstGeom prst="irregularSeal1">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srgbClr val="FFFFFF"/>
                </a:solidFill>
                <a:latin typeface="Angsana New"/>
              </a:endParaRPr>
            </a:p>
          </p:txBody>
        </p:sp>
      </p:grpSp>
      <p:sp>
        <p:nvSpPr>
          <p:cNvPr id="50" name="Freeform: Shape 49">
            <a:extLst>
              <a:ext uri="{FF2B5EF4-FFF2-40B4-BE49-F238E27FC236}">
                <a16:creationId xmlns:a16="http://schemas.microsoft.com/office/drawing/2014/main" id="{A4575059-0D09-483B-AE05-DBB3988C34E1}"/>
              </a:ext>
            </a:extLst>
          </p:cNvPr>
          <p:cNvSpPr/>
          <p:nvPr/>
        </p:nvSpPr>
        <p:spPr>
          <a:xfrm>
            <a:off x="2528961" y="5143619"/>
            <a:ext cx="1396793" cy="923757"/>
          </a:xfrm>
          <a:custGeom>
            <a:avLst/>
            <a:gdLst>
              <a:gd name="connsiteX0" fmla="*/ 0 w 1515665"/>
              <a:gd name="connsiteY0" fmla="*/ 69282 h 692818"/>
              <a:gd name="connsiteX1" fmla="*/ 69282 w 1515665"/>
              <a:gd name="connsiteY1" fmla="*/ 0 h 692818"/>
              <a:gd name="connsiteX2" fmla="*/ 1446383 w 1515665"/>
              <a:gd name="connsiteY2" fmla="*/ 0 h 692818"/>
              <a:gd name="connsiteX3" fmla="*/ 1515665 w 1515665"/>
              <a:gd name="connsiteY3" fmla="*/ 69282 h 692818"/>
              <a:gd name="connsiteX4" fmla="*/ 1515665 w 1515665"/>
              <a:gd name="connsiteY4" fmla="*/ 623536 h 692818"/>
              <a:gd name="connsiteX5" fmla="*/ 1446383 w 1515665"/>
              <a:gd name="connsiteY5" fmla="*/ 692818 h 692818"/>
              <a:gd name="connsiteX6" fmla="*/ 69282 w 1515665"/>
              <a:gd name="connsiteY6" fmla="*/ 692818 h 692818"/>
              <a:gd name="connsiteX7" fmla="*/ 0 w 1515665"/>
              <a:gd name="connsiteY7" fmla="*/ 623536 h 692818"/>
              <a:gd name="connsiteX8" fmla="*/ 0 w 1515665"/>
              <a:gd name="connsiteY8" fmla="*/ 69282 h 69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5665" h="692818">
                <a:moveTo>
                  <a:pt x="0" y="69282"/>
                </a:moveTo>
                <a:cubicBezTo>
                  <a:pt x="0" y="31019"/>
                  <a:pt x="31019" y="0"/>
                  <a:pt x="69282" y="0"/>
                </a:cubicBezTo>
                <a:lnTo>
                  <a:pt x="1446383" y="0"/>
                </a:lnTo>
                <a:cubicBezTo>
                  <a:pt x="1484646" y="0"/>
                  <a:pt x="1515665" y="31019"/>
                  <a:pt x="1515665" y="69282"/>
                </a:cubicBezTo>
                <a:lnTo>
                  <a:pt x="1515665" y="623536"/>
                </a:lnTo>
                <a:cubicBezTo>
                  <a:pt x="1515665" y="661799"/>
                  <a:pt x="1484646" y="692818"/>
                  <a:pt x="1446383" y="692818"/>
                </a:cubicBezTo>
                <a:lnTo>
                  <a:pt x="69282" y="692818"/>
                </a:lnTo>
                <a:cubicBezTo>
                  <a:pt x="31019" y="692818"/>
                  <a:pt x="0" y="661799"/>
                  <a:pt x="0" y="623536"/>
                </a:cubicBezTo>
                <a:lnTo>
                  <a:pt x="0" y="69282"/>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07227" tIns="207227" rIns="207227" bIns="207227" numCol="1" spcCol="1270" anchor="ctr" anchorCtr="0">
            <a:noAutofit/>
          </a:bodyPr>
          <a:lstStyle/>
          <a:p>
            <a:pPr algn="ctr" defTabSz="1126039">
              <a:lnSpc>
                <a:spcPct val="90000"/>
              </a:lnSpc>
              <a:spcBef>
                <a:spcPct val="0"/>
              </a:spcBef>
              <a:spcAft>
                <a:spcPct val="35000"/>
              </a:spcAft>
            </a:pPr>
            <a:r>
              <a:rPr lang="en-US" sz="2533" dirty="0">
                <a:solidFill>
                  <a:srgbClr val="CAC7C7">
                    <a:lumMod val="75000"/>
                  </a:srgbClr>
                </a:solidFill>
                <a:latin typeface="Calibri Light"/>
              </a:rPr>
              <a:t>Ohmic heating</a:t>
            </a:r>
            <a:endParaRPr lang="en-US" sz="2533" baseline="-25000" dirty="0">
              <a:solidFill>
                <a:srgbClr val="CAC7C7">
                  <a:lumMod val="75000"/>
                </a:srgbClr>
              </a:solidFill>
              <a:latin typeface="Calibri Light"/>
            </a:endParaRPr>
          </a:p>
        </p:txBody>
      </p:sp>
      <p:sp>
        <p:nvSpPr>
          <p:cNvPr id="52" name="Freeform: Shape 51">
            <a:extLst>
              <a:ext uri="{FF2B5EF4-FFF2-40B4-BE49-F238E27FC236}">
                <a16:creationId xmlns:a16="http://schemas.microsoft.com/office/drawing/2014/main" id="{A4C8B612-BDDE-493B-9A5E-B51B00EC0EB4}"/>
              </a:ext>
            </a:extLst>
          </p:cNvPr>
          <p:cNvSpPr/>
          <p:nvPr/>
        </p:nvSpPr>
        <p:spPr>
          <a:xfrm>
            <a:off x="398998" y="5143619"/>
            <a:ext cx="1765276" cy="923757"/>
          </a:xfrm>
          <a:custGeom>
            <a:avLst/>
            <a:gdLst>
              <a:gd name="connsiteX0" fmla="*/ 0 w 1515665"/>
              <a:gd name="connsiteY0" fmla="*/ 69282 h 692818"/>
              <a:gd name="connsiteX1" fmla="*/ 69282 w 1515665"/>
              <a:gd name="connsiteY1" fmla="*/ 0 h 692818"/>
              <a:gd name="connsiteX2" fmla="*/ 1446383 w 1515665"/>
              <a:gd name="connsiteY2" fmla="*/ 0 h 692818"/>
              <a:gd name="connsiteX3" fmla="*/ 1515665 w 1515665"/>
              <a:gd name="connsiteY3" fmla="*/ 69282 h 692818"/>
              <a:gd name="connsiteX4" fmla="*/ 1515665 w 1515665"/>
              <a:gd name="connsiteY4" fmla="*/ 623536 h 692818"/>
              <a:gd name="connsiteX5" fmla="*/ 1446383 w 1515665"/>
              <a:gd name="connsiteY5" fmla="*/ 692818 h 692818"/>
              <a:gd name="connsiteX6" fmla="*/ 69282 w 1515665"/>
              <a:gd name="connsiteY6" fmla="*/ 692818 h 692818"/>
              <a:gd name="connsiteX7" fmla="*/ 0 w 1515665"/>
              <a:gd name="connsiteY7" fmla="*/ 623536 h 692818"/>
              <a:gd name="connsiteX8" fmla="*/ 0 w 1515665"/>
              <a:gd name="connsiteY8" fmla="*/ 69282 h 69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5665" h="692818">
                <a:moveTo>
                  <a:pt x="0" y="69282"/>
                </a:moveTo>
                <a:cubicBezTo>
                  <a:pt x="0" y="31019"/>
                  <a:pt x="31019" y="0"/>
                  <a:pt x="69282" y="0"/>
                </a:cubicBezTo>
                <a:lnTo>
                  <a:pt x="1446383" y="0"/>
                </a:lnTo>
                <a:cubicBezTo>
                  <a:pt x="1484646" y="0"/>
                  <a:pt x="1515665" y="31019"/>
                  <a:pt x="1515665" y="69282"/>
                </a:cubicBezTo>
                <a:lnTo>
                  <a:pt x="1515665" y="623536"/>
                </a:lnTo>
                <a:cubicBezTo>
                  <a:pt x="1515665" y="661799"/>
                  <a:pt x="1484646" y="692818"/>
                  <a:pt x="1446383" y="692818"/>
                </a:cubicBezTo>
                <a:lnTo>
                  <a:pt x="69282" y="692818"/>
                </a:lnTo>
                <a:cubicBezTo>
                  <a:pt x="31019" y="692818"/>
                  <a:pt x="0" y="661799"/>
                  <a:pt x="0" y="623536"/>
                </a:cubicBezTo>
                <a:lnTo>
                  <a:pt x="0" y="69282"/>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07227" tIns="207227" rIns="207227" bIns="207227" numCol="1" spcCol="1270" anchor="ctr" anchorCtr="0">
            <a:noAutofit/>
          </a:bodyPr>
          <a:lstStyle/>
          <a:p>
            <a:pPr algn="ctr" defTabSz="1126039">
              <a:lnSpc>
                <a:spcPct val="90000"/>
              </a:lnSpc>
              <a:spcBef>
                <a:spcPct val="0"/>
              </a:spcBef>
              <a:spcAft>
                <a:spcPct val="35000"/>
              </a:spcAft>
            </a:pPr>
            <a:r>
              <a:rPr lang="en-US" sz="2533" dirty="0">
                <a:solidFill>
                  <a:srgbClr val="CAC7C7">
                    <a:lumMod val="75000"/>
                  </a:srgbClr>
                </a:solidFill>
                <a:latin typeface="Calibri Light"/>
              </a:rPr>
              <a:t>Radiation</a:t>
            </a:r>
            <a:endParaRPr lang="en-US" sz="2533" baseline="-25000" dirty="0">
              <a:solidFill>
                <a:srgbClr val="CAC7C7">
                  <a:lumMod val="75000"/>
                </a:srgbClr>
              </a:solidFill>
              <a:latin typeface="Calibri Light"/>
            </a:endParaRPr>
          </a:p>
        </p:txBody>
      </p:sp>
      <p:pic>
        <p:nvPicPr>
          <p:cNvPr id="61" name="Graphic 60" descr="Grinning face outline with solid fill">
            <a:extLst>
              <a:ext uri="{FF2B5EF4-FFF2-40B4-BE49-F238E27FC236}">
                <a16:creationId xmlns:a16="http://schemas.microsoft.com/office/drawing/2014/main" id="{36588FB5-FEAF-4F91-B44C-40DE4E199FD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76357" y="5588651"/>
            <a:ext cx="902763" cy="902763"/>
          </a:xfrm>
          <a:prstGeom prst="rect">
            <a:avLst/>
          </a:prstGeom>
        </p:spPr>
      </p:pic>
      <p:sp>
        <p:nvSpPr>
          <p:cNvPr id="62" name="TextBox 61">
            <a:extLst>
              <a:ext uri="{FF2B5EF4-FFF2-40B4-BE49-F238E27FC236}">
                <a16:creationId xmlns:a16="http://schemas.microsoft.com/office/drawing/2014/main" id="{1F5D87E2-2541-4419-8C19-6A6D034E6336}"/>
              </a:ext>
            </a:extLst>
          </p:cNvPr>
          <p:cNvSpPr txBox="1"/>
          <p:nvPr/>
        </p:nvSpPr>
        <p:spPr>
          <a:xfrm>
            <a:off x="282744" y="1644551"/>
            <a:ext cx="3715911" cy="420564"/>
          </a:xfrm>
          <a:prstGeom prst="rect">
            <a:avLst/>
          </a:prstGeom>
          <a:noFill/>
        </p:spPr>
        <p:txBody>
          <a:bodyPr wrap="square" rtlCol="0">
            <a:spAutoFit/>
          </a:bodyPr>
          <a:lstStyle/>
          <a:p>
            <a:pPr defTabSz="914377"/>
            <a:r>
              <a:rPr lang="en-US" sz="2133" b="1" dirty="0">
                <a:solidFill>
                  <a:srgbClr val="413C3A"/>
                </a:solidFill>
                <a:latin typeface="Calibri Light"/>
              </a:rPr>
              <a:t>I</a:t>
            </a:r>
            <a:r>
              <a:rPr lang="en-US" sz="2133" b="1" baseline="-25000" dirty="0">
                <a:solidFill>
                  <a:srgbClr val="413C3A"/>
                </a:solidFill>
                <a:latin typeface="Calibri Light"/>
              </a:rPr>
              <a:t>RE</a:t>
            </a:r>
            <a:r>
              <a:rPr lang="en-US" sz="2133" dirty="0">
                <a:solidFill>
                  <a:srgbClr val="413C3A"/>
                </a:solidFill>
                <a:latin typeface="Calibri Light"/>
              </a:rPr>
              <a:t>: the current carried by REs</a:t>
            </a:r>
          </a:p>
        </p:txBody>
      </p:sp>
      <p:sp>
        <p:nvSpPr>
          <p:cNvPr id="2" name="Date Placeholder 1">
            <a:extLst>
              <a:ext uri="{FF2B5EF4-FFF2-40B4-BE49-F238E27FC236}">
                <a16:creationId xmlns:a16="http://schemas.microsoft.com/office/drawing/2014/main" id="{38A52817-3034-4EDF-A25C-57D767D927EE}"/>
              </a:ext>
            </a:extLst>
          </p:cNvPr>
          <p:cNvSpPr>
            <a:spLocks noGrp="1"/>
          </p:cNvSpPr>
          <p:nvPr>
            <p:ph type="dt" sz="half" idx="2"/>
          </p:nvPr>
        </p:nvSpPr>
        <p:spPr/>
        <p:txBody>
          <a:bodyPr/>
          <a:lstStyle/>
          <a:p>
            <a:r>
              <a:rPr lang="en-US"/>
              <a:t>3 Jun 2025, Runaway Electron Meeting 2025, Lausanne</a:t>
            </a:r>
            <a:endParaRPr lang="fr-FR" dirty="0"/>
          </a:p>
        </p:txBody>
      </p:sp>
      <p:sp>
        <p:nvSpPr>
          <p:cNvPr id="4" name="Slide Number Placeholder 3">
            <a:extLst>
              <a:ext uri="{FF2B5EF4-FFF2-40B4-BE49-F238E27FC236}">
                <a16:creationId xmlns:a16="http://schemas.microsoft.com/office/drawing/2014/main" id="{F8BE9B29-9AD1-4C40-8E12-3E5CFA4997F2}"/>
              </a:ext>
            </a:extLst>
          </p:cNvPr>
          <p:cNvSpPr>
            <a:spLocks noGrp="1"/>
          </p:cNvSpPr>
          <p:nvPr>
            <p:ph type="sldNum" sz="quarter" idx="12"/>
          </p:nvPr>
        </p:nvSpPr>
        <p:spPr/>
        <p:txBody>
          <a:bodyPr/>
          <a:lstStyle/>
          <a:p>
            <a:fld id="{E1E1CD7C-2161-7D43-862E-CE4C333CD873}" type="slidenum">
              <a:rPr lang="fr-FR" smtClean="0"/>
              <a:pPr/>
              <a:t>15</a:t>
            </a:fld>
            <a:r>
              <a:rPr lang="fr-FR"/>
              <a:t>/13</a:t>
            </a:r>
            <a:endParaRPr lang="fr-FR" dirty="0"/>
          </a:p>
        </p:txBody>
      </p:sp>
    </p:spTree>
    <p:extLst>
      <p:ext uri="{BB962C8B-B14F-4D97-AF65-F5344CB8AC3E}">
        <p14:creationId xmlns:p14="http://schemas.microsoft.com/office/powerpoint/2010/main" val="160533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60CFE3-689A-4DA7-A225-A79C6BA8C38E}"/>
              </a:ext>
            </a:extLst>
          </p:cNvPr>
          <p:cNvSpPr>
            <a:spLocks noGrp="1"/>
          </p:cNvSpPr>
          <p:nvPr>
            <p:ph idx="1"/>
          </p:nvPr>
        </p:nvSpPr>
        <p:spPr>
          <a:xfrm>
            <a:off x="403299" y="1144441"/>
            <a:ext cx="11666481" cy="1258099"/>
          </a:xfrm>
        </p:spPr>
        <p:txBody>
          <a:bodyPr>
            <a:noAutofit/>
          </a:bodyPr>
          <a:lstStyle/>
          <a:p>
            <a:pPr>
              <a:buFont typeface="Wingdings" panose="05000000000000000000" pitchFamily="2" charset="2"/>
              <a:buChar char="q"/>
            </a:pPr>
            <a:r>
              <a:rPr lang="en-US" dirty="0">
                <a:latin typeface="+mj-lt"/>
              </a:rPr>
              <a:t>If RE avalanche is terminated by strong loss when I</a:t>
            </a:r>
            <a:r>
              <a:rPr lang="en-US" baseline="-25000" dirty="0">
                <a:latin typeface="+mj-lt"/>
              </a:rPr>
              <a:t>RE</a:t>
            </a:r>
            <a:r>
              <a:rPr lang="en-US" dirty="0">
                <a:latin typeface="+mj-lt"/>
              </a:rPr>
              <a:t> is still small, damage from a large RE beam can be prevented.</a:t>
            </a:r>
          </a:p>
          <a:p>
            <a:pPr>
              <a:buFont typeface="Wingdings" panose="05000000000000000000" pitchFamily="2" charset="2"/>
              <a:buChar char="q"/>
            </a:pPr>
            <a:r>
              <a:rPr lang="en-US" dirty="0">
                <a:latin typeface="+mj-lt"/>
              </a:rPr>
              <a:t>REs are lost once magnetic flux surfaces (FS) are opened or destroyed.</a:t>
            </a:r>
          </a:p>
        </p:txBody>
      </p:sp>
      <p:sp>
        <p:nvSpPr>
          <p:cNvPr id="3" name="Title 2">
            <a:extLst>
              <a:ext uri="{FF2B5EF4-FFF2-40B4-BE49-F238E27FC236}">
                <a16:creationId xmlns:a16="http://schemas.microsoft.com/office/drawing/2014/main" id="{5B882DB5-735E-4EDE-A8AE-ED0188E8C90A}"/>
              </a:ext>
            </a:extLst>
          </p:cNvPr>
          <p:cNvSpPr>
            <a:spLocks noGrp="1"/>
          </p:cNvSpPr>
          <p:nvPr>
            <p:ph type="title"/>
          </p:nvPr>
        </p:nvSpPr>
        <p:spPr>
          <a:xfrm>
            <a:off x="1206501" y="174710"/>
            <a:ext cx="9095180" cy="805767"/>
          </a:xfrm>
        </p:spPr>
        <p:txBody>
          <a:bodyPr>
            <a:normAutofit/>
          </a:bodyPr>
          <a:lstStyle/>
          <a:p>
            <a:r>
              <a:rPr lang="en-US" dirty="0">
                <a:solidFill>
                  <a:srgbClr val="92D050"/>
                </a:solidFill>
              </a:rPr>
              <a:t>RE deconfinement in ITER current quench</a:t>
            </a:r>
          </a:p>
        </p:txBody>
      </p:sp>
      <p:sp>
        <p:nvSpPr>
          <p:cNvPr id="27" name="Espace réservé du pied de page 4">
            <a:extLst>
              <a:ext uri="{FF2B5EF4-FFF2-40B4-BE49-F238E27FC236}">
                <a16:creationId xmlns:a16="http://schemas.microsoft.com/office/drawing/2014/main" id="{C0C51CD2-EFA8-40B1-8A34-CF7A342BE48E}"/>
              </a:ext>
            </a:extLst>
          </p:cNvPr>
          <p:cNvSpPr txBox="1">
            <a:spLocks/>
          </p:cNvSpPr>
          <p:nvPr/>
        </p:nvSpPr>
        <p:spPr>
          <a:xfrm>
            <a:off x="1063776" y="6043666"/>
            <a:ext cx="4180829" cy="639625"/>
          </a:xfrm>
          <a:prstGeom prst="rect">
            <a:avLst/>
          </a:prstGeom>
        </p:spPr>
        <p:txBody>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r>
              <a:rPr lang="en-US" sz="1600" dirty="0">
                <a:solidFill>
                  <a:srgbClr val="413C3A"/>
                </a:solidFill>
                <a:latin typeface="Times New Roman" panose="02020603050405020304" pitchFamily="18" charset="0"/>
                <a:cs typeface="Times New Roman" panose="02020603050405020304" pitchFamily="18" charset="0"/>
              </a:rPr>
              <a:t>[3] C. Wang, et al. NF 2025.</a:t>
            </a:r>
          </a:p>
          <a:p>
            <a:pPr defTabSz="914377"/>
            <a:r>
              <a:rPr lang="en-US" sz="1600" dirty="0">
                <a:solidFill>
                  <a:srgbClr val="413C3A"/>
                </a:solidFill>
                <a:latin typeface="Times New Roman" panose="02020603050405020304" pitchFamily="18" charset="0"/>
                <a:cs typeface="Times New Roman" panose="02020603050405020304" pitchFamily="18" charset="0"/>
              </a:rPr>
              <a:t>[4] V. </a:t>
            </a:r>
            <a:r>
              <a:rPr lang="en-US" sz="1600" dirty="0" err="1">
                <a:solidFill>
                  <a:srgbClr val="413C3A"/>
                </a:solidFill>
                <a:latin typeface="Times New Roman" panose="02020603050405020304" pitchFamily="18" charset="0"/>
                <a:cs typeface="Times New Roman" panose="02020603050405020304" pitchFamily="18" charset="0"/>
              </a:rPr>
              <a:t>Bandaru</a:t>
            </a:r>
            <a:r>
              <a:rPr lang="en-US" sz="1600" dirty="0">
                <a:solidFill>
                  <a:srgbClr val="413C3A"/>
                </a:solidFill>
                <a:latin typeface="Times New Roman" panose="02020603050405020304" pitchFamily="18" charset="0"/>
                <a:cs typeface="Times New Roman" panose="02020603050405020304" pitchFamily="18" charset="0"/>
              </a:rPr>
              <a:t>, et al. JPP 2025.</a:t>
            </a:r>
            <a:endParaRPr lang="fr-FR" sz="1600" dirty="0">
              <a:solidFill>
                <a:srgbClr val="413C3A"/>
              </a:solidFill>
              <a:latin typeface="Times New Roman" panose="02020603050405020304" pitchFamily="18" charset="0"/>
              <a:cs typeface="Times New Roman" panose="02020603050405020304" pitchFamily="18" charset="0"/>
            </a:endParaRPr>
          </a:p>
        </p:txBody>
      </p:sp>
      <p:grpSp>
        <p:nvGrpSpPr>
          <p:cNvPr id="7" name="Group 6">
            <a:extLst>
              <a:ext uri="{FF2B5EF4-FFF2-40B4-BE49-F238E27FC236}">
                <a16:creationId xmlns:a16="http://schemas.microsoft.com/office/drawing/2014/main" id="{440C5329-1EE3-4438-A619-2158D5F06CFC}"/>
              </a:ext>
            </a:extLst>
          </p:cNvPr>
          <p:cNvGrpSpPr/>
          <p:nvPr/>
        </p:nvGrpSpPr>
        <p:grpSpPr>
          <a:xfrm>
            <a:off x="5463500" y="2562651"/>
            <a:ext cx="6386659" cy="4596493"/>
            <a:chOff x="4063250" y="1696130"/>
            <a:chExt cx="4789994" cy="3447370"/>
          </a:xfrm>
        </p:grpSpPr>
        <p:grpSp>
          <p:nvGrpSpPr>
            <p:cNvPr id="6" name="Group 5">
              <a:extLst>
                <a:ext uri="{FF2B5EF4-FFF2-40B4-BE49-F238E27FC236}">
                  <a16:creationId xmlns:a16="http://schemas.microsoft.com/office/drawing/2014/main" id="{D5C4349C-EADF-4111-B728-B3EED8E86BD3}"/>
                </a:ext>
              </a:extLst>
            </p:cNvPr>
            <p:cNvGrpSpPr/>
            <p:nvPr/>
          </p:nvGrpSpPr>
          <p:grpSpPr>
            <a:xfrm>
              <a:off x="4063250" y="1696130"/>
              <a:ext cx="4789994" cy="3447370"/>
              <a:chOff x="4003355" y="1696131"/>
              <a:chExt cx="4789994" cy="3447370"/>
            </a:xfrm>
          </p:grpSpPr>
          <p:grpSp>
            <p:nvGrpSpPr>
              <p:cNvPr id="8" name="Group 7">
                <a:extLst>
                  <a:ext uri="{FF2B5EF4-FFF2-40B4-BE49-F238E27FC236}">
                    <a16:creationId xmlns:a16="http://schemas.microsoft.com/office/drawing/2014/main" id="{CC7D4172-5A35-4F23-929F-D7D8FE6C6B50}"/>
                  </a:ext>
                </a:extLst>
              </p:cNvPr>
              <p:cNvGrpSpPr/>
              <p:nvPr/>
            </p:nvGrpSpPr>
            <p:grpSpPr>
              <a:xfrm>
                <a:off x="4003355" y="1696131"/>
                <a:ext cx="4514326" cy="3447370"/>
                <a:chOff x="1887477" y="902952"/>
                <a:chExt cx="6963374" cy="4063415"/>
              </a:xfrm>
            </p:grpSpPr>
            <p:pic>
              <p:nvPicPr>
                <p:cNvPr id="9" name="Picture 8" descr="A black line drawing of a d&#10;&#10;Description automatically generated">
                  <a:extLst>
                    <a:ext uri="{FF2B5EF4-FFF2-40B4-BE49-F238E27FC236}">
                      <a16:creationId xmlns:a16="http://schemas.microsoft.com/office/drawing/2014/main" id="{BD6CE961-6689-4736-A6B8-7562AEDC5792}"/>
                    </a:ext>
                  </a:extLst>
                </p:cNvPr>
                <p:cNvPicPr>
                  <a:picLocks noChangeAspect="1"/>
                </p:cNvPicPr>
                <p:nvPr/>
              </p:nvPicPr>
              <p:blipFill rotWithShape="1">
                <a:blip r:embed="rId2"/>
                <a:srcRect l="16492" t="9213" r="7378" b="13311"/>
                <a:stretch/>
              </p:blipFill>
              <p:spPr>
                <a:xfrm>
                  <a:off x="5483765" y="987297"/>
                  <a:ext cx="2388856" cy="2771404"/>
                </a:xfrm>
                <a:prstGeom prst="rect">
                  <a:avLst/>
                </a:prstGeom>
              </p:spPr>
            </p:pic>
            <p:grpSp>
              <p:nvGrpSpPr>
                <p:cNvPr id="10" name="Groupe 13">
                  <a:extLst>
                    <a:ext uri="{FF2B5EF4-FFF2-40B4-BE49-F238E27FC236}">
                      <a16:creationId xmlns:a16="http://schemas.microsoft.com/office/drawing/2014/main" id="{F0473FBC-800B-493F-A15D-B8696C55F592}"/>
                    </a:ext>
                  </a:extLst>
                </p:cNvPr>
                <p:cNvGrpSpPr/>
                <p:nvPr/>
              </p:nvGrpSpPr>
              <p:grpSpPr>
                <a:xfrm>
                  <a:off x="1887477" y="902952"/>
                  <a:ext cx="6963374" cy="4063415"/>
                  <a:chOff x="2386940" y="1861353"/>
                  <a:chExt cx="7586731" cy="3802292"/>
                </a:xfrm>
              </p:grpSpPr>
              <p:grpSp>
                <p:nvGrpSpPr>
                  <p:cNvPr id="11" name="Groupe 75">
                    <a:extLst>
                      <a:ext uri="{FF2B5EF4-FFF2-40B4-BE49-F238E27FC236}">
                        <a16:creationId xmlns:a16="http://schemas.microsoft.com/office/drawing/2014/main" id="{9FA154D1-ED68-4116-8681-A1D2C743AB57}"/>
                      </a:ext>
                    </a:extLst>
                  </p:cNvPr>
                  <p:cNvGrpSpPr/>
                  <p:nvPr/>
                </p:nvGrpSpPr>
                <p:grpSpPr>
                  <a:xfrm>
                    <a:off x="6925970" y="2208208"/>
                    <a:ext cx="890652" cy="1058085"/>
                    <a:chOff x="6910114" y="3113616"/>
                    <a:chExt cx="890652" cy="1058085"/>
                  </a:xfrm>
                </p:grpSpPr>
                <p:sp>
                  <p:nvSpPr>
                    <p:cNvPr id="14" name="Ellipse 49">
                      <a:extLst>
                        <a:ext uri="{FF2B5EF4-FFF2-40B4-BE49-F238E27FC236}">
                          <a16:creationId xmlns:a16="http://schemas.microsoft.com/office/drawing/2014/main" id="{F7DABB92-B179-40F0-94B0-32922BE56E09}"/>
                        </a:ext>
                      </a:extLst>
                    </p:cNvPr>
                    <p:cNvSpPr/>
                    <p:nvPr/>
                  </p:nvSpPr>
                  <p:spPr>
                    <a:xfrm rot="328346">
                      <a:off x="7057008" y="3113616"/>
                      <a:ext cx="743758" cy="824274"/>
                    </a:xfrm>
                    <a:prstGeom prst="ellipse">
                      <a:avLst/>
                    </a:prstGeom>
                    <a:solidFill>
                      <a:sysClr val="window" lastClr="FFFFFF"/>
                    </a:solidFill>
                    <a:ln w="12700" cap="flat" cmpd="sng" algn="ctr">
                      <a:solidFill>
                        <a:srgbClr val="FFCD31"/>
                      </a:solidFill>
                      <a:prstDash val="solid"/>
                      <a:miter lim="800000"/>
                    </a:ln>
                    <a:effectLst/>
                  </p:spPr>
                  <p:txBody>
                    <a:bodyPr wrap="square" lIns="192000" tIns="144000" rIns="192000" bIns="192000" rtlCol="0" anchor="ctr">
                      <a:spAutoFit/>
                    </a:bodyPr>
                    <a:lstStyle/>
                    <a:p>
                      <a:pPr algn="ctr" defTabSz="1219170">
                        <a:defRPr/>
                      </a:pPr>
                      <a:endParaRPr lang="fr-FR" sz="2400" kern="0" dirty="0">
                        <a:solidFill>
                          <a:srgbClr val="262626"/>
                        </a:solidFill>
                        <a:latin typeface="Arial"/>
                      </a:endParaRPr>
                    </a:p>
                  </p:txBody>
                </p:sp>
                <p:sp>
                  <p:nvSpPr>
                    <p:cNvPr id="15" name="ZoneTexte 54">
                      <a:extLst>
                        <a:ext uri="{FF2B5EF4-FFF2-40B4-BE49-F238E27FC236}">
                          <a16:creationId xmlns:a16="http://schemas.microsoft.com/office/drawing/2014/main" id="{F4CD7407-AE3F-4A43-962D-798096C8F5FC}"/>
                        </a:ext>
                      </a:extLst>
                    </p:cNvPr>
                    <p:cNvSpPr txBox="1"/>
                    <p:nvPr/>
                  </p:nvSpPr>
                  <p:spPr>
                    <a:xfrm>
                      <a:off x="7075615" y="3314657"/>
                      <a:ext cx="706546" cy="347897"/>
                    </a:xfrm>
                    <a:prstGeom prst="rect">
                      <a:avLst/>
                    </a:prstGeom>
                    <a:noFill/>
                  </p:spPr>
                  <p:txBody>
                    <a:bodyPr wrap="square" rtlCol="0">
                      <a:spAutoFit/>
                    </a:bodyPr>
                    <a:lstStyle/>
                    <a:p>
                      <a:pPr defTabSz="1219170">
                        <a:defRPr/>
                      </a:pPr>
                      <a:r>
                        <a:rPr lang="en-US" sz="2133" kern="0" dirty="0" err="1">
                          <a:solidFill>
                            <a:srgbClr val="262626"/>
                          </a:solidFill>
                          <a:latin typeface="Angsana New"/>
                        </a:rPr>
                        <a:t>I</a:t>
                      </a:r>
                      <a:r>
                        <a:rPr lang="en-US" sz="2133" kern="0" baseline="-25000" dirty="0" err="1">
                          <a:solidFill>
                            <a:srgbClr val="262626"/>
                          </a:solidFill>
                          <a:latin typeface="Angsana New"/>
                        </a:rPr>
                        <a:t>core</a:t>
                      </a:r>
                      <a:endParaRPr lang="fr-FR" sz="2133" kern="0" baseline="-25000" dirty="0">
                        <a:solidFill>
                          <a:srgbClr val="262626"/>
                        </a:solidFill>
                        <a:latin typeface="Angsana New"/>
                      </a:endParaRPr>
                    </a:p>
                  </p:txBody>
                </p:sp>
                <p:sp>
                  <p:nvSpPr>
                    <p:cNvPr id="16" name="ZoneTexte 73">
                      <a:extLst>
                        <a:ext uri="{FF2B5EF4-FFF2-40B4-BE49-F238E27FC236}">
                          <a16:creationId xmlns:a16="http://schemas.microsoft.com/office/drawing/2014/main" id="{1AEFBF05-93A5-4284-8017-54309AFD1DCB}"/>
                        </a:ext>
                      </a:extLst>
                    </p:cNvPr>
                    <p:cNvSpPr txBox="1"/>
                    <p:nvPr/>
                  </p:nvSpPr>
                  <p:spPr>
                    <a:xfrm>
                      <a:off x="6910114" y="3789804"/>
                      <a:ext cx="743758" cy="381897"/>
                    </a:xfrm>
                    <a:prstGeom prst="rect">
                      <a:avLst/>
                    </a:prstGeom>
                    <a:noFill/>
                  </p:spPr>
                  <p:txBody>
                    <a:bodyPr wrap="square" rtlCol="0">
                      <a:spAutoFit/>
                    </a:bodyPr>
                    <a:lstStyle/>
                    <a:p>
                      <a:pPr defTabSz="1219170">
                        <a:defRPr/>
                      </a:pPr>
                      <a:r>
                        <a:rPr lang="en-US" sz="2400" kern="0" dirty="0" err="1">
                          <a:solidFill>
                            <a:srgbClr val="262626"/>
                          </a:solidFill>
                          <a:latin typeface="Angsana New"/>
                        </a:rPr>
                        <a:t>I</a:t>
                      </a:r>
                      <a:r>
                        <a:rPr lang="en-US" sz="2400" kern="0" baseline="-25000" dirty="0" err="1">
                          <a:solidFill>
                            <a:srgbClr val="262626"/>
                          </a:solidFill>
                          <a:latin typeface="Angsana New"/>
                        </a:rPr>
                        <a:t>halo</a:t>
                      </a:r>
                      <a:endParaRPr lang="fr-FR" sz="2400" kern="0" baseline="-25000" dirty="0">
                        <a:solidFill>
                          <a:srgbClr val="262626"/>
                        </a:solidFill>
                        <a:latin typeface="Angsana New"/>
                      </a:endParaRPr>
                    </a:p>
                  </p:txBody>
                </p:sp>
              </p:grpSp>
              <p:sp>
                <p:nvSpPr>
                  <p:cNvPr id="12" name="Arc 11">
                    <a:extLst>
                      <a:ext uri="{FF2B5EF4-FFF2-40B4-BE49-F238E27FC236}">
                        <a16:creationId xmlns:a16="http://schemas.microsoft.com/office/drawing/2014/main" id="{B8255E21-54F3-4C9C-AED2-06EFD8DCFAAC}"/>
                      </a:ext>
                    </a:extLst>
                  </p:cNvPr>
                  <p:cNvSpPr/>
                  <p:nvPr/>
                </p:nvSpPr>
                <p:spPr>
                  <a:xfrm rot="3418883">
                    <a:off x="4429768" y="432839"/>
                    <a:ext cx="2008855" cy="6094512"/>
                  </a:xfrm>
                  <a:prstGeom prst="arc">
                    <a:avLst>
                      <a:gd name="adj1" fmla="val 16403940"/>
                      <a:gd name="adj2" fmla="val 20283919"/>
                    </a:avLst>
                  </a:prstGeom>
                  <a:noFill/>
                  <a:ln w="12700" cap="flat" cmpd="sng" algn="ctr">
                    <a:solidFill>
                      <a:srgbClr val="E50019"/>
                    </a:solidFill>
                    <a:prstDash val="solid"/>
                    <a:miter lim="800000"/>
                  </a:ln>
                  <a:effectLst/>
                </p:spPr>
                <p:txBody>
                  <a:bodyPr rtlCol="0" anchor="ctr"/>
                  <a:lstStyle/>
                  <a:p>
                    <a:pPr algn="ctr" defTabSz="1219170">
                      <a:defRPr/>
                    </a:pPr>
                    <a:endParaRPr lang="en-US" sz="2400" kern="0" dirty="0">
                      <a:solidFill>
                        <a:srgbClr val="262626"/>
                      </a:solidFill>
                      <a:latin typeface="Arial"/>
                    </a:endParaRPr>
                  </a:p>
                </p:txBody>
              </p:sp>
              <p:sp>
                <p:nvSpPr>
                  <p:cNvPr id="13" name="Arc 12">
                    <a:extLst>
                      <a:ext uri="{FF2B5EF4-FFF2-40B4-BE49-F238E27FC236}">
                        <a16:creationId xmlns:a16="http://schemas.microsoft.com/office/drawing/2014/main" id="{3D2C82F8-A2E4-46AB-B4D3-171E9CD0E19B}"/>
                      </a:ext>
                    </a:extLst>
                  </p:cNvPr>
                  <p:cNvSpPr/>
                  <p:nvPr/>
                </p:nvSpPr>
                <p:spPr>
                  <a:xfrm rot="14651588">
                    <a:off x="6633658" y="2323631"/>
                    <a:ext cx="3802292" cy="2877735"/>
                  </a:xfrm>
                  <a:prstGeom prst="arc">
                    <a:avLst>
                      <a:gd name="adj1" fmla="val 15789158"/>
                      <a:gd name="adj2" fmla="val 21227328"/>
                    </a:avLst>
                  </a:prstGeom>
                  <a:noFill/>
                  <a:ln w="12700" cap="flat" cmpd="sng" algn="ctr">
                    <a:solidFill>
                      <a:srgbClr val="E50019"/>
                    </a:solidFill>
                    <a:prstDash val="solid"/>
                    <a:miter lim="800000"/>
                  </a:ln>
                  <a:effectLst/>
                </p:spPr>
                <p:txBody>
                  <a:bodyPr rtlCol="0" anchor="ctr"/>
                  <a:lstStyle/>
                  <a:p>
                    <a:pPr algn="ctr" defTabSz="1219170">
                      <a:defRPr/>
                    </a:pPr>
                    <a:endParaRPr lang="en-US" sz="2400" kern="0">
                      <a:solidFill>
                        <a:srgbClr val="262626"/>
                      </a:solidFill>
                      <a:latin typeface="Arial"/>
                    </a:endParaRPr>
                  </a:p>
                </p:txBody>
              </p:sp>
            </p:grpSp>
          </p:grpSp>
          <p:sp>
            <p:nvSpPr>
              <p:cNvPr id="17" name="Arrow: Up 16">
                <a:extLst>
                  <a:ext uri="{FF2B5EF4-FFF2-40B4-BE49-F238E27FC236}">
                    <a16:creationId xmlns:a16="http://schemas.microsoft.com/office/drawing/2014/main" id="{578BDAC2-43E3-498D-A12E-3BD2B5DCC627}"/>
                  </a:ext>
                </a:extLst>
              </p:cNvPr>
              <p:cNvSpPr/>
              <p:nvPr/>
            </p:nvSpPr>
            <p:spPr>
              <a:xfrm>
                <a:off x="6974875" y="1742057"/>
                <a:ext cx="209264" cy="409242"/>
              </a:xfrm>
              <a:prstGeom prst="up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srgbClr val="FFFFFF"/>
                  </a:solidFill>
                  <a:latin typeface="Angsana New"/>
                </a:endParaRPr>
              </a:p>
            </p:txBody>
          </p:sp>
          <p:sp>
            <p:nvSpPr>
              <p:cNvPr id="18" name="TextBox 17">
                <a:extLst>
                  <a:ext uri="{FF2B5EF4-FFF2-40B4-BE49-F238E27FC236}">
                    <a16:creationId xmlns:a16="http://schemas.microsoft.com/office/drawing/2014/main" id="{EADA06FF-81B1-494F-8268-9FF212DDCE40}"/>
                  </a:ext>
                </a:extLst>
              </p:cNvPr>
              <p:cNvSpPr txBox="1"/>
              <p:nvPr/>
            </p:nvSpPr>
            <p:spPr>
              <a:xfrm>
                <a:off x="7146767" y="1743416"/>
                <a:ext cx="1646582" cy="253916"/>
              </a:xfrm>
              <a:prstGeom prst="rect">
                <a:avLst/>
              </a:prstGeom>
              <a:noFill/>
            </p:spPr>
            <p:txBody>
              <a:bodyPr wrap="square" rtlCol="0">
                <a:spAutoFit/>
              </a:bodyPr>
              <a:lstStyle/>
              <a:p>
                <a:pPr defTabSz="914377"/>
                <a:r>
                  <a:rPr lang="en-US" sz="1600" dirty="0">
                    <a:solidFill>
                      <a:srgbClr val="E30613">
                        <a:lumMod val="60000"/>
                        <a:lumOff val="40000"/>
                      </a:srgbClr>
                    </a:solidFill>
                    <a:latin typeface="Calibri Light"/>
                  </a:rPr>
                  <a:t>Plasma vertical motion</a:t>
                </a:r>
              </a:p>
            </p:txBody>
          </p:sp>
        </p:grpSp>
        <p:cxnSp>
          <p:nvCxnSpPr>
            <p:cNvPr id="20" name="Straight Arrow Connector 19">
              <a:extLst>
                <a:ext uri="{FF2B5EF4-FFF2-40B4-BE49-F238E27FC236}">
                  <a16:creationId xmlns:a16="http://schemas.microsoft.com/office/drawing/2014/main" id="{047A5C7E-8991-4714-8EA7-DEAFAA598C23}"/>
                </a:ext>
              </a:extLst>
            </p:cNvPr>
            <p:cNvCxnSpPr>
              <a:cxnSpLocks/>
            </p:cNvCxnSpPr>
            <p:nvPr/>
          </p:nvCxnSpPr>
          <p:spPr>
            <a:xfrm flipV="1">
              <a:off x="7341234" y="2257226"/>
              <a:ext cx="0" cy="293934"/>
            </a:xfrm>
            <a:prstGeom prst="straightConnector1">
              <a:avLst/>
            </a:prstGeom>
            <a:ln>
              <a:solidFill>
                <a:srgbClr val="0070C0"/>
              </a:solidFill>
              <a:tailEnd type="triangle"/>
            </a:ln>
          </p:spPr>
          <p:style>
            <a:lnRef idx="1">
              <a:schemeClr val="accent4"/>
            </a:lnRef>
            <a:fillRef idx="0">
              <a:schemeClr val="accent4"/>
            </a:fillRef>
            <a:effectRef idx="0">
              <a:schemeClr val="accent4"/>
            </a:effectRef>
            <a:fontRef idx="minor">
              <a:schemeClr val="tx1"/>
            </a:fontRef>
          </p:style>
        </p:cxnSp>
        <p:cxnSp>
          <p:nvCxnSpPr>
            <p:cNvPr id="22" name="Straight Arrow Connector 21">
              <a:extLst>
                <a:ext uri="{FF2B5EF4-FFF2-40B4-BE49-F238E27FC236}">
                  <a16:creationId xmlns:a16="http://schemas.microsoft.com/office/drawing/2014/main" id="{A1EE022E-295D-45B3-8175-30E1EFC4C613}"/>
                </a:ext>
              </a:extLst>
            </p:cNvPr>
            <p:cNvCxnSpPr>
              <a:cxnSpLocks/>
              <a:stCxn id="26" idx="0"/>
            </p:cNvCxnSpPr>
            <p:nvPr/>
          </p:nvCxnSpPr>
          <p:spPr>
            <a:xfrm flipV="1">
              <a:off x="6793095" y="2043734"/>
              <a:ext cx="106689" cy="172020"/>
            </a:xfrm>
            <a:prstGeom prst="straightConnector1">
              <a:avLst/>
            </a:prstGeom>
            <a:ln>
              <a:solidFill>
                <a:srgbClr val="0070C0"/>
              </a:solidFill>
              <a:tailEnd type="triangle"/>
            </a:ln>
          </p:spPr>
          <p:style>
            <a:lnRef idx="1">
              <a:schemeClr val="accent4"/>
            </a:lnRef>
            <a:fillRef idx="0">
              <a:schemeClr val="accent4"/>
            </a:fillRef>
            <a:effectRef idx="0">
              <a:schemeClr val="accent4"/>
            </a:effectRef>
            <a:fontRef idx="minor">
              <a:schemeClr val="tx1"/>
            </a:fontRef>
          </p:style>
        </p:cxnSp>
        <p:sp>
          <p:nvSpPr>
            <p:cNvPr id="25" name="TextBox 24">
              <a:extLst>
                <a:ext uri="{FF2B5EF4-FFF2-40B4-BE49-F238E27FC236}">
                  <a16:creationId xmlns:a16="http://schemas.microsoft.com/office/drawing/2014/main" id="{7F94A9BC-2CAE-416D-BB48-98FD0F620B92}"/>
                </a:ext>
              </a:extLst>
            </p:cNvPr>
            <p:cNvSpPr txBox="1"/>
            <p:nvPr/>
          </p:nvSpPr>
          <p:spPr>
            <a:xfrm>
              <a:off x="7160592" y="2488802"/>
              <a:ext cx="361284" cy="223091"/>
            </a:xfrm>
            <a:prstGeom prst="rect">
              <a:avLst/>
            </a:prstGeom>
            <a:noFill/>
          </p:spPr>
          <p:txBody>
            <a:bodyPr wrap="square" rtlCol="0">
              <a:spAutoFit/>
            </a:bodyPr>
            <a:lstStyle/>
            <a:p>
              <a:pPr defTabSz="914377"/>
              <a:r>
                <a:rPr lang="en-US" sz="1333" dirty="0">
                  <a:solidFill>
                    <a:srgbClr val="0070C0"/>
                  </a:solidFill>
                  <a:latin typeface="Calibri Light"/>
                </a:rPr>
                <a:t>RE</a:t>
              </a:r>
            </a:p>
          </p:txBody>
        </p:sp>
        <p:sp>
          <p:nvSpPr>
            <p:cNvPr id="26" name="TextBox 25">
              <a:extLst>
                <a:ext uri="{FF2B5EF4-FFF2-40B4-BE49-F238E27FC236}">
                  <a16:creationId xmlns:a16="http://schemas.microsoft.com/office/drawing/2014/main" id="{7666A9EB-7235-4843-B692-792D384764E2}"/>
                </a:ext>
              </a:extLst>
            </p:cNvPr>
            <p:cNvSpPr txBox="1"/>
            <p:nvPr/>
          </p:nvSpPr>
          <p:spPr>
            <a:xfrm>
              <a:off x="6612453" y="2215754"/>
              <a:ext cx="361284" cy="223091"/>
            </a:xfrm>
            <a:prstGeom prst="rect">
              <a:avLst/>
            </a:prstGeom>
            <a:noFill/>
          </p:spPr>
          <p:txBody>
            <a:bodyPr wrap="square" rtlCol="0">
              <a:spAutoFit/>
            </a:bodyPr>
            <a:lstStyle/>
            <a:p>
              <a:pPr defTabSz="914377"/>
              <a:r>
                <a:rPr lang="en-US" sz="1333" dirty="0">
                  <a:solidFill>
                    <a:srgbClr val="0070C0"/>
                  </a:solidFill>
                  <a:latin typeface="Calibri Light"/>
                </a:rPr>
                <a:t>RE</a:t>
              </a:r>
            </a:p>
          </p:txBody>
        </p:sp>
      </p:grpSp>
      <p:sp>
        <p:nvSpPr>
          <p:cNvPr id="28" name="TextBox 27">
            <a:extLst>
              <a:ext uri="{FF2B5EF4-FFF2-40B4-BE49-F238E27FC236}">
                <a16:creationId xmlns:a16="http://schemas.microsoft.com/office/drawing/2014/main" id="{872DB4D3-F265-4FF0-8F4E-4DF6861F44C0}"/>
              </a:ext>
            </a:extLst>
          </p:cNvPr>
          <p:cNvSpPr txBox="1"/>
          <p:nvPr/>
        </p:nvSpPr>
        <p:spPr>
          <a:xfrm>
            <a:off x="403299" y="2779412"/>
            <a:ext cx="7593780" cy="2611484"/>
          </a:xfrm>
          <a:prstGeom prst="rect">
            <a:avLst/>
          </a:prstGeom>
          <a:noFill/>
        </p:spPr>
        <p:txBody>
          <a:bodyPr wrap="square" rtlCol="0">
            <a:spAutoFit/>
          </a:bodyPr>
          <a:lstStyle/>
          <a:p>
            <a:pPr marL="914377" lvl="1" indent="-457189" defTabSz="914377">
              <a:lnSpc>
                <a:spcPct val="90000"/>
              </a:lnSpc>
              <a:spcBef>
                <a:spcPts val="500"/>
              </a:spcBef>
              <a:buClr>
                <a:srgbClr val="E30613"/>
              </a:buClr>
              <a:buSzPct val="100000"/>
              <a:buFont typeface="Courier New" panose="02070309020205020404" pitchFamily="49" charset="0"/>
              <a:buChar char="o"/>
              <a:defRPr/>
            </a:pPr>
            <a:r>
              <a:rPr lang="en-US" sz="2400" dirty="0">
                <a:solidFill>
                  <a:srgbClr val="413C3A"/>
                </a:solidFill>
                <a:latin typeface="+mj-lt"/>
                <a:ea typeface="Calibri" panose="020F0502020204030204" pitchFamily="34" charset="0"/>
                <a:cs typeface="Calibri" panose="020F0502020204030204" pitchFamily="34" charset="0"/>
              </a:rPr>
              <a:t>FSs open due to vertical motion</a:t>
            </a:r>
          </a:p>
          <a:p>
            <a:pPr marL="1142971" lvl="2" indent="-228594" defTabSz="914377">
              <a:lnSpc>
                <a:spcPct val="90000"/>
              </a:lnSpc>
              <a:spcBef>
                <a:spcPts val="500"/>
              </a:spcBef>
              <a:buClr>
                <a:srgbClr val="E30613"/>
              </a:buClr>
              <a:buSzPct val="100000"/>
              <a:buFont typeface="Arial" panose="020B0604020202020204" pitchFamily="34" charset="0"/>
              <a:buChar char="•"/>
              <a:defRPr/>
            </a:pPr>
            <a:r>
              <a:rPr lang="en-US" sz="2400" dirty="0">
                <a:solidFill>
                  <a:srgbClr val="413C3A"/>
                </a:solidFill>
                <a:latin typeface="+mj-lt"/>
                <a:ea typeface="Calibri" panose="020F0502020204030204" pitchFamily="34" charset="0"/>
                <a:cs typeface="Calibri" panose="020F0502020204030204" pitchFamily="34" charset="0"/>
              </a:rPr>
              <a:t>Plasma moves vertically in disruptions. REs are lost on opened field lines (halo region).</a:t>
            </a:r>
          </a:p>
          <a:p>
            <a:pPr marL="1142971" lvl="2" indent="-228594" defTabSz="914377">
              <a:lnSpc>
                <a:spcPct val="90000"/>
              </a:lnSpc>
              <a:spcBef>
                <a:spcPts val="500"/>
              </a:spcBef>
              <a:buClr>
                <a:srgbClr val="E30613"/>
              </a:buClr>
              <a:buSzPct val="100000"/>
              <a:buFont typeface="Arial" panose="020B0604020202020204" pitchFamily="34" charset="0"/>
              <a:buChar char="•"/>
              <a:defRPr/>
            </a:pPr>
            <a:r>
              <a:rPr lang="en-US" sz="2400" dirty="0">
                <a:solidFill>
                  <a:srgbClr val="413C3A"/>
                </a:solidFill>
                <a:latin typeface="+mj-lt"/>
                <a:ea typeface="Calibri" panose="020F0502020204030204" pitchFamily="34" charset="0"/>
                <a:cs typeface="Calibri" panose="020F0502020204030204" pitchFamily="34" charset="0"/>
              </a:rPr>
              <a:t>I</a:t>
            </a:r>
            <a:r>
              <a:rPr lang="en-US" sz="2400" baseline="-25000" dirty="0">
                <a:solidFill>
                  <a:srgbClr val="413C3A"/>
                </a:solidFill>
                <a:latin typeface="+mj-lt"/>
                <a:ea typeface="Calibri" panose="020F0502020204030204" pitchFamily="34" charset="0"/>
                <a:cs typeface="Calibri" panose="020F0502020204030204" pitchFamily="34" charset="0"/>
              </a:rPr>
              <a:t>RE</a:t>
            </a:r>
            <a:r>
              <a:rPr lang="en-US" sz="2400" dirty="0">
                <a:solidFill>
                  <a:srgbClr val="413C3A"/>
                </a:solidFill>
                <a:latin typeface="+mj-lt"/>
                <a:ea typeface="Calibri" panose="020F0502020204030204" pitchFamily="34" charset="0"/>
                <a:cs typeface="Calibri" panose="020F0502020204030204" pitchFamily="34" charset="0"/>
              </a:rPr>
              <a:t> after avalanche can be greatly reduced [3,4], only ~kA in marginal cases. </a:t>
            </a:r>
          </a:p>
          <a:p>
            <a:pPr marL="1142971" lvl="2" indent="-228594" defTabSz="914377">
              <a:lnSpc>
                <a:spcPct val="90000"/>
              </a:lnSpc>
              <a:spcBef>
                <a:spcPts val="500"/>
              </a:spcBef>
              <a:buClr>
                <a:srgbClr val="E30613"/>
              </a:buClr>
              <a:buSzPct val="100000"/>
              <a:buFont typeface="Arial" panose="020B0604020202020204" pitchFamily="34" charset="0"/>
              <a:buChar char="•"/>
              <a:defRPr/>
            </a:pPr>
            <a:r>
              <a:rPr lang="en-US" sz="2400" dirty="0">
                <a:solidFill>
                  <a:srgbClr val="413C3A"/>
                </a:solidFill>
                <a:latin typeface="+mj-lt"/>
                <a:ea typeface="Calibri" panose="020F0502020204030204" pitchFamily="34" charset="0"/>
                <a:cs typeface="Calibri" panose="020F0502020204030204" pitchFamily="34" charset="0"/>
              </a:rPr>
              <a:t>A bit more RE loss may make RE avoidance work on ITER… </a:t>
            </a:r>
          </a:p>
        </p:txBody>
      </p:sp>
      <p:sp>
        <p:nvSpPr>
          <p:cNvPr id="4" name="Date Placeholder 3">
            <a:extLst>
              <a:ext uri="{FF2B5EF4-FFF2-40B4-BE49-F238E27FC236}">
                <a16:creationId xmlns:a16="http://schemas.microsoft.com/office/drawing/2014/main" id="{0EED5C6A-B84D-45CE-8704-2C9ECEFC0B91}"/>
              </a:ext>
            </a:extLst>
          </p:cNvPr>
          <p:cNvSpPr>
            <a:spLocks noGrp="1"/>
          </p:cNvSpPr>
          <p:nvPr>
            <p:ph type="dt" sz="half" idx="2"/>
          </p:nvPr>
        </p:nvSpPr>
        <p:spPr/>
        <p:txBody>
          <a:bodyPr/>
          <a:lstStyle/>
          <a:p>
            <a:r>
              <a:rPr lang="en-US"/>
              <a:t>3 Jun 2025, Runaway Electron Meeting 2025, Lausanne</a:t>
            </a:r>
            <a:endParaRPr lang="fr-FR" dirty="0"/>
          </a:p>
        </p:txBody>
      </p:sp>
      <p:sp>
        <p:nvSpPr>
          <p:cNvPr id="5" name="Slide Number Placeholder 4">
            <a:extLst>
              <a:ext uri="{FF2B5EF4-FFF2-40B4-BE49-F238E27FC236}">
                <a16:creationId xmlns:a16="http://schemas.microsoft.com/office/drawing/2014/main" id="{535A5806-525A-4C24-AB26-C3E34B9E389B}"/>
              </a:ext>
            </a:extLst>
          </p:cNvPr>
          <p:cNvSpPr>
            <a:spLocks noGrp="1"/>
          </p:cNvSpPr>
          <p:nvPr>
            <p:ph type="sldNum" sz="quarter" idx="12"/>
          </p:nvPr>
        </p:nvSpPr>
        <p:spPr/>
        <p:txBody>
          <a:bodyPr/>
          <a:lstStyle/>
          <a:p>
            <a:fld id="{E1E1CD7C-2161-7D43-862E-CE4C333CD873}" type="slidenum">
              <a:rPr lang="fr-FR" smtClean="0"/>
              <a:pPr/>
              <a:t>16</a:t>
            </a:fld>
            <a:r>
              <a:rPr lang="fr-FR"/>
              <a:t>/13</a:t>
            </a:r>
            <a:endParaRPr lang="fr-FR" dirty="0"/>
          </a:p>
        </p:txBody>
      </p:sp>
    </p:spTree>
    <p:extLst>
      <p:ext uri="{BB962C8B-B14F-4D97-AF65-F5344CB8AC3E}">
        <p14:creationId xmlns:p14="http://schemas.microsoft.com/office/powerpoint/2010/main" val="899821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graph of a number of lines&#10;&#10;Description automatically generated with medium confidence">
            <a:extLst>
              <a:ext uri="{FF2B5EF4-FFF2-40B4-BE49-F238E27FC236}">
                <a16:creationId xmlns:a16="http://schemas.microsoft.com/office/drawing/2014/main" id="{F557A397-F8DB-430D-9B04-D5C4FDCDD14E}"/>
              </a:ext>
            </a:extLst>
          </p:cNvPr>
          <p:cNvPicPr>
            <a:picLocks noChangeAspect="1"/>
          </p:cNvPicPr>
          <p:nvPr/>
        </p:nvPicPr>
        <p:blipFill>
          <a:blip r:embed="rId2"/>
          <a:stretch>
            <a:fillRect/>
          </a:stretch>
        </p:blipFill>
        <p:spPr>
          <a:xfrm>
            <a:off x="8067912" y="1451995"/>
            <a:ext cx="4124087" cy="3142159"/>
          </a:xfrm>
          <a:prstGeom prst="rect">
            <a:avLst/>
          </a:prstGeom>
        </p:spPr>
      </p:pic>
      <p:sp>
        <p:nvSpPr>
          <p:cNvPr id="4" name="Arrow: Right 3">
            <a:extLst>
              <a:ext uri="{FF2B5EF4-FFF2-40B4-BE49-F238E27FC236}">
                <a16:creationId xmlns:a16="http://schemas.microsoft.com/office/drawing/2014/main" id="{70415295-37E7-4F32-8E12-75B75C681EF5}"/>
              </a:ext>
            </a:extLst>
          </p:cNvPr>
          <p:cNvSpPr/>
          <p:nvPr/>
        </p:nvSpPr>
        <p:spPr>
          <a:xfrm>
            <a:off x="7631201" y="2464610"/>
            <a:ext cx="426295" cy="235445"/>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70C0"/>
              </a:solidFill>
            </a:endParaRPr>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1969661D-568F-48F0-BE6B-62D9966292AC}"/>
                  </a:ext>
                </a:extLst>
              </p:cNvPr>
              <p:cNvSpPr>
                <a:spLocks noGrp="1"/>
              </p:cNvSpPr>
              <p:nvPr>
                <p:ph idx="1"/>
              </p:nvPr>
            </p:nvSpPr>
            <p:spPr>
              <a:xfrm>
                <a:off x="262429" y="761533"/>
                <a:ext cx="10307279" cy="5492525"/>
              </a:xfrm>
              <a:ln>
                <a:noFill/>
              </a:ln>
            </p:spPr>
            <p:txBody>
              <a:bodyPr/>
              <a:lstStyle/>
              <a:p>
                <a:r>
                  <a:rPr lang="en-US" dirty="0">
                    <a:latin typeface="+mj-lt"/>
                    <a:cs typeface="Angsana New" panose="02020603050405020304" pitchFamily="18" charset="-34"/>
                  </a:rPr>
                  <a:t>MHD modes’ stability is decided by global j profile, while their growth rates are related to local j gradient.  </a:t>
                </a:r>
              </a:p>
              <a:p>
                <a:r>
                  <a:rPr lang="en-US" dirty="0">
                    <a:latin typeface="+mj-lt"/>
                    <a:cs typeface="Angsana New" panose="02020603050405020304" pitchFamily="18" charset="-34"/>
                  </a:rPr>
                  <a:t>Wesson’s current density profile with one parameter </a:t>
                </a:r>
                <a14:m>
                  <m:oMath xmlns:m="http://schemas.openxmlformats.org/officeDocument/2006/math">
                    <m:r>
                      <a:rPr lang="en-US" i="1">
                        <a:latin typeface="Cambria Math" panose="02040503050406030204" pitchFamily="18" charset="0"/>
                        <a:ea typeface="Cambria Math" panose="02040503050406030204" pitchFamily="18" charset="0"/>
                      </a:rPr>
                      <m:t>𝜈</m:t>
                    </m:r>
                    <m:r>
                      <a:rPr lang="en-US" i="1">
                        <a:latin typeface="Cambria Math" panose="02040503050406030204" pitchFamily="18" charset="0"/>
                        <a:ea typeface="Cambria Math" panose="02040503050406030204" pitchFamily="18" charset="0"/>
                      </a:rPr>
                      <m:t> </m:t>
                    </m:r>
                  </m:oMath>
                </a14:m>
                <a:r>
                  <a:rPr lang="en-US" dirty="0">
                    <a:latin typeface="+mj-lt"/>
                    <a:cs typeface="Angsana New" panose="02020603050405020304" pitchFamily="18" charset="-34"/>
                  </a:rPr>
                  <a:t>[3]: </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𝑗</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𝑗</m:t>
                          </m:r>
                        </m:e>
                        <m:sub>
                          <m:r>
                            <a:rPr lang="en-US" b="0" i="1" smtClean="0">
                              <a:latin typeface="Cambria Math" panose="02040503050406030204" pitchFamily="18" charset="0"/>
                            </a:rPr>
                            <m:t>0</m:t>
                          </m:r>
                        </m:sub>
                      </m:sSub>
                      <m:sSup>
                        <m:sSupPr>
                          <m:ctrlPr>
                            <a:rPr lang="en-US" b="0" i="1" smtClean="0">
                              <a:latin typeface="Cambria Math" panose="02040503050406030204" pitchFamily="18" charset="0"/>
                            </a:rPr>
                          </m:ctrlPr>
                        </m:sSupPr>
                        <m:e>
                          <m:r>
                            <a:rPr lang="en-US" i="1">
                              <a:latin typeface="Cambria Math" panose="02040503050406030204" pitchFamily="18" charset="0"/>
                            </a:rPr>
                            <m:t>(1−</m:t>
                          </m:r>
                          <m:sSup>
                            <m:sSupPr>
                              <m:ctrlPr>
                                <a:rPr lang="en-US" i="1">
                                  <a:latin typeface="Cambria Math" panose="02040503050406030204" pitchFamily="18" charset="0"/>
                                </a:rPr>
                              </m:ctrlPr>
                            </m:sSupPr>
                            <m:e>
                              <m:r>
                                <a:rPr lang="en-US" i="1">
                                  <a:latin typeface="Cambria Math" panose="02040503050406030204" pitchFamily="18" charset="0"/>
                                </a:rPr>
                                <m:t>(</m:t>
                              </m:r>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m:t>
                          </m:r>
                        </m:e>
                        <m:sup>
                          <m:r>
                            <a:rPr lang="en-US" b="0" i="1" smtClean="0">
                              <a:latin typeface="Cambria Math" panose="02040503050406030204" pitchFamily="18" charset="0"/>
                              <a:ea typeface="Cambria Math" panose="02040503050406030204" pitchFamily="18" charset="0"/>
                            </a:rPr>
                            <m:t>𝜈</m:t>
                          </m:r>
                        </m:sup>
                      </m:sSup>
                    </m:oMath>
                  </m:oMathPara>
                </a14:m>
                <a:endParaRPr lang="en-US" dirty="0">
                  <a:latin typeface="Angsana New" panose="02020603050405020304" pitchFamily="18" charset="-34"/>
                  <a:cs typeface="Angsana New" panose="02020603050405020304" pitchFamily="18" charset="-34"/>
                </a:endParaRPr>
              </a:p>
              <a:p>
                <a:pPr marL="0" indent="0">
                  <a:buNone/>
                </a:pPr>
                <a:r>
                  <a:rPr lang="en-US" sz="3200" dirty="0">
                    <a:latin typeface="Angsana New" panose="02020603050405020304" pitchFamily="18" charset="-34"/>
                    <a:cs typeface="Angsana New" panose="02020603050405020304" pitchFamily="18" charset="-34"/>
                  </a:rPr>
                  <a:t>   </a:t>
                </a:r>
                <a:r>
                  <a:rPr lang="en-US" sz="3200" dirty="0">
                    <a:solidFill>
                      <a:srgbClr val="0070C0"/>
                    </a:solidFill>
                    <a:latin typeface="Angsana New" panose="02020603050405020304" pitchFamily="18" charset="-34"/>
                    <a:cs typeface="Angsana New" panose="02020603050405020304" pitchFamily="18" charset="-34"/>
                  </a:rPr>
                  <a:t>Lower </a:t>
                </a:r>
                <a14:m>
                  <m:oMath xmlns:m="http://schemas.openxmlformats.org/officeDocument/2006/math">
                    <m:r>
                      <a:rPr lang="en-US" i="1" smtClean="0">
                        <a:solidFill>
                          <a:srgbClr val="0070C0"/>
                        </a:solidFill>
                        <a:latin typeface="Cambria Math" panose="02040503050406030204" pitchFamily="18" charset="0"/>
                        <a:ea typeface="Cambria Math" panose="02040503050406030204" pitchFamily="18" charset="0"/>
                      </a:rPr>
                      <m:t>𝜈</m:t>
                    </m:r>
                    <m:r>
                      <a:rPr lang="en-US" i="1" smtClean="0">
                        <a:solidFill>
                          <a:srgbClr val="0070C0"/>
                        </a:solidFill>
                        <a:latin typeface="Cambria Math" panose="02040503050406030204" pitchFamily="18" charset="0"/>
                        <a:ea typeface="Cambria Math" panose="02040503050406030204" pitchFamily="18" charset="0"/>
                      </a:rPr>
                      <m:t> </m:t>
                    </m:r>
                  </m:oMath>
                </a14:m>
                <a:r>
                  <a:rPr lang="en-US" sz="3200" dirty="0">
                    <a:solidFill>
                      <a:srgbClr val="0070C0"/>
                    </a:solidFill>
                    <a:latin typeface="Angsana New" panose="02020603050405020304" pitchFamily="18" charset="-34"/>
                    <a:cs typeface="Angsana New" panose="02020603050405020304" pitchFamily="18" charset="-34"/>
                  </a:rPr>
                  <a:t>: flat j and q profiles; higher </a:t>
                </a:r>
                <a14:m>
                  <m:oMath xmlns:m="http://schemas.openxmlformats.org/officeDocument/2006/math">
                    <m:r>
                      <a:rPr lang="en-US" i="1">
                        <a:solidFill>
                          <a:srgbClr val="0070C0"/>
                        </a:solidFill>
                        <a:latin typeface="Cambria Math" panose="02040503050406030204" pitchFamily="18" charset="0"/>
                        <a:ea typeface="Cambria Math" panose="02040503050406030204" pitchFamily="18" charset="0"/>
                      </a:rPr>
                      <m:t>𝜈</m:t>
                    </m:r>
                    <m:r>
                      <a:rPr lang="en-US" i="1">
                        <a:solidFill>
                          <a:srgbClr val="0070C0"/>
                        </a:solidFill>
                        <a:latin typeface="Cambria Math" panose="02040503050406030204" pitchFamily="18" charset="0"/>
                        <a:ea typeface="Cambria Math" panose="02040503050406030204" pitchFamily="18" charset="0"/>
                      </a:rPr>
                      <m:t> </m:t>
                    </m:r>
                  </m:oMath>
                </a14:m>
                <a:r>
                  <a:rPr lang="en-US" sz="3200" dirty="0">
                    <a:solidFill>
                      <a:srgbClr val="0070C0"/>
                    </a:solidFill>
                    <a:latin typeface="Angsana New" panose="02020603050405020304" pitchFamily="18" charset="-34"/>
                    <a:cs typeface="Angsana New" panose="02020603050405020304" pitchFamily="18" charset="-34"/>
                  </a:rPr>
                  <a:t>: peaked j and q profile</a:t>
                </a:r>
              </a:p>
              <a:p>
                <a:r>
                  <a:rPr lang="en-US" dirty="0">
                    <a:latin typeface="+mj-lt"/>
                    <a:cs typeface="Angsana New" panose="02020603050405020304" pitchFamily="18" charset="-34"/>
                  </a:rPr>
                  <a:t>3D MHD simulation using JOREK (toroidal harmonics n=1,2,3)</a:t>
                </a:r>
              </a:p>
              <a:p>
                <a:pPr lvl="1"/>
                <a:r>
                  <a:rPr lang="en-US" sz="2400" dirty="0">
                    <a:latin typeface="+mj-lt"/>
                    <a:cs typeface="Angsana New" panose="02020603050405020304" pitchFamily="18" charset="-34"/>
                  </a:rPr>
                  <a:t>Fixed boundary</a:t>
                </a:r>
              </a:p>
              <a:p>
                <a:pPr lvl="1"/>
                <a:r>
                  <a:rPr lang="en-US" sz="2400" dirty="0">
                    <a:latin typeface="+mj-lt"/>
                    <a:cs typeface="Angsana New" panose="02020603050405020304" pitchFamily="18" charset="-34"/>
                  </a:rPr>
                  <a:t>Fixed temperature and density profiles</a:t>
                </a:r>
              </a:p>
              <a:p>
                <a:r>
                  <a:rPr lang="en-US" dirty="0">
                    <a:latin typeface="+mj-lt"/>
                    <a:cs typeface="Angsana New" panose="02020603050405020304" pitchFamily="18" charset="-34"/>
                  </a:rPr>
                  <a:t>Plasma parameters (ITER-like, after hydrogen injection and TQ):</a:t>
                </a:r>
              </a:p>
              <a:p>
                <a:endParaRPr lang="en-US" dirty="0"/>
              </a:p>
            </p:txBody>
          </p:sp>
        </mc:Choice>
        <mc:Fallback xmlns="">
          <p:sp>
            <p:nvSpPr>
              <p:cNvPr id="2" name="Content Placeholder 1">
                <a:extLst>
                  <a:ext uri="{FF2B5EF4-FFF2-40B4-BE49-F238E27FC236}">
                    <a16:creationId xmlns:a16="http://schemas.microsoft.com/office/drawing/2014/main" id="{1969661D-568F-48F0-BE6B-62D9966292AC}"/>
                  </a:ext>
                </a:extLst>
              </p:cNvPr>
              <p:cNvSpPr>
                <a:spLocks noGrp="1" noRot="1" noChangeAspect="1" noMove="1" noResize="1" noEditPoints="1" noAdjustHandles="1" noChangeArrowheads="1" noChangeShapeType="1" noTextEdit="1"/>
              </p:cNvSpPr>
              <p:nvPr>
                <p:ph idx="1"/>
              </p:nvPr>
            </p:nvSpPr>
            <p:spPr>
              <a:xfrm>
                <a:off x="262429" y="761533"/>
                <a:ext cx="10307279" cy="5492525"/>
              </a:xfrm>
              <a:blipFill>
                <a:blip r:embed="rId3"/>
                <a:stretch>
                  <a:fillRect t="-1554"/>
                </a:stretch>
              </a:blipFill>
              <a:ln>
                <a:noFill/>
              </a:ln>
            </p:spPr>
            <p:txBody>
              <a:bodyPr/>
              <a:lstStyle/>
              <a:p>
                <a:r>
                  <a:rPr lang="en-US">
                    <a:noFill/>
                  </a:rPr>
                  <a:t> </a:t>
                </a:r>
              </a:p>
            </p:txBody>
          </p:sp>
        </mc:Fallback>
      </mc:AlternateContent>
      <p:sp>
        <p:nvSpPr>
          <p:cNvPr id="3" name="Title 2">
            <a:extLst>
              <a:ext uri="{FF2B5EF4-FFF2-40B4-BE49-F238E27FC236}">
                <a16:creationId xmlns:a16="http://schemas.microsoft.com/office/drawing/2014/main" id="{63A9C433-FBD9-439E-B554-2449F90F82F9}"/>
              </a:ext>
            </a:extLst>
          </p:cNvPr>
          <p:cNvSpPr>
            <a:spLocks noGrp="1"/>
          </p:cNvSpPr>
          <p:nvPr>
            <p:ph type="title"/>
          </p:nvPr>
        </p:nvSpPr>
        <p:spPr>
          <a:xfrm>
            <a:off x="1206501" y="174711"/>
            <a:ext cx="8973393" cy="723648"/>
          </a:xfrm>
        </p:spPr>
        <p:txBody>
          <a:bodyPr/>
          <a:lstStyle/>
          <a:p>
            <a:r>
              <a:rPr lang="en-US" dirty="0">
                <a:solidFill>
                  <a:srgbClr val="92D050"/>
                </a:solidFill>
              </a:rPr>
              <a:t>Scan over j profiles</a:t>
            </a:r>
          </a:p>
        </p:txBody>
      </p:sp>
      <p:sp>
        <p:nvSpPr>
          <p:cNvPr id="7" name="Espace réservé du pied de page 4">
            <a:extLst>
              <a:ext uri="{FF2B5EF4-FFF2-40B4-BE49-F238E27FC236}">
                <a16:creationId xmlns:a16="http://schemas.microsoft.com/office/drawing/2014/main" id="{EE49D20B-F483-46B5-A244-4D41CB6F3BD6}"/>
              </a:ext>
            </a:extLst>
          </p:cNvPr>
          <p:cNvSpPr txBox="1">
            <a:spLocks/>
          </p:cNvSpPr>
          <p:nvPr/>
        </p:nvSpPr>
        <p:spPr>
          <a:xfrm>
            <a:off x="1091442" y="6267574"/>
            <a:ext cx="3856553" cy="375653"/>
          </a:xfrm>
          <a:prstGeom prst="rect">
            <a:avLst/>
          </a:prstGeom>
        </p:spPr>
        <p:txBody>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600" dirty="0">
                <a:latin typeface="Times New Roman" panose="02020603050405020304" pitchFamily="18" charset="0"/>
                <a:cs typeface="Times New Roman" panose="02020603050405020304" pitchFamily="18" charset="0"/>
              </a:rPr>
              <a:t>[3] J. Wesson, D. J. Campbell. </a:t>
            </a:r>
            <a:r>
              <a:rPr lang="en-US" sz="1600" i="1" dirty="0">
                <a:latin typeface="Times New Roman" panose="02020603050405020304" pitchFamily="18" charset="0"/>
                <a:cs typeface="Times New Roman" panose="02020603050405020304" pitchFamily="18" charset="0"/>
              </a:rPr>
              <a:t>Tokamaks.</a:t>
            </a:r>
            <a:endParaRPr lang="en-US" sz="1600" dirty="0">
              <a:latin typeface="Times New Roman" panose="02020603050405020304" pitchFamily="18" charset="0"/>
              <a:cs typeface="Times New Roman" panose="02020603050405020304" pitchFamily="18" charset="0"/>
            </a:endParaRPr>
          </a:p>
        </p:txBody>
      </p:sp>
      <p:graphicFrame>
        <p:nvGraphicFramePr>
          <p:cNvPr id="9" name="Table 9">
            <a:extLst>
              <a:ext uri="{FF2B5EF4-FFF2-40B4-BE49-F238E27FC236}">
                <a16:creationId xmlns:a16="http://schemas.microsoft.com/office/drawing/2014/main" id="{AF47D782-637D-4722-9198-AD63E7BDD8AF}"/>
              </a:ext>
            </a:extLst>
          </p:cNvPr>
          <p:cNvGraphicFramePr>
            <a:graphicFrameLocks noGrp="1"/>
          </p:cNvGraphicFramePr>
          <p:nvPr>
            <p:extLst>
              <p:ext uri="{D42A27DB-BD31-4B8C-83A1-F6EECF244321}">
                <p14:modId xmlns:p14="http://schemas.microsoft.com/office/powerpoint/2010/main" val="1462115041"/>
              </p:ext>
            </p:extLst>
          </p:nvPr>
        </p:nvGraphicFramePr>
        <p:xfrm>
          <a:off x="825500" y="4763219"/>
          <a:ext cx="10198099" cy="1219200"/>
        </p:xfrm>
        <a:graphic>
          <a:graphicData uri="http://schemas.openxmlformats.org/drawingml/2006/table">
            <a:tbl>
              <a:tblPr firstRow="1" bandRow="1">
                <a:tableStyleId>{21E4AEA4-8DFA-4A89-87EB-49C32662AFE0}</a:tableStyleId>
              </a:tblPr>
              <a:tblGrid>
                <a:gridCol w="2083620">
                  <a:extLst>
                    <a:ext uri="{9D8B030D-6E8A-4147-A177-3AD203B41FA5}">
                      <a16:colId xmlns:a16="http://schemas.microsoft.com/office/drawing/2014/main" val="4145894573"/>
                    </a:ext>
                  </a:extLst>
                </a:gridCol>
                <a:gridCol w="1163347">
                  <a:extLst>
                    <a:ext uri="{9D8B030D-6E8A-4147-A177-3AD203B41FA5}">
                      <a16:colId xmlns:a16="http://schemas.microsoft.com/office/drawing/2014/main" val="806424251"/>
                    </a:ext>
                  </a:extLst>
                </a:gridCol>
                <a:gridCol w="1896533">
                  <a:extLst>
                    <a:ext uri="{9D8B030D-6E8A-4147-A177-3AD203B41FA5}">
                      <a16:colId xmlns:a16="http://schemas.microsoft.com/office/drawing/2014/main" val="604026857"/>
                    </a:ext>
                  </a:extLst>
                </a:gridCol>
                <a:gridCol w="1223198">
                  <a:extLst>
                    <a:ext uri="{9D8B030D-6E8A-4147-A177-3AD203B41FA5}">
                      <a16:colId xmlns:a16="http://schemas.microsoft.com/office/drawing/2014/main" val="3066408571"/>
                    </a:ext>
                  </a:extLst>
                </a:gridCol>
                <a:gridCol w="3831401">
                  <a:extLst>
                    <a:ext uri="{9D8B030D-6E8A-4147-A177-3AD203B41FA5}">
                      <a16:colId xmlns:a16="http://schemas.microsoft.com/office/drawing/2014/main" val="1272250304"/>
                    </a:ext>
                  </a:extLst>
                </a:gridCol>
              </a:tblGrid>
              <a:tr h="487680">
                <a:tc>
                  <a:txBody>
                    <a:bodyPr/>
                    <a:lstStyle/>
                    <a:p>
                      <a:pPr algn="ctr"/>
                      <a:r>
                        <a:rPr lang="en-US" sz="2400" dirty="0">
                          <a:latin typeface="+mj-lt"/>
                        </a:rPr>
                        <a:t>Main species</a:t>
                      </a:r>
                    </a:p>
                  </a:txBody>
                  <a:tcPr marL="121920" marR="121920" marT="60960" marB="60960"/>
                </a:tc>
                <a:tc>
                  <a:txBody>
                    <a:bodyPr/>
                    <a:lstStyle/>
                    <a:p>
                      <a:pPr algn="ctr"/>
                      <a:r>
                        <a:rPr lang="en-US" sz="2400" dirty="0">
                          <a:latin typeface="+mj-lt"/>
                        </a:rPr>
                        <a:t>B</a:t>
                      </a:r>
                      <a:r>
                        <a:rPr lang="en-US" sz="2400" baseline="-25000" dirty="0">
                          <a:latin typeface="+mj-lt"/>
                        </a:rPr>
                        <a:t>0</a:t>
                      </a:r>
                    </a:p>
                  </a:txBody>
                  <a:tcPr marL="121920" marR="121920" marT="60960" marB="60960"/>
                </a:tc>
                <a:tc>
                  <a:txBody>
                    <a:bodyPr/>
                    <a:lstStyle/>
                    <a:p>
                      <a:pPr algn="ctr"/>
                      <a:r>
                        <a:rPr lang="en-US" sz="2400" dirty="0" err="1">
                          <a:latin typeface="+mj-lt"/>
                        </a:rPr>
                        <a:t>n</a:t>
                      </a:r>
                      <a:r>
                        <a:rPr lang="en-US" sz="2400" baseline="-25000" dirty="0" err="1">
                          <a:latin typeface="+mj-lt"/>
                        </a:rPr>
                        <a:t>e,core</a:t>
                      </a:r>
                      <a:endParaRPr lang="en-US" sz="2400" baseline="-25000" dirty="0">
                        <a:latin typeface="+mj-lt"/>
                      </a:endParaRPr>
                    </a:p>
                  </a:txBody>
                  <a:tcPr marL="121920" marR="121920" marT="60960" marB="60960"/>
                </a:tc>
                <a:tc>
                  <a:txBody>
                    <a:bodyPr/>
                    <a:lstStyle/>
                    <a:p>
                      <a:pPr algn="ctr"/>
                      <a:r>
                        <a:rPr lang="en-US" sz="2400" dirty="0" err="1">
                          <a:latin typeface="+mj-lt"/>
                        </a:rPr>
                        <a:t>T</a:t>
                      </a:r>
                      <a:r>
                        <a:rPr lang="en-US" sz="2400" baseline="-25000" dirty="0" err="1">
                          <a:latin typeface="+mj-lt"/>
                        </a:rPr>
                        <a:t>e,core</a:t>
                      </a:r>
                      <a:endParaRPr lang="en-US" sz="2400" baseline="-25000" dirty="0">
                        <a:latin typeface="+mj-lt"/>
                      </a:endParaRPr>
                    </a:p>
                  </a:txBody>
                  <a:tcPr marL="121920" marR="121920" marT="60960" marB="60960"/>
                </a:tc>
                <a:tc>
                  <a:txBody>
                    <a:bodyPr/>
                    <a:lstStyle/>
                    <a:p>
                      <a:pPr algn="ctr"/>
                      <a:r>
                        <a:rPr lang="en-US" sz="2400" dirty="0">
                          <a:latin typeface="+mj-lt"/>
                        </a:rPr>
                        <a:t>I</a:t>
                      </a:r>
                      <a:r>
                        <a:rPr lang="en-US" sz="2400" baseline="-25000" dirty="0">
                          <a:latin typeface="+mj-lt"/>
                        </a:rPr>
                        <a:t>p0</a:t>
                      </a:r>
                    </a:p>
                  </a:txBody>
                  <a:tcPr marL="121920" marR="121920" marT="60960" marB="60960"/>
                </a:tc>
                <a:extLst>
                  <a:ext uri="{0D108BD9-81ED-4DB2-BD59-A6C34878D82A}">
                    <a16:rowId xmlns:a16="http://schemas.microsoft.com/office/drawing/2014/main" val="1165656123"/>
                  </a:ext>
                </a:extLst>
              </a:tr>
              <a:tr h="731520">
                <a:tc>
                  <a:txBody>
                    <a:bodyPr/>
                    <a:lstStyle/>
                    <a:p>
                      <a:pPr algn="ctr"/>
                      <a:r>
                        <a:rPr lang="en-US" sz="2400" dirty="0">
                          <a:latin typeface="+mj-lt"/>
                        </a:rPr>
                        <a:t>Hydrogen</a:t>
                      </a:r>
                    </a:p>
                  </a:txBody>
                  <a:tcPr marL="121920" marR="121920" marT="60960" marB="60960" anchor="ctr"/>
                </a:tc>
                <a:tc>
                  <a:txBody>
                    <a:bodyPr/>
                    <a:lstStyle/>
                    <a:p>
                      <a:pPr algn="ctr"/>
                      <a:r>
                        <a:rPr lang="en-US" sz="2400" dirty="0">
                          <a:latin typeface="+mj-lt"/>
                        </a:rPr>
                        <a:t>5.3 T</a:t>
                      </a:r>
                    </a:p>
                  </a:txBody>
                  <a:tcPr marL="121920" marR="121920" marT="60960" marB="60960" anchor="ctr"/>
                </a:tc>
                <a:tc>
                  <a:txBody>
                    <a:bodyPr/>
                    <a:lstStyle/>
                    <a:p>
                      <a:pPr algn="ctr"/>
                      <a:r>
                        <a:rPr lang="en-US" sz="2400" dirty="0">
                          <a:latin typeface="+mj-lt"/>
                        </a:rPr>
                        <a:t>5x10</a:t>
                      </a:r>
                      <a:r>
                        <a:rPr lang="en-US" sz="2400" baseline="30000" dirty="0">
                          <a:latin typeface="+mj-lt"/>
                        </a:rPr>
                        <a:t>20</a:t>
                      </a:r>
                      <a:r>
                        <a:rPr lang="en-US" sz="2400" dirty="0">
                          <a:latin typeface="+mj-lt"/>
                        </a:rPr>
                        <a:t> m</a:t>
                      </a:r>
                      <a:r>
                        <a:rPr lang="en-US" sz="2400" baseline="30000" dirty="0">
                          <a:latin typeface="+mj-lt"/>
                        </a:rPr>
                        <a:t>-3</a:t>
                      </a:r>
                    </a:p>
                  </a:txBody>
                  <a:tcPr marL="121920" marR="121920" marT="60960" marB="60960" anchor="ctr"/>
                </a:tc>
                <a:tc>
                  <a:txBody>
                    <a:bodyPr/>
                    <a:lstStyle/>
                    <a:p>
                      <a:pPr algn="ctr"/>
                      <a:r>
                        <a:rPr lang="en-US" sz="2400" dirty="0">
                          <a:latin typeface="+mj-lt"/>
                        </a:rPr>
                        <a:t>10 eV</a:t>
                      </a:r>
                    </a:p>
                  </a:txBody>
                  <a:tcPr marL="121920" marR="121920" marT="60960" marB="60960" anchor="ctr"/>
                </a:tc>
                <a:tc>
                  <a:txBody>
                    <a:bodyPr/>
                    <a:lstStyle/>
                    <a:p>
                      <a:pPr algn="ctr"/>
                      <a:r>
                        <a:rPr lang="en-US" sz="2400" dirty="0">
                          <a:latin typeface="+mj-lt"/>
                        </a:rPr>
                        <a:t>~15 MA  </a:t>
                      </a:r>
                    </a:p>
                    <a:p>
                      <a:pPr algn="ctr"/>
                      <a:r>
                        <a:rPr lang="en-US" sz="1300" dirty="0">
                          <a:latin typeface="+mj-lt"/>
                        </a:rPr>
                        <a:t>(may change slightly under different profiles)</a:t>
                      </a:r>
                    </a:p>
                  </a:txBody>
                  <a:tcPr marL="121920" marR="121920" marT="60960" marB="60960" anchor="ctr"/>
                </a:tc>
                <a:extLst>
                  <a:ext uri="{0D108BD9-81ED-4DB2-BD59-A6C34878D82A}">
                    <a16:rowId xmlns:a16="http://schemas.microsoft.com/office/drawing/2014/main" val="1180505327"/>
                  </a:ext>
                </a:extLst>
              </a:tr>
            </a:tbl>
          </a:graphicData>
        </a:graphic>
      </p:graphicFrame>
      <p:sp>
        <p:nvSpPr>
          <p:cNvPr id="5" name="Date Placeholder 4">
            <a:extLst>
              <a:ext uri="{FF2B5EF4-FFF2-40B4-BE49-F238E27FC236}">
                <a16:creationId xmlns:a16="http://schemas.microsoft.com/office/drawing/2014/main" id="{2AE110CB-FEBC-4F13-867A-277FD3403452}"/>
              </a:ext>
            </a:extLst>
          </p:cNvPr>
          <p:cNvSpPr>
            <a:spLocks noGrp="1"/>
          </p:cNvSpPr>
          <p:nvPr>
            <p:ph type="dt" sz="half" idx="2"/>
          </p:nvPr>
        </p:nvSpPr>
        <p:spPr/>
        <p:txBody>
          <a:bodyPr/>
          <a:lstStyle/>
          <a:p>
            <a:r>
              <a:rPr lang="en-US"/>
              <a:t>3 Jun 2025, Runaway Electron Meeting 2025, Lausanne</a:t>
            </a:r>
            <a:endParaRPr lang="fr-FR" dirty="0"/>
          </a:p>
        </p:txBody>
      </p:sp>
      <p:sp>
        <p:nvSpPr>
          <p:cNvPr id="6" name="Slide Number Placeholder 5">
            <a:extLst>
              <a:ext uri="{FF2B5EF4-FFF2-40B4-BE49-F238E27FC236}">
                <a16:creationId xmlns:a16="http://schemas.microsoft.com/office/drawing/2014/main" id="{79DF1361-1118-4FDE-AB2D-75833CABE469}"/>
              </a:ext>
            </a:extLst>
          </p:cNvPr>
          <p:cNvSpPr>
            <a:spLocks noGrp="1"/>
          </p:cNvSpPr>
          <p:nvPr>
            <p:ph type="sldNum" sz="quarter" idx="12"/>
          </p:nvPr>
        </p:nvSpPr>
        <p:spPr/>
        <p:txBody>
          <a:bodyPr/>
          <a:lstStyle/>
          <a:p>
            <a:fld id="{E1E1CD7C-2161-7D43-862E-CE4C333CD873}" type="slidenum">
              <a:rPr lang="fr-FR" smtClean="0"/>
              <a:pPr/>
              <a:t>17</a:t>
            </a:fld>
            <a:r>
              <a:rPr lang="fr-FR"/>
              <a:t>/13</a:t>
            </a:r>
            <a:endParaRPr lang="fr-FR" dirty="0"/>
          </a:p>
        </p:txBody>
      </p:sp>
    </p:spTree>
    <p:extLst>
      <p:ext uri="{BB962C8B-B14F-4D97-AF65-F5344CB8AC3E}">
        <p14:creationId xmlns:p14="http://schemas.microsoft.com/office/powerpoint/2010/main" val="4154216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394C062B-786E-4FC7-8A14-15A568F8F402}"/>
                  </a:ext>
                </a:extLst>
              </p:cNvPr>
              <p:cNvSpPr txBox="1"/>
              <p:nvPr/>
            </p:nvSpPr>
            <p:spPr>
              <a:xfrm>
                <a:off x="130169" y="4687270"/>
                <a:ext cx="4094697" cy="1200329"/>
              </a:xfrm>
              <a:prstGeom prst="rect">
                <a:avLst/>
              </a:prstGeom>
              <a:noFill/>
              <a:ln>
                <a:solidFill>
                  <a:schemeClr val="tx1"/>
                </a:solidFill>
                <a:prstDash val="dash"/>
              </a:ln>
            </p:spPr>
            <p:txBody>
              <a:bodyPr wrap="square" rtlCol="0">
                <a:spAutoFit/>
              </a:bodyPr>
              <a:lstStyle/>
              <a:p>
                <a:pPr defTabSz="914377">
                  <a:lnSpc>
                    <a:spcPct val="90000"/>
                  </a:lnSpc>
                </a:pPr>
                <a14:m>
                  <m:oMath xmlns:m="http://schemas.openxmlformats.org/officeDocument/2006/math">
                    <m:r>
                      <a:rPr lang="en-US" sz="1867" i="1">
                        <a:solidFill>
                          <a:srgbClr val="413C3A"/>
                        </a:solidFill>
                        <a:latin typeface="Cambria Math" panose="02040503050406030204" pitchFamily="18" charset="0"/>
                        <a:ea typeface="Cambria Math" panose="02040503050406030204" pitchFamily="18" charset="0"/>
                      </a:rPr>
                      <m:t>𝜈</m:t>
                    </m:r>
                    <m:r>
                      <a:rPr lang="en-US" sz="1867" i="1">
                        <a:solidFill>
                          <a:srgbClr val="413C3A"/>
                        </a:solidFill>
                        <a:latin typeface="Cambria Math" panose="02040503050406030204" pitchFamily="18" charset="0"/>
                        <a:ea typeface="Cambria Math" panose="02040503050406030204" pitchFamily="18" charset="0"/>
                      </a:rPr>
                      <m:t>&gt;1 </m:t>
                    </m:r>
                  </m:oMath>
                </a14:m>
                <a:r>
                  <a:rPr lang="en-US" sz="3200" dirty="0">
                    <a:solidFill>
                      <a:srgbClr val="413C3A"/>
                    </a:solidFill>
                    <a:latin typeface="Angsana New"/>
                  </a:rPr>
                  <a:t>: </a:t>
                </a:r>
                <a:r>
                  <a:rPr lang="en-US" sz="2400" dirty="0">
                    <a:solidFill>
                      <a:srgbClr val="413C3A"/>
                    </a:solidFill>
                    <a:latin typeface="+mj-lt"/>
                  </a:rPr>
                  <a:t>high initial growth rate due to 1/1 kink mode. Stabilized after q=1 FS vanishes.</a:t>
                </a:r>
              </a:p>
            </p:txBody>
          </p:sp>
        </mc:Choice>
        <mc:Fallback xmlns="">
          <p:sp>
            <p:nvSpPr>
              <p:cNvPr id="24" name="TextBox 23">
                <a:extLst>
                  <a:ext uri="{FF2B5EF4-FFF2-40B4-BE49-F238E27FC236}">
                    <a16:creationId xmlns:a16="http://schemas.microsoft.com/office/drawing/2014/main" id="{394C062B-786E-4FC7-8A14-15A568F8F402}"/>
                  </a:ext>
                </a:extLst>
              </p:cNvPr>
              <p:cNvSpPr txBox="1">
                <a:spLocks noRot="1" noChangeAspect="1" noMove="1" noResize="1" noEditPoints="1" noAdjustHandles="1" noChangeArrowheads="1" noChangeShapeType="1" noTextEdit="1"/>
              </p:cNvSpPr>
              <p:nvPr/>
            </p:nvSpPr>
            <p:spPr>
              <a:xfrm>
                <a:off x="130169" y="4687270"/>
                <a:ext cx="4094697" cy="1200329"/>
              </a:xfrm>
              <a:prstGeom prst="rect">
                <a:avLst/>
              </a:prstGeom>
              <a:blipFill>
                <a:blip r:embed="rId2"/>
                <a:stretch>
                  <a:fillRect l="-2077" t="-9045" r="-1187" b="-10050"/>
                </a:stretch>
              </a:blipFill>
              <a:ln>
                <a:solidFill>
                  <a:schemeClr val="tx1"/>
                </a:solidFill>
                <a:prstDash val="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FCE788D-89A3-4BAA-BDD2-2A5D540D9B67}"/>
                  </a:ext>
                </a:extLst>
              </p:cNvPr>
              <p:cNvSpPr txBox="1"/>
              <p:nvPr/>
            </p:nvSpPr>
            <p:spPr>
              <a:xfrm>
                <a:off x="145925" y="854179"/>
                <a:ext cx="5461852" cy="3446393"/>
              </a:xfrm>
              <a:prstGeom prst="rect">
                <a:avLst/>
              </a:prstGeom>
              <a:noFill/>
              <a:ln>
                <a:solidFill>
                  <a:schemeClr val="tx1"/>
                </a:solidFill>
                <a:prstDash val="dash"/>
              </a:ln>
            </p:spPr>
            <p:txBody>
              <a:bodyPr wrap="square" rtlCol="0">
                <a:spAutoFit/>
              </a:bodyPr>
              <a:lstStyle/>
              <a:p>
                <a:pPr defTabSz="914377"/>
                <a14:m>
                  <m:oMath xmlns:m="http://schemas.openxmlformats.org/officeDocument/2006/math">
                    <m:r>
                      <a:rPr lang="en-US" sz="2400" i="1">
                        <a:solidFill>
                          <a:srgbClr val="413C3A"/>
                        </a:solidFill>
                        <a:latin typeface="Cambria Math" panose="02040503050406030204" pitchFamily="18" charset="0"/>
                        <a:ea typeface="Cambria Math" panose="02040503050406030204" pitchFamily="18" charset="0"/>
                      </a:rPr>
                      <m:t>𝜈</m:t>
                    </m:r>
                    <m:r>
                      <a:rPr lang="en-US" sz="2400" i="1">
                        <a:solidFill>
                          <a:srgbClr val="413C3A"/>
                        </a:solidFill>
                        <a:latin typeface="Cambria Math" panose="02040503050406030204" pitchFamily="18" charset="0"/>
                        <a:ea typeface="Cambria Math" panose="02040503050406030204" pitchFamily="18" charset="0"/>
                      </a:rPr>
                      <m:t>=0.5,0.6 </m:t>
                    </m:r>
                  </m:oMath>
                </a14:m>
                <a:r>
                  <a:rPr lang="en-US" sz="2400" dirty="0">
                    <a:solidFill>
                      <a:srgbClr val="413C3A"/>
                    </a:solidFill>
                    <a:latin typeface="Angsana New"/>
                  </a:rPr>
                  <a:t>: </a:t>
                </a:r>
                <a14:m>
                  <m:oMath xmlns:m="http://schemas.openxmlformats.org/officeDocument/2006/math">
                    <m:sSub>
                      <m:sSubPr>
                        <m:ctrlPr>
                          <a:rPr lang="en-US" sz="2400" i="1">
                            <a:solidFill>
                              <a:srgbClr val="413C3A"/>
                            </a:solidFill>
                            <a:latin typeface="Cambria Math" panose="02040503050406030204" pitchFamily="18" charset="0"/>
                          </a:rPr>
                        </m:ctrlPr>
                      </m:sSubPr>
                      <m:e>
                        <m:r>
                          <a:rPr lang="en-US" sz="2400" i="1">
                            <a:solidFill>
                              <a:srgbClr val="413C3A"/>
                            </a:solidFill>
                            <a:latin typeface="Cambria Math" panose="02040503050406030204" pitchFamily="18" charset="0"/>
                          </a:rPr>
                          <m:t>𝐸</m:t>
                        </m:r>
                      </m:e>
                      <m:sub>
                        <m:r>
                          <a:rPr lang="en-US" sz="2400" i="1">
                            <a:solidFill>
                              <a:srgbClr val="413C3A"/>
                            </a:solidFill>
                            <a:latin typeface="Cambria Math" panose="02040503050406030204" pitchFamily="18" charset="0"/>
                          </a:rPr>
                          <m:t>𝑚𝑎𝑔</m:t>
                        </m:r>
                      </m:sub>
                    </m:sSub>
                  </m:oMath>
                </a14:m>
                <a:r>
                  <a:rPr lang="en-US" sz="2400" dirty="0">
                    <a:solidFill>
                      <a:srgbClr val="413C3A"/>
                    </a:solidFill>
                    <a:latin typeface="Angsana New"/>
                  </a:rPr>
                  <a:t>  </a:t>
                </a:r>
                <a:r>
                  <a:rPr lang="en-US" sz="2400" dirty="0">
                    <a:solidFill>
                      <a:srgbClr val="413C3A"/>
                    </a:solidFill>
                    <a:latin typeface="+mj-lt"/>
                  </a:rPr>
                  <a:t>saturates at high level; completely stochastic magnetic field.</a:t>
                </a:r>
              </a:p>
              <a:p>
                <a:pPr defTabSz="914377"/>
                <a:endParaRPr lang="en-US" sz="2400" dirty="0">
                  <a:solidFill>
                    <a:srgbClr val="413C3A"/>
                  </a:solidFill>
                  <a:latin typeface="Angsana New"/>
                </a:endParaRPr>
              </a:p>
              <a:p>
                <a:pPr defTabSz="914377"/>
                <a:endParaRPr lang="en-US" sz="2400" dirty="0">
                  <a:solidFill>
                    <a:srgbClr val="413C3A"/>
                  </a:solidFill>
                  <a:latin typeface="Angsana New"/>
                </a:endParaRPr>
              </a:p>
              <a:p>
                <a:pPr defTabSz="914377"/>
                <a:endParaRPr lang="en-US" sz="2400" dirty="0">
                  <a:solidFill>
                    <a:srgbClr val="413C3A"/>
                  </a:solidFill>
                  <a:latin typeface="Angsana New"/>
                </a:endParaRPr>
              </a:p>
              <a:p>
                <a:pPr defTabSz="914377"/>
                <a:endParaRPr lang="en-US" sz="2400" dirty="0">
                  <a:solidFill>
                    <a:srgbClr val="413C3A"/>
                  </a:solidFill>
                  <a:latin typeface="Angsana New"/>
                </a:endParaRPr>
              </a:p>
              <a:p>
                <a:pPr defTabSz="914377"/>
                <a:endParaRPr lang="en-US" sz="2400" dirty="0">
                  <a:solidFill>
                    <a:srgbClr val="413C3A"/>
                  </a:solidFill>
                  <a:latin typeface="Angsana New"/>
                </a:endParaRPr>
              </a:p>
              <a:p>
                <a:pPr defTabSz="914377"/>
                <a:endParaRPr lang="en-US" sz="2400" dirty="0">
                  <a:solidFill>
                    <a:srgbClr val="413C3A"/>
                  </a:solidFill>
                  <a:latin typeface="Angsana New"/>
                </a:endParaRPr>
              </a:p>
              <a:p>
                <a:pPr defTabSz="914377"/>
                <a:endParaRPr lang="en-US" sz="2400" dirty="0">
                  <a:solidFill>
                    <a:srgbClr val="413C3A"/>
                  </a:solidFill>
                  <a:latin typeface="Angsana New"/>
                </a:endParaRPr>
              </a:p>
            </p:txBody>
          </p:sp>
        </mc:Choice>
        <mc:Fallback xmlns="">
          <p:sp>
            <p:nvSpPr>
              <p:cNvPr id="12" name="TextBox 11">
                <a:extLst>
                  <a:ext uri="{FF2B5EF4-FFF2-40B4-BE49-F238E27FC236}">
                    <a16:creationId xmlns:a16="http://schemas.microsoft.com/office/drawing/2014/main" id="{FFCE788D-89A3-4BAA-BDD2-2A5D540D9B67}"/>
                  </a:ext>
                </a:extLst>
              </p:cNvPr>
              <p:cNvSpPr txBox="1">
                <a:spLocks noRot="1" noChangeAspect="1" noMove="1" noResize="1" noEditPoints="1" noAdjustHandles="1" noChangeArrowheads="1" noChangeShapeType="1" noTextEdit="1"/>
              </p:cNvSpPr>
              <p:nvPr/>
            </p:nvSpPr>
            <p:spPr>
              <a:xfrm>
                <a:off x="145925" y="854179"/>
                <a:ext cx="5461852" cy="3446393"/>
              </a:xfrm>
              <a:prstGeom prst="rect">
                <a:avLst/>
              </a:prstGeom>
              <a:blipFill>
                <a:blip r:embed="rId3"/>
                <a:stretch>
                  <a:fillRect l="-1670" t="-1235"/>
                </a:stretch>
              </a:blipFill>
              <a:ln>
                <a:solidFill>
                  <a:schemeClr val="tx1"/>
                </a:solidFill>
                <a:prstDash val="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27257C4-9B38-4BB2-9393-43AAC4D59342}"/>
                  </a:ext>
                </a:extLst>
              </p:cNvPr>
              <p:cNvSpPr txBox="1"/>
              <p:nvPr/>
            </p:nvSpPr>
            <p:spPr>
              <a:xfrm>
                <a:off x="5781598" y="854179"/>
                <a:ext cx="6023484" cy="3815725"/>
              </a:xfrm>
              <a:prstGeom prst="rect">
                <a:avLst/>
              </a:prstGeom>
              <a:noFill/>
              <a:ln>
                <a:solidFill>
                  <a:schemeClr val="tx1"/>
                </a:solidFill>
                <a:prstDash val="dash"/>
              </a:ln>
            </p:spPr>
            <p:txBody>
              <a:bodyPr wrap="square" rtlCol="0">
                <a:spAutoFit/>
              </a:bodyPr>
              <a:lstStyle/>
              <a:p>
                <a:pPr defTabSz="914377"/>
                <a14:m>
                  <m:oMath xmlns:m="http://schemas.openxmlformats.org/officeDocument/2006/math">
                    <m:r>
                      <a:rPr lang="en-US" sz="2400" i="1">
                        <a:solidFill>
                          <a:srgbClr val="413C3A"/>
                        </a:solidFill>
                        <a:latin typeface="Cambria Math" panose="02040503050406030204" pitchFamily="18" charset="0"/>
                        <a:ea typeface="Cambria Math" panose="02040503050406030204" pitchFamily="18" charset="0"/>
                      </a:rPr>
                      <m:t>𝜈</m:t>
                    </m:r>
                    <m:r>
                      <a:rPr lang="en-US" sz="2400" i="1">
                        <a:solidFill>
                          <a:srgbClr val="413C3A"/>
                        </a:solidFill>
                        <a:latin typeface="Cambria Math" panose="02040503050406030204" pitchFamily="18" charset="0"/>
                        <a:ea typeface="Cambria Math" panose="02040503050406030204" pitchFamily="18" charset="0"/>
                      </a:rPr>
                      <m:t>=0.9,1.0</m:t>
                    </m:r>
                  </m:oMath>
                </a14:m>
                <a:r>
                  <a:rPr lang="en-US" sz="2400" dirty="0">
                    <a:solidFill>
                      <a:srgbClr val="413C3A"/>
                    </a:solidFill>
                    <a:latin typeface="Angsana New"/>
                  </a:rPr>
                  <a:t>: </a:t>
                </a:r>
                <a14:m>
                  <m:oMath xmlns:m="http://schemas.openxmlformats.org/officeDocument/2006/math">
                    <m:sSub>
                      <m:sSubPr>
                        <m:ctrlPr>
                          <a:rPr lang="en-US" sz="2400" i="1">
                            <a:solidFill>
                              <a:srgbClr val="413C3A"/>
                            </a:solidFill>
                            <a:latin typeface="Cambria Math" panose="02040503050406030204" pitchFamily="18" charset="0"/>
                          </a:rPr>
                        </m:ctrlPr>
                      </m:sSubPr>
                      <m:e>
                        <m:r>
                          <a:rPr lang="en-US" sz="2400" i="1">
                            <a:solidFill>
                              <a:srgbClr val="413C3A"/>
                            </a:solidFill>
                            <a:latin typeface="Cambria Math" panose="02040503050406030204" pitchFamily="18" charset="0"/>
                          </a:rPr>
                          <m:t>𝐸</m:t>
                        </m:r>
                      </m:e>
                      <m:sub>
                        <m:r>
                          <a:rPr lang="en-US" sz="2400" i="1">
                            <a:solidFill>
                              <a:srgbClr val="413C3A"/>
                            </a:solidFill>
                            <a:latin typeface="Cambria Math" panose="02040503050406030204" pitchFamily="18" charset="0"/>
                          </a:rPr>
                          <m:t>𝑚𝑎𝑔</m:t>
                        </m:r>
                      </m:sub>
                    </m:sSub>
                  </m:oMath>
                </a14:m>
                <a:r>
                  <a:rPr lang="en-US" sz="2400" dirty="0">
                    <a:solidFill>
                      <a:srgbClr val="413C3A"/>
                    </a:solidFill>
                    <a:latin typeface="Angsana New"/>
                  </a:rPr>
                  <a:t> </a:t>
                </a:r>
                <a:r>
                  <a:rPr lang="en-US" sz="2400" dirty="0">
                    <a:solidFill>
                      <a:srgbClr val="413C3A"/>
                    </a:solidFill>
                    <a:latin typeface="+mj-lt"/>
                  </a:rPr>
                  <a:t>saturates at ~0.1 MJ, then decays to ~0.01 MJ. Closed FSs still exist.</a:t>
                </a:r>
              </a:p>
              <a:p>
                <a:pPr defTabSz="914377"/>
                <a:endParaRPr lang="en-US" sz="2400" dirty="0">
                  <a:solidFill>
                    <a:srgbClr val="413C3A"/>
                  </a:solidFill>
                  <a:latin typeface="Angsana New"/>
                </a:endParaRPr>
              </a:p>
              <a:p>
                <a:pPr defTabSz="914377"/>
                <a:endParaRPr lang="en-US" sz="2400" dirty="0">
                  <a:solidFill>
                    <a:srgbClr val="413C3A"/>
                  </a:solidFill>
                  <a:latin typeface="Angsana New"/>
                </a:endParaRPr>
              </a:p>
              <a:p>
                <a:pPr defTabSz="914377"/>
                <a:endParaRPr lang="en-US" sz="2400" dirty="0">
                  <a:solidFill>
                    <a:srgbClr val="413C3A"/>
                  </a:solidFill>
                  <a:latin typeface="Angsana New"/>
                </a:endParaRPr>
              </a:p>
              <a:p>
                <a:pPr defTabSz="914377"/>
                <a:endParaRPr lang="en-US" sz="2400" dirty="0">
                  <a:solidFill>
                    <a:srgbClr val="413C3A"/>
                  </a:solidFill>
                  <a:latin typeface="Angsana New"/>
                </a:endParaRPr>
              </a:p>
              <a:p>
                <a:pPr defTabSz="914377"/>
                <a:endParaRPr lang="en-US" sz="2400" dirty="0">
                  <a:solidFill>
                    <a:srgbClr val="413C3A"/>
                  </a:solidFill>
                  <a:latin typeface="Angsana New"/>
                </a:endParaRPr>
              </a:p>
              <a:p>
                <a:pPr defTabSz="914377"/>
                <a:endParaRPr lang="en-US" sz="2400" dirty="0">
                  <a:solidFill>
                    <a:srgbClr val="413C3A"/>
                  </a:solidFill>
                  <a:latin typeface="Angsana New"/>
                </a:endParaRPr>
              </a:p>
              <a:p>
                <a:pPr defTabSz="914377"/>
                <a:endParaRPr lang="en-US" sz="2400" dirty="0">
                  <a:solidFill>
                    <a:srgbClr val="413C3A"/>
                  </a:solidFill>
                  <a:latin typeface="Angsana New"/>
                </a:endParaRPr>
              </a:p>
              <a:p>
                <a:pPr defTabSz="914377"/>
                <a:endParaRPr lang="en-US" sz="2400" dirty="0">
                  <a:solidFill>
                    <a:srgbClr val="413C3A"/>
                  </a:solidFill>
                  <a:latin typeface="Angsana New"/>
                </a:endParaRPr>
              </a:p>
            </p:txBody>
          </p:sp>
        </mc:Choice>
        <mc:Fallback xmlns="">
          <p:sp>
            <p:nvSpPr>
              <p:cNvPr id="2" name="TextBox 1">
                <a:extLst>
                  <a:ext uri="{FF2B5EF4-FFF2-40B4-BE49-F238E27FC236}">
                    <a16:creationId xmlns:a16="http://schemas.microsoft.com/office/drawing/2014/main" id="{827257C4-9B38-4BB2-9393-43AAC4D59342}"/>
                  </a:ext>
                </a:extLst>
              </p:cNvPr>
              <p:cNvSpPr txBox="1">
                <a:spLocks noRot="1" noChangeAspect="1" noMove="1" noResize="1" noEditPoints="1" noAdjustHandles="1" noChangeArrowheads="1" noChangeShapeType="1" noTextEdit="1"/>
              </p:cNvSpPr>
              <p:nvPr/>
            </p:nvSpPr>
            <p:spPr>
              <a:xfrm>
                <a:off x="5781598" y="854179"/>
                <a:ext cx="6023484" cy="3815725"/>
              </a:xfrm>
              <a:prstGeom prst="rect">
                <a:avLst/>
              </a:prstGeom>
              <a:blipFill>
                <a:blip r:embed="rId4"/>
                <a:stretch>
                  <a:fillRect l="-1413" t="-1115"/>
                </a:stretch>
              </a:blipFill>
              <a:ln>
                <a:solidFill>
                  <a:schemeClr val="tx1"/>
                </a:solidFill>
                <a:prstDash val="dash"/>
              </a:ln>
            </p:spPr>
            <p:txBody>
              <a:bodyPr/>
              <a:lstStyle/>
              <a:p>
                <a:r>
                  <a:rPr lang="en-US">
                    <a:noFill/>
                  </a:rPr>
                  <a:t> </a:t>
                </a:r>
              </a:p>
            </p:txBody>
          </p:sp>
        </mc:Fallback>
      </mc:AlternateContent>
      <p:sp>
        <p:nvSpPr>
          <p:cNvPr id="3" name="Title 2">
            <a:extLst>
              <a:ext uri="{FF2B5EF4-FFF2-40B4-BE49-F238E27FC236}">
                <a16:creationId xmlns:a16="http://schemas.microsoft.com/office/drawing/2014/main" id="{9E52BB2E-8A3C-4DF5-869C-1ADBFFEB908E}"/>
              </a:ext>
            </a:extLst>
          </p:cNvPr>
          <p:cNvSpPr>
            <a:spLocks noGrp="1"/>
          </p:cNvSpPr>
          <p:nvPr>
            <p:ph type="title"/>
          </p:nvPr>
        </p:nvSpPr>
        <p:spPr>
          <a:xfrm>
            <a:off x="1206501" y="174710"/>
            <a:ext cx="8840441" cy="989489"/>
          </a:xfrm>
        </p:spPr>
        <p:txBody>
          <a:bodyPr>
            <a:normAutofit/>
          </a:bodyPr>
          <a:lstStyle/>
          <a:p>
            <a:r>
              <a:rPr lang="en-US" dirty="0">
                <a:solidFill>
                  <a:srgbClr val="92D050"/>
                </a:solidFill>
              </a:rPr>
              <a:t>Scan over j profiles</a:t>
            </a:r>
          </a:p>
        </p:txBody>
      </p:sp>
      <p:pic>
        <p:nvPicPr>
          <p:cNvPr id="6" name="Picture 5" descr="A graph of a number of numbers&#10;&#10;Description automatically generated with medium confidence">
            <a:extLst>
              <a:ext uri="{FF2B5EF4-FFF2-40B4-BE49-F238E27FC236}">
                <a16:creationId xmlns:a16="http://schemas.microsoft.com/office/drawing/2014/main" id="{D9B07F6C-FFC3-4D5D-8A82-5DEA0E3BC208}"/>
              </a:ext>
            </a:extLst>
          </p:cNvPr>
          <p:cNvPicPr>
            <a:picLocks noChangeAspect="1"/>
          </p:cNvPicPr>
          <p:nvPr/>
        </p:nvPicPr>
        <p:blipFill>
          <a:blip r:embed="rId5"/>
          <a:stretch>
            <a:fillRect/>
          </a:stretch>
        </p:blipFill>
        <p:spPr>
          <a:xfrm>
            <a:off x="4084007" y="1858507"/>
            <a:ext cx="5503664" cy="4127747"/>
          </a:xfrm>
          <a:prstGeom prst="rect">
            <a:avLst/>
          </a:prstGeom>
        </p:spPr>
      </p:pic>
      <p:grpSp>
        <p:nvGrpSpPr>
          <p:cNvPr id="15" name="Group 14">
            <a:extLst>
              <a:ext uri="{FF2B5EF4-FFF2-40B4-BE49-F238E27FC236}">
                <a16:creationId xmlns:a16="http://schemas.microsoft.com/office/drawing/2014/main" id="{6BC9EC5A-9002-4C1E-A03F-ACAB540ED0DB}"/>
              </a:ext>
            </a:extLst>
          </p:cNvPr>
          <p:cNvGrpSpPr/>
          <p:nvPr/>
        </p:nvGrpSpPr>
        <p:grpSpPr>
          <a:xfrm>
            <a:off x="1464722" y="1814881"/>
            <a:ext cx="4495812" cy="2769885"/>
            <a:chOff x="1098541" y="1361160"/>
            <a:chExt cx="3371859" cy="2077414"/>
          </a:xfrm>
        </p:grpSpPr>
        <p:grpSp>
          <p:nvGrpSpPr>
            <p:cNvPr id="10" name="Group 9">
              <a:extLst>
                <a:ext uri="{FF2B5EF4-FFF2-40B4-BE49-F238E27FC236}">
                  <a16:creationId xmlns:a16="http://schemas.microsoft.com/office/drawing/2014/main" id="{6EB61AF1-01D3-4268-9C65-AE1659946CA0}"/>
                </a:ext>
              </a:extLst>
            </p:cNvPr>
            <p:cNvGrpSpPr/>
            <p:nvPr/>
          </p:nvGrpSpPr>
          <p:grpSpPr>
            <a:xfrm>
              <a:off x="1098541" y="1361160"/>
              <a:ext cx="1835799" cy="2077414"/>
              <a:chOff x="476052" y="1979971"/>
              <a:chExt cx="2134717" cy="2503108"/>
            </a:xfrm>
          </p:grpSpPr>
          <p:pic>
            <p:nvPicPr>
              <p:cNvPr id="8" name="Picture 7" descr="A black and white drawing of a blue dot&#10;&#10;Description automatically generated">
                <a:extLst>
                  <a:ext uri="{FF2B5EF4-FFF2-40B4-BE49-F238E27FC236}">
                    <a16:creationId xmlns:a16="http://schemas.microsoft.com/office/drawing/2014/main" id="{F0EB4A66-E48E-4B3F-9CBA-68B3CD0135D9}"/>
                  </a:ext>
                </a:extLst>
              </p:cNvPr>
              <p:cNvPicPr>
                <a:picLocks noChangeAspect="1"/>
              </p:cNvPicPr>
              <p:nvPr/>
            </p:nvPicPr>
            <p:blipFill rotWithShape="1">
              <a:blip r:embed="rId6"/>
              <a:srcRect t="10465" b="15839"/>
              <a:stretch/>
            </p:blipFill>
            <p:spPr>
              <a:xfrm>
                <a:off x="476052" y="1979971"/>
                <a:ext cx="2134717" cy="2391263"/>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6B00830-419C-4362-8E01-0DA6C8B3F35C}"/>
                      </a:ext>
                    </a:extLst>
                  </p:cNvPr>
                  <p:cNvSpPr txBox="1"/>
                  <p:nvPr/>
                </p:nvSpPr>
                <p:spPr>
                  <a:xfrm>
                    <a:off x="1409474" y="4149319"/>
                    <a:ext cx="1097280" cy="333760"/>
                  </a:xfrm>
                  <a:prstGeom prst="rect">
                    <a:avLst/>
                  </a:prstGeom>
                  <a:noFill/>
                </p:spPr>
                <p:txBody>
                  <a:bodyPr wrap="square" rtlCol="0">
                    <a:spAutoFit/>
                  </a:bodyPr>
                  <a:lstStyle/>
                  <a:p>
                    <a:pPr defTabSz="914377"/>
                    <a14:m>
                      <m:oMathPara xmlns:m="http://schemas.openxmlformats.org/officeDocument/2006/math">
                        <m:oMathParaPr>
                          <m:jc m:val="centerGroup"/>
                        </m:oMathParaPr>
                        <m:oMath xmlns:m="http://schemas.openxmlformats.org/officeDocument/2006/math">
                          <m:r>
                            <a:rPr lang="en-US" i="1">
                              <a:solidFill>
                                <a:srgbClr val="413C3A"/>
                              </a:solidFill>
                              <a:latin typeface="Cambria Math" panose="02040503050406030204" pitchFamily="18" charset="0"/>
                              <a:ea typeface="Cambria Math" panose="02040503050406030204" pitchFamily="18" charset="0"/>
                            </a:rPr>
                            <m:t>𝜈</m:t>
                          </m:r>
                          <m:r>
                            <a:rPr lang="en-US" i="1">
                              <a:solidFill>
                                <a:srgbClr val="413C3A"/>
                              </a:solidFill>
                              <a:latin typeface="Cambria Math" panose="02040503050406030204" pitchFamily="18" charset="0"/>
                              <a:ea typeface="Cambria Math" panose="02040503050406030204" pitchFamily="18" charset="0"/>
                            </a:rPr>
                            <m:t>=0.6</m:t>
                          </m:r>
                        </m:oMath>
                      </m:oMathPara>
                    </a14:m>
                    <a:endParaRPr lang="en-US" dirty="0">
                      <a:solidFill>
                        <a:srgbClr val="413C3A"/>
                      </a:solidFill>
                      <a:latin typeface="Angsana New"/>
                    </a:endParaRPr>
                  </a:p>
                </p:txBody>
              </p:sp>
            </mc:Choice>
            <mc:Fallback xmlns="">
              <p:sp>
                <p:nvSpPr>
                  <p:cNvPr id="13" name="TextBox 12">
                    <a:extLst>
                      <a:ext uri="{FF2B5EF4-FFF2-40B4-BE49-F238E27FC236}">
                        <a16:creationId xmlns:a16="http://schemas.microsoft.com/office/drawing/2014/main" id="{D6B00830-419C-4362-8E01-0DA6C8B3F35C}"/>
                      </a:ext>
                    </a:extLst>
                  </p:cNvPr>
                  <p:cNvSpPr txBox="1">
                    <a:spLocks noRot="1" noChangeAspect="1" noMove="1" noResize="1" noEditPoints="1" noAdjustHandles="1" noChangeArrowheads="1" noChangeShapeType="1" noTextEdit="1"/>
                  </p:cNvSpPr>
                  <p:nvPr/>
                </p:nvSpPr>
                <p:spPr>
                  <a:xfrm>
                    <a:off x="1409474" y="4149319"/>
                    <a:ext cx="1097280" cy="333760"/>
                  </a:xfrm>
                  <a:prstGeom prst="rect">
                    <a:avLst/>
                  </a:prstGeom>
                  <a:blipFill>
                    <a:blip r:embed="rId7"/>
                    <a:stretch>
                      <a:fillRect/>
                    </a:stretch>
                  </a:blipFill>
                </p:spPr>
                <p:txBody>
                  <a:bodyPr/>
                  <a:lstStyle/>
                  <a:p>
                    <a:r>
                      <a:rPr lang="en-US">
                        <a:noFill/>
                      </a:rPr>
                      <a:t> </a:t>
                    </a:r>
                  </a:p>
                </p:txBody>
              </p:sp>
            </mc:Fallback>
          </mc:AlternateContent>
        </p:grpSp>
        <p:cxnSp>
          <p:nvCxnSpPr>
            <p:cNvPr id="18" name="Straight Arrow Connector 17">
              <a:extLst>
                <a:ext uri="{FF2B5EF4-FFF2-40B4-BE49-F238E27FC236}">
                  <a16:creationId xmlns:a16="http://schemas.microsoft.com/office/drawing/2014/main" id="{3A61D740-2509-467F-9AD1-49FC4DCDA01C}"/>
                </a:ext>
              </a:extLst>
            </p:cNvPr>
            <p:cNvCxnSpPr>
              <a:cxnSpLocks/>
            </p:cNvCxnSpPr>
            <p:nvPr/>
          </p:nvCxnSpPr>
          <p:spPr>
            <a:xfrm flipV="1">
              <a:off x="2153540" y="1803399"/>
              <a:ext cx="2316860" cy="13549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E33BC7CF-EF85-4365-8613-D7D321E8F379}"/>
              </a:ext>
            </a:extLst>
          </p:cNvPr>
          <p:cNvGrpSpPr/>
          <p:nvPr/>
        </p:nvGrpSpPr>
        <p:grpSpPr>
          <a:xfrm>
            <a:off x="8567775" y="1959483"/>
            <a:ext cx="3147204" cy="3185661"/>
            <a:chOff x="6287879" y="1496967"/>
            <a:chExt cx="2360403" cy="2389246"/>
          </a:xfrm>
        </p:grpSpPr>
        <p:grpSp>
          <p:nvGrpSpPr>
            <p:cNvPr id="7" name="Group 6">
              <a:extLst>
                <a:ext uri="{FF2B5EF4-FFF2-40B4-BE49-F238E27FC236}">
                  <a16:creationId xmlns:a16="http://schemas.microsoft.com/office/drawing/2014/main" id="{9C02FA7C-455B-4D70-9E68-2A9838EB9783}"/>
                </a:ext>
              </a:extLst>
            </p:cNvPr>
            <p:cNvGrpSpPr/>
            <p:nvPr/>
          </p:nvGrpSpPr>
          <p:grpSpPr>
            <a:xfrm>
              <a:off x="6828113" y="1496967"/>
              <a:ext cx="1820169" cy="2073238"/>
              <a:chOff x="6619431" y="1946753"/>
              <a:chExt cx="2134717" cy="2523144"/>
            </a:xfrm>
          </p:grpSpPr>
          <p:pic>
            <p:nvPicPr>
              <p:cNvPr id="11" name="Picture 10" descr="A blue circle with a white center&#10;&#10;Description automatically generated">
                <a:extLst>
                  <a:ext uri="{FF2B5EF4-FFF2-40B4-BE49-F238E27FC236}">
                    <a16:creationId xmlns:a16="http://schemas.microsoft.com/office/drawing/2014/main" id="{6D8D428C-2094-4DEC-BD90-4BE64397AF25}"/>
                  </a:ext>
                </a:extLst>
              </p:cNvPr>
              <p:cNvPicPr>
                <a:picLocks noChangeAspect="1"/>
              </p:cNvPicPr>
              <p:nvPr/>
            </p:nvPicPr>
            <p:blipFill rotWithShape="1">
              <a:blip r:embed="rId8"/>
              <a:srcRect t="10465" b="15839"/>
              <a:stretch/>
            </p:blipFill>
            <p:spPr>
              <a:xfrm>
                <a:off x="6619431" y="1946753"/>
                <a:ext cx="2134717" cy="2391262"/>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71EF1CDB-8120-4275-9AE5-475112B95D98}"/>
                      </a:ext>
                    </a:extLst>
                  </p:cNvPr>
                  <p:cNvSpPr txBox="1"/>
                  <p:nvPr/>
                </p:nvSpPr>
                <p:spPr>
                  <a:xfrm>
                    <a:off x="7503973" y="4132787"/>
                    <a:ext cx="1097280" cy="337110"/>
                  </a:xfrm>
                  <a:prstGeom prst="rect">
                    <a:avLst/>
                  </a:prstGeom>
                  <a:noFill/>
                </p:spPr>
                <p:txBody>
                  <a:bodyPr wrap="square" rtlCol="0">
                    <a:spAutoFit/>
                  </a:bodyPr>
                  <a:lstStyle/>
                  <a:p>
                    <a:pPr defTabSz="914377"/>
                    <a14:m>
                      <m:oMathPara xmlns:m="http://schemas.openxmlformats.org/officeDocument/2006/math">
                        <m:oMathParaPr>
                          <m:jc m:val="centerGroup"/>
                        </m:oMathParaPr>
                        <m:oMath xmlns:m="http://schemas.openxmlformats.org/officeDocument/2006/math">
                          <m:r>
                            <a:rPr lang="en-US" i="1">
                              <a:solidFill>
                                <a:srgbClr val="413C3A"/>
                              </a:solidFill>
                              <a:latin typeface="Cambria Math" panose="02040503050406030204" pitchFamily="18" charset="0"/>
                              <a:ea typeface="Cambria Math" panose="02040503050406030204" pitchFamily="18" charset="0"/>
                            </a:rPr>
                            <m:t>𝜈</m:t>
                          </m:r>
                          <m:r>
                            <a:rPr lang="en-US" i="1">
                              <a:solidFill>
                                <a:srgbClr val="413C3A"/>
                              </a:solidFill>
                              <a:latin typeface="Cambria Math" panose="02040503050406030204" pitchFamily="18" charset="0"/>
                              <a:ea typeface="Cambria Math" panose="02040503050406030204" pitchFamily="18" charset="0"/>
                            </a:rPr>
                            <m:t>=1</m:t>
                          </m:r>
                        </m:oMath>
                      </m:oMathPara>
                    </a14:m>
                    <a:endParaRPr lang="en-US" dirty="0">
                      <a:solidFill>
                        <a:srgbClr val="413C3A"/>
                      </a:solidFill>
                      <a:latin typeface="Angsana New"/>
                    </a:endParaRPr>
                  </a:p>
                </p:txBody>
              </p:sp>
            </mc:Choice>
            <mc:Fallback xmlns="">
              <p:sp>
                <p:nvSpPr>
                  <p:cNvPr id="16" name="TextBox 15">
                    <a:extLst>
                      <a:ext uri="{FF2B5EF4-FFF2-40B4-BE49-F238E27FC236}">
                        <a16:creationId xmlns:a16="http://schemas.microsoft.com/office/drawing/2014/main" id="{71EF1CDB-8120-4275-9AE5-475112B95D98}"/>
                      </a:ext>
                    </a:extLst>
                  </p:cNvPr>
                  <p:cNvSpPr txBox="1">
                    <a:spLocks noRot="1" noChangeAspect="1" noMove="1" noResize="1" noEditPoints="1" noAdjustHandles="1" noChangeArrowheads="1" noChangeShapeType="1" noTextEdit="1"/>
                  </p:cNvSpPr>
                  <p:nvPr/>
                </p:nvSpPr>
                <p:spPr>
                  <a:xfrm>
                    <a:off x="7503973" y="4132787"/>
                    <a:ext cx="1097280" cy="337110"/>
                  </a:xfrm>
                  <a:prstGeom prst="rect">
                    <a:avLst/>
                  </a:prstGeom>
                  <a:blipFill>
                    <a:blip r:embed="rId9"/>
                    <a:stretch>
                      <a:fillRect/>
                    </a:stretch>
                  </a:blipFill>
                </p:spPr>
                <p:txBody>
                  <a:bodyPr/>
                  <a:lstStyle/>
                  <a:p>
                    <a:r>
                      <a:rPr lang="en-US">
                        <a:noFill/>
                      </a:rPr>
                      <a:t> </a:t>
                    </a:r>
                  </a:p>
                </p:txBody>
              </p:sp>
            </mc:Fallback>
          </mc:AlternateContent>
        </p:grpSp>
        <p:cxnSp>
          <p:nvCxnSpPr>
            <p:cNvPr id="20" name="Straight Arrow Connector 19">
              <a:extLst>
                <a:ext uri="{FF2B5EF4-FFF2-40B4-BE49-F238E27FC236}">
                  <a16:creationId xmlns:a16="http://schemas.microsoft.com/office/drawing/2014/main" id="{A57ECE40-BEFD-47E7-90DE-820E693C07FC}"/>
                </a:ext>
              </a:extLst>
            </p:cNvPr>
            <p:cNvCxnSpPr>
              <a:cxnSpLocks/>
            </p:cNvCxnSpPr>
            <p:nvPr/>
          </p:nvCxnSpPr>
          <p:spPr>
            <a:xfrm flipH="1">
              <a:off x="6287879" y="2854074"/>
              <a:ext cx="958545" cy="1032139"/>
            </a:xfrm>
            <a:prstGeom prst="straightConnector1">
              <a:avLst/>
            </a:prstGeom>
            <a:ln w="28575">
              <a:solidFill>
                <a:srgbClr val="92D050"/>
              </a:solidFill>
              <a:tailEnd type="triangle"/>
            </a:ln>
          </p:spPr>
          <p:style>
            <a:lnRef idx="1">
              <a:schemeClr val="accent4"/>
            </a:lnRef>
            <a:fillRef idx="0">
              <a:schemeClr val="accent4"/>
            </a:fillRef>
            <a:effectRef idx="0">
              <a:schemeClr val="accent4"/>
            </a:effectRef>
            <a:fontRef idx="minor">
              <a:schemeClr val="tx1"/>
            </a:fontRef>
          </p:style>
        </p:cxnSp>
      </p:grpSp>
      <p:sp>
        <p:nvSpPr>
          <p:cNvPr id="4" name="TextBox 3">
            <a:extLst>
              <a:ext uri="{FF2B5EF4-FFF2-40B4-BE49-F238E27FC236}">
                <a16:creationId xmlns:a16="http://schemas.microsoft.com/office/drawing/2014/main" id="{BFFFF039-5004-40B2-AE4C-C37D1CABC0E6}"/>
              </a:ext>
            </a:extLst>
          </p:cNvPr>
          <p:cNvSpPr txBox="1"/>
          <p:nvPr/>
        </p:nvSpPr>
        <p:spPr>
          <a:xfrm>
            <a:off x="6482661" y="4013879"/>
            <a:ext cx="1789572" cy="923330"/>
          </a:xfrm>
          <a:prstGeom prst="rect">
            <a:avLst/>
          </a:prstGeom>
          <a:noFill/>
          <a:ln>
            <a:solidFill>
              <a:schemeClr val="tx1"/>
            </a:solidFill>
          </a:ln>
        </p:spPr>
        <p:txBody>
          <a:bodyPr wrap="square" rtlCol="0">
            <a:spAutoFit/>
          </a:bodyPr>
          <a:lstStyle/>
          <a:p>
            <a:pPr defTabSz="914377"/>
            <a:r>
              <a:rPr lang="en-US" dirty="0">
                <a:solidFill>
                  <a:srgbClr val="413C3A"/>
                </a:solidFill>
                <a:latin typeface="Calisto MT" panose="02040603050505030304" pitchFamily="18" charset="0"/>
              </a:rPr>
              <a:t>Solid:       n=1</a:t>
            </a:r>
          </a:p>
          <a:p>
            <a:pPr defTabSz="914377"/>
            <a:r>
              <a:rPr lang="en-US" dirty="0">
                <a:solidFill>
                  <a:srgbClr val="413C3A"/>
                </a:solidFill>
                <a:latin typeface="Calisto MT" panose="02040603050505030304" pitchFamily="18" charset="0"/>
              </a:rPr>
              <a:t>Slashed:   n=2</a:t>
            </a:r>
          </a:p>
          <a:p>
            <a:pPr defTabSz="914377"/>
            <a:r>
              <a:rPr lang="en-US" dirty="0">
                <a:solidFill>
                  <a:srgbClr val="413C3A"/>
                </a:solidFill>
                <a:latin typeface="Calisto MT" panose="02040603050505030304" pitchFamily="18" charset="0"/>
              </a:rPr>
              <a:t>Dotted:    n=3</a:t>
            </a:r>
          </a:p>
        </p:txBody>
      </p:sp>
      <p:cxnSp>
        <p:nvCxnSpPr>
          <p:cNvPr id="29" name="Straight Arrow Connector 28">
            <a:extLst>
              <a:ext uri="{FF2B5EF4-FFF2-40B4-BE49-F238E27FC236}">
                <a16:creationId xmlns:a16="http://schemas.microsoft.com/office/drawing/2014/main" id="{94DB468B-2728-434A-9A11-FA66C11F7EA3}"/>
              </a:ext>
            </a:extLst>
          </p:cNvPr>
          <p:cNvCxnSpPr>
            <a:cxnSpLocks/>
          </p:cNvCxnSpPr>
          <p:nvPr/>
        </p:nvCxnSpPr>
        <p:spPr>
          <a:xfrm>
            <a:off x="3912454" y="4967987"/>
            <a:ext cx="1988813" cy="82666"/>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Date Placeholder 4">
            <a:extLst>
              <a:ext uri="{FF2B5EF4-FFF2-40B4-BE49-F238E27FC236}">
                <a16:creationId xmlns:a16="http://schemas.microsoft.com/office/drawing/2014/main" id="{D4275DC7-2A78-4495-9B63-74A512F3AA59}"/>
              </a:ext>
            </a:extLst>
          </p:cNvPr>
          <p:cNvSpPr>
            <a:spLocks noGrp="1"/>
          </p:cNvSpPr>
          <p:nvPr>
            <p:ph type="dt" sz="half" idx="2"/>
          </p:nvPr>
        </p:nvSpPr>
        <p:spPr/>
        <p:txBody>
          <a:bodyPr/>
          <a:lstStyle/>
          <a:p>
            <a:r>
              <a:rPr lang="en-US"/>
              <a:t>3 Jun 2025, Runaway Electron Meeting 2025, Lausanne</a:t>
            </a:r>
            <a:endParaRPr lang="fr-FR" dirty="0"/>
          </a:p>
        </p:txBody>
      </p:sp>
      <p:sp>
        <p:nvSpPr>
          <p:cNvPr id="9" name="Slide Number Placeholder 8">
            <a:extLst>
              <a:ext uri="{FF2B5EF4-FFF2-40B4-BE49-F238E27FC236}">
                <a16:creationId xmlns:a16="http://schemas.microsoft.com/office/drawing/2014/main" id="{AD0F6AA9-0072-49A6-8603-B0B5FCA2473D}"/>
              </a:ext>
            </a:extLst>
          </p:cNvPr>
          <p:cNvSpPr>
            <a:spLocks noGrp="1"/>
          </p:cNvSpPr>
          <p:nvPr>
            <p:ph type="sldNum" sz="quarter" idx="12"/>
          </p:nvPr>
        </p:nvSpPr>
        <p:spPr/>
        <p:txBody>
          <a:bodyPr/>
          <a:lstStyle/>
          <a:p>
            <a:fld id="{E1E1CD7C-2161-7D43-862E-CE4C333CD873}" type="slidenum">
              <a:rPr lang="fr-FR" smtClean="0"/>
              <a:pPr/>
              <a:t>18</a:t>
            </a:fld>
            <a:r>
              <a:rPr lang="fr-FR"/>
              <a:t>/13</a:t>
            </a:r>
            <a:endParaRPr lang="fr-FR" dirty="0"/>
          </a:p>
        </p:txBody>
      </p:sp>
    </p:spTree>
    <p:extLst>
      <p:ext uri="{BB962C8B-B14F-4D97-AF65-F5344CB8AC3E}">
        <p14:creationId xmlns:p14="http://schemas.microsoft.com/office/powerpoint/2010/main" val="4043293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2" grpId="0" animBg="1"/>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F725AF-6617-4003-98A7-551644E894E1}"/>
              </a:ext>
            </a:extLst>
          </p:cNvPr>
          <p:cNvSpPr>
            <a:spLocks noGrp="1"/>
          </p:cNvSpPr>
          <p:nvPr>
            <p:ph type="title"/>
          </p:nvPr>
        </p:nvSpPr>
        <p:spPr>
          <a:xfrm>
            <a:off x="1003301" y="140481"/>
            <a:ext cx="11037126" cy="1430337"/>
          </a:xfrm>
        </p:spPr>
        <p:txBody>
          <a:bodyPr>
            <a:normAutofit/>
          </a:bodyPr>
          <a:lstStyle/>
          <a:p>
            <a:r>
              <a:rPr lang="en-US" dirty="0">
                <a:solidFill>
                  <a:srgbClr val="92D050"/>
                </a:solidFill>
              </a:rPr>
              <a:t>RE fluid diffusion model : transport before stochasticity</a:t>
            </a:r>
          </a:p>
        </p:txBody>
      </p:sp>
      <p:pic>
        <p:nvPicPr>
          <p:cNvPr id="7" name="Picture 6" descr="A blue and white drawing of a cross section of a human body&#10;&#10;Description automatically generated">
            <a:extLst>
              <a:ext uri="{FF2B5EF4-FFF2-40B4-BE49-F238E27FC236}">
                <a16:creationId xmlns:a16="http://schemas.microsoft.com/office/drawing/2014/main" id="{35F51D73-FE3A-4247-9D54-0C1E88484820}"/>
              </a:ext>
            </a:extLst>
          </p:cNvPr>
          <p:cNvPicPr>
            <a:picLocks noChangeAspect="1"/>
          </p:cNvPicPr>
          <p:nvPr/>
        </p:nvPicPr>
        <p:blipFill rotWithShape="1">
          <a:blip r:embed="rId2">
            <a:extLst>
              <a:ext uri="{28A0092B-C50C-407E-A947-70E740481C1C}">
                <a14:useLocalDpi xmlns:a14="http://schemas.microsoft.com/office/drawing/2010/main" val="0"/>
              </a:ext>
            </a:extLst>
          </a:blip>
          <a:srcRect t="4477" b="8954"/>
          <a:stretch/>
        </p:blipFill>
        <p:spPr>
          <a:xfrm>
            <a:off x="5541987" y="3015384"/>
            <a:ext cx="2717800" cy="3702135"/>
          </a:xfrm>
          <a:prstGeom prst="rect">
            <a:avLst/>
          </a:prstGeom>
        </p:spPr>
      </p:pic>
      <p:pic>
        <p:nvPicPr>
          <p:cNvPr id="12" name="Content Placeholder 11">
            <a:extLst>
              <a:ext uri="{FF2B5EF4-FFF2-40B4-BE49-F238E27FC236}">
                <a16:creationId xmlns:a16="http://schemas.microsoft.com/office/drawing/2014/main" id="{2B141282-C0A0-4477-B1C6-1B6E2AEBB33C}"/>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131076" y="2919664"/>
            <a:ext cx="5110318" cy="3893576"/>
          </a:xfrm>
        </p:spPr>
      </p:pic>
      <p:grpSp>
        <p:nvGrpSpPr>
          <p:cNvPr id="18" name="Group 17">
            <a:extLst>
              <a:ext uri="{FF2B5EF4-FFF2-40B4-BE49-F238E27FC236}">
                <a16:creationId xmlns:a16="http://schemas.microsoft.com/office/drawing/2014/main" id="{934E90E7-31CB-400B-A4F0-9C206E5DCFFE}"/>
              </a:ext>
            </a:extLst>
          </p:cNvPr>
          <p:cNvGrpSpPr/>
          <p:nvPr/>
        </p:nvGrpSpPr>
        <p:grpSpPr>
          <a:xfrm>
            <a:off x="4460609" y="3280059"/>
            <a:ext cx="1550722" cy="304800"/>
            <a:chOff x="5646208" y="2289460"/>
            <a:chExt cx="1550724" cy="304800"/>
          </a:xfrm>
        </p:grpSpPr>
        <p:sp>
          <p:nvSpPr>
            <p:cNvPr id="13" name="Rectangle 12">
              <a:extLst>
                <a:ext uri="{FF2B5EF4-FFF2-40B4-BE49-F238E27FC236}">
                  <a16:creationId xmlns:a16="http://schemas.microsoft.com/office/drawing/2014/main" id="{5101D580-A67B-4E3D-8A3C-B32A4BA3CBD7}"/>
                </a:ext>
              </a:extLst>
            </p:cNvPr>
            <p:cNvSpPr/>
            <p:nvPr/>
          </p:nvSpPr>
          <p:spPr>
            <a:xfrm>
              <a:off x="5646208" y="2289460"/>
              <a:ext cx="314325" cy="304800"/>
            </a:xfrm>
            <a:prstGeom prst="rect">
              <a:avLst/>
            </a:prstGeom>
            <a:noFill/>
            <a:ln>
              <a:solidFill>
                <a:schemeClr val="tx1">
                  <a:lumMod val="50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83444FF0-C6DB-4F5B-9D44-D2FD086D0D80}"/>
                </a:ext>
              </a:extLst>
            </p:cNvPr>
            <p:cNvCxnSpPr>
              <a:cxnSpLocks/>
            </p:cNvCxnSpPr>
            <p:nvPr/>
          </p:nvCxnSpPr>
          <p:spPr>
            <a:xfrm>
              <a:off x="5960533" y="2594260"/>
              <a:ext cx="123639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19" name="TextBox 18">
            <a:extLst>
              <a:ext uri="{FF2B5EF4-FFF2-40B4-BE49-F238E27FC236}">
                <a16:creationId xmlns:a16="http://schemas.microsoft.com/office/drawing/2014/main" id="{67297FF2-08A5-403E-9603-B5A2AE1BB19F}"/>
              </a:ext>
            </a:extLst>
          </p:cNvPr>
          <p:cNvSpPr txBox="1"/>
          <p:nvPr/>
        </p:nvSpPr>
        <p:spPr>
          <a:xfrm>
            <a:off x="605526" y="1315251"/>
            <a:ext cx="10756741" cy="2431435"/>
          </a:xfrm>
          <a:prstGeom prst="rect">
            <a:avLst/>
          </a:prstGeom>
          <a:noFill/>
        </p:spPr>
        <p:txBody>
          <a:bodyPr wrap="square" rtlCol="0">
            <a:spAutoFit/>
          </a:bodyPr>
          <a:lstStyle/>
          <a:p>
            <a:pPr marL="457200" indent="-457200">
              <a:buFont typeface="Arial" panose="020B0604020202020204" pitchFamily="34" charset="0"/>
              <a:buChar char="•"/>
            </a:pPr>
            <a:r>
              <a:rPr lang="en-US" sz="2400" dirty="0"/>
              <a:t>Corrected RE avalanche model; add </a:t>
            </a:r>
            <a:r>
              <a:rPr lang="en-US" sz="2400" dirty="0" err="1"/>
              <a:t>D</a:t>
            </a:r>
            <a:r>
              <a:rPr lang="en-US" sz="2400" baseline="-25000" dirty="0" err="1"/>
              <a:t>hyper</a:t>
            </a:r>
            <a:r>
              <a:rPr lang="en-US" sz="2400" dirty="0"/>
              <a:t>=1d-10 JU and </a:t>
            </a:r>
            <a:r>
              <a:rPr lang="en-US" sz="2400" dirty="0" err="1"/>
              <a:t>tgnum_nre</a:t>
            </a:r>
            <a:r>
              <a:rPr lang="en-US" sz="2400" dirty="0"/>
              <a:t>=2 to enable larger dt~0.1</a:t>
            </a:r>
          </a:p>
          <a:p>
            <a:pPr marL="457200" indent="-457200">
              <a:buFont typeface="Arial" panose="020B0604020202020204" pitchFamily="34" charset="0"/>
              <a:buChar char="•"/>
            </a:pPr>
            <a:r>
              <a:rPr lang="en-US" sz="2400" dirty="0"/>
              <a:t>Before stochasticity grows to core plasma, I</a:t>
            </a:r>
            <a:r>
              <a:rPr lang="en-US" sz="2400" baseline="-25000" dirty="0"/>
              <a:t>RE</a:t>
            </a:r>
            <a:r>
              <a:rPr lang="en-US" sz="2400" dirty="0"/>
              <a:t> is insensitive to transport model.</a:t>
            </a:r>
          </a:p>
          <a:p>
            <a:pPr marL="457200" indent="-457200">
              <a:buFont typeface="Arial" panose="020B0604020202020204" pitchFamily="34" charset="0"/>
              <a:buChar char="•"/>
            </a:pPr>
            <a:r>
              <a:rPr lang="en-US" sz="2400" dirty="0"/>
              <a:t>D</a:t>
            </a:r>
            <a:r>
              <a:rPr lang="en-US" sz="2400" baseline="-25000" dirty="0"/>
              <a:t>RE,// </a:t>
            </a:r>
            <a:r>
              <a:rPr lang="en-US" sz="2400" dirty="0"/>
              <a:t>= 10</a:t>
            </a:r>
            <a:r>
              <a:rPr lang="en-US" sz="2400" baseline="30000" dirty="0"/>
              <a:t>6</a:t>
            </a:r>
            <a:r>
              <a:rPr lang="en-US" sz="2400" dirty="0"/>
              <a:t> m</a:t>
            </a:r>
            <a:r>
              <a:rPr lang="en-US" sz="2400" baseline="30000" dirty="0"/>
              <a:t>2</a:t>
            </a:r>
            <a:r>
              <a:rPr lang="en-US" sz="2400" dirty="0"/>
              <a:t>/s is adequate for early stage of CQ to save computational resource.</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p:txBody>
      </p:sp>
      <p:pic>
        <p:nvPicPr>
          <p:cNvPr id="22" name="Picture 21">
            <a:extLst>
              <a:ext uri="{FF2B5EF4-FFF2-40B4-BE49-F238E27FC236}">
                <a16:creationId xmlns:a16="http://schemas.microsoft.com/office/drawing/2014/main" id="{B98AD9E2-F1B2-4ED6-A201-729AC81956CA}"/>
              </a:ext>
            </a:extLst>
          </p:cNvPr>
          <p:cNvPicPr>
            <a:picLocks noChangeAspect="1"/>
          </p:cNvPicPr>
          <p:nvPr/>
        </p:nvPicPr>
        <p:blipFill>
          <a:blip r:embed="rId4"/>
          <a:stretch>
            <a:fillRect/>
          </a:stretch>
        </p:blipFill>
        <p:spPr>
          <a:xfrm>
            <a:off x="8560379" y="2823942"/>
            <a:ext cx="1941745" cy="3893577"/>
          </a:xfrm>
          <a:prstGeom prst="rect">
            <a:avLst/>
          </a:prstGeom>
        </p:spPr>
      </p:pic>
      <p:sp>
        <p:nvSpPr>
          <p:cNvPr id="2" name="Date Placeholder 1">
            <a:extLst>
              <a:ext uri="{FF2B5EF4-FFF2-40B4-BE49-F238E27FC236}">
                <a16:creationId xmlns:a16="http://schemas.microsoft.com/office/drawing/2014/main" id="{E1589A0E-D43E-4665-AB5F-6178517A4228}"/>
              </a:ext>
            </a:extLst>
          </p:cNvPr>
          <p:cNvSpPr>
            <a:spLocks noGrp="1"/>
          </p:cNvSpPr>
          <p:nvPr>
            <p:ph type="dt" sz="half" idx="2"/>
          </p:nvPr>
        </p:nvSpPr>
        <p:spPr/>
        <p:txBody>
          <a:bodyPr/>
          <a:lstStyle/>
          <a:p>
            <a:r>
              <a:rPr lang="en-US"/>
              <a:t>3 Jun 2025, Runaway Electron Meeting 2025, Lausanne</a:t>
            </a:r>
            <a:endParaRPr lang="fr-FR" dirty="0"/>
          </a:p>
        </p:txBody>
      </p:sp>
      <p:sp>
        <p:nvSpPr>
          <p:cNvPr id="4" name="Slide Number Placeholder 3">
            <a:extLst>
              <a:ext uri="{FF2B5EF4-FFF2-40B4-BE49-F238E27FC236}">
                <a16:creationId xmlns:a16="http://schemas.microsoft.com/office/drawing/2014/main" id="{6D24E8B5-2E98-4781-A15C-AF1533EA71DE}"/>
              </a:ext>
            </a:extLst>
          </p:cNvPr>
          <p:cNvSpPr>
            <a:spLocks noGrp="1"/>
          </p:cNvSpPr>
          <p:nvPr>
            <p:ph type="sldNum" sz="quarter" idx="12"/>
          </p:nvPr>
        </p:nvSpPr>
        <p:spPr/>
        <p:txBody>
          <a:bodyPr/>
          <a:lstStyle/>
          <a:p>
            <a:fld id="{E1E1CD7C-2161-7D43-862E-CE4C333CD873}" type="slidenum">
              <a:rPr lang="fr-FR" smtClean="0"/>
              <a:pPr/>
              <a:t>19</a:t>
            </a:fld>
            <a:r>
              <a:rPr lang="fr-FR"/>
              <a:t>/13</a:t>
            </a:r>
            <a:endParaRPr lang="fr-FR" dirty="0"/>
          </a:p>
        </p:txBody>
      </p:sp>
    </p:spTree>
    <p:extLst>
      <p:ext uri="{BB962C8B-B14F-4D97-AF65-F5344CB8AC3E}">
        <p14:creationId xmlns:p14="http://schemas.microsoft.com/office/powerpoint/2010/main" val="2723851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6158DA70-E64C-4819-B8E0-231EC69A8328}"/>
              </a:ext>
            </a:extLst>
          </p:cNvPr>
          <p:cNvSpPr>
            <a:spLocks noGrp="1"/>
          </p:cNvSpPr>
          <p:nvPr>
            <p:ph idx="1"/>
          </p:nvPr>
        </p:nvSpPr>
        <p:spPr>
          <a:xfrm>
            <a:off x="825501" y="1930886"/>
            <a:ext cx="10301817" cy="4515696"/>
          </a:xfrm>
        </p:spPr>
        <p:txBody>
          <a:bodyPr/>
          <a:lstStyle/>
          <a:p>
            <a:pPr marL="457200" indent="-457200">
              <a:lnSpc>
                <a:spcPct val="150000"/>
              </a:lnSpc>
              <a:buFont typeface="+mj-lt"/>
              <a:buAutoNum type="arabicPeriod"/>
            </a:pPr>
            <a:r>
              <a:rPr lang="en-US" dirty="0"/>
              <a:t>Runaway electron deconfinement in current quench</a:t>
            </a:r>
          </a:p>
          <a:p>
            <a:pPr marL="457200" indent="-457200">
              <a:lnSpc>
                <a:spcPct val="150000"/>
              </a:lnSpc>
              <a:buFont typeface="+mj-lt"/>
              <a:buAutoNum type="arabicPeriod"/>
            </a:pPr>
            <a:r>
              <a:rPr lang="en-US" dirty="0"/>
              <a:t>MHD stability during the current quench under different current profiles</a:t>
            </a:r>
          </a:p>
          <a:p>
            <a:pPr marL="457200" indent="-457200">
              <a:lnSpc>
                <a:spcPct val="150000"/>
              </a:lnSpc>
              <a:buFont typeface="+mj-lt"/>
              <a:buAutoNum type="arabicPeriod"/>
            </a:pPr>
            <a:r>
              <a:rPr lang="en-US" dirty="0"/>
              <a:t>Evaluation of runaway electron risk in two current quench simulations </a:t>
            </a:r>
          </a:p>
          <a:p>
            <a:pPr marL="457200" indent="-457200">
              <a:lnSpc>
                <a:spcPct val="150000"/>
              </a:lnSpc>
              <a:buFont typeface="+mj-lt"/>
              <a:buAutoNum type="arabicPeriod"/>
            </a:pPr>
            <a:r>
              <a:rPr lang="en-US" dirty="0"/>
              <a:t>Conclusions and outlook</a:t>
            </a:r>
          </a:p>
          <a:p>
            <a:pPr marL="457200" indent="-457200">
              <a:buFont typeface="+mj-lt"/>
              <a:buAutoNum type="arabicPeriod"/>
            </a:pPr>
            <a:endParaRPr lang="en-US" dirty="0"/>
          </a:p>
          <a:p>
            <a:pPr marL="457200" indent="-457200">
              <a:buFont typeface="+mj-lt"/>
              <a:buAutoNum type="arabicPeriod"/>
            </a:pPr>
            <a:endParaRPr lang="en-US" dirty="0"/>
          </a:p>
        </p:txBody>
      </p:sp>
      <p:sp>
        <p:nvSpPr>
          <p:cNvPr id="2" name="Date Placeholder 1">
            <a:extLst>
              <a:ext uri="{FF2B5EF4-FFF2-40B4-BE49-F238E27FC236}">
                <a16:creationId xmlns:a16="http://schemas.microsoft.com/office/drawing/2014/main" id="{1A411957-FA08-412E-AD6C-BF55DB025F8C}"/>
              </a:ext>
            </a:extLst>
          </p:cNvPr>
          <p:cNvSpPr>
            <a:spLocks noGrp="1"/>
          </p:cNvSpPr>
          <p:nvPr>
            <p:ph type="dt" sz="half" idx="2"/>
          </p:nvPr>
        </p:nvSpPr>
        <p:spPr/>
        <p:txBody>
          <a:bodyPr/>
          <a:lstStyle/>
          <a:p>
            <a:r>
              <a:rPr lang="en-US"/>
              <a:t>3 Jun 2025, Runaway Electron Meeting 2025, Lausanne</a:t>
            </a:r>
            <a:endParaRPr lang="fr-FR" dirty="0"/>
          </a:p>
        </p:txBody>
      </p:sp>
      <p:sp>
        <p:nvSpPr>
          <p:cNvPr id="3" name="Slide Number Placeholder 2">
            <a:extLst>
              <a:ext uri="{FF2B5EF4-FFF2-40B4-BE49-F238E27FC236}">
                <a16:creationId xmlns:a16="http://schemas.microsoft.com/office/drawing/2014/main" id="{A6924564-6F0F-471D-A31C-7F6C3CCEC7BD}"/>
              </a:ext>
            </a:extLst>
          </p:cNvPr>
          <p:cNvSpPr>
            <a:spLocks noGrp="1"/>
          </p:cNvSpPr>
          <p:nvPr>
            <p:ph type="sldNum" sz="quarter" idx="12"/>
          </p:nvPr>
        </p:nvSpPr>
        <p:spPr/>
        <p:txBody>
          <a:bodyPr/>
          <a:lstStyle/>
          <a:p>
            <a:fld id="{E1E1CD7C-2161-7D43-862E-CE4C333CD873}" type="slidenum">
              <a:rPr lang="fr-FR" smtClean="0"/>
              <a:pPr/>
              <a:t>2</a:t>
            </a:fld>
            <a:r>
              <a:rPr lang="fr-FR"/>
              <a:t>/13</a:t>
            </a:r>
            <a:endParaRPr lang="fr-FR" dirty="0"/>
          </a:p>
        </p:txBody>
      </p:sp>
    </p:spTree>
    <p:extLst>
      <p:ext uri="{BB962C8B-B14F-4D97-AF65-F5344CB8AC3E}">
        <p14:creationId xmlns:p14="http://schemas.microsoft.com/office/powerpoint/2010/main" val="758290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B83CCD-88CF-4483-8465-E5A6EB22B25B}"/>
              </a:ext>
            </a:extLst>
          </p:cNvPr>
          <p:cNvSpPr>
            <a:spLocks noGrp="1"/>
          </p:cNvSpPr>
          <p:nvPr>
            <p:ph type="title"/>
          </p:nvPr>
        </p:nvSpPr>
        <p:spPr>
          <a:xfrm>
            <a:off x="1206501" y="174710"/>
            <a:ext cx="10979150" cy="1430337"/>
          </a:xfrm>
        </p:spPr>
        <p:txBody>
          <a:bodyPr/>
          <a:lstStyle/>
          <a:p>
            <a:r>
              <a:rPr lang="en-US" dirty="0">
                <a:solidFill>
                  <a:srgbClr val="92D050"/>
                </a:solidFill>
              </a:rPr>
              <a:t>RE fluid diffusion model : transport in stochastic field</a:t>
            </a:r>
          </a:p>
        </p:txBody>
      </p:sp>
      <p:sp>
        <p:nvSpPr>
          <p:cNvPr id="6" name="Date Placeholder 5">
            <a:extLst>
              <a:ext uri="{FF2B5EF4-FFF2-40B4-BE49-F238E27FC236}">
                <a16:creationId xmlns:a16="http://schemas.microsoft.com/office/drawing/2014/main" id="{0B36C86D-4493-4F2D-B990-B68F81AF1FEC}"/>
              </a:ext>
            </a:extLst>
          </p:cNvPr>
          <p:cNvSpPr>
            <a:spLocks noGrp="1"/>
          </p:cNvSpPr>
          <p:nvPr>
            <p:ph type="dt" sz="half" idx="2"/>
          </p:nvPr>
        </p:nvSpPr>
        <p:spPr/>
        <p:txBody>
          <a:bodyPr/>
          <a:lstStyle/>
          <a:p>
            <a:r>
              <a:rPr lang="en-US"/>
              <a:t>3 Jun 2025, Runaway Electron Meeting 2025, Lausanne</a:t>
            </a:r>
            <a:endParaRPr lang="fr-FR" dirty="0"/>
          </a:p>
        </p:txBody>
      </p:sp>
      <p:pic>
        <p:nvPicPr>
          <p:cNvPr id="7" name="Content Placeholder 6" descr="A graph of a number of objects&#10;&#10;Description automatically generated with medium confidence">
            <a:extLst>
              <a:ext uri="{FF2B5EF4-FFF2-40B4-BE49-F238E27FC236}">
                <a16:creationId xmlns:a16="http://schemas.microsoft.com/office/drawing/2014/main" id="{07A186AF-A7F2-49FB-B47C-08F7993DA3B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66467" y="2800451"/>
            <a:ext cx="5325533" cy="4057549"/>
          </a:xfrm>
          <a:prstGeom prst="rect">
            <a:avLst/>
          </a:prstGeom>
        </p:spPr>
      </p:pic>
      <p:pic>
        <p:nvPicPr>
          <p:cNvPr id="8" name="Picture 7" descr="A graph of a function&#10;&#10;Description automatically generated">
            <a:extLst>
              <a:ext uri="{FF2B5EF4-FFF2-40B4-BE49-F238E27FC236}">
                <a16:creationId xmlns:a16="http://schemas.microsoft.com/office/drawing/2014/main" id="{3EDA7BC1-D418-49C1-B62F-5CE1DFA9DB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34" y="2800452"/>
            <a:ext cx="5325533" cy="4057548"/>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2097240-81F7-42B8-9CCC-0C50BF295424}"/>
                  </a:ext>
                </a:extLst>
              </p:cNvPr>
              <p:cNvSpPr txBox="1"/>
              <p:nvPr/>
            </p:nvSpPr>
            <p:spPr>
              <a:xfrm>
                <a:off x="514347" y="996346"/>
                <a:ext cx="11584519" cy="2432654"/>
              </a:xfrm>
              <a:prstGeom prst="rect">
                <a:avLst/>
              </a:prstGeom>
              <a:noFill/>
            </p:spPr>
            <p:txBody>
              <a:bodyPr wrap="square" rtlCol="0">
                <a:spAutoFit/>
              </a:bodyPr>
              <a:lstStyle/>
              <a:p>
                <a:pPr marL="285750" indent="-285750">
                  <a:buFont typeface="Wingdings" panose="05000000000000000000" pitchFamily="2" charset="2"/>
                  <a:buChar char="q"/>
                </a:pPr>
                <a:r>
                  <a:rPr lang="en-US" sz="2400" dirty="0"/>
                  <a:t>Scan over D</a:t>
                </a:r>
                <a:r>
                  <a:rPr lang="en-US" sz="2400" baseline="-25000" dirty="0"/>
                  <a:t>RE,//</a:t>
                </a:r>
                <a:r>
                  <a:rPr lang="en-US" sz="2400" dirty="0"/>
                  <a:t> within 0.04 </a:t>
                </a:r>
                <a:r>
                  <a:rPr lang="en-US" sz="2400" dirty="0" err="1"/>
                  <a:t>ms</a:t>
                </a:r>
                <a:r>
                  <a:rPr lang="en-US" sz="2400" dirty="0"/>
                  <a:t> under global stochasticity</a:t>
                </a:r>
              </a:p>
              <a:p>
                <a:pPr marL="914400" lvl="1" indent="-457200">
                  <a:buFont typeface="Wingdings" panose="05000000000000000000" pitchFamily="2" charset="2"/>
                  <a:buChar char="§"/>
                </a:pPr>
                <a:r>
                  <a:rPr lang="en-US" sz="2400" dirty="0"/>
                  <a:t>Observable RE loss start from D</a:t>
                </a:r>
                <a:r>
                  <a:rPr lang="en-US" sz="2400" baseline="-25000" dirty="0"/>
                  <a:t>RE,// </a:t>
                </a:r>
                <a:r>
                  <a:rPr lang="en-US" sz="2400" dirty="0"/>
                  <a:t>=1d9 m</a:t>
                </a:r>
                <a:r>
                  <a:rPr lang="en-US" sz="2400" baseline="30000" dirty="0"/>
                  <a:t>2</a:t>
                </a:r>
                <a:r>
                  <a:rPr lang="en-US" sz="2400" dirty="0"/>
                  <a:t>/s with </a:t>
                </a:r>
                <a14:m>
                  <m:oMath xmlns:m="http://schemas.openxmlformats.org/officeDocument/2006/math">
                    <m:sSub>
                      <m:sSubPr>
                        <m:ctrlPr>
                          <a:rPr lang="en-US" sz="2400" i="1" smtClean="0">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𝜏</m:t>
                        </m:r>
                      </m:e>
                      <m:sub>
                        <m:r>
                          <a:rPr lang="en-US" sz="2400" i="1">
                            <a:latin typeface="Cambria Math" panose="02040503050406030204" pitchFamily="18" charset="0"/>
                            <a:ea typeface="Cambria Math" panose="02040503050406030204" pitchFamily="18" charset="0"/>
                          </a:rPr>
                          <m:t>𝑅𝐸</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𝑑𝑖𝑓</m:t>
                        </m:r>
                      </m:sub>
                    </m:sSub>
                    <m:r>
                      <a:rPr lang="en-US" sz="2400" b="0" i="1" smtClean="0">
                        <a:latin typeface="Cambria Math" panose="02040503050406030204" pitchFamily="18" charset="0"/>
                        <a:ea typeface="Cambria Math" panose="02040503050406030204" pitchFamily="18" charset="0"/>
                      </a:rPr>
                      <m:t>≪1/</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𝛾</m:t>
                        </m:r>
                      </m:e>
                      <m:sub>
                        <m:r>
                          <a:rPr lang="en-US" sz="2400" i="1">
                            <a:latin typeface="Cambria Math" panose="02040503050406030204" pitchFamily="18" charset="0"/>
                            <a:ea typeface="Cambria Math" panose="02040503050406030204" pitchFamily="18" charset="0"/>
                          </a:rPr>
                          <m:t>𝑎𝑣𝑎𝑙𝑎𝑛𝑐h𝑒</m:t>
                        </m:r>
                      </m:sub>
                    </m:sSub>
                  </m:oMath>
                </a14:m>
                <a:endParaRPr lang="en-US" sz="2400" dirty="0"/>
              </a:p>
              <a:p>
                <a:pPr marL="914400" lvl="1" indent="-457200">
                  <a:buFont typeface="Wingdings" panose="05000000000000000000" pitchFamily="2" charset="2"/>
                  <a:buChar char="§"/>
                </a:pPr>
                <a:r>
                  <a:rPr lang="en-US" sz="2400" dirty="0"/>
                  <a:t>Advection model with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m:t>
                        </m:r>
                      </m:sub>
                    </m:sSub>
                    <m:r>
                      <a:rPr lang="en-US" sz="2400" b="0" i="1" smtClean="0">
                        <a:latin typeface="Cambria Math" panose="02040503050406030204" pitchFamily="18" charset="0"/>
                      </a:rPr>
                      <m:t>=</m:t>
                    </m:r>
                    <m:r>
                      <a:rPr lang="en-US" sz="2400" b="0" i="1" smtClean="0">
                        <a:latin typeface="Cambria Math" panose="02040503050406030204" pitchFamily="18" charset="0"/>
                      </a:rPr>
                      <m:t>𝑐</m:t>
                    </m:r>
                  </m:oMath>
                </a14:m>
                <a:r>
                  <a:rPr lang="en-US" sz="2400" dirty="0"/>
                  <a:t> is running for benchmark.</a:t>
                </a:r>
              </a:p>
              <a:p>
                <a:pPr marL="914400" lvl="1" indent="-457200">
                  <a:buFont typeface="Wingdings" panose="05000000000000000000" pitchFamily="2" charset="2"/>
                  <a:buChar char="§"/>
                </a:pPr>
                <a:r>
                  <a:rPr lang="en-US" sz="2400" dirty="0"/>
                  <a:t>dt = 0.02 for D</a:t>
                </a:r>
                <a:r>
                  <a:rPr lang="en-US" sz="2400" baseline="-25000" dirty="0"/>
                  <a:t>RE,// </a:t>
                </a:r>
                <a:r>
                  <a:rPr lang="en-US" sz="2400" dirty="0"/>
                  <a:t>=1d9 m</a:t>
                </a:r>
                <a:r>
                  <a:rPr lang="en-US" sz="2400" baseline="30000" dirty="0"/>
                  <a:t>2</a:t>
                </a:r>
                <a:r>
                  <a:rPr lang="en-US" sz="2400" dirty="0"/>
                  <a:t>/s; dt &lt; 0.01 for D</a:t>
                </a:r>
                <a:r>
                  <a:rPr lang="en-US" sz="2400" baseline="-25000" dirty="0"/>
                  <a:t>RE,// </a:t>
                </a:r>
                <a:r>
                  <a:rPr lang="en-US" sz="2400" dirty="0"/>
                  <a:t>=1d10 m</a:t>
                </a:r>
                <a:r>
                  <a:rPr lang="en-US" sz="2400" baseline="30000" dirty="0"/>
                  <a:t>2</a:t>
                </a:r>
                <a:r>
                  <a:rPr lang="en-US" sz="2400" dirty="0"/>
                  <a:t>/s. Unfeasible for ~1 </a:t>
                </a:r>
                <a:r>
                  <a:rPr lang="en-US" sz="2400" dirty="0" err="1"/>
                  <a:t>ms</a:t>
                </a:r>
                <a:r>
                  <a:rPr lang="en-US" sz="2400" dirty="0"/>
                  <a:t> (3000 JU) simulation. </a:t>
                </a:r>
              </a:p>
              <a:p>
                <a:pPr marL="914400" lvl="1" indent="-457200">
                  <a:buFont typeface="Wingdings" panose="05000000000000000000" pitchFamily="2" charset="2"/>
                  <a:buChar char="§"/>
                </a:pPr>
                <a:endParaRPr lang="en-US" sz="2800" dirty="0"/>
              </a:p>
            </p:txBody>
          </p:sp>
        </mc:Choice>
        <mc:Fallback xmlns="">
          <p:sp>
            <p:nvSpPr>
              <p:cNvPr id="9" name="TextBox 8">
                <a:extLst>
                  <a:ext uri="{FF2B5EF4-FFF2-40B4-BE49-F238E27FC236}">
                    <a16:creationId xmlns:a16="http://schemas.microsoft.com/office/drawing/2014/main" id="{B2097240-81F7-42B8-9CCC-0C50BF295424}"/>
                  </a:ext>
                </a:extLst>
              </p:cNvPr>
              <p:cNvSpPr txBox="1">
                <a:spLocks noRot="1" noChangeAspect="1" noMove="1" noResize="1" noEditPoints="1" noAdjustHandles="1" noChangeArrowheads="1" noChangeShapeType="1" noTextEdit="1"/>
              </p:cNvSpPr>
              <p:nvPr/>
            </p:nvSpPr>
            <p:spPr>
              <a:xfrm>
                <a:off x="514347" y="996346"/>
                <a:ext cx="11584519" cy="2432654"/>
              </a:xfrm>
              <a:prstGeom prst="rect">
                <a:avLst/>
              </a:prstGeom>
              <a:blipFill>
                <a:blip r:embed="rId4"/>
                <a:stretch>
                  <a:fillRect l="-684" t="-2000"/>
                </a:stretch>
              </a:blipFill>
            </p:spPr>
            <p:txBody>
              <a:bodyPr/>
              <a:lstStyle/>
              <a:p>
                <a:r>
                  <a:rPr lang="en-US">
                    <a:noFill/>
                  </a:rPr>
                  <a:t> </a:t>
                </a:r>
              </a:p>
            </p:txBody>
          </p:sp>
        </mc:Fallback>
      </mc:AlternateContent>
      <p:sp>
        <p:nvSpPr>
          <p:cNvPr id="10" name="Rectangle 9">
            <a:extLst>
              <a:ext uri="{FF2B5EF4-FFF2-40B4-BE49-F238E27FC236}">
                <a16:creationId xmlns:a16="http://schemas.microsoft.com/office/drawing/2014/main" id="{875903BA-D901-456E-AADA-BDFF2CA400DF}"/>
              </a:ext>
            </a:extLst>
          </p:cNvPr>
          <p:cNvSpPr/>
          <p:nvPr/>
        </p:nvSpPr>
        <p:spPr>
          <a:xfrm>
            <a:off x="4570942" y="2964428"/>
            <a:ext cx="389466" cy="389467"/>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91CFABF7-C43F-4998-8E8C-0936D473CA53}"/>
              </a:ext>
            </a:extLst>
          </p:cNvPr>
          <p:cNvCxnSpPr/>
          <p:nvPr/>
        </p:nvCxnSpPr>
        <p:spPr>
          <a:xfrm>
            <a:off x="4961467" y="3302000"/>
            <a:ext cx="1972733" cy="83650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 name="Slide Number Placeholder 1">
            <a:extLst>
              <a:ext uri="{FF2B5EF4-FFF2-40B4-BE49-F238E27FC236}">
                <a16:creationId xmlns:a16="http://schemas.microsoft.com/office/drawing/2014/main" id="{CE05BAF7-8931-4628-878F-5DDA5066B809}"/>
              </a:ext>
            </a:extLst>
          </p:cNvPr>
          <p:cNvSpPr>
            <a:spLocks noGrp="1"/>
          </p:cNvSpPr>
          <p:nvPr>
            <p:ph type="sldNum" sz="quarter" idx="12"/>
          </p:nvPr>
        </p:nvSpPr>
        <p:spPr/>
        <p:txBody>
          <a:bodyPr/>
          <a:lstStyle/>
          <a:p>
            <a:fld id="{E1E1CD7C-2161-7D43-862E-CE4C333CD873}" type="slidenum">
              <a:rPr lang="fr-FR" smtClean="0"/>
              <a:pPr/>
              <a:t>20</a:t>
            </a:fld>
            <a:r>
              <a:rPr lang="fr-FR"/>
              <a:t>/13</a:t>
            </a:r>
            <a:endParaRPr lang="fr-FR" dirty="0"/>
          </a:p>
        </p:txBody>
      </p:sp>
    </p:spTree>
    <p:extLst>
      <p:ext uri="{BB962C8B-B14F-4D97-AF65-F5344CB8AC3E}">
        <p14:creationId xmlns:p14="http://schemas.microsoft.com/office/powerpoint/2010/main" val="1396941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graph with blue lines&#10;&#10;Description automatically generated">
            <a:extLst>
              <a:ext uri="{FF2B5EF4-FFF2-40B4-BE49-F238E27FC236}">
                <a16:creationId xmlns:a16="http://schemas.microsoft.com/office/drawing/2014/main" id="{201BD903-47AF-48BF-B0F5-4959528DC98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0" y="889876"/>
            <a:ext cx="5927823" cy="4516437"/>
          </a:xfrm>
        </p:spPr>
      </p:pic>
      <p:sp>
        <p:nvSpPr>
          <p:cNvPr id="3" name="Title 2">
            <a:extLst>
              <a:ext uri="{FF2B5EF4-FFF2-40B4-BE49-F238E27FC236}">
                <a16:creationId xmlns:a16="http://schemas.microsoft.com/office/drawing/2014/main" id="{CD2E3BF6-D0D6-42BD-979D-CD467B87FEE2}"/>
              </a:ext>
            </a:extLst>
          </p:cNvPr>
          <p:cNvSpPr>
            <a:spLocks noGrp="1"/>
          </p:cNvSpPr>
          <p:nvPr>
            <p:ph type="title"/>
          </p:nvPr>
        </p:nvSpPr>
        <p:spPr>
          <a:xfrm>
            <a:off x="1206500" y="174710"/>
            <a:ext cx="7585161" cy="1430337"/>
          </a:xfrm>
        </p:spPr>
        <p:txBody>
          <a:bodyPr/>
          <a:lstStyle/>
          <a:p>
            <a:r>
              <a:rPr lang="en-US" dirty="0">
                <a:solidFill>
                  <a:srgbClr val="92D050"/>
                </a:solidFill>
              </a:rPr>
              <a:t>Current profile evolution</a:t>
            </a:r>
          </a:p>
        </p:txBody>
      </p:sp>
      <p:sp>
        <p:nvSpPr>
          <p:cNvPr id="5" name="Date Placeholder 4">
            <a:extLst>
              <a:ext uri="{FF2B5EF4-FFF2-40B4-BE49-F238E27FC236}">
                <a16:creationId xmlns:a16="http://schemas.microsoft.com/office/drawing/2014/main" id="{D5AA1A45-124B-4D0C-B200-05A39AD3E4B2}"/>
              </a:ext>
            </a:extLst>
          </p:cNvPr>
          <p:cNvSpPr>
            <a:spLocks noGrp="1"/>
          </p:cNvSpPr>
          <p:nvPr>
            <p:ph type="dt" sz="half" idx="2"/>
          </p:nvPr>
        </p:nvSpPr>
        <p:spPr/>
        <p:txBody>
          <a:bodyPr/>
          <a:lstStyle/>
          <a:p>
            <a:r>
              <a:rPr lang="en-US"/>
              <a:t>3 Jun 2025, Runaway Electron Meeting 2025, Lausanne</a:t>
            </a:r>
            <a:endParaRPr lang="fr-FR" dirty="0"/>
          </a:p>
        </p:txBody>
      </p:sp>
      <p:pic>
        <p:nvPicPr>
          <p:cNvPr id="11" name="Picture 10" descr="A graph of a graph&#10;&#10;Description automatically generated">
            <a:extLst>
              <a:ext uri="{FF2B5EF4-FFF2-40B4-BE49-F238E27FC236}">
                <a16:creationId xmlns:a16="http://schemas.microsoft.com/office/drawing/2014/main" id="{D1237CD3-D16C-4F22-80D1-95AFAE6829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177" y="889875"/>
            <a:ext cx="5927823" cy="4516437"/>
          </a:xfrm>
          <a:prstGeom prst="rect">
            <a:avLst/>
          </a:prstGeom>
        </p:spPr>
      </p:pic>
      <p:sp>
        <p:nvSpPr>
          <p:cNvPr id="12" name="TextBox 11">
            <a:extLst>
              <a:ext uri="{FF2B5EF4-FFF2-40B4-BE49-F238E27FC236}">
                <a16:creationId xmlns:a16="http://schemas.microsoft.com/office/drawing/2014/main" id="{E14D57E8-F954-44D5-9787-E5A44D92626D}"/>
              </a:ext>
            </a:extLst>
          </p:cNvPr>
          <p:cNvSpPr txBox="1"/>
          <p:nvPr/>
        </p:nvSpPr>
        <p:spPr>
          <a:xfrm>
            <a:off x="2726422" y="5406312"/>
            <a:ext cx="1593908" cy="523220"/>
          </a:xfrm>
          <a:prstGeom prst="rect">
            <a:avLst/>
          </a:prstGeom>
          <a:noFill/>
        </p:spPr>
        <p:txBody>
          <a:bodyPr wrap="square" rtlCol="0">
            <a:spAutoFit/>
          </a:bodyPr>
          <a:lstStyle/>
          <a:p>
            <a:r>
              <a:rPr lang="en-US" sz="2800" dirty="0">
                <a:solidFill>
                  <a:srgbClr val="0070C0"/>
                </a:solidFill>
              </a:rPr>
              <a:t>Case 1</a:t>
            </a:r>
          </a:p>
        </p:txBody>
      </p:sp>
      <p:sp>
        <p:nvSpPr>
          <p:cNvPr id="13" name="TextBox 12">
            <a:extLst>
              <a:ext uri="{FF2B5EF4-FFF2-40B4-BE49-F238E27FC236}">
                <a16:creationId xmlns:a16="http://schemas.microsoft.com/office/drawing/2014/main" id="{1E270BFF-5431-4649-BD85-B00142FC139A}"/>
              </a:ext>
            </a:extLst>
          </p:cNvPr>
          <p:cNvSpPr txBox="1"/>
          <p:nvPr/>
        </p:nvSpPr>
        <p:spPr>
          <a:xfrm>
            <a:off x="8668624" y="5406312"/>
            <a:ext cx="1593908" cy="523220"/>
          </a:xfrm>
          <a:prstGeom prst="rect">
            <a:avLst/>
          </a:prstGeom>
          <a:noFill/>
        </p:spPr>
        <p:txBody>
          <a:bodyPr wrap="square" rtlCol="0">
            <a:spAutoFit/>
          </a:bodyPr>
          <a:lstStyle/>
          <a:p>
            <a:r>
              <a:rPr lang="en-US" sz="2800" dirty="0">
                <a:solidFill>
                  <a:schemeClr val="accent5">
                    <a:lumMod val="75000"/>
                  </a:schemeClr>
                </a:solidFill>
              </a:rPr>
              <a:t>Case 2</a:t>
            </a:r>
          </a:p>
        </p:txBody>
      </p:sp>
      <p:sp>
        <p:nvSpPr>
          <p:cNvPr id="4" name="Slide Number Placeholder 3">
            <a:extLst>
              <a:ext uri="{FF2B5EF4-FFF2-40B4-BE49-F238E27FC236}">
                <a16:creationId xmlns:a16="http://schemas.microsoft.com/office/drawing/2014/main" id="{B8DE6022-919B-4ABE-8331-4490299E145B}"/>
              </a:ext>
            </a:extLst>
          </p:cNvPr>
          <p:cNvSpPr>
            <a:spLocks noGrp="1"/>
          </p:cNvSpPr>
          <p:nvPr>
            <p:ph type="sldNum" sz="quarter" idx="12"/>
          </p:nvPr>
        </p:nvSpPr>
        <p:spPr/>
        <p:txBody>
          <a:bodyPr/>
          <a:lstStyle/>
          <a:p>
            <a:fld id="{E1E1CD7C-2161-7D43-862E-CE4C333CD873}" type="slidenum">
              <a:rPr lang="fr-FR" smtClean="0"/>
              <a:pPr/>
              <a:t>21</a:t>
            </a:fld>
            <a:r>
              <a:rPr lang="fr-FR"/>
              <a:t>/13</a:t>
            </a:r>
            <a:endParaRPr lang="fr-FR" dirty="0"/>
          </a:p>
        </p:txBody>
      </p:sp>
    </p:spTree>
    <p:extLst>
      <p:ext uri="{BB962C8B-B14F-4D97-AF65-F5344CB8AC3E}">
        <p14:creationId xmlns:p14="http://schemas.microsoft.com/office/powerpoint/2010/main" val="1796682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54B7415B-AE29-4390-AAB2-FE250C08B7CC}"/>
                  </a:ext>
                </a:extLst>
              </p:cNvPr>
              <p:cNvSpPr>
                <a:spLocks noGrp="1"/>
              </p:cNvSpPr>
              <p:nvPr>
                <p:ph idx="1"/>
              </p:nvPr>
            </p:nvSpPr>
            <p:spPr>
              <a:xfrm>
                <a:off x="877561" y="1539457"/>
                <a:ext cx="10501639" cy="5220546"/>
              </a:xfrm>
            </p:spPr>
            <p:txBody>
              <a:bodyPr/>
              <a:lstStyle/>
              <a:p>
                <a:r>
                  <a:rPr lang="en-US" dirty="0">
                    <a:latin typeface="+mj-lt"/>
                  </a:rPr>
                  <a:t>On simulations:</a:t>
                </a:r>
              </a:p>
              <a:p>
                <a:pPr lvl="1"/>
                <a:r>
                  <a:rPr lang="en-US" dirty="0">
                    <a:latin typeface="+mj-lt"/>
                  </a:rPr>
                  <a:t>More realistic plasma scenario: mode energies, profiles of current, density, impurity, and temperature from TQ simulations will be used [8].</a:t>
                </a:r>
              </a:p>
              <a:p>
                <a:pPr lvl="1"/>
                <a:r>
                  <a:rPr lang="en-US" dirty="0">
                    <a:latin typeface="+mj-lt"/>
                  </a:rPr>
                  <a:t>After magnetic stochasticity grows to the high </a:t>
                </a:r>
                <a:r>
                  <a:rPr lang="en-US" dirty="0" err="1">
                    <a:latin typeface="+mj-lt"/>
                  </a:rPr>
                  <a:t>n</a:t>
                </a:r>
                <a:r>
                  <a:rPr lang="en-US" baseline="-25000" dirty="0" err="1">
                    <a:latin typeface="+mj-lt"/>
                  </a:rPr>
                  <a:t>RE</a:t>
                </a:r>
                <a:r>
                  <a:rPr lang="en-US" dirty="0">
                    <a:latin typeface="+mj-lt"/>
                  </a:rPr>
                  <a:t> region (core plasma),  D</a:t>
                </a:r>
                <a:r>
                  <a:rPr lang="en-US" baseline="-25000" dirty="0">
                    <a:latin typeface="+mj-lt"/>
                  </a:rPr>
                  <a:t>RE,// </a:t>
                </a:r>
                <a:r>
                  <a:rPr lang="en-US" dirty="0">
                    <a:latin typeface="+mj-lt"/>
                  </a:rPr>
                  <a:t>will be increased to &gt;10</a:t>
                </a:r>
                <a:r>
                  <a:rPr lang="en-US" baseline="30000" dirty="0">
                    <a:latin typeface="+mj-lt"/>
                  </a:rPr>
                  <a:t>9</a:t>
                </a:r>
                <a:r>
                  <a:rPr lang="en-US" dirty="0">
                    <a:latin typeface="+mj-lt"/>
                  </a:rPr>
                  <a:t> m</a:t>
                </a:r>
                <a:r>
                  <a:rPr lang="en-US" baseline="30000" dirty="0">
                    <a:latin typeface="+mj-lt"/>
                  </a:rPr>
                  <a:t>2</a:t>
                </a:r>
                <a:r>
                  <a:rPr lang="en-US" dirty="0">
                    <a:latin typeface="+mj-lt"/>
                  </a:rPr>
                  <a:t>/s to mimic RE transport in stochastic field lines.</a:t>
                </a:r>
              </a:p>
              <a:p>
                <a:pPr lvl="1"/>
                <a:r>
                  <a:rPr lang="en-US" dirty="0">
                    <a:latin typeface="+mj-lt"/>
                  </a:rPr>
                  <a:t>Hypothesis: post-TQ MHD is unstable like Case 2. Magnetic stochasticity grows from marginal to global within 1 </a:t>
                </a:r>
                <a:r>
                  <a:rPr lang="en-US" dirty="0" err="1">
                    <a:latin typeface="+mj-lt"/>
                  </a:rPr>
                  <a:t>ms.</a:t>
                </a:r>
                <a:r>
                  <a:rPr lang="en-US" dirty="0">
                    <a:latin typeface="+mj-lt"/>
                  </a:rPr>
                  <a:t> The corresponding high D</a:t>
                </a:r>
                <a:r>
                  <a:rPr lang="en-US" baseline="-25000" dirty="0">
                    <a:latin typeface="+mj-lt"/>
                  </a:rPr>
                  <a:t>RE,//</a:t>
                </a:r>
                <a:r>
                  <a:rPr lang="en-US" dirty="0">
                    <a:latin typeface="+mj-lt"/>
                  </a:rPr>
                  <a:t> phase with small dt (&lt;0.1 JU) won’t last long. Core*hour consumption ~1M.</a:t>
                </a:r>
              </a:p>
              <a:p>
                <a:r>
                  <a:rPr lang="en-US" dirty="0">
                    <a:latin typeface="+mj-lt"/>
                  </a:rPr>
                  <a:t>On code:</a:t>
                </a:r>
              </a:p>
              <a:p>
                <a:pPr lvl="1"/>
                <a:r>
                  <a:rPr lang="en-US" dirty="0">
                    <a:latin typeface="+mj-lt"/>
                  </a:rPr>
                  <a:t>Under small </a:t>
                </a:r>
                <a14:m>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m:rPr>
                            <m:sty m:val="p"/>
                          </m:rPr>
                          <a:rPr lang="en-US" b="0" i="0" smtClean="0">
                            <a:latin typeface="Cambria Math" panose="02040503050406030204" pitchFamily="18" charset="0"/>
                            <a:ea typeface="Cambria Math" panose="02040503050406030204" pitchFamily="18" charset="0"/>
                          </a:rPr>
                          <m:t>j</m:t>
                        </m:r>
                      </m:e>
                      <m:sub>
                        <m:r>
                          <m:rPr>
                            <m:sty m:val="p"/>
                          </m:rPr>
                          <a:rPr lang="en-US" b="0" i="0" smtClean="0">
                            <a:latin typeface="Cambria Math" panose="02040503050406030204" pitchFamily="18" charset="0"/>
                            <a:ea typeface="Cambria Math" panose="02040503050406030204" pitchFamily="18" charset="0"/>
                          </a:rPr>
                          <m:t>RE</m:t>
                        </m:r>
                      </m:sub>
                    </m:sSub>
                  </m:oMath>
                </a14:m>
                <a:r>
                  <a:rPr lang="en-US" dirty="0">
                    <a:latin typeface="+mj-lt"/>
                  </a:rPr>
                  <a:t> limit, </a:t>
                </a:r>
                <a:r>
                  <a:rPr lang="en-US" dirty="0" err="1">
                    <a:latin typeface="+mj-lt"/>
                  </a:rPr>
                  <a:t>n</a:t>
                </a:r>
                <a:r>
                  <a:rPr lang="en-US" baseline="-25000" dirty="0" err="1">
                    <a:latin typeface="+mj-lt"/>
                  </a:rPr>
                  <a:t>re</a:t>
                </a:r>
                <a:r>
                  <a:rPr lang="en-US" dirty="0">
                    <a:latin typeface="+mj-lt"/>
                  </a:rPr>
                  <a:t> evolution equations could be decoupled with MHD equations: MHD is solved without REs, then the RE fluid evolution is solved based on the resulting fields, like in the particle model. Different dt might be applied to MHD and RE fluid evolution to save CPU hours. </a:t>
                </a:r>
              </a:p>
              <a:p>
                <a:endParaRPr lang="en-US" dirty="0">
                  <a:latin typeface="+mj-lt"/>
                </a:endParaRPr>
              </a:p>
            </p:txBody>
          </p:sp>
        </mc:Choice>
        <mc:Fallback xmlns="">
          <p:sp>
            <p:nvSpPr>
              <p:cNvPr id="2" name="Content Placeholder 1">
                <a:extLst>
                  <a:ext uri="{FF2B5EF4-FFF2-40B4-BE49-F238E27FC236}">
                    <a16:creationId xmlns:a16="http://schemas.microsoft.com/office/drawing/2014/main" id="{54B7415B-AE29-4390-AAB2-FE250C08B7CC}"/>
                  </a:ext>
                </a:extLst>
              </p:cNvPr>
              <p:cNvSpPr>
                <a:spLocks noGrp="1" noRot="1" noChangeAspect="1" noMove="1" noResize="1" noEditPoints="1" noAdjustHandles="1" noChangeArrowheads="1" noChangeShapeType="1" noTextEdit="1"/>
              </p:cNvSpPr>
              <p:nvPr>
                <p:ph idx="1"/>
              </p:nvPr>
            </p:nvSpPr>
            <p:spPr>
              <a:xfrm>
                <a:off x="877561" y="1539457"/>
                <a:ext cx="10501639" cy="5220546"/>
              </a:xfrm>
              <a:blipFill>
                <a:blip r:embed="rId2"/>
                <a:stretch>
                  <a:fillRect t="-1636" r="-696"/>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E37AB640-FE04-4964-95FE-9504DB287958}"/>
              </a:ext>
            </a:extLst>
          </p:cNvPr>
          <p:cNvSpPr>
            <a:spLocks noGrp="1"/>
          </p:cNvSpPr>
          <p:nvPr>
            <p:ph type="title"/>
          </p:nvPr>
        </p:nvSpPr>
        <p:spPr>
          <a:xfrm>
            <a:off x="1206500" y="174710"/>
            <a:ext cx="10172700" cy="1430337"/>
          </a:xfrm>
        </p:spPr>
        <p:txBody>
          <a:bodyPr/>
          <a:lstStyle/>
          <a:p>
            <a:r>
              <a:rPr lang="en-US" dirty="0">
                <a:solidFill>
                  <a:srgbClr val="92D050"/>
                </a:solidFill>
              </a:rPr>
              <a:t>Outlook: more realistic RE avalanche and transport</a:t>
            </a:r>
          </a:p>
        </p:txBody>
      </p:sp>
      <p:sp>
        <p:nvSpPr>
          <p:cNvPr id="5" name="Espace réservé du pied de page 4">
            <a:extLst>
              <a:ext uri="{FF2B5EF4-FFF2-40B4-BE49-F238E27FC236}">
                <a16:creationId xmlns:a16="http://schemas.microsoft.com/office/drawing/2014/main" id="{F092DD41-3407-4951-AB72-F433A5A28925}"/>
              </a:ext>
            </a:extLst>
          </p:cNvPr>
          <p:cNvSpPr txBox="1">
            <a:spLocks/>
          </p:cNvSpPr>
          <p:nvPr/>
        </p:nvSpPr>
        <p:spPr>
          <a:xfrm>
            <a:off x="1091442" y="6267574"/>
            <a:ext cx="3856553" cy="375653"/>
          </a:xfrm>
          <a:prstGeom prst="rect">
            <a:avLst/>
          </a:prstGeom>
        </p:spPr>
        <p:txBody>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600" dirty="0">
                <a:latin typeface="Times New Roman" panose="02020603050405020304" pitchFamily="18" charset="0"/>
                <a:cs typeface="Times New Roman" panose="02020603050405020304" pitchFamily="18" charset="0"/>
              </a:rPr>
              <a:t>[8] D. Hu, et al. NF 2021.</a:t>
            </a:r>
          </a:p>
        </p:txBody>
      </p:sp>
      <p:sp>
        <p:nvSpPr>
          <p:cNvPr id="4" name="Date Placeholder 3">
            <a:extLst>
              <a:ext uri="{FF2B5EF4-FFF2-40B4-BE49-F238E27FC236}">
                <a16:creationId xmlns:a16="http://schemas.microsoft.com/office/drawing/2014/main" id="{C14B2622-04FB-4C94-9FA1-3A31327EEA38}"/>
              </a:ext>
            </a:extLst>
          </p:cNvPr>
          <p:cNvSpPr>
            <a:spLocks noGrp="1"/>
          </p:cNvSpPr>
          <p:nvPr>
            <p:ph type="dt" sz="half" idx="2"/>
          </p:nvPr>
        </p:nvSpPr>
        <p:spPr/>
        <p:txBody>
          <a:bodyPr/>
          <a:lstStyle/>
          <a:p>
            <a:r>
              <a:rPr lang="en-US"/>
              <a:t>3 Jun 2025, Runaway Electron Meeting 2025, Lausanne</a:t>
            </a:r>
            <a:endParaRPr lang="fr-FR" dirty="0"/>
          </a:p>
        </p:txBody>
      </p:sp>
      <p:sp>
        <p:nvSpPr>
          <p:cNvPr id="6" name="Slide Number Placeholder 5">
            <a:extLst>
              <a:ext uri="{FF2B5EF4-FFF2-40B4-BE49-F238E27FC236}">
                <a16:creationId xmlns:a16="http://schemas.microsoft.com/office/drawing/2014/main" id="{6385B7CB-B666-451C-A049-D261C7AA83C7}"/>
              </a:ext>
            </a:extLst>
          </p:cNvPr>
          <p:cNvSpPr>
            <a:spLocks noGrp="1"/>
          </p:cNvSpPr>
          <p:nvPr>
            <p:ph type="sldNum" sz="quarter" idx="12"/>
          </p:nvPr>
        </p:nvSpPr>
        <p:spPr/>
        <p:txBody>
          <a:bodyPr/>
          <a:lstStyle/>
          <a:p>
            <a:fld id="{E1E1CD7C-2161-7D43-862E-CE4C333CD873}" type="slidenum">
              <a:rPr lang="fr-FR" smtClean="0"/>
              <a:pPr/>
              <a:t>22</a:t>
            </a:fld>
            <a:r>
              <a:rPr lang="fr-FR"/>
              <a:t>/13</a:t>
            </a:r>
            <a:endParaRPr lang="fr-FR" dirty="0"/>
          </a:p>
        </p:txBody>
      </p:sp>
    </p:spTree>
    <p:extLst>
      <p:ext uri="{BB962C8B-B14F-4D97-AF65-F5344CB8AC3E}">
        <p14:creationId xmlns:p14="http://schemas.microsoft.com/office/powerpoint/2010/main" val="3844392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89062C67-A07F-47E7-9D25-FDD4CFA49A87}"/>
              </a:ext>
            </a:extLst>
          </p:cNvPr>
          <p:cNvGrpSpPr/>
          <p:nvPr/>
        </p:nvGrpSpPr>
        <p:grpSpPr>
          <a:xfrm>
            <a:off x="7161286" y="3299451"/>
            <a:ext cx="2694625" cy="2555952"/>
            <a:chOff x="5370964" y="2474588"/>
            <a:chExt cx="2020969" cy="1916964"/>
          </a:xfrm>
        </p:grpSpPr>
        <p:pic>
          <p:nvPicPr>
            <p:cNvPr id="3" name="Picture 2" descr="A blue and black dotted object&#10;&#10;Description automatically generated">
              <a:extLst>
                <a:ext uri="{FF2B5EF4-FFF2-40B4-BE49-F238E27FC236}">
                  <a16:creationId xmlns:a16="http://schemas.microsoft.com/office/drawing/2014/main" id="{8E031F2C-1740-4305-B335-34FF6FB8A4ED}"/>
                </a:ext>
              </a:extLst>
            </p:cNvPr>
            <p:cNvPicPr>
              <a:picLocks noChangeAspect="1"/>
            </p:cNvPicPr>
            <p:nvPr/>
          </p:nvPicPr>
          <p:blipFill rotWithShape="1">
            <a:blip r:embed="rId2"/>
            <a:srcRect l="13839" t="10230" r="6140" b="13808"/>
            <a:stretch/>
          </p:blipFill>
          <p:spPr>
            <a:xfrm>
              <a:off x="6105479" y="2474588"/>
              <a:ext cx="1286454" cy="1916964"/>
            </a:xfrm>
            <a:prstGeom prst="rect">
              <a:avLst/>
            </a:prstGeom>
          </p:spPr>
        </p:pic>
        <p:sp>
          <p:nvSpPr>
            <p:cNvPr id="2" name="Arrow: Right 1">
              <a:extLst>
                <a:ext uri="{FF2B5EF4-FFF2-40B4-BE49-F238E27FC236}">
                  <a16:creationId xmlns:a16="http://schemas.microsoft.com/office/drawing/2014/main" id="{4899D45D-D049-4621-8BDE-68D04AC2BB93}"/>
                </a:ext>
              </a:extLst>
            </p:cNvPr>
            <p:cNvSpPr/>
            <p:nvPr/>
          </p:nvSpPr>
          <p:spPr>
            <a:xfrm>
              <a:off x="5370964" y="3167468"/>
              <a:ext cx="559650" cy="4245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srgbClr val="FFFFFF"/>
                </a:solidFill>
                <a:latin typeface="Angsana New"/>
              </a:endParaRPr>
            </a:p>
          </p:txBody>
        </p:sp>
      </p:grpSp>
      <p:grpSp>
        <p:nvGrpSpPr>
          <p:cNvPr id="9" name="Group 8">
            <a:extLst>
              <a:ext uri="{FF2B5EF4-FFF2-40B4-BE49-F238E27FC236}">
                <a16:creationId xmlns:a16="http://schemas.microsoft.com/office/drawing/2014/main" id="{155B22F3-0B2C-44D1-87DE-60651C9E86DD}"/>
              </a:ext>
            </a:extLst>
          </p:cNvPr>
          <p:cNvGrpSpPr/>
          <p:nvPr/>
        </p:nvGrpSpPr>
        <p:grpSpPr>
          <a:xfrm>
            <a:off x="4191710" y="3301240"/>
            <a:ext cx="2804661" cy="2447013"/>
            <a:chOff x="3143782" y="2475930"/>
            <a:chExt cx="2103496" cy="1835260"/>
          </a:xfrm>
        </p:grpSpPr>
        <p:pic>
          <p:nvPicPr>
            <p:cNvPr id="8" name="Picture 7" descr="A blue and white circle&#10;&#10;Description automatically generated">
              <a:extLst>
                <a:ext uri="{FF2B5EF4-FFF2-40B4-BE49-F238E27FC236}">
                  <a16:creationId xmlns:a16="http://schemas.microsoft.com/office/drawing/2014/main" id="{0611897C-C5C8-49D4-A320-0DFF051A3673}"/>
                </a:ext>
              </a:extLst>
            </p:cNvPr>
            <p:cNvPicPr>
              <a:picLocks noChangeAspect="1"/>
            </p:cNvPicPr>
            <p:nvPr/>
          </p:nvPicPr>
          <p:blipFill rotWithShape="1">
            <a:blip r:embed="rId3"/>
            <a:srcRect l="13714" t="9459" r="5373" b="15271"/>
            <a:stretch/>
          </p:blipFill>
          <p:spPr>
            <a:xfrm>
              <a:off x="3960824" y="2475930"/>
              <a:ext cx="1286454" cy="1835260"/>
            </a:xfrm>
            <a:prstGeom prst="rect">
              <a:avLst/>
            </a:prstGeom>
          </p:spPr>
        </p:pic>
        <p:sp>
          <p:nvSpPr>
            <p:cNvPr id="10" name="Arrow: Right 9">
              <a:extLst>
                <a:ext uri="{FF2B5EF4-FFF2-40B4-BE49-F238E27FC236}">
                  <a16:creationId xmlns:a16="http://schemas.microsoft.com/office/drawing/2014/main" id="{60856638-B45E-4314-939E-5A0167CA3580}"/>
                </a:ext>
              </a:extLst>
            </p:cNvPr>
            <p:cNvSpPr/>
            <p:nvPr/>
          </p:nvSpPr>
          <p:spPr>
            <a:xfrm>
              <a:off x="3143782" y="3167468"/>
              <a:ext cx="559650" cy="4245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srgbClr val="FFFFFF"/>
                </a:solidFill>
                <a:latin typeface="Angsana New"/>
              </a:endParaRPr>
            </a:p>
          </p:txBody>
        </p:sp>
      </p:grpSp>
      <p:pic>
        <p:nvPicPr>
          <p:cNvPr id="7" name="Picture 6" descr="A blue and white circular object&#10;&#10;Description automatically generated">
            <a:extLst>
              <a:ext uri="{FF2B5EF4-FFF2-40B4-BE49-F238E27FC236}">
                <a16:creationId xmlns:a16="http://schemas.microsoft.com/office/drawing/2014/main" id="{D2FC2075-58A1-4D9E-A0BA-9DE102092157}"/>
              </a:ext>
            </a:extLst>
          </p:cNvPr>
          <p:cNvPicPr>
            <a:picLocks noChangeAspect="1"/>
          </p:cNvPicPr>
          <p:nvPr/>
        </p:nvPicPr>
        <p:blipFill rotWithShape="1">
          <a:blip r:embed="rId4"/>
          <a:srcRect t="10208" r="10508" b="12893"/>
          <a:stretch/>
        </p:blipFill>
        <p:spPr>
          <a:xfrm>
            <a:off x="2084667" y="3353147"/>
            <a:ext cx="1963460" cy="2447013"/>
          </a:xfrm>
          <a:prstGeom prst="rect">
            <a:avLst/>
          </a:prstGeom>
        </p:spPr>
      </p:pic>
      <p:sp>
        <p:nvSpPr>
          <p:cNvPr id="13" name="Espace réservé du pied de page 4">
            <a:extLst>
              <a:ext uri="{FF2B5EF4-FFF2-40B4-BE49-F238E27FC236}">
                <a16:creationId xmlns:a16="http://schemas.microsoft.com/office/drawing/2014/main" id="{2B10B457-63AE-4648-9F62-34AC401C94D3}"/>
              </a:ext>
            </a:extLst>
          </p:cNvPr>
          <p:cNvSpPr txBox="1">
            <a:spLocks/>
          </p:cNvSpPr>
          <p:nvPr/>
        </p:nvSpPr>
        <p:spPr>
          <a:xfrm>
            <a:off x="1357789" y="6034766"/>
            <a:ext cx="2771473" cy="648524"/>
          </a:xfrm>
          <a:prstGeom prst="rect">
            <a:avLst/>
          </a:prstGeom>
        </p:spPr>
        <p:txBody>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r>
              <a:rPr lang="en-US" sz="1600" dirty="0">
                <a:solidFill>
                  <a:srgbClr val="413C3A"/>
                </a:solidFill>
                <a:latin typeface="Times New Roman" panose="02020603050405020304" pitchFamily="18" charset="0"/>
                <a:cs typeface="Times New Roman" panose="02020603050405020304" pitchFamily="18" charset="0"/>
              </a:rPr>
              <a:t>[1] F.J. </a:t>
            </a:r>
            <a:r>
              <a:rPr lang="en-US" sz="1600" dirty="0" err="1">
                <a:solidFill>
                  <a:srgbClr val="413C3A"/>
                </a:solidFill>
                <a:latin typeface="Times New Roman" panose="02020603050405020304" pitchFamily="18" charset="0"/>
                <a:cs typeface="Times New Roman" panose="02020603050405020304" pitchFamily="18" charset="0"/>
              </a:rPr>
              <a:t>Artola</a:t>
            </a:r>
            <a:r>
              <a:rPr lang="en-US" sz="1600" dirty="0">
                <a:solidFill>
                  <a:srgbClr val="413C3A"/>
                </a:solidFill>
                <a:latin typeface="Times New Roman" panose="02020603050405020304" pitchFamily="18" charset="0"/>
                <a:cs typeface="Times New Roman" panose="02020603050405020304" pitchFamily="18" charset="0"/>
              </a:rPr>
              <a:t>, et al</a:t>
            </a:r>
            <a:r>
              <a:rPr lang="en-US" sz="1600" i="1" dirty="0">
                <a:solidFill>
                  <a:srgbClr val="413C3A"/>
                </a:solidFill>
                <a:latin typeface="Times New Roman" panose="02020603050405020304" pitchFamily="18" charset="0"/>
                <a:cs typeface="Times New Roman" panose="02020603050405020304" pitchFamily="18" charset="0"/>
              </a:rPr>
              <a:t>. </a:t>
            </a:r>
            <a:r>
              <a:rPr lang="en-US" sz="1600" dirty="0">
                <a:solidFill>
                  <a:srgbClr val="413C3A"/>
                </a:solidFill>
                <a:latin typeface="Times New Roman" panose="02020603050405020304" pitchFamily="18" charset="0"/>
                <a:cs typeface="Times New Roman" panose="02020603050405020304" pitchFamily="18" charset="0"/>
              </a:rPr>
              <a:t>NF 2022.</a:t>
            </a:r>
          </a:p>
          <a:p>
            <a:pPr defTabSz="914377"/>
            <a:r>
              <a:rPr lang="en-US" sz="1600" dirty="0">
                <a:solidFill>
                  <a:srgbClr val="413C3A"/>
                </a:solidFill>
                <a:latin typeface="Times New Roman" panose="02020603050405020304" pitchFamily="18" charset="0"/>
                <a:cs typeface="Times New Roman" panose="02020603050405020304" pitchFamily="18" charset="0"/>
              </a:rPr>
              <a:t>[2] L. Carbajal, et al. PP 2020.</a:t>
            </a:r>
            <a:endParaRPr lang="fr-FR" sz="1600" dirty="0">
              <a:solidFill>
                <a:srgbClr val="413C3A"/>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9730A69A-E237-4F65-B5EA-E5BE2B1DD278}"/>
              </a:ext>
            </a:extLst>
          </p:cNvPr>
          <p:cNvSpPr txBox="1"/>
          <p:nvPr/>
        </p:nvSpPr>
        <p:spPr>
          <a:xfrm>
            <a:off x="381525" y="836594"/>
            <a:ext cx="11428950" cy="2603790"/>
          </a:xfrm>
          <a:prstGeom prst="rect">
            <a:avLst/>
          </a:prstGeom>
          <a:noFill/>
          <a:ln>
            <a:noFill/>
          </a:ln>
        </p:spPr>
        <p:txBody>
          <a:bodyPr wrap="square" rtlCol="0">
            <a:spAutoFit/>
          </a:bodyPr>
          <a:lstStyle/>
          <a:p>
            <a:pPr marL="380990" indent="-380990" defTabSz="914377">
              <a:lnSpc>
                <a:spcPct val="80000"/>
              </a:lnSpc>
              <a:buClr>
                <a:srgbClr val="E30613"/>
              </a:buClr>
              <a:buFont typeface="Wingdings" panose="05000000000000000000" pitchFamily="2" charset="2"/>
              <a:buChar char="q"/>
            </a:pPr>
            <a:r>
              <a:rPr lang="en-US" sz="2400" dirty="0">
                <a:solidFill>
                  <a:srgbClr val="413C3A"/>
                </a:solidFill>
                <a:latin typeface="+mj-lt"/>
                <a:cs typeface="Angsana New" panose="02020603050405020304" pitchFamily="18" charset="-34"/>
              </a:rPr>
              <a:t>During RE avalanche…</a:t>
            </a:r>
          </a:p>
          <a:p>
            <a:pPr marL="838179" lvl="1" indent="-380990" defTabSz="914377">
              <a:buClr>
                <a:srgbClr val="E30613"/>
              </a:buClr>
              <a:buFont typeface="Wingdings" panose="05000000000000000000" pitchFamily="2" charset="2"/>
              <a:buChar char="§"/>
            </a:pPr>
            <a:r>
              <a:rPr lang="en-US" sz="2400" dirty="0">
                <a:solidFill>
                  <a:srgbClr val="413C3A"/>
                </a:solidFill>
                <a:latin typeface="+mj-lt"/>
                <a:cs typeface="Angsana New" panose="02020603050405020304" pitchFamily="18" charset="-34"/>
              </a:rPr>
              <a:t>Some flux surfaces (FS) have recovered after thermal quench (TQ).</a:t>
            </a:r>
          </a:p>
          <a:p>
            <a:pPr marL="838179" lvl="1" indent="-380990" defTabSz="914377">
              <a:buClr>
                <a:srgbClr val="E30613"/>
              </a:buClr>
              <a:buFont typeface="Wingdings" panose="05000000000000000000" pitchFamily="2" charset="2"/>
              <a:buChar char="§"/>
            </a:pPr>
            <a:r>
              <a:rPr lang="en-US" sz="2400" dirty="0">
                <a:solidFill>
                  <a:srgbClr val="413C3A"/>
                </a:solidFill>
                <a:latin typeface="+mj-lt"/>
                <a:cs typeface="Angsana New" panose="02020603050405020304" pitchFamily="18" charset="-34"/>
              </a:rPr>
              <a:t>MHD instabilities (tearing/kink modes) might grow again </a:t>
            </a:r>
            <a:r>
              <a:rPr lang="en-US" sz="2400" u="sng" dirty="0">
                <a:solidFill>
                  <a:srgbClr val="413C3A"/>
                </a:solidFill>
                <a:latin typeface="+mj-lt"/>
                <a:cs typeface="Angsana New" panose="02020603050405020304" pitchFamily="18" charset="-34"/>
              </a:rPr>
              <a:t>in cold (~10 eV) plasma</a:t>
            </a:r>
            <a:r>
              <a:rPr lang="en-US" sz="2400" dirty="0">
                <a:solidFill>
                  <a:srgbClr val="413C3A"/>
                </a:solidFill>
                <a:latin typeface="+mj-lt"/>
                <a:cs typeface="Angsana New" panose="02020603050405020304" pitchFamily="18" charset="-34"/>
              </a:rPr>
              <a:t> [1].</a:t>
            </a:r>
          </a:p>
          <a:p>
            <a:pPr marL="838179" lvl="1" indent="-380990" defTabSz="914377">
              <a:buClr>
                <a:srgbClr val="E30613"/>
              </a:buClr>
              <a:buFont typeface="Wingdings" panose="05000000000000000000" pitchFamily="2" charset="2"/>
              <a:buChar char="§"/>
            </a:pPr>
            <a:r>
              <a:rPr lang="en-US" sz="2400" dirty="0">
                <a:solidFill>
                  <a:srgbClr val="413C3A"/>
                </a:solidFill>
                <a:latin typeface="+mj-lt"/>
                <a:cs typeface="Angsana New" panose="02020603050405020304" pitchFamily="18" charset="-34"/>
              </a:rPr>
              <a:t>Overlapping modes lead to magnetic stochasticity.</a:t>
            </a:r>
            <a:r>
              <a:rPr lang="en-US" sz="2400" dirty="0">
                <a:solidFill>
                  <a:srgbClr val="413C3A"/>
                </a:solidFill>
                <a:cs typeface="Angsana New" panose="02020603050405020304" pitchFamily="18" charset="-34"/>
              </a:rPr>
              <a:t> RE loss rate increases in stochastic field. </a:t>
            </a:r>
            <a:endParaRPr lang="en-US" sz="2400" dirty="0">
              <a:solidFill>
                <a:srgbClr val="413C3A"/>
              </a:solidFill>
              <a:latin typeface="+mj-lt"/>
              <a:cs typeface="Angsana New" panose="02020603050405020304" pitchFamily="18" charset="-34"/>
            </a:endParaRPr>
          </a:p>
          <a:p>
            <a:pPr marL="838179" lvl="1" indent="-380990" defTabSz="914377">
              <a:buClr>
                <a:srgbClr val="E30613"/>
              </a:buClr>
              <a:buFont typeface="Wingdings" panose="05000000000000000000" pitchFamily="2" charset="2"/>
              <a:buChar char="§"/>
            </a:pPr>
            <a:r>
              <a:rPr lang="en-US" sz="2400" dirty="0">
                <a:solidFill>
                  <a:srgbClr val="413C3A"/>
                </a:solidFill>
                <a:latin typeface="+mj-lt"/>
                <a:cs typeface="Angsana New" panose="02020603050405020304" pitchFamily="18" charset="-34"/>
              </a:rPr>
              <a:t>If RE avalanche is terminated by strong loss when I</a:t>
            </a:r>
            <a:r>
              <a:rPr lang="en-US" sz="2400" baseline="-25000" dirty="0">
                <a:solidFill>
                  <a:srgbClr val="413C3A"/>
                </a:solidFill>
                <a:latin typeface="+mj-lt"/>
                <a:cs typeface="Angsana New" panose="02020603050405020304" pitchFamily="18" charset="-34"/>
              </a:rPr>
              <a:t>RE</a:t>
            </a:r>
            <a:r>
              <a:rPr lang="en-US" sz="2400" dirty="0">
                <a:solidFill>
                  <a:srgbClr val="413C3A"/>
                </a:solidFill>
                <a:latin typeface="+mj-lt"/>
                <a:cs typeface="Angsana New" panose="02020603050405020304" pitchFamily="18" charset="-34"/>
              </a:rPr>
              <a:t> is still small, damage from a large RE beam can be prevented.[2]</a:t>
            </a:r>
          </a:p>
        </p:txBody>
      </p:sp>
      <p:sp>
        <p:nvSpPr>
          <p:cNvPr id="14" name="Title 2">
            <a:extLst>
              <a:ext uri="{FF2B5EF4-FFF2-40B4-BE49-F238E27FC236}">
                <a16:creationId xmlns:a16="http://schemas.microsoft.com/office/drawing/2014/main" id="{D668C501-F47D-4619-9056-7C2B48D47BBE}"/>
              </a:ext>
            </a:extLst>
          </p:cNvPr>
          <p:cNvSpPr>
            <a:spLocks noGrp="1"/>
          </p:cNvSpPr>
          <p:nvPr>
            <p:ph type="title"/>
          </p:nvPr>
        </p:nvSpPr>
        <p:spPr>
          <a:xfrm>
            <a:off x="1206501" y="174711"/>
            <a:ext cx="7327900" cy="746085"/>
          </a:xfrm>
        </p:spPr>
        <p:txBody>
          <a:bodyPr>
            <a:normAutofit/>
          </a:bodyPr>
          <a:lstStyle/>
          <a:p>
            <a:r>
              <a:rPr lang="en-US" dirty="0"/>
              <a:t>MHD instability in disruptions</a:t>
            </a:r>
          </a:p>
        </p:txBody>
      </p:sp>
      <p:sp>
        <p:nvSpPr>
          <p:cNvPr id="6" name="TextBox 5">
            <a:extLst>
              <a:ext uri="{FF2B5EF4-FFF2-40B4-BE49-F238E27FC236}">
                <a16:creationId xmlns:a16="http://schemas.microsoft.com/office/drawing/2014/main" id="{438687E2-FE95-4808-95C4-01FBEA653CBB}"/>
              </a:ext>
            </a:extLst>
          </p:cNvPr>
          <p:cNvSpPr txBox="1"/>
          <p:nvPr/>
        </p:nvSpPr>
        <p:spPr>
          <a:xfrm>
            <a:off x="7481794" y="710221"/>
            <a:ext cx="3666124" cy="369332"/>
          </a:xfrm>
          <a:prstGeom prst="rect">
            <a:avLst/>
          </a:prstGeom>
          <a:noFill/>
        </p:spPr>
        <p:txBody>
          <a:bodyPr wrap="square" rtlCol="0">
            <a:spAutoFit/>
          </a:bodyPr>
          <a:lstStyle/>
          <a:p>
            <a:pPr defTabSz="914377"/>
            <a:r>
              <a:rPr lang="en-US" dirty="0">
                <a:solidFill>
                  <a:srgbClr val="413C3A"/>
                </a:solidFill>
                <a:latin typeface="Calibri Light"/>
              </a:rPr>
              <a:t>[Growth rate goes up with resistivity]</a:t>
            </a:r>
          </a:p>
        </p:txBody>
      </p:sp>
      <p:cxnSp>
        <p:nvCxnSpPr>
          <p:cNvPr id="11" name="Straight Arrow Connector 10">
            <a:extLst>
              <a:ext uri="{FF2B5EF4-FFF2-40B4-BE49-F238E27FC236}">
                <a16:creationId xmlns:a16="http://schemas.microsoft.com/office/drawing/2014/main" id="{564C666F-E53E-4F52-8B52-E36D1E161C0B}"/>
              </a:ext>
            </a:extLst>
          </p:cNvPr>
          <p:cNvCxnSpPr>
            <a:cxnSpLocks/>
          </p:cNvCxnSpPr>
          <p:nvPr/>
        </p:nvCxnSpPr>
        <p:spPr>
          <a:xfrm flipV="1">
            <a:off x="9682727" y="1079553"/>
            <a:ext cx="0" cy="3703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 name="Date Placeholder 3">
            <a:extLst>
              <a:ext uri="{FF2B5EF4-FFF2-40B4-BE49-F238E27FC236}">
                <a16:creationId xmlns:a16="http://schemas.microsoft.com/office/drawing/2014/main" id="{E11B736D-2524-458D-B281-BAFEE83E2DA7}"/>
              </a:ext>
            </a:extLst>
          </p:cNvPr>
          <p:cNvSpPr>
            <a:spLocks noGrp="1"/>
          </p:cNvSpPr>
          <p:nvPr>
            <p:ph type="dt" sz="half" idx="2"/>
          </p:nvPr>
        </p:nvSpPr>
        <p:spPr/>
        <p:txBody>
          <a:bodyPr/>
          <a:lstStyle/>
          <a:p>
            <a:r>
              <a:rPr lang="en-US"/>
              <a:t>3 Jun 2025, Runaway Electron Meeting 2025, Lausanne</a:t>
            </a:r>
            <a:endParaRPr lang="fr-FR" dirty="0"/>
          </a:p>
        </p:txBody>
      </p:sp>
      <p:sp>
        <p:nvSpPr>
          <p:cNvPr id="5" name="Slide Number Placeholder 4">
            <a:extLst>
              <a:ext uri="{FF2B5EF4-FFF2-40B4-BE49-F238E27FC236}">
                <a16:creationId xmlns:a16="http://schemas.microsoft.com/office/drawing/2014/main" id="{02A2CFAF-7E14-4204-AD2B-047BF40CD23E}"/>
              </a:ext>
            </a:extLst>
          </p:cNvPr>
          <p:cNvSpPr>
            <a:spLocks noGrp="1"/>
          </p:cNvSpPr>
          <p:nvPr>
            <p:ph type="sldNum" sz="quarter" idx="16"/>
          </p:nvPr>
        </p:nvSpPr>
        <p:spPr/>
        <p:txBody>
          <a:bodyPr/>
          <a:lstStyle/>
          <a:p>
            <a:fld id="{E1E1CD7C-2161-7D43-862E-CE4C333CD873}" type="slidenum">
              <a:rPr lang="fr-FR" smtClean="0"/>
              <a:pPr/>
              <a:t>3</a:t>
            </a:fld>
            <a:r>
              <a:rPr lang="fr-FR"/>
              <a:t>/15</a:t>
            </a:r>
            <a:endParaRPr lang="fr-FR" dirty="0"/>
          </a:p>
        </p:txBody>
      </p:sp>
    </p:spTree>
    <p:extLst>
      <p:ext uri="{BB962C8B-B14F-4D97-AF65-F5344CB8AC3E}">
        <p14:creationId xmlns:p14="http://schemas.microsoft.com/office/powerpoint/2010/main" val="1661233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69661D-568F-48F0-BE6B-62D9966292AC}"/>
              </a:ext>
            </a:extLst>
          </p:cNvPr>
          <p:cNvSpPr>
            <a:spLocks noGrp="1"/>
          </p:cNvSpPr>
          <p:nvPr>
            <p:ph idx="1"/>
          </p:nvPr>
        </p:nvSpPr>
        <p:spPr>
          <a:xfrm>
            <a:off x="680001" y="1265226"/>
            <a:ext cx="11170157" cy="4966529"/>
          </a:xfrm>
          <a:ln>
            <a:noFill/>
          </a:ln>
        </p:spPr>
        <p:txBody>
          <a:bodyPr>
            <a:normAutofit/>
          </a:bodyPr>
          <a:lstStyle/>
          <a:p>
            <a:r>
              <a:rPr lang="en-US" dirty="0">
                <a:latin typeface="+mj-lt"/>
                <a:cs typeface="Angsana New" panose="02020603050405020304" pitchFamily="18" charset="-34"/>
              </a:rPr>
              <a:t>Topic of this project: could the RE loss from MHD instabilities prevent the formation of a large I</a:t>
            </a:r>
            <a:r>
              <a:rPr lang="en-US" baseline="-25000" dirty="0">
                <a:latin typeface="+mj-lt"/>
                <a:cs typeface="Angsana New" panose="02020603050405020304" pitchFamily="18" charset="-34"/>
              </a:rPr>
              <a:t>RE</a:t>
            </a:r>
            <a:r>
              <a:rPr lang="en-US" dirty="0">
                <a:latin typeface="+mj-lt"/>
                <a:cs typeface="Angsana New" panose="02020603050405020304" pitchFamily="18" charset="-34"/>
              </a:rPr>
              <a:t>(&gt;150kA) in ITER disruptions from I</a:t>
            </a:r>
            <a:r>
              <a:rPr lang="en-US" baseline="-25000" dirty="0">
                <a:latin typeface="+mj-lt"/>
                <a:cs typeface="Angsana New" panose="02020603050405020304" pitchFamily="18" charset="-34"/>
              </a:rPr>
              <a:t>p</a:t>
            </a:r>
            <a:r>
              <a:rPr lang="en-US" dirty="0">
                <a:latin typeface="+mj-lt"/>
                <a:cs typeface="Angsana New" panose="02020603050405020304" pitchFamily="18" charset="-34"/>
              </a:rPr>
              <a:t>=15 MA? </a:t>
            </a:r>
          </a:p>
          <a:p>
            <a:r>
              <a:rPr lang="en-US" dirty="0">
                <a:latin typeface="+mj-lt"/>
                <a:cs typeface="Angsana New" panose="02020603050405020304" pitchFamily="18" charset="-34"/>
              </a:rPr>
              <a:t>Problems: </a:t>
            </a:r>
          </a:p>
          <a:p>
            <a:pPr lvl="1"/>
            <a:r>
              <a:rPr lang="en-US" sz="2400" dirty="0">
                <a:latin typeface="+mj-lt"/>
                <a:cs typeface="Angsana New" panose="02020603050405020304" pitchFamily="18" charset="-34"/>
              </a:rPr>
              <a:t>Post-TQ plasma scenario is unknown.</a:t>
            </a:r>
          </a:p>
          <a:p>
            <a:pPr lvl="1"/>
            <a:r>
              <a:rPr lang="en-US" sz="2400" dirty="0">
                <a:latin typeface="+mj-lt"/>
                <a:cs typeface="Angsana New" panose="02020603050405020304" pitchFamily="18" charset="-34"/>
              </a:rPr>
              <a:t>3D simulation of entire CQ (~100ms) is expensive.</a:t>
            </a:r>
          </a:p>
          <a:p>
            <a:r>
              <a:rPr lang="en-US" dirty="0">
                <a:latin typeface="+mj-lt"/>
                <a:cs typeface="Angsana New" panose="02020603050405020304" pitchFamily="18" charset="-34"/>
              </a:rPr>
              <a:t>We investigate 2 scenarios:</a:t>
            </a:r>
          </a:p>
          <a:p>
            <a:pPr marL="1066773" lvl="1" indent="-609585">
              <a:buFont typeface="+mj-lt"/>
              <a:buAutoNum type="arabicParenR"/>
            </a:pPr>
            <a:r>
              <a:rPr lang="en-US" sz="2400" dirty="0">
                <a:latin typeface="+mj-lt"/>
                <a:cs typeface="Angsana New" panose="02020603050405020304" pitchFamily="18" charset="-34"/>
              </a:rPr>
              <a:t>Worst-case scenario where MHD activities are relatively mild. High RE risk.</a:t>
            </a:r>
          </a:p>
          <a:p>
            <a:pPr marL="1523961" lvl="2" indent="-609585"/>
            <a:r>
              <a:rPr lang="en-US" sz="1800" dirty="0">
                <a:cs typeface="Angsana New" panose="02020603050405020304" pitchFamily="18" charset="-34"/>
              </a:rPr>
              <a:t>MHD modes’ stability is decided by global j profile, while their growth rates are related to local j gradient. </a:t>
            </a:r>
          </a:p>
          <a:p>
            <a:pPr marL="1523961" lvl="2" indent="-609585"/>
            <a:r>
              <a:rPr lang="en-US" sz="1800" dirty="0">
                <a:cs typeface="Angsana New" panose="02020603050405020304" pitchFamily="18" charset="-34"/>
              </a:rPr>
              <a:t>Scan over j profile on simplified JOREK simulations for stable cases.</a:t>
            </a:r>
            <a:endParaRPr lang="en-US" sz="2267" dirty="0">
              <a:latin typeface="+mj-lt"/>
              <a:cs typeface="Angsana New" panose="02020603050405020304" pitchFamily="18" charset="-34"/>
            </a:endParaRPr>
          </a:p>
          <a:p>
            <a:pPr marL="1066773" lvl="1" indent="-609585">
              <a:buFont typeface="+mj-lt"/>
              <a:buAutoNum type="arabicParenR"/>
            </a:pPr>
            <a:r>
              <a:rPr lang="en-US" sz="2400" dirty="0">
                <a:latin typeface="+mj-lt"/>
                <a:cs typeface="Angsana New" panose="02020603050405020304" pitchFamily="18" charset="-34"/>
              </a:rPr>
              <a:t>A relatively realistic post-TQ plasma scenario.</a:t>
            </a:r>
          </a:p>
          <a:p>
            <a:pPr marL="1066773" lvl="1" indent="-609585">
              <a:buFont typeface="+mj-lt"/>
              <a:buAutoNum type="arabicParenR"/>
            </a:pPr>
            <a:endParaRPr lang="en-US" sz="2933" dirty="0">
              <a:latin typeface="Angsana New" panose="02020603050405020304" pitchFamily="18" charset="-34"/>
              <a:cs typeface="Angsana New" panose="02020603050405020304" pitchFamily="18" charset="-34"/>
            </a:endParaRPr>
          </a:p>
          <a:p>
            <a:endParaRPr lang="en-US" dirty="0"/>
          </a:p>
        </p:txBody>
      </p:sp>
      <p:sp>
        <p:nvSpPr>
          <p:cNvPr id="3" name="Title 2">
            <a:extLst>
              <a:ext uri="{FF2B5EF4-FFF2-40B4-BE49-F238E27FC236}">
                <a16:creationId xmlns:a16="http://schemas.microsoft.com/office/drawing/2014/main" id="{63A9C433-FBD9-439E-B554-2449F90F82F9}"/>
              </a:ext>
            </a:extLst>
          </p:cNvPr>
          <p:cNvSpPr>
            <a:spLocks noGrp="1"/>
          </p:cNvSpPr>
          <p:nvPr>
            <p:ph type="title"/>
          </p:nvPr>
        </p:nvSpPr>
        <p:spPr>
          <a:xfrm>
            <a:off x="1206501" y="174711"/>
            <a:ext cx="8973393" cy="723648"/>
          </a:xfrm>
        </p:spPr>
        <p:txBody>
          <a:bodyPr/>
          <a:lstStyle/>
          <a:p>
            <a:r>
              <a:rPr lang="en-US" dirty="0"/>
              <a:t>MHD instability in disruptions</a:t>
            </a:r>
          </a:p>
        </p:txBody>
      </p:sp>
      <p:sp>
        <p:nvSpPr>
          <p:cNvPr id="4" name="Date Placeholder 3">
            <a:extLst>
              <a:ext uri="{FF2B5EF4-FFF2-40B4-BE49-F238E27FC236}">
                <a16:creationId xmlns:a16="http://schemas.microsoft.com/office/drawing/2014/main" id="{DF5DD28A-5A1C-4655-BBC0-E33C23AEAD3D}"/>
              </a:ext>
            </a:extLst>
          </p:cNvPr>
          <p:cNvSpPr>
            <a:spLocks noGrp="1"/>
          </p:cNvSpPr>
          <p:nvPr>
            <p:ph type="dt" sz="half" idx="2"/>
          </p:nvPr>
        </p:nvSpPr>
        <p:spPr/>
        <p:txBody>
          <a:bodyPr/>
          <a:lstStyle/>
          <a:p>
            <a:r>
              <a:rPr lang="en-US"/>
              <a:t>3 Jun 2025, Runaway Electron Meeting 2025, Lausanne</a:t>
            </a:r>
            <a:endParaRPr lang="fr-FR" dirty="0"/>
          </a:p>
        </p:txBody>
      </p:sp>
      <p:sp>
        <p:nvSpPr>
          <p:cNvPr id="5" name="Slide Number Placeholder 4">
            <a:extLst>
              <a:ext uri="{FF2B5EF4-FFF2-40B4-BE49-F238E27FC236}">
                <a16:creationId xmlns:a16="http://schemas.microsoft.com/office/drawing/2014/main" id="{C0D044A9-51E4-41ED-823F-117CDF6A1FDB}"/>
              </a:ext>
            </a:extLst>
          </p:cNvPr>
          <p:cNvSpPr>
            <a:spLocks noGrp="1"/>
          </p:cNvSpPr>
          <p:nvPr>
            <p:ph type="sldNum" sz="quarter" idx="12"/>
          </p:nvPr>
        </p:nvSpPr>
        <p:spPr/>
        <p:txBody>
          <a:bodyPr/>
          <a:lstStyle/>
          <a:p>
            <a:fld id="{E1E1CD7C-2161-7D43-862E-CE4C333CD873}" type="slidenum">
              <a:rPr lang="fr-FR" smtClean="0"/>
              <a:pPr/>
              <a:t>4</a:t>
            </a:fld>
            <a:r>
              <a:rPr lang="fr-FR"/>
              <a:t>/13</a:t>
            </a:r>
            <a:endParaRPr lang="fr-FR" dirty="0"/>
          </a:p>
        </p:txBody>
      </p:sp>
    </p:spTree>
    <p:extLst>
      <p:ext uri="{BB962C8B-B14F-4D97-AF65-F5344CB8AC3E}">
        <p14:creationId xmlns:p14="http://schemas.microsoft.com/office/powerpoint/2010/main" val="3554801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DB799C38-ADB0-43F3-9BC0-2FD301508637}"/>
              </a:ext>
            </a:extLst>
          </p:cNvPr>
          <p:cNvSpPr/>
          <p:nvPr/>
        </p:nvSpPr>
        <p:spPr>
          <a:xfrm>
            <a:off x="323984" y="920795"/>
            <a:ext cx="2285973" cy="828788"/>
          </a:xfrm>
          <a:custGeom>
            <a:avLst/>
            <a:gdLst>
              <a:gd name="connsiteX0" fmla="*/ 0 w 1714480"/>
              <a:gd name="connsiteY0" fmla="*/ 62159 h 621591"/>
              <a:gd name="connsiteX1" fmla="*/ 62159 w 1714480"/>
              <a:gd name="connsiteY1" fmla="*/ 0 h 621591"/>
              <a:gd name="connsiteX2" fmla="*/ 1652321 w 1714480"/>
              <a:gd name="connsiteY2" fmla="*/ 0 h 621591"/>
              <a:gd name="connsiteX3" fmla="*/ 1714480 w 1714480"/>
              <a:gd name="connsiteY3" fmla="*/ 62159 h 621591"/>
              <a:gd name="connsiteX4" fmla="*/ 1714480 w 1714480"/>
              <a:gd name="connsiteY4" fmla="*/ 559432 h 621591"/>
              <a:gd name="connsiteX5" fmla="*/ 1652321 w 1714480"/>
              <a:gd name="connsiteY5" fmla="*/ 621591 h 621591"/>
              <a:gd name="connsiteX6" fmla="*/ 62159 w 1714480"/>
              <a:gd name="connsiteY6" fmla="*/ 621591 h 621591"/>
              <a:gd name="connsiteX7" fmla="*/ 0 w 1714480"/>
              <a:gd name="connsiteY7" fmla="*/ 559432 h 621591"/>
              <a:gd name="connsiteX8" fmla="*/ 0 w 1714480"/>
              <a:gd name="connsiteY8" fmla="*/ 62159 h 62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480" h="621591">
                <a:moveTo>
                  <a:pt x="0" y="62159"/>
                </a:moveTo>
                <a:cubicBezTo>
                  <a:pt x="0" y="27830"/>
                  <a:pt x="27830" y="0"/>
                  <a:pt x="62159" y="0"/>
                </a:cubicBezTo>
                <a:lnTo>
                  <a:pt x="1652321" y="0"/>
                </a:lnTo>
                <a:cubicBezTo>
                  <a:pt x="1686650" y="0"/>
                  <a:pt x="1714480" y="27830"/>
                  <a:pt x="1714480" y="62159"/>
                </a:cubicBezTo>
                <a:lnTo>
                  <a:pt x="1714480" y="559432"/>
                </a:lnTo>
                <a:cubicBezTo>
                  <a:pt x="1714480" y="593761"/>
                  <a:pt x="1686650" y="621591"/>
                  <a:pt x="1652321" y="621591"/>
                </a:cubicBezTo>
                <a:lnTo>
                  <a:pt x="62159" y="621591"/>
                </a:lnTo>
                <a:cubicBezTo>
                  <a:pt x="27830" y="621591"/>
                  <a:pt x="0" y="593761"/>
                  <a:pt x="0" y="559432"/>
                </a:cubicBezTo>
                <a:lnTo>
                  <a:pt x="0" y="6215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555" tIns="105555" rIns="105555" bIns="105555" numCol="1" spcCol="1270" anchor="ctr" anchorCtr="0">
            <a:noAutofit/>
          </a:bodyPr>
          <a:lstStyle/>
          <a:p>
            <a:pPr algn="ctr" defTabSz="948243">
              <a:lnSpc>
                <a:spcPct val="90000"/>
              </a:lnSpc>
              <a:spcBef>
                <a:spcPct val="0"/>
              </a:spcBef>
              <a:spcAft>
                <a:spcPct val="35000"/>
              </a:spcAft>
            </a:pPr>
            <a:r>
              <a:rPr lang="en-US" sz="2133" dirty="0">
                <a:solidFill>
                  <a:srgbClr val="FFFFFF"/>
                </a:solidFill>
                <a:latin typeface="Calibri Light"/>
              </a:rPr>
              <a:t>Flat core j profile</a:t>
            </a:r>
          </a:p>
        </p:txBody>
      </p:sp>
      <p:sp>
        <p:nvSpPr>
          <p:cNvPr id="32" name="Freeform: Shape 31">
            <a:extLst>
              <a:ext uri="{FF2B5EF4-FFF2-40B4-BE49-F238E27FC236}">
                <a16:creationId xmlns:a16="http://schemas.microsoft.com/office/drawing/2014/main" id="{53303650-03DA-420E-A85D-B8E4C177335C}"/>
              </a:ext>
            </a:extLst>
          </p:cNvPr>
          <p:cNvSpPr/>
          <p:nvPr/>
        </p:nvSpPr>
        <p:spPr>
          <a:xfrm>
            <a:off x="2502347" y="949575"/>
            <a:ext cx="1872181" cy="771227"/>
          </a:xfrm>
          <a:custGeom>
            <a:avLst/>
            <a:gdLst>
              <a:gd name="connsiteX0" fmla="*/ 0 w 1404136"/>
              <a:gd name="connsiteY0" fmla="*/ 115684 h 578420"/>
              <a:gd name="connsiteX1" fmla="*/ 1114926 w 1404136"/>
              <a:gd name="connsiteY1" fmla="*/ 115684 h 578420"/>
              <a:gd name="connsiteX2" fmla="*/ 1114926 w 1404136"/>
              <a:gd name="connsiteY2" fmla="*/ 0 h 578420"/>
              <a:gd name="connsiteX3" fmla="*/ 1404136 w 1404136"/>
              <a:gd name="connsiteY3" fmla="*/ 289210 h 578420"/>
              <a:gd name="connsiteX4" fmla="*/ 1114926 w 1404136"/>
              <a:gd name="connsiteY4" fmla="*/ 578420 h 578420"/>
              <a:gd name="connsiteX5" fmla="*/ 1114926 w 1404136"/>
              <a:gd name="connsiteY5" fmla="*/ 462736 h 578420"/>
              <a:gd name="connsiteX6" fmla="*/ 0 w 1404136"/>
              <a:gd name="connsiteY6" fmla="*/ 462736 h 578420"/>
              <a:gd name="connsiteX7" fmla="*/ 0 w 1404136"/>
              <a:gd name="connsiteY7" fmla="*/ 115684 h 57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136" h="578420">
                <a:moveTo>
                  <a:pt x="0" y="115684"/>
                </a:moveTo>
                <a:lnTo>
                  <a:pt x="1114926" y="115684"/>
                </a:lnTo>
                <a:lnTo>
                  <a:pt x="1114926" y="0"/>
                </a:lnTo>
                <a:lnTo>
                  <a:pt x="1404136" y="289210"/>
                </a:lnTo>
                <a:lnTo>
                  <a:pt x="1114926" y="578420"/>
                </a:lnTo>
                <a:lnTo>
                  <a:pt x="1114926" y="462736"/>
                </a:lnTo>
                <a:lnTo>
                  <a:pt x="0" y="462736"/>
                </a:lnTo>
                <a:lnTo>
                  <a:pt x="0" y="115684"/>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54245" rIns="231368" bIns="154245" numCol="1" spcCol="1270" anchor="ctr" anchorCtr="0">
            <a:noAutofit/>
          </a:bodyPr>
          <a:lstStyle/>
          <a:p>
            <a:pPr algn="ctr" defTabSz="829713">
              <a:lnSpc>
                <a:spcPct val="90000"/>
              </a:lnSpc>
              <a:spcBef>
                <a:spcPct val="0"/>
              </a:spcBef>
              <a:spcAft>
                <a:spcPct val="35000"/>
              </a:spcAft>
            </a:pPr>
            <a:r>
              <a:rPr lang="en-US" sz="1867" dirty="0">
                <a:solidFill>
                  <a:srgbClr val="413C3A"/>
                </a:solidFill>
                <a:latin typeface="Calibri Light"/>
              </a:rPr>
              <a:t> j~0 outside LCFS</a:t>
            </a:r>
          </a:p>
        </p:txBody>
      </p:sp>
      <p:sp>
        <p:nvSpPr>
          <p:cNvPr id="33" name="Freeform: Shape 32">
            <a:extLst>
              <a:ext uri="{FF2B5EF4-FFF2-40B4-BE49-F238E27FC236}">
                <a16:creationId xmlns:a16="http://schemas.microsoft.com/office/drawing/2014/main" id="{3BBFBEF1-2511-4733-BBEB-E79B03241C43}"/>
              </a:ext>
            </a:extLst>
          </p:cNvPr>
          <p:cNvSpPr/>
          <p:nvPr/>
        </p:nvSpPr>
        <p:spPr>
          <a:xfrm>
            <a:off x="4218660" y="920795"/>
            <a:ext cx="3014689" cy="828788"/>
          </a:xfrm>
          <a:custGeom>
            <a:avLst/>
            <a:gdLst>
              <a:gd name="connsiteX0" fmla="*/ 0 w 2261017"/>
              <a:gd name="connsiteY0" fmla="*/ 62159 h 621591"/>
              <a:gd name="connsiteX1" fmla="*/ 62159 w 2261017"/>
              <a:gd name="connsiteY1" fmla="*/ 0 h 621591"/>
              <a:gd name="connsiteX2" fmla="*/ 2198858 w 2261017"/>
              <a:gd name="connsiteY2" fmla="*/ 0 h 621591"/>
              <a:gd name="connsiteX3" fmla="*/ 2261017 w 2261017"/>
              <a:gd name="connsiteY3" fmla="*/ 62159 h 621591"/>
              <a:gd name="connsiteX4" fmla="*/ 2261017 w 2261017"/>
              <a:gd name="connsiteY4" fmla="*/ 559432 h 621591"/>
              <a:gd name="connsiteX5" fmla="*/ 2198858 w 2261017"/>
              <a:gd name="connsiteY5" fmla="*/ 621591 h 621591"/>
              <a:gd name="connsiteX6" fmla="*/ 62159 w 2261017"/>
              <a:gd name="connsiteY6" fmla="*/ 621591 h 621591"/>
              <a:gd name="connsiteX7" fmla="*/ 0 w 2261017"/>
              <a:gd name="connsiteY7" fmla="*/ 559432 h 621591"/>
              <a:gd name="connsiteX8" fmla="*/ 0 w 2261017"/>
              <a:gd name="connsiteY8" fmla="*/ 62159 h 62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1017" h="621591">
                <a:moveTo>
                  <a:pt x="0" y="62159"/>
                </a:moveTo>
                <a:cubicBezTo>
                  <a:pt x="0" y="27830"/>
                  <a:pt x="27830" y="0"/>
                  <a:pt x="62159" y="0"/>
                </a:cubicBezTo>
                <a:lnTo>
                  <a:pt x="2198858" y="0"/>
                </a:lnTo>
                <a:cubicBezTo>
                  <a:pt x="2233187" y="0"/>
                  <a:pt x="2261017" y="27830"/>
                  <a:pt x="2261017" y="62159"/>
                </a:cubicBezTo>
                <a:lnTo>
                  <a:pt x="2261017" y="559432"/>
                </a:lnTo>
                <a:cubicBezTo>
                  <a:pt x="2261017" y="593761"/>
                  <a:pt x="2233187" y="621591"/>
                  <a:pt x="2198858" y="621591"/>
                </a:cubicBezTo>
                <a:lnTo>
                  <a:pt x="62159" y="621591"/>
                </a:lnTo>
                <a:cubicBezTo>
                  <a:pt x="27830" y="621591"/>
                  <a:pt x="0" y="593761"/>
                  <a:pt x="0" y="559432"/>
                </a:cubicBezTo>
                <a:lnTo>
                  <a:pt x="0" y="6215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555" tIns="105555" rIns="105555" bIns="105555" numCol="1" spcCol="1270" anchor="ctr" anchorCtr="0">
            <a:noAutofit/>
          </a:bodyPr>
          <a:lstStyle/>
          <a:p>
            <a:pPr algn="ctr" defTabSz="948243">
              <a:lnSpc>
                <a:spcPct val="90000"/>
              </a:lnSpc>
              <a:spcBef>
                <a:spcPct val="0"/>
              </a:spcBef>
              <a:spcAft>
                <a:spcPct val="35000"/>
              </a:spcAft>
            </a:pPr>
            <a:r>
              <a:rPr lang="en-US" sz="2133" dirty="0">
                <a:solidFill>
                  <a:srgbClr val="FFFFFF"/>
                </a:solidFill>
                <a:latin typeface="Calibri Light"/>
              </a:rPr>
              <a:t>Steep j gradient on edge</a:t>
            </a:r>
          </a:p>
        </p:txBody>
      </p:sp>
      <p:grpSp>
        <p:nvGrpSpPr>
          <p:cNvPr id="36" name="Group 35">
            <a:extLst>
              <a:ext uri="{FF2B5EF4-FFF2-40B4-BE49-F238E27FC236}">
                <a16:creationId xmlns:a16="http://schemas.microsoft.com/office/drawing/2014/main" id="{984796DB-BBA0-44D3-B788-19EEAC37FF9D}"/>
              </a:ext>
            </a:extLst>
          </p:cNvPr>
          <p:cNvGrpSpPr/>
          <p:nvPr/>
        </p:nvGrpSpPr>
        <p:grpSpPr>
          <a:xfrm>
            <a:off x="7284528" y="920795"/>
            <a:ext cx="4201539" cy="828788"/>
            <a:chOff x="5463396" y="690596"/>
            <a:chExt cx="3151154" cy="621591"/>
          </a:xfrm>
        </p:grpSpPr>
        <p:sp>
          <p:nvSpPr>
            <p:cNvPr id="34" name="Freeform: Shape 33">
              <a:extLst>
                <a:ext uri="{FF2B5EF4-FFF2-40B4-BE49-F238E27FC236}">
                  <a16:creationId xmlns:a16="http://schemas.microsoft.com/office/drawing/2014/main" id="{73EB4C08-2B2A-4CE8-B00F-BFC776956737}"/>
                </a:ext>
              </a:extLst>
            </p:cNvPr>
            <p:cNvSpPr/>
            <p:nvPr/>
          </p:nvSpPr>
          <p:spPr>
            <a:xfrm>
              <a:off x="5463396" y="712181"/>
              <a:ext cx="604398" cy="578420"/>
            </a:xfrm>
            <a:custGeom>
              <a:avLst/>
              <a:gdLst>
                <a:gd name="connsiteX0" fmla="*/ 0 w 604398"/>
                <a:gd name="connsiteY0" fmla="*/ 115684 h 578420"/>
                <a:gd name="connsiteX1" fmla="*/ 315188 w 604398"/>
                <a:gd name="connsiteY1" fmla="*/ 115684 h 578420"/>
                <a:gd name="connsiteX2" fmla="*/ 315188 w 604398"/>
                <a:gd name="connsiteY2" fmla="*/ 0 h 578420"/>
                <a:gd name="connsiteX3" fmla="*/ 604398 w 604398"/>
                <a:gd name="connsiteY3" fmla="*/ 289210 h 578420"/>
                <a:gd name="connsiteX4" fmla="*/ 315188 w 604398"/>
                <a:gd name="connsiteY4" fmla="*/ 578420 h 578420"/>
                <a:gd name="connsiteX5" fmla="*/ 315188 w 604398"/>
                <a:gd name="connsiteY5" fmla="*/ 462736 h 578420"/>
                <a:gd name="connsiteX6" fmla="*/ 0 w 604398"/>
                <a:gd name="connsiteY6" fmla="*/ 462736 h 578420"/>
                <a:gd name="connsiteX7" fmla="*/ 0 w 604398"/>
                <a:gd name="connsiteY7" fmla="*/ 115684 h 57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398" h="578420">
                  <a:moveTo>
                    <a:pt x="0" y="115684"/>
                  </a:moveTo>
                  <a:lnTo>
                    <a:pt x="315188" y="115684"/>
                  </a:lnTo>
                  <a:lnTo>
                    <a:pt x="315188" y="0"/>
                  </a:lnTo>
                  <a:lnTo>
                    <a:pt x="604398" y="289210"/>
                  </a:lnTo>
                  <a:lnTo>
                    <a:pt x="315188" y="578420"/>
                  </a:lnTo>
                  <a:lnTo>
                    <a:pt x="315188" y="462736"/>
                  </a:lnTo>
                  <a:lnTo>
                    <a:pt x="0" y="462736"/>
                  </a:lnTo>
                  <a:lnTo>
                    <a:pt x="0" y="115684"/>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54245" rIns="231368" bIns="154245" numCol="1" spcCol="1270" anchor="ctr" anchorCtr="0">
              <a:noAutofit/>
            </a:bodyPr>
            <a:lstStyle/>
            <a:p>
              <a:pPr algn="ctr" defTabSz="829713">
                <a:lnSpc>
                  <a:spcPct val="90000"/>
                </a:lnSpc>
                <a:spcBef>
                  <a:spcPct val="0"/>
                </a:spcBef>
                <a:spcAft>
                  <a:spcPct val="35000"/>
                </a:spcAft>
              </a:pPr>
              <a:endParaRPr lang="en-US" sz="1867">
                <a:solidFill>
                  <a:srgbClr val="FFFFFF"/>
                </a:solidFill>
                <a:latin typeface="Angsana New"/>
              </a:endParaRPr>
            </a:p>
          </p:txBody>
        </p:sp>
        <p:sp>
          <p:nvSpPr>
            <p:cNvPr id="35" name="Freeform: Shape 34">
              <a:extLst>
                <a:ext uri="{FF2B5EF4-FFF2-40B4-BE49-F238E27FC236}">
                  <a16:creationId xmlns:a16="http://schemas.microsoft.com/office/drawing/2014/main" id="{CC4B2AF3-69DD-4AAF-92AB-65F92783709E}"/>
                </a:ext>
              </a:extLst>
            </p:cNvPr>
            <p:cNvSpPr/>
            <p:nvPr/>
          </p:nvSpPr>
          <p:spPr>
            <a:xfrm>
              <a:off x="6086340" y="690596"/>
              <a:ext cx="2528210" cy="621591"/>
            </a:xfrm>
            <a:custGeom>
              <a:avLst/>
              <a:gdLst>
                <a:gd name="connsiteX0" fmla="*/ 0 w 2528210"/>
                <a:gd name="connsiteY0" fmla="*/ 62159 h 621591"/>
                <a:gd name="connsiteX1" fmla="*/ 62159 w 2528210"/>
                <a:gd name="connsiteY1" fmla="*/ 0 h 621591"/>
                <a:gd name="connsiteX2" fmla="*/ 2466051 w 2528210"/>
                <a:gd name="connsiteY2" fmla="*/ 0 h 621591"/>
                <a:gd name="connsiteX3" fmla="*/ 2528210 w 2528210"/>
                <a:gd name="connsiteY3" fmla="*/ 62159 h 621591"/>
                <a:gd name="connsiteX4" fmla="*/ 2528210 w 2528210"/>
                <a:gd name="connsiteY4" fmla="*/ 559432 h 621591"/>
                <a:gd name="connsiteX5" fmla="*/ 2466051 w 2528210"/>
                <a:gd name="connsiteY5" fmla="*/ 621591 h 621591"/>
                <a:gd name="connsiteX6" fmla="*/ 62159 w 2528210"/>
                <a:gd name="connsiteY6" fmla="*/ 621591 h 621591"/>
                <a:gd name="connsiteX7" fmla="*/ 0 w 2528210"/>
                <a:gd name="connsiteY7" fmla="*/ 559432 h 621591"/>
                <a:gd name="connsiteX8" fmla="*/ 0 w 2528210"/>
                <a:gd name="connsiteY8" fmla="*/ 62159 h 62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8210" h="621591">
                  <a:moveTo>
                    <a:pt x="0" y="62159"/>
                  </a:moveTo>
                  <a:cubicBezTo>
                    <a:pt x="0" y="27830"/>
                    <a:pt x="27830" y="0"/>
                    <a:pt x="62159" y="0"/>
                  </a:cubicBezTo>
                  <a:lnTo>
                    <a:pt x="2466051" y="0"/>
                  </a:lnTo>
                  <a:cubicBezTo>
                    <a:pt x="2500380" y="0"/>
                    <a:pt x="2528210" y="27830"/>
                    <a:pt x="2528210" y="62159"/>
                  </a:cubicBezTo>
                  <a:lnTo>
                    <a:pt x="2528210" y="559432"/>
                  </a:lnTo>
                  <a:cubicBezTo>
                    <a:pt x="2528210" y="593761"/>
                    <a:pt x="2500380" y="621591"/>
                    <a:pt x="2466051" y="621591"/>
                  </a:cubicBezTo>
                  <a:lnTo>
                    <a:pt x="62159" y="621591"/>
                  </a:lnTo>
                  <a:cubicBezTo>
                    <a:pt x="27830" y="621591"/>
                    <a:pt x="0" y="593761"/>
                    <a:pt x="0" y="559432"/>
                  </a:cubicBezTo>
                  <a:lnTo>
                    <a:pt x="0" y="6215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555" tIns="105555" rIns="105555" bIns="105555" numCol="1" spcCol="1270" anchor="ctr" anchorCtr="0">
              <a:noAutofit/>
            </a:bodyPr>
            <a:lstStyle/>
            <a:p>
              <a:pPr algn="ctr" defTabSz="948243">
                <a:lnSpc>
                  <a:spcPct val="90000"/>
                </a:lnSpc>
                <a:spcBef>
                  <a:spcPct val="0"/>
                </a:spcBef>
                <a:spcAft>
                  <a:spcPct val="35000"/>
                </a:spcAft>
              </a:pPr>
              <a:r>
                <a:rPr lang="en-US" sz="2133" dirty="0">
                  <a:solidFill>
                    <a:srgbClr val="FFFFFF"/>
                  </a:solidFill>
                  <a:latin typeface="Calibri Light"/>
                </a:rPr>
                <a:t>Strong current drive on</a:t>
              </a:r>
            </a:p>
            <a:p>
              <a:pPr algn="ctr" defTabSz="948243">
                <a:lnSpc>
                  <a:spcPct val="90000"/>
                </a:lnSpc>
                <a:spcBef>
                  <a:spcPct val="0"/>
                </a:spcBef>
                <a:spcAft>
                  <a:spcPct val="35000"/>
                </a:spcAft>
              </a:pPr>
              <a:r>
                <a:rPr lang="en-US" sz="2133" dirty="0">
                  <a:solidFill>
                    <a:srgbClr val="FFFFFF"/>
                  </a:solidFill>
                  <a:latin typeface="Calibri Light"/>
                </a:rPr>
                <a:t> edge rational surfaces</a:t>
              </a:r>
            </a:p>
          </p:txBody>
        </p:sp>
      </p:grpSp>
      <p:sp>
        <p:nvSpPr>
          <p:cNvPr id="3" name="Title 2">
            <a:extLst>
              <a:ext uri="{FF2B5EF4-FFF2-40B4-BE49-F238E27FC236}">
                <a16:creationId xmlns:a16="http://schemas.microsoft.com/office/drawing/2014/main" id="{1B6AF028-9BFB-4E3B-BEB0-DDB75D38D958}"/>
              </a:ext>
            </a:extLst>
          </p:cNvPr>
          <p:cNvSpPr>
            <a:spLocks noGrp="1"/>
          </p:cNvSpPr>
          <p:nvPr>
            <p:ph type="title"/>
          </p:nvPr>
        </p:nvSpPr>
        <p:spPr>
          <a:xfrm>
            <a:off x="1206501" y="174710"/>
            <a:ext cx="5477785" cy="1112697"/>
          </a:xfrm>
        </p:spPr>
        <p:txBody>
          <a:bodyPr>
            <a:normAutofit/>
          </a:bodyPr>
          <a:lstStyle/>
          <a:p>
            <a:r>
              <a:rPr lang="en-US" dirty="0"/>
              <a:t>Growth of instabilities</a:t>
            </a:r>
          </a:p>
        </p:txBody>
      </p:sp>
      <p:pic>
        <p:nvPicPr>
          <p:cNvPr id="9" name="Picture 8" descr="A graph of colored lines&#10;&#10;Description automatically generated">
            <a:extLst>
              <a:ext uri="{FF2B5EF4-FFF2-40B4-BE49-F238E27FC236}">
                <a16:creationId xmlns:a16="http://schemas.microsoft.com/office/drawing/2014/main" id="{9689DB17-2650-4EA0-B3CD-EB385ECD11F9}"/>
              </a:ext>
            </a:extLst>
          </p:cNvPr>
          <p:cNvPicPr>
            <a:picLocks noChangeAspect="1"/>
          </p:cNvPicPr>
          <p:nvPr/>
        </p:nvPicPr>
        <p:blipFill rotWithShape="1">
          <a:blip r:embed="rId2"/>
          <a:srcRect t="6840"/>
          <a:stretch/>
        </p:blipFill>
        <p:spPr>
          <a:xfrm>
            <a:off x="107729" y="1858318"/>
            <a:ext cx="4895809" cy="3475012"/>
          </a:xfrm>
          <a:prstGeom prst="rect">
            <a:avLst/>
          </a:prstGeom>
        </p:spPr>
      </p:pic>
      <p:sp>
        <p:nvSpPr>
          <p:cNvPr id="10" name="Rectangle 9">
            <a:extLst>
              <a:ext uri="{FF2B5EF4-FFF2-40B4-BE49-F238E27FC236}">
                <a16:creationId xmlns:a16="http://schemas.microsoft.com/office/drawing/2014/main" id="{CCBEE3A3-4EF1-450C-8232-45803A18D6AE}"/>
              </a:ext>
            </a:extLst>
          </p:cNvPr>
          <p:cNvSpPr/>
          <p:nvPr/>
        </p:nvSpPr>
        <p:spPr>
          <a:xfrm>
            <a:off x="4242887" y="4013080"/>
            <a:ext cx="392191" cy="750277"/>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srgbClr val="FFFFFF"/>
              </a:solidFill>
              <a:latin typeface="Angsana New"/>
            </a:endParaRPr>
          </a:p>
        </p:txBody>
      </p:sp>
      <p:cxnSp>
        <p:nvCxnSpPr>
          <p:cNvPr id="19" name="Straight Arrow Connector 18">
            <a:extLst>
              <a:ext uri="{FF2B5EF4-FFF2-40B4-BE49-F238E27FC236}">
                <a16:creationId xmlns:a16="http://schemas.microsoft.com/office/drawing/2014/main" id="{70B15DB2-6DA9-497F-91B8-938AEE449598}"/>
              </a:ext>
            </a:extLst>
          </p:cNvPr>
          <p:cNvCxnSpPr>
            <a:cxnSpLocks/>
            <a:stCxn id="10" idx="0"/>
          </p:cNvCxnSpPr>
          <p:nvPr/>
        </p:nvCxnSpPr>
        <p:spPr>
          <a:xfrm flipV="1">
            <a:off x="4438983" y="1749584"/>
            <a:ext cx="605139" cy="226349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11" name="Group 10">
            <a:extLst>
              <a:ext uri="{FF2B5EF4-FFF2-40B4-BE49-F238E27FC236}">
                <a16:creationId xmlns:a16="http://schemas.microsoft.com/office/drawing/2014/main" id="{196E3A77-2C3F-4350-95E0-42327B31B04C}"/>
              </a:ext>
            </a:extLst>
          </p:cNvPr>
          <p:cNvGrpSpPr/>
          <p:nvPr/>
        </p:nvGrpSpPr>
        <p:grpSpPr>
          <a:xfrm>
            <a:off x="5120766" y="1932098"/>
            <a:ext cx="4519573" cy="4235010"/>
            <a:chOff x="3840574" y="1449073"/>
            <a:chExt cx="3389680" cy="3176257"/>
          </a:xfrm>
        </p:grpSpPr>
        <p:sp>
          <p:nvSpPr>
            <p:cNvPr id="20" name="TextBox 19">
              <a:extLst>
                <a:ext uri="{FF2B5EF4-FFF2-40B4-BE49-F238E27FC236}">
                  <a16:creationId xmlns:a16="http://schemas.microsoft.com/office/drawing/2014/main" id="{B42449EB-D889-47BC-8CCF-3C50F74C8B0C}"/>
                </a:ext>
              </a:extLst>
            </p:cNvPr>
            <p:cNvSpPr txBox="1"/>
            <p:nvPr/>
          </p:nvSpPr>
          <p:spPr>
            <a:xfrm>
              <a:off x="3840574" y="4348331"/>
              <a:ext cx="2813538" cy="276999"/>
            </a:xfrm>
            <a:prstGeom prst="rect">
              <a:avLst/>
            </a:prstGeom>
            <a:noFill/>
          </p:spPr>
          <p:txBody>
            <a:bodyPr wrap="square" rtlCol="0">
              <a:spAutoFit/>
            </a:bodyPr>
            <a:lstStyle/>
            <a:p>
              <a:pPr defTabSz="914377"/>
              <a:r>
                <a:rPr lang="en-US" b="1" dirty="0">
                  <a:solidFill>
                    <a:srgbClr val="413C3A"/>
                  </a:solidFill>
                  <a:latin typeface="Calibri Light"/>
                </a:rPr>
                <a:t>1) </a:t>
              </a:r>
              <a:r>
                <a:rPr lang="en-US" b="1" dirty="0">
                  <a:solidFill>
                    <a:srgbClr val="0070C0"/>
                  </a:solidFill>
                  <a:latin typeface="Calibri Light"/>
                </a:rPr>
                <a:t>5/2 and 3/1 modes driven on edge </a:t>
              </a:r>
            </a:p>
          </p:txBody>
        </p:sp>
        <p:grpSp>
          <p:nvGrpSpPr>
            <p:cNvPr id="8" name="Group 7">
              <a:extLst>
                <a:ext uri="{FF2B5EF4-FFF2-40B4-BE49-F238E27FC236}">
                  <a16:creationId xmlns:a16="http://schemas.microsoft.com/office/drawing/2014/main" id="{345736FE-7A9C-4EE0-8CD2-8CB9BAEBA345}"/>
                </a:ext>
              </a:extLst>
            </p:cNvPr>
            <p:cNvGrpSpPr/>
            <p:nvPr/>
          </p:nvGrpSpPr>
          <p:grpSpPr>
            <a:xfrm>
              <a:off x="3871976" y="1449073"/>
              <a:ext cx="3358278" cy="2886390"/>
              <a:chOff x="3871976" y="1449073"/>
              <a:chExt cx="3358278" cy="2886390"/>
            </a:xfrm>
          </p:grpSpPr>
          <p:pic>
            <p:nvPicPr>
              <p:cNvPr id="14" name="Picture 13" descr="A screen shot of a cell phone&#10;&#10;Description automatically generated">
                <a:extLst>
                  <a:ext uri="{FF2B5EF4-FFF2-40B4-BE49-F238E27FC236}">
                    <a16:creationId xmlns:a16="http://schemas.microsoft.com/office/drawing/2014/main" id="{FCBDD3F1-0A63-4A0F-B4EA-8197EF1E5353}"/>
                  </a:ext>
                </a:extLst>
              </p:cNvPr>
              <p:cNvPicPr>
                <a:picLocks noChangeAspect="1"/>
              </p:cNvPicPr>
              <p:nvPr/>
            </p:nvPicPr>
            <p:blipFill>
              <a:blip r:embed="rId3"/>
              <a:stretch>
                <a:fillRect/>
              </a:stretch>
            </p:blipFill>
            <p:spPr>
              <a:xfrm>
                <a:off x="5377176" y="1449073"/>
                <a:ext cx="1342390" cy="2644408"/>
              </a:xfrm>
              <a:prstGeom prst="rect">
                <a:avLst/>
              </a:prstGeom>
            </p:spPr>
          </p:pic>
          <p:pic>
            <p:nvPicPr>
              <p:cNvPr id="16" name="Picture 15" descr="A screen shot of a cell phone&#10;&#10;Description automatically generated">
                <a:extLst>
                  <a:ext uri="{FF2B5EF4-FFF2-40B4-BE49-F238E27FC236}">
                    <a16:creationId xmlns:a16="http://schemas.microsoft.com/office/drawing/2014/main" id="{7EE59ED1-0E6E-4AA7-B3C7-F195EF71EB86}"/>
                  </a:ext>
                </a:extLst>
              </p:cNvPr>
              <p:cNvPicPr>
                <a:picLocks noChangeAspect="1"/>
              </p:cNvPicPr>
              <p:nvPr/>
            </p:nvPicPr>
            <p:blipFill>
              <a:blip r:embed="rId4"/>
              <a:stretch>
                <a:fillRect/>
              </a:stretch>
            </p:blipFill>
            <p:spPr>
              <a:xfrm>
                <a:off x="3871976" y="1449073"/>
                <a:ext cx="1342390" cy="2644409"/>
              </a:xfrm>
              <a:prstGeom prst="rect">
                <a:avLst/>
              </a:prstGeom>
            </p:spPr>
          </p:pic>
          <p:sp>
            <p:nvSpPr>
              <p:cNvPr id="22" name="TextBox 21">
                <a:extLst>
                  <a:ext uri="{FF2B5EF4-FFF2-40B4-BE49-F238E27FC236}">
                    <a16:creationId xmlns:a16="http://schemas.microsoft.com/office/drawing/2014/main" id="{CC6F5288-4E74-43C9-BA54-CD8812D7E3F5}"/>
                  </a:ext>
                </a:extLst>
              </p:cNvPr>
              <p:cNvSpPr txBox="1"/>
              <p:nvPr/>
            </p:nvSpPr>
            <p:spPr>
              <a:xfrm>
                <a:off x="5488043" y="4080544"/>
                <a:ext cx="1742211" cy="253915"/>
              </a:xfrm>
              <a:prstGeom prst="rect">
                <a:avLst/>
              </a:prstGeom>
              <a:noFill/>
            </p:spPr>
            <p:txBody>
              <a:bodyPr wrap="square" rtlCol="0">
                <a:spAutoFit/>
              </a:bodyPr>
              <a:lstStyle/>
              <a:p>
                <a:pPr defTabSz="914377"/>
                <a:r>
                  <a:rPr lang="en-US" sz="1600" dirty="0">
                    <a:solidFill>
                      <a:srgbClr val="413C3A"/>
                    </a:solidFill>
                    <a:latin typeface="Calibri Light"/>
                  </a:rPr>
                  <a:t>n=1 plot, t=0.84ms</a:t>
                </a:r>
              </a:p>
            </p:txBody>
          </p:sp>
          <p:sp>
            <p:nvSpPr>
              <p:cNvPr id="23" name="TextBox 22">
                <a:extLst>
                  <a:ext uri="{FF2B5EF4-FFF2-40B4-BE49-F238E27FC236}">
                    <a16:creationId xmlns:a16="http://schemas.microsoft.com/office/drawing/2014/main" id="{6AA3E9E4-F141-4F7F-860C-6EB4A2CF1312}"/>
                  </a:ext>
                </a:extLst>
              </p:cNvPr>
              <p:cNvSpPr txBox="1"/>
              <p:nvPr/>
            </p:nvSpPr>
            <p:spPr>
              <a:xfrm>
                <a:off x="3876974" y="4081548"/>
                <a:ext cx="1531473" cy="253915"/>
              </a:xfrm>
              <a:prstGeom prst="rect">
                <a:avLst/>
              </a:prstGeom>
              <a:noFill/>
            </p:spPr>
            <p:txBody>
              <a:bodyPr wrap="square" rtlCol="0">
                <a:spAutoFit/>
              </a:bodyPr>
              <a:lstStyle/>
              <a:p>
                <a:pPr defTabSz="914377"/>
                <a:r>
                  <a:rPr lang="en-US" sz="1600" dirty="0">
                    <a:solidFill>
                      <a:srgbClr val="413C3A"/>
                    </a:solidFill>
                    <a:latin typeface="Calibri Light"/>
                  </a:rPr>
                  <a:t>n=2 plot, t=1.18ms</a:t>
                </a:r>
              </a:p>
            </p:txBody>
          </p:sp>
        </p:grpSp>
      </p:grpSp>
      <p:grpSp>
        <p:nvGrpSpPr>
          <p:cNvPr id="31" name="Group 30">
            <a:extLst>
              <a:ext uri="{FF2B5EF4-FFF2-40B4-BE49-F238E27FC236}">
                <a16:creationId xmlns:a16="http://schemas.microsoft.com/office/drawing/2014/main" id="{C0D2CEBC-70D6-45FA-80CD-8AF4168A10F2}"/>
              </a:ext>
            </a:extLst>
          </p:cNvPr>
          <p:cNvGrpSpPr/>
          <p:nvPr/>
        </p:nvGrpSpPr>
        <p:grpSpPr>
          <a:xfrm>
            <a:off x="575127" y="5363094"/>
            <a:ext cx="4495261" cy="828788"/>
            <a:chOff x="1391378" y="4294526"/>
            <a:chExt cx="2558618" cy="621591"/>
          </a:xfrm>
        </p:grpSpPr>
        <p:grpSp>
          <p:nvGrpSpPr>
            <p:cNvPr id="25" name="Group 24">
              <a:extLst>
                <a:ext uri="{FF2B5EF4-FFF2-40B4-BE49-F238E27FC236}">
                  <a16:creationId xmlns:a16="http://schemas.microsoft.com/office/drawing/2014/main" id="{85EC276B-0BAE-4530-95ED-12A370590654}"/>
                </a:ext>
              </a:extLst>
            </p:cNvPr>
            <p:cNvGrpSpPr/>
            <p:nvPr/>
          </p:nvGrpSpPr>
          <p:grpSpPr>
            <a:xfrm>
              <a:off x="1391378" y="4302734"/>
              <a:ext cx="454673" cy="578985"/>
              <a:chOff x="5221411" y="8208"/>
              <a:chExt cx="556776" cy="578985"/>
            </a:xfrm>
          </p:grpSpPr>
          <p:sp>
            <p:nvSpPr>
              <p:cNvPr id="29" name="Arrow: Right 28">
                <a:extLst>
                  <a:ext uri="{FF2B5EF4-FFF2-40B4-BE49-F238E27FC236}">
                    <a16:creationId xmlns:a16="http://schemas.microsoft.com/office/drawing/2014/main" id="{21AC5FD3-B5EE-46CA-83FD-159BD9DC8B7D}"/>
                  </a:ext>
                </a:extLst>
              </p:cNvPr>
              <p:cNvSpPr/>
              <p:nvPr/>
            </p:nvSpPr>
            <p:spPr>
              <a:xfrm>
                <a:off x="5352458" y="8208"/>
                <a:ext cx="425729" cy="578985"/>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Arrow: Right 4">
                <a:extLst>
                  <a:ext uri="{FF2B5EF4-FFF2-40B4-BE49-F238E27FC236}">
                    <a16:creationId xmlns:a16="http://schemas.microsoft.com/office/drawing/2014/main" id="{50028EA6-618C-470B-8FD5-B9F47002801D}"/>
                  </a:ext>
                </a:extLst>
              </p:cNvPr>
              <p:cNvSpPr txBox="1"/>
              <p:nvPr/>
            </p:nvSpPr>
            <p:spPr>
              <a:xfrm>
                <a:off x="5221411" y="137099"/>
                <a:ext cx="363066" cy="3473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651917">
                  <a:lnSpc>
                    <a:spcPct val="90000"/>
                  </a:lnSpc>
                  <a:spcBef>
                    <a:spcPct val="0"/>
                  </a:spcBef>
                  <a:spcAft>
                    <a:spcPct val="35000"/>
                  </a:spcAft>
                </a:pPr>
                <a:endParaRPr lang="en-US" sz="1467">
                  <a:solidFill>
                    <a:srgbClr val="FFFFFF"/>
                  </a:solidFill>
                  <a:latin typeface="Angsana New"/>
                </a:endParaRPr>
              </a:p>
            </p:txBody>
          </p:sp>
        </p:grpSp>
        <p:grpSp>
          <p:nvGrpSpPr>
            <p:cNvPr id="26" name="Group 25">
              <a:extLst>
                <a:ext uri="{FF2B5EF4-FFF2-40B4-BE49-F238E27FC236}">
                  <a16:creationId xmlns:a16="http://schemas.microsoft.com/office/drawing/2014/main" id="{751E9368-64AD-4541-A0A0-8D7256DBE5D1}"/>
                </a:ext>
              </a:extLst>
            </p:cNvPr>
            <p:cNvGrpSpPr/>
            <p:nvPr/>
          </p:nvGrpSpPr>
          <p:grpSpPr>
            <a:xfrm>
              <a:off x="1816570" y="4294526"/>
              <a:ext cx="2133426" cy="621591"/>
              <a:chOff x="5792313" y="0"/>
              <a:chExt cx="2612515" cy="621591"/>
            </a:xfrm>
          </p:grpSpPr>
          <p:sp>
            <p:nvSpPr>
              <p:cNvPr id="27" name="Rectangle: Rounded Corners 26">
                <a:extLst>
                  <a:ext uri="{FF2B5EF4-FFF2-40B4-BE49-F238E27FC236}">
                    <a16:creationId xmlns:a16="http://schemas.microsoft.com/office/drawing/2014/main" id="{671C2535-8B47-436A-8CD1-BF50902DEA33}"/>
                  </a:ext>
                </a:extLst>
              </p:cNvPr>
              <p:cNvSpPr/>
              <p:nvPr/>
            </p:nvSpPr>
            <p:spPr>
              <a:xfrm>
                <a:off x="5844964" y="0"/>
                <a:ext cx="2530681" cy="62159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Rectangle: Rounded Corners 6">
                <a:extLst>
                  <a:ext uri="{FF2B5EF4-FFF2-40B4-BE49-F238E27FC236}">
                    <a16:creationId xmlns:a16="http://schemas.microsoft.com/office/drawing/2014/main" id="{55A286C7-0E8A-4D05-A90B-5CF017F586C3}"/>
                  </a:ext>
                </a:extLst>
              </p:cNvPr>
              <p:cNvSpPr txBox="1"/>
              <p:nvPr/>
            </p:nvSpPr>
            <p:spPr>
              <a:xfrm>
                <a:off x="5792313" y="36412"/>
                <a:ext cx="2612515" cy="5851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1120" tIns="71120" rIns="71120" bIns="71120" numCol="1" spcCol="1270" anchor="ctr" anchorCtr="0">
                <a:noAutofit/>
              </a:bodyPr>
              <a:lstStyle/>
              <a:p>
                <a:pPr algn="ctr" defTabSz="829713">
                  <a:lnSpc>
                    <a:spcPct val="90000"/>
                  </a:lnSpc>
                  <a:spcBef>
                    <a:spcPct val="0"/>
                  </a:spcBef>
                  <a:spcAft>
                    <a:spcPct val="35000"/>
                  </a:spcAft>
                </a:pPr>
                <a:r>
                  <a:rPr lang="en-US" sz="2133" dirty="0">
                    <a:solidFill>
                      <a:srgbClr val="FFFFFF"/>
                    </a:solidFill>
                    <a:latin typeface="Calibri Light"/>
                  </a:rPr>
                  <a:t>Edge modes widen, perturbate inner rational surfaces</a:t>
                </a:r>
              </a:p>
            </p:txBody>
          </p:sp>
        </p:grpSp>
      </p:grpSp>
      <p:grpSp>
        <p:nvGrpSpPr>
          <p:cNvPr id="13" name="Group 12">
            <a:extLst>
              <a:ext uri="{FF2B5EF4-FFF2-40B4-BE49-F238E27FC236}">
                <a16:creationId xmlns:a16="http://schemas.microsoft.com/office/drawing/2014/main" id="{AF668285-C955-4B9C-8AD2-A9B8BF924E73}"/>
              </a:ext>
            </a:extLst>
          </p:cNvPr>
          <p:cNvGrpSpPr/>
          <p:nvPr/>
        </p:nvGrpSpPr>
        <p:grpSpPr>
          <a:xfrm>
            <a:off x="8872149" y="1931361"/>
            <a:ext cx="3846565" cy="4260521"/>
            <a:chOff x="6654112" y="1448520"/>
            <a:chExt cx="2884924" cy="3195391"/>
          </a:xfrm>
        </p:grpSpPr>
        <p:pic>
          <p:nvPicPr>
            <p:cNvPr id="12" name="Picture 11" descr="A close-up of a screen&#10;&#10;Description automatically generated">
              <a:extLst>
                <a:ext uri="{FF2B5EF4-FFF2-40B4-BE49-F238E27FC236}">
                  <a16:creationId xmlns:a16="http://schemas.microsoft.com/office/drawing/2014/main" id="{01494883-1A37-440C-A0E3-D19501A41AF9}"/>
                </a:ext>
              </a:extLst>
            </p:cNvPr>
            <p:cNvPicPr>
              <a:picLocks noChangeAspect="1"/>
            </p:cNvPicPr>
            <p:nvPr/>
          </p:nvPicPr>
          <p:blipFill>
            <a:blip r:embed="rId5"/>
            <a:stretch>
              <a:fillRect/>
            </a:stretch>
          </p:blipFill>
          <p:spPr>
            <a:xfrm>
              <a:off x="7468900" y="1448520"/>
              <a:ext cx="1342390" cy="2644409"/>
            </a:xfrm>
            <a:prstGeom prst="rect">
              <a:avLst/>
            </a:prstGeom>
          </p:spPr>
        </p:pic>
        <p:sp>
          <p:nvSpPr>
            <p:cNvPr id="21" name="TextBox 20">
              <a:extLst>
                <a:ext uri="{FF2B5EF4-FFF2-40B4-BE49-F238E27FC236}">
                  <a16:creationId xmlns:a16="http://schemas.microsoft.com/office/drawing/2014/main" id="{8F7AE0C9-3457-4A48-A3EF-3CE15979CAE6}"/>
                </a:ext>
              </a:extLst>
            </p:cNvPr>
            <p:cNvSpPr txBox="1"/>
            <p:nvPr/>
          </p:nvSpPr>
          <p:spPr>
            <a:xfrm>
              <a:off x="6815915" y="4366912"/>
              <a:ext cx="2723121" cy="276999"/>
            </a:xfrm>
            <a:prstGeom prst="rect">
              <a:avLst/>
            </a:prstGeom>
            <a:noFill/>
          </p:spPr>
          <p:txBody>
            <a:bodyPr wrap="square" rtlCol="0">
              <a:spAutoFit/>
            </a:bodyPr>
            <a:lstStyle/>
            <a:p>
              <a:pPr defTabSz="914377"/>
              <a:r>
                <a:rPr lang="en-US" b="1" dirty="0">
                  <a:solidFill>
                    <a:srgbClr val="413C3A"/>
                  </a:solidFill>
                  <a:latin typeface="Calibri Light"/>
                </a:rPr>
                <a:t>2) </a:t>
              </a:r>
              <a:r>
                <a:rPr lang="en-US" b="1" dirty="0">
                  <a:solidFill>
                    <a:srgbClr val="0070C0"/>
                  </a:solidFill>
                  <a:latin typeface="Calibri Light"/>
                </a:rPr>
                <a:t>2/1 triggered by growing 3/1</a:t>
              </a:r>
              <a:r>
                <a:rPr lang="en-US" dirty="0">
                  <a:solidFill>
                    <a:srgbClr val="0070C0"/>
                  </a:solidFill>
                  <a:latin typeface="Calibri Light"/>
                </a:rPr>
                <a:t>  </a:t>
              </a:r>
            </a:p>
          </p:txBody>
        </p:sp>
        <p:sp>
          <p:nvSpPr>
            <p:cNvPr id="24" name="TextBox 23">
              <a:extLst>
                <a:ext uri="{FF2B5EF4-FFF2-40B4-BE49-F238E27FC236}">
                  <a16:creationId xmlns:a16="http://schemas.microsoft.com/office/drawing/2014/main" id="{F85DFF9C-F22E-4A64-8768-C8C1C0EDD735}"/>
                </a:ext>
              </a:extLst>
            </p:cNvPr>
            <p:cNvSpPr txBox="1"/>
            <p:nvPr/>
          </p:nvSpPr>
          <p:spPr>
            <a:xfrm>
              <a:off x="7586047" y="4079199"/>
              <a:ext cx="1380401" cy="253916"/>
            </a:xfrm>
            <a:prstGeom prst="rect">
              <a:avLst/>
            </a:prstGeom>
            <a:noFill/>
          </p:spPr>
          <p:txBody>
            <a:bodyPr wrap="square" rtlCol="0">
              <a:spAutoFit/>
            </a:bodyPr>
            <a:lstStyle/>
            <a:p>
              <a:pPr defTabSz="914377"/>
              <a:r>
                <a:rPr lang="en-US" sz="1600" dirty="0">
                  <a:solidFill>
                    <a:srgbClr val="413C3A"/>
                  </a:solidFill>
                  <a:latin typeface="Calibri Light"/>
                </a:rPr>
                <a:t>n=1 plot, t=7.12ms</a:t>
              </a:r>
            </a:p>
          </p:txBody>
        </p:sp>
        <p:sp>
          <p:nvSpPr>
            <p:cNvPr id="2" name="Arrow: Right 1">
              <a:extLst>
                <a:ext uri="{FF2B5EF4-FFF2-40B4-BE49-F238E27FC236}">
                  <a16:creationId xmlns:a16="http://schemas.microsoft.com/office/drawing/2014/main" id="{D6B3FD06-2216-4759-9236-CAE828120AE4}"/>
                </a:ext>
              </a:extLst>
            </p:cNvPr>
            <p:cNvSpPr/>
            <p:nvPr/>
          </p:nvSpPr>
          <p:spPr>
            <a:xfrm>
              <a:off x="6780448" y="2527886"/>
              <a:ext cx="656083" cy="36967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377"/>
              <a:endParaRPr lang="en-US">
                <a:solidFill>
                  <a:srgbClr val="FFFFFF"/>
                </a:solidFill>
                <a:latin typeface="Angsana New"/>
              </a:endParaRPr>
            </a:p>
          </p:txBody>
        </p:sp>
        <p:sp>
          <p:nvSpPr>
            <p:cNvPr id="4" name="TextBox 3">
              <a:extLst>
                <a:ext uri="{FF2B5EF4-FFF2-40B4-BE49-F238E27FC236}">
                  <a16:creationId xmlns:a16="http://schemas.microsoft.com/office/drawing/2014/main" id="{527DC78B-0809-4991-8084-6CF35623CE5E}"/>
                </a:ext>
              </a:extLst>
            </p:cNvPr>
            <p:cNvSpPr txBox="1"/>
            <p:nvPr/>
          </p:nvSpPr>
          <p:spPr>
            <a:xfrm>
              <a:off x="6654112" y="1874422"/>
              <a:ext cx="982360" cy="692498"/>
            </a:xfrm>
            <a:prstGeom prst="rect">
              <a:avLst/>
            </a:prstGeom>
            <a:noFill/>
          </p:spPr>
          <p:txBody>
            <a:bodyPr wrap="square" rtlCol="0">
              <a:spAutoFit/>
            </a:bodyPr>
            <a:lstStyle/>
            <a:p>
              <a:pPr defTabSz="914377"/>
              <a:r>
                <a:rPr lang="en-US" dirty="0">
                  <a:solidFill>
                    <a:srgbClr val="413C3A"/>
                  </a:solidFill>
                  <a:latin typeface="Calibri Light"/>
                </a:rPr>
                <a:t>3/1 mode grows and widens</a:t>
              </a:r>
            </a:p>
          </p:txBody>
        </p:sp>
      </p:grpSp>
      <p:sp>
        <p:nvSpPr>
          <p:cNvPr id="5" name="Date Placeholder 4">
            <a:extLst>
              <a:ext uri="{FF2B5EF4-FFF2-40B4-BE49-F238E27FC236}">
                <a16:creationId xmlns:a16="http://schemas.microsoft.com/office/drawing/2014/main" id="{1008700F-97F4-42B2-B622-2FAF4030239B}"/>
              </a:ext>
            </a:extLst>
          </p:cNvPr>
          <p:cNvSpPr>
            <a:spLocks noGrp="1"/>
          </p:cNvSpPr>
          <p:nvPr>
            <p:ph type="dt" sz="half" idx="2"/>
          </p:nvPr>
        </p:nvSpPr>
        <p:spPr/>
        <p:txBody>
          <a:bodyPr/>
          <a:lstStyle/>
          <a:p>
            <a:r>
              <a:rPr lang="en-US"/>
              <a:t>3 Jun 2025, Runaway Electron Meeting 2025, Lausanne</a:t>
            </a:r>
            <a:endParaRPr lang="fr-FR" dirty="0"/>
          </a:p>
        </p:txBody>
      </p:sp>
      <p:sp>
        <p:nvSpPr>
          <p:cNvPr id="6" name="Slide Number Placeholder 5">
            <a:extLst>
              <a:ext uri="{FF2B5EF4-FFF2-40B4-BE49-F238E27FC236}">
                <a16:creationId xmlns:a16="http://schemas.microsoft.com/office/drawing/2014/main" id="{CACF6A89-8ADC-4EFF-A6E7-7F3B0147B96C}"/>
              </a:ext>
            </a:extLst>
          </p:cNvPr>
          <p:cNvSpPr>
            <a:spLocks noGrp="1"/>
          </p:cNvSpPr>
          <p:nvPr>
            <p:ph type="sldNum" sz="quarter" idx="12"/>
          </p:nvPr>
        </p:nvSpPr>
        <p:spPr/>
        <p:txBody>
          <a:bodyPr/>
          <a:lstStyle/>
          <a:p>
            <a:fld id="{E1E1CD7C-2161-7D43-862E-CE4C333CD873}" type="slidenum">
              <a:rPr lang="fr-FR" smtClean="0"/>
              <a:pPr/>
              <a:t>5</a:t>
            </a:fld>
            <a:r>
              <a:rPr lang="fr-FR"/>
              <a:t>/13</a:t>
            </a:r>
            <a:endParaRPr lang="fr-FR" dirty="0"/>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4634C418-F75A-4F3B-8B0F-FABC94157ADD}"/>
                  </a:ext>
                </a:extLst>
              </p:cNvPr>
              <p:cNvSpPr txBox="1"/>
              <p:nvPr/>
            </p:nvSpPr>
            <p:spPr>
              <a:xfrm>
                <a:off x="850608" y="3828414"/>
                <a:ext cx="2891440" cy="646331"/>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𝑗</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𝑗</m:t>
                          </m:r>
                        </m:e>
                        <m:sub>
                          <m:r>
                            <a:rPr lang="en-US" b="0" i="1" smtClean="0">
                              <a:latin typeface="Cambria Math" panose="02040503050406030204" pitchFamily="18" charset="0"/>
                            </a:rPr>
                            <m:t>0</m:t>
                          </m:r>
                        </m:sub>
                      </m:sSub>
                      <m:sSup>
                        <m:sSupPr>
                          <m:ctrlPr>
                            <a:rPr lang="en-US" b="0" i="1" smtClean="0">
                              <a:latin typeface="Cambria Math" panose="02040503050406030204" pitchFamily="18" charset="0"/>
                            </a:rPr>
                          </m:ctrlPr>
                        </m:sSupPr>
                        <m:e>
                          <m:r>
                            <a:rPr lang="en-US" i="1">
                              <a:latin typeface="Cambria Math" panose="02040503050406030204" pitchFamily="18" charset="0"/>
                            </a:rPr>
                            <m:t>(1−</m:t>
                          </m:r>
                          <m:sSup>
                            <m:sSupPr>
                              <m:ctrlPr>
                                <a:rPr lang="en-US" i="1">
                                  <a:latin typeface="Cambria Math" panose="02040503050406030204" pitchFamily="18" charset="0"/>
                                </a:rPr>
                              </m:ctrlPr>
                            </m:sSupPr>
                            <m:e>
                              <m:r>
                                <a:rPr lang="en-US" i="1">
                                  <a:latin typeface="Cambria Math" panose="02040503050406030204" pitchFamily="18" charset="0"/>
                                </a:rPr>
                                <m:t>(</m:t>
                              </m:r>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m:t>
                          </m:r>
                        </m:e>
                        <m:sup>
                          <m:r>
                            <a:rPr lang="en-US" b="0" i="1" smtClean="0">
                              <a:latin typeface="Cambria Math" panose="02040503050406030204" pitchFamily="18" charset="0"/>
                              <a:ea typeface="Cambria Math" panose="02040503050406030204" pitchFamily="18" charset="0"/>
                            </a:rPr>
                            <m:t>𝜈</m:t>
                          </m:r>
                        </m:sup>
                      </m:sSup>
                    </m:oMath>
                  </m:oMathPara>
                </a14:m>
                <a:endParaRPr lang="en-US" dirty="0"/>
              </a:p>
              <a:p>
                <a:pPr algn="ctr"/>
                <a:r>
                  <a:rPr lang="en-US" dirty="0"/>
                  <a:t>From Wesson [3]</a:t>
                </a:r>
              </a:p>
            </p:txBody>
          </p:sp>
        </mc:Choice>
        <mc:Fallback xmlns="">
          <p:sp>
            <p:nvSpPr>
              <p:cNvPr id="37" name="TextBox 36">
                <a:extLst>
                  <a:ext uri="{FF2B5EF4-FFF2-40B4-BE49-F238E27FC236}">
                    <a16:creationId xmlns:a16="http://schemas.microsoft.com/office/drawing/2014/main" id="{4634C418-F75A-4F3B-8B0F-FABC94157ADD}"/>
                  </a:ext>
                </a:extLst>
              </p:cNvPr>
              <p:cNvSpPr txBox="1">
                <a:spLocks noRot="1" noChangeAspect="1" noMove="1" noResize="1" noEditPoints="1" noAdjustHandles="1" noChangeArrowheads="1" noChangeShapeType="1" noTextEdit="1"/>
              </p:cNvSpPr>
              <p:nvPr/>
            </p:nvSpPr>
            <p:spPr>
              <a:xfrm>
                <a:off x="850608" y="3828414"/>
                <a:ext cx="2891440" cy="646331"/>
              </a:xfrm>
              <a:prstGeom prst="rect">
                <a:avLst/>
              </a:prstGeom>
              <a:blipFill>
                <a:blip r:embed="rId6"/>
                <a:stretch>
                  <a:fillRect b="-14151"/>
                </a:stretch>
              </a:blipFill>
            </p:spPr>
            <p:txBody>
              <a:bodyPr/>
              <a:lstStyle/>
              <a:p>
                <a:r>
                  <a:rPr lang="en-US">
                    <a:noFill/>
                  </a:rPr>
                  <a:t> </a:t>
                </a:r>
              </a:p>
            </p:txBody>
          </p:sp>
        </mc:Fallback>
      </mc:AlternateContent>
      <p:sp>
        <p:nvSpPr>
          <p:cNvPr id="38" name="Espace réservé du pied de page 4">
            <a:extLst>
              <a:ext uri="{FF2B5EF4-FFF2-40B4-BE49-F238E27FC236}">
                <a16:creationId xmlns:a16="http://schemas.microsoft.com/office/drawing/2014/main" id="{9EC13ADD-28F6-480D-8C02-F892568F9384}"/>
              </a:ext>
            </a:extLst>
          </p:cNvPr>
          <p:cNvSpPr txBox="1">
            <a:spLocks/>
          </p:cNvSpPr>
          <p:nvPr/>
        </p:nvSpPr>
        <p:spPr>
          <a:xfrm>
            <a:off x="1091442" y="6267574"/>
            <a:ext cx="3856553" cy="375653"/>
          </a:xfrm>
          <a:prstGeom prst="rect">
            <a:avLst/>
          </a:prstGeom>
        </p:spPr>
        <p:txBody>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600" dirty="0">
                <a:latin typeface="Times New Roman" panose="02020603050405020304" pitchFamily="18" charset="0"/>
                <a:cs typeface="Times New Roman" panose="02020603050405020304" pitchFamily="18" charset="0"/>
              </a:rPr>
              <a:t>[3] J. Wesson, D. J. Campbell. </a:t>
            </a:r>
            <a:r>
              <a:rPr lang="en-US" sz="1600" i="1" dirty="0">
                <a:latin typeface="Times New Roman" panose="02020603050405020304" pitchFamily="18" charset="0"/>
                <a:cs typeface="Times New Roman" panose="02020603050405020304" pitchFamily="18" charset="0"/>
              </a:rPr>
              <a:t>Tokamaks.</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1392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81E478E-FD28-482D-AF4C-DE97343DE03E}"/>
              </a:ext>
            </a:extLst>
          </p:cNvPr>
          <p:cNvPicPr>
            <a:picLocks noChangeAspect="1"/>
          </p:cNvPicPr>
          <p:nvPr/>
        </p:nvPicPr>
        <p:blipFill>
          <a:blip r:embed="rId2"/>
          <a:srcRect/>
          <a:stretch/>
        </p:blipFill>
        <p:spPr>
          <a:xfrm>
            <a:off x="8271933" y="3801545"/>
            <a:ext cx="3772958" cy="2874635"/>
          </a:xfrm>
          <a:prstGeom prst="rect">
            <a:avLst/>
          </a:prstGeom>
        </p:spPr>
      </p:pic>
      <mc:AlternateContent xmlns:mc="http://schemas.openxmlformats.org/markup-compatibility/2006">
        <mc:Choice xmlns:a14="http://schemas.microsoft.com/office/drawing/2010/main" Requires="a14">
          <p:sp>
            <p:nvSpPr>
              <p:cNvPr id="2" name="Content Placeholder 1">
                <a:extLst>
                  <a:ext uri="{FF2B5EF4-FFF2-40B4-BE49-F238E27FC236}">
                    <a16:creationId xmlns:a16="http://schemas.microsoft.com/office/drawing/2014/main" id="{77909A99-3C10-49F2-B351-1176FA679820}"/>
                  </a:ext>
                </a:extLst>
              </p:cNvPr>
              <p:cNvSpPr>
                <a:spLocks noGrp="1"/>
              </p:cNvSpPr>
              <p:nvPr>
                <p:ph idx="1"/>
              </p:nvPr>
            </p:nvSpPr>
            <p:spPr>
              <a:xfrm>
                <a:off x="675124" y="855133"/>
                <a:ext cx="10627875" cy="5617071"/>
              </a:xfrm>
            </p:spPr>
            <p:txBody>
              <a:bodyPr>
                <a:normAutofit/>
              </a:bodyPr>
              <a:lstStyle/>
              <a:p>
                <a:r>
                  <a:rPr lang="en-US" dirty="0">
                    <a:latin typeface="+mj-lt"/>
                  </a:rPr>
                  <a:t>2 initial j profiles (more realistic than Wesson’s) based on previous scan:</a:t>
                </a:r>
              </a:p>
              <a:p>
                <a:pPr lvl="1"/>
                <a:r>
                  <a:rPr lang="en-US" sz="2400" dirty="0">
                    <a:solidFill>
                      <a:srgbClr val="0070C0"/>
                    </a:solidFill>
                    <a:latin typeface="+mj-lt"/>
                  </a:rPr>
                  <a:t>Case 1</a:t>
                </a:r>
                <a:r>
                  <a:rPr lang="en-US" sz="2400" dirty="0">
                    <a:latin typeface="+mj-lt"/>
                  </a:rPr>
                  <a:t>: peaked, </a:t>
                </a:r>
                <a14:m>
                  <m:oMath xmlns:m="http://schemas.openxmlformats.org/officeDocument/2006/math">
                    <m:r>
                      <a:rPr lang="en-US" sz="2400" i="1">
                        <a:latin typeface="Cambria Math" panose="02040503050406030204" pitchFamily="18" charset="0"/>
                        <a:ea typeface="Cambria Math" panose="02040503050406030204" pitchFamily="18" charset="0"/>
                      </a:rPr>
                      <m:t>𝜈</m:t>
                    </m:r>
                    <m:r>
                      <a:rPr lang="en-US" sz="2400" i="1">
                        <a:latin typeface="Cambria Math" panose="02040503050406030204" pitchFamily="18" charset="0"/>
                        <a:ea typeface="Cambria Math" panose="02040503050406030204" pitchFamily="18" charset="0"/>
                      </a:rPr>
                      <m:t>=1 </m:t>
                    </m:r>
                  </m:oMath>
                </a14:m>
                <a:r>
                  <a:rPr lang="en-US" sz="2400" dirty="0">
                    <a:latin typeface="+mj-lt"/>
                  </a:rPr>
                  <a:t>like, used as worst-case scenario</a:t>
                </a:r>
              </a:p>
              <a:p>
                <a:pPr lvl="1"/>
                <a:r>
                  <a:rPr lang="en-US" sz="2400" dirty="0">
                    <a:solidFill>
                      <a:schemeClr val="accent5">
                        <a:lumMod val="75000"/>
                      </a:schemeClr>
                    </a:solidFill>
                    <a:latin typeface="+mj-lt"/>
                  </a:rPr>
                  <a:t>Case 2</a:t>
                </a:r>
                <a:r>
                  <a:rPr lang="en-US" sz="2400" dirty="0">
                    <a:latin typeface="+mj-lt"/>
                  </a:rPr>
                  <a:t>: flat, used as a more realistic reference</a:t>
                </a:r>
                <a:endParaRPr lang="en-US" dirty="0">
                  <a:latin typeface="+mj-lt"/>
                </a:endParaRPr>
              </a:p>
              <a:p>
                <a:r>
                  <a:rPr lang="en-US" dirty="0">
                    <a:latin typeface="+mj-lt"/>
                  </a:rPr>
                  <a:t>Simulation setup on JOREK code:</a:t>
                </a:r>
              </a:p>
              <a:p>
                <a:pPr lvl="1"/>
                <a:r>
                  <a:rPr lang="en-US" sz="2400" dirty="0">
                    <a:latin typeface="+mj-lt"/>
                  </a:rPr>
                  <a:t>5 toroidal harmonics n=1-5, initial mode energies </a:t>
                </a:r>
                <a:r>
                  <a:rPr lang="en-US" sz="2400" dirty="0">
                    <a:latin typeface="+mj-lt"/>
                    <a:ea typeface="Cambria Math" panose="02040503050406030204" pitchFamily="18" charset="0"/>
                  </a:rPr>
                  <a:t>~10</a:t>
                </a:r>
                <a:r>
                  <a:rPr lang="en-US" sz="2400" baseline="30000" dirty="0">
                    <a:latin typeface="+mj-lt"/>
                    <a:ea typeface="Cambria Math" panose="02040503050406030204" pitchFamily="18" charset="0"/>
                  </a:rPr>
                  <a:t>-10</a:t>
                </a:r>
                <a:r>
                  <a:rPr lang="en-US" sz="2400" dirty="0">
                    <a:latin typeface="+mj-lt"/>
                    <a:ea typeface="Cambria Math" panose="02040503050406030204" pitchFamily="18" charset="0"/>
                  </a:rPr>
                  <a:t>E</a:t>
                </a:r>
                <a:r>
                  <a:rPr lang="en-US" sz="2400" baseline="-25000" dirty="0">
                    <a:latin typeface="+mj-lt"/>
                    <a:ea typeface="Cambria Math" panose="02040503050406030204" pitchFamily="18" charset="0"/>
                  </a:rPr>
                  <a:t>n=0</a:t>
                </a:r>
                <a:r>
                  <a:rPr lang="en-US" sz="2400" dirty="0">
                    <a:latin typeface="+mj-lt"/>
                  </a:rPr>
                  <a:t> (&lt;~ post-TQ reality)</a:t>
                </a:r>
              </a:p>
              <a:p>
                <a:pPr lvl="1"/>
                <a:r>
                  <a:rPr lang="en-US" sz="2400" dirty="0">
                    <a:latin typeface="+mj-lt"/>
                  </a:rPr>
                  <a:t>Free-boundary conditions via JOREK-STARWALL coupling</a:t>
                </a:r>
              </a:p>
              <a:p>
                <a:pPr lvl="1"/>
                <a:r>
                  <a:rPr lang="en-US" sz="2400" dirty="0">
                    <a:latin typeface="+mj-lt"/>
                  </a:rPr>
                  <a:t>Impurity radiation (P</a:t>
                </a:r>
                <a:r>
                  <a:rPr lang="en-US" sz="2400" baseline="-25000" dirty="0">
                    <a:latin typeface="+mj-lt"/>
                  </a:rPr>
                  <a:t>rad</a:t>
                </a:r>
                <a:r>
                  <a:rPr lang="en-US" sz="2400" dirty="0">
                    <a:latin typeface="+mj-lt"/>
                  </a:rPr>
                  <a:t>) and Ohmic heating (</a:t>
                </a:r>
                <a:r>
                  <a:rPr lang="en-US" sz="2400" dirty="0" err="1">
                    <a:latin typeface="+mj-lt"/>
                  </a:rPr>
                  <a:t>P</a:t>
                </a:r>
                <a:r>
                  <a:rPr lang="en-US" sz="2400" baseline="-25000" dirty="0" err="1">
                    <a:latin typeface="+mj-lt"/>
                  </a:rPr>
                  <a:t>ohm</a:t>
                </a:r>
                <a:r>
                  <a:rPr lang="en-US" sz="2400" dirty="0">
                    <a:latin typeface="+mj-lt"/>
                  </a:rPr>
                  <a:t>) added; Temperature from self-evolution</a:t>
                </a:r>
              </a:p>
              <a:p>
                <a:pPr lvl="1"/>
                <a:r>
                  <a:rPr lang="en-US" sz="2400" dirty="0">
                    <a:latin typeface="+mj-lt"/>
                  </a:rPr>
                  <a:t>n</a:t>
                </a:r>
                <a:r>
                  <a:rPr lang="en-US" sz="2400" baseline="-25000" dirty="0">
                    <a:latin typeface="+mj-lt"/>
                  </a:rPr>
                  <a:t>e</a:t>
                </a:r>
                <a:r>
                  <a:rPr lang="en-US" sz="2400" dirty="0">
                    <a:latin typeface="+mj-lt"/>
                  </a:rPr>
                  <a:t>=3.9*10</a:t>
                </a:r>
                <a:r>
                  <a:rPr lang="en-US" sz="2400" baseline="30000" dirty="0">
                    <a:latin typeface="+mj-lt"/>
                  </a:rPr>
                  <a:t>20</a:t>
                </a:r>
                <a:r>
                  <a:rPr lang="en-US" sz="2400" dirty="0">
                    <a:latin typeface="+mj-lt"/>
                  </a:rPr>
                  <a:t> m</a:t>
                </a:r>
                <a:r>
                  <a:rPr lang="en-US" sz="2400" baseline="30000" dirty="0">
                    <a:latin typeface="+mj-lt"/>
                  </a:rPr>
                  <a:t>-3</a:t>
                </a:r>
                <a:r>
                  <a:rPr lang="en-US" sz="2400" dirty="0">
                    <a:latin typeface="+mj-lt"/>
                  </a:rPr>
                  <a:t>, </a:t>
                </a:r>
                <a:r>
                  <a:rPr lang="en-US" sz="2400" dirty="0" err="1">
                    <a:latin typeface="+mj-lt"/>
                  </a:rPr>
                  <a:t>n</a:t>
                </a:r>
                <a:r>
                  <a:rPr lang="en-US" sz="2400" baseline="-25000" dirty="0" err="1">
                    <a:latin typeface="+mj-lt"/>
                  </a:rPr>
                  <a:t>Neon</a:t>
                </a:r>
                <a:r>
                  <a:rPr lang="en-US" sz="2400" dirty="0">
                    <a:latin typeface="+mj-lt"/>
                  </a:rPr>
                  <a:t>= 6.1*10</a:t>
                </a:r>
                <a:r>
                  <a:rPr lang="en-US" sz="2400" baseline="30000" dirty="0">
                    <a:latin typeface="+mj-lt"/>
                  </a:rPr>
                  <a:t>18</a:t>
                </a:r>
                <a:r>
                  <a:rPr lang="en-US" sz="2400" dirty="0">
                    <a:latin typeface="+mj-lt"/>
                  </a:rPr>
                  <a:t> m</a:t>
                </a:r>
                <a:r>
                  <a:rPr lang="en-US" sz="2400" baseline="30000" dirty="0">
                    <a:latin typeface="+mj-lt"/>
                  </a:rPr>
                  <a:t>-3</a:t>
                </a:r>
                <a:r>
                  <a:rPr lang="en-US" sz="2400" dirty="0">
                    <a:latin typeface="+mj-lt"/>
                  </a:rPr>
                  <a:t>, homogeneous.</a:t>
                </a:r>
              </a:p>
              <a:p>
                <a:r>
                  <a:rPr lang="en-US" dirty="0">
                    <a:latin typeface="+mj-lt"/>
                  </a:rPr>
                  <a:t>RE fluid model:</a:t>
                </a:r>
              </a:p>
              <a:p>
                <a:pPr lvl="1"/>
                <a:r>
                  <a:rPr lang="en-US" sz="2400" dirty="0">
                    <a:latin typeface="+mj-lt"/>
                  </a:rPr>
                  <a:t>Artificial </a:t>
                </a:r>
                <a:r>
                  <a:rPr lang="en-US" sz="2400" dirty="0" err="1">
                    <a:latin typeface="+mj-lt"/>
                  </a:rPr>
                  <a:t>I</a:t>
                </a:r>
                <a:r>
                  <a:rPr lang="en-US" sz="2400" baseline="-25000" dirty="0" err="1">
                    <a:latin typeface="+mj-lt"/>
                  </a:rPr>
                  <a:t>seed</a:t>
                </a:r>
                <a:r>
                  <a:rPr lang="en-US" sz="2400" dirty="0">
                    <a:latin typeface="+mj-lt"/>
                  </a:rPr>
                  <a:t> = 10 mA at t=0</a:t>
                </a:r>
              </a:p>
              <a:p>
                <a:pPr lvl="1"/>
                <a:r>
                  <a:rPr lang="en-US" sz="2400" dirty="0">
                    <a:latin typeface="+mj-lt"/>
                  </a:rPr>
                  <a:t>The only source: avalanche</a:t>
                </a:r>
              </a:p>
            </p:txBody>
          </p:sp>
        </mc:Choice>
        <mc:Fallback>
          <p:sp>
            <p:nvSpPr>
              <p:cNvPr id="2" name="Content Placeholder 1">
                <a:extLst>
                  <a:ext uri="{FF2B5EF4-FFF2-40B4-BE49-F238E27FC236}">
                    <a16:creationId xmlns:a16="http://schemas.microsoft.com/office/drawing/2014/main" id="{77909A99-3C10-49F2-B351-1176FA679820}"/>
                  </a:ext>
                </a:extLst>
              </p:cNvPr>
              <p:cNvSpPr>
                <a:spLocks noGrp="1" noRot="1" noChangeAspect="1" noMove="1" noResize="1" noEditPoints="1" noAdjustHandles="1" noChangeArrowheads="1" noChangeShapeType="1" noTextEdit="1"/>
              </p:cNvSpPr>
              <p:nvPr>
                <p:ph idx="1"/>
              </p:nvPr>
            </p:nvSpPr>
            <p:spPr>
              <a:xfrm>
                <a:off x="675124" y="855133"/>
                <a:ext cx="10627875" cy="5617071"/>
              </a:xfrm>
              <a:blipFill>
                <a:blip r:embed="rId3"/>
                <a:stretch>
                  <a:fillRect t="-151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C1697F76-AA68-470F-921A-F1279D889B95}"/>
              </a:ext>
            </a:extLst>
          </p:cNvPr>
          <p:cNvSpPr>
            <a:spLocks noGrp="1"/>
          </p:cNvSpPr>
          <p:nvPr>
            <p:ph type="title"/>
          </p:nvPr>
        </p:nvSpPr>
        <p:spPr>
          <a:xfrm>
            <a:off x="1206500" y="174711"/>
            <a:ext cx="9817100" cy="680422"/>
          </a:xfrm>
        </p:spPr>
        <p:txBody>
          <a:bodyPr>
            <a:normAutofit fontScale="90000"/>
          </a:bodyPr>
          <a:lstStyle/>
          <a:p>
            <a:r>
              <a:rPr lang="en-US" dirty="0"/>
              <a:t>More detailed CQ simulations using 2 j profile examples </a:t>
            </a:r>
          </a:p>
        </p:txBody>
      </p:sp>
      <p:sp>
        <p:nvSpPr>
          <p:cNvPr id="4" name="Date Placeholder 3">
            <a:extLst>
              <a:ext uri="{FF2B5EF4-FFF2-40B4-BE49-F238E27FC236}">
                <a16:creationId xmlns:a16="http://schemas.microsoft.com/office/drawing/2014/main" id="{93278E72-16F9-46F2-A9FB-CD17A6CE70E2}"/>
              </a:ext>
            </a:extLst>
          </p:cNvPr>
          <p:cNvSpPr>
            <a:spLocks noGrp="1"/>
          </p:cNvSpPr>
          <p:nvPr>
            <p:ph type="dt" sz="half" idx="2"/>
          </p:nvPr>
        </p:nvSpPr>
        <p:spPr/>
        <p:txBody>
          <a:bodyPr/>
          <a:lstStyle/>
          <a:p>
            <a:r>
              <a:rPr lang="en-US"/>
              <a:t>3 Jun 2025, Runaway Electron Meeting 2025, Lausanne</a:t>
            </a:r>
            <a:endParaRPr lang="fr-FR" dirty="0"/>
          </a:p>
        </p:txBody>
      </p:sp>
      <p:sp>
        <p:nvSpPr>
          <p:cNvPr id="5" name="Slide Number Placeholder 4">
            <a:extLst>
              <a:ext uri="{FF2B5EF4-FFF2-40B4-BE49-F238E27FC236}">
                <a16:creationId xmlns:a16="http://schemas.microsoft.com/office/drawing/2014/main" id="{47816B4D-5CF7-445E-9D65-141FED7B7A29}"/>
              </a:ext>
            </a:extLst>
          </p:cNvPr>
          <p:cNvSpPr>
            <a:spLocks noGrp="1"/>
          </p:cNvSpPr>
          <p:nvPr>
            <p:ph type="sldNum" sz="quarter" idx="12"/>
          </p:nvPr>
        </p:nvSpPr>
        <p:spPr/>
        <p:txBody>
          <a:bodyPr/>
          <a:lstStyle/>
          <a:p>
            <a:fld id="{E1E1CD7C-2161-7D43-862E-CE4C333CD873}" type="slidenum">
              <a:rPr lang="fr-FR" smtClean="0"/>
              <a:pPr/>
              <a:t>6</a:t>
            </a:fld>
            <a:r>
              <a:rPr lang="fr-FR"/>
              <a:t>/13</a:t>
            </a:r>
            <a:endParaRPr lang="fr-FR" dirty="0"/>
          </a:p>
        </p:txBody>
      </p:sp>
    </p:spTree>
    <p:extLst>
      <p:ext uri="{BB962C8B-B14F-4D97-AF65-F5344CB8AC3E}">
        <p14:creationId xmlns:p14="http://schemas.microsoft.com/office/powerpoint/2010/main" val="2376955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113DC5B6-E088-41C2-BE2D-FF4D8F732E0A}"/>
                  </a:ext>
                </a:extLst>
              </p:cNvPr>
              <p:cNvSpPr>
                <a:spLocks noGrp="1"/>
              </p:cNvSpPr>
              <p:nvPr>
                <p:ph idx="1"/>
              </p:nvPr>
            </p:nvSpPr>
            <p:spPr>
              <a:xfrm>
                <a:off x="483659" y="1328843"/>
                <a:ext cx="11445874" cy="5529157"/>
              </a:xfrm>
            </p:spPr>
            <p:txBody>
              <a:bodyPr>
                <a:normAutofit/>
              </a:bodyPr>
              <a:lstStyle/>
              <a:p>
                <a:r>
                  <a:rPr lang="en-US" sz="2200" dirty="0">
                    <a:latin typeface="+mj-lt"/>
                    <a:ea typeface="Calibri" panose="020F0502020204030204" pitchFamily="34" charset="0"/>
                    <a:cs typeface="Calibri" panose="020F0502020204030204" pitchFamily="34" charset="0"/>
                  </a:rPr>
                  <a:t>Most realistic: advection, </a:t>
                </a:r>
                <a14:m>
                  <m:oMath xmlns:m="http://schemas.openxmlformats.org/officeDocument/2006/math">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𝑣</m:t>
                        </m:r>
                      </m:e>
                      <m:sub>
                        <m:r>
                          <a:rPr lang="en-US" sz="2200" b="0" i="1" smtClean="0">
                            <a:latin typeface="Cambria Math" panose="02040503050406030204" pitchFamily="18" charset="0"/>
                          </a:rPr>
                          <m:t>||</m:t>
                        </m:r>
                      </m:sub>
                    </m:sSub>
                    <m:r>
                      <a:rPr lang="en-US" sz="2200" b="0" i="1" smtClean="0">
                        <a:latin typeface="Cambria Math" panose="02040503050406030204" pitchFamily="18" charset="0"/>
                      </a:rPr>
                      <m:t>=</m:t>
                    </m:r>
                    <m:r>
                      <a:rPr lang="en-US" sz="2200" b="0" i="1" smtClean="0">
                        <a:latin typeface="Cambria Math" panose="02040503050406030204" pitchFamily="18" charset="0"/>
                      </a:rPr>
                      <m:t>𝑐</m:t>
                    </m:r>
                  </m:oMath>
                </a14:m>
                <a:r>
                  <a:rPr lang="en-US" sz="2200" dirty="0">
                    <a:latin typeface="+mj-lt"/>
                    <a:ea typeface="Calibri" panose="020F0502020204030204" pitchFamily="34" charset="0"/>
                    <a:cs typeface="Calibri" panose="020F0502020204030204" pitchFamily="34" charset="0"/>
                  </a:rPr>
                  <a:t>, typical loss time </a:t>
                </a:r>
                <a14:m>
                  <m:oMath xmlns:m="http://schemas.openxmlformats.org/officeDocument/2006/math">
                    <m:sSub>
                      <m:sSubPr>
                        <m:ctrlPr>
                          <a:rPr lang="en-US" sz="2200" i="1" smtClean="0">
                            <a:latin typeface="Cambria Math" panose="02040503050406030204" pitchFamily="18" charset="0"/>
                            <a:ea typeface="Cambria Math" panose="02040503050406030204" pitchFamily="18" charset="0"/>
                          </a:rPr>
                        </m:ctrlPr>
                      </m:sSubPr>
                      <m:e>
                        <m:r>
                          <a:rPr lang="en-US" sz="2200" i="1" smtClean="0">
                            <a:latin typeface="Cambria Math" panose="02040503050406030204" pitchFamily="18" charset="0"/>
                            <a:ea typeface="Cambria Math" panose="02040503050406030204" pitchFamily="18" charset="0"/>
                          </a:rPr>
                          <m:t>𝜏</m:t>
                        </m:r>
                      </m:e>
                      <m:sub>
                        <m:r>
                          <a:rPr lang="en-US" sz="2200" b="0" i="1" smtClean="0">
                            <a:latin typeface="Cambria Math" panose="02040503050406030204" pitchFamily="18" charset="0"/>
                            <a:ea typeface="Cambria Math" panose="02040503050406030204" pitchFamily="18" charset="0"/>
                          </a:rPr>
                          <m:t>𝑅𝐸</m:t>
                        </m:r>
                        <m:r>
                          <a:rPr lang="en-US" sz="2200" b="0" i="1" smtClean="0">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𝑎𝑑𝑣</m:t>
                        </m:r>
                      </m:sub>
                    </m:sSub>
                    <m:r>
                      <a:rPr lang="en-US" sz="2200" b="0" i="1" smtClean="0">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𝐿</m:t>
                    </m:r>
                    <m:r>
                      <a:rPr lang="en-US" sz="2200" b="0" i="1" smtClean="0">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𝑐</m:t>
                    </m:r>
                  </m:oMath>
                </a14:m>
                <a:r>
                  <a:rPr lang="en-US" sz="2200" dirty="0">
                    <a:latin typeface="+mj-lt"/>
                    <a:ea typeface="Calibri" panose="020F0502020204030204" pitchFamily="34" charset="0"/>
                    <a:cs typeface="Calibri" panose="020F0502020204030204" pitchFamily="34" charset="0"/>
                  </a:rPr>
                  <a:t> (</a:t>
                </a:r>
                <a:r>
                  <a:rPr lang="en-US" sz="2200" i="1" dirty="0">
                    <a:latin typeface="+mj-lt"/>
                    <a:ea typeface="Calibri" panose="020F0502020204030204" pitchFamily="34" charset="0"/>
                    <a:cs typeface="Calibri" panose="020F0502020204030204" pitchFamily="34" charset="0"/>
                  </a:rPr>
                  <a:t>L</a:t>
                </a:r>
                <a:r>
                  <a:rPr lang="en-US" sz="2200" dirty="0">
                    <a:latin typeface="+mj-lt"/>
                    <a:ea typeface="Calibri" panose="020F0502020204030204" pitchFamily="34" charset="0"/>
                    <a:cs typeface="Calibri" panose="020F0502020204030204" pitchFamily="34" charset="0"/>
                  </a:rPr>
                  <a:t>: connection length to the wall)</a:t>
                </a:r>
              </a:p>
              <a:p>
                <a:pPr lvl="1"/>
                <a:r>
                  <a:rPr lang="en-US" sz="2200" dirty="0">
                    <a:latin typeface="+mj-lt"/>
                    <a:ea typeface="Calibri" panose="020F0502020204030204" pitchFamily="34" charset="0"/>
                    <a:cs typeface="Calibri" panose="020F0502020204030204" pitchFamily="34" charset="0"/>
                  </a:rPr>
                  <a:t>Very small </a:t>
                </a:r>
                <a14:m>
                  <m:oMath xmlns:m="http://schemas.openxmlformats.org/officeDocument/2006/math">
                    <m:r>
                      <m:rPr>
                        <m:sty m:val="p"/>
                      </m:rPr>
                      <a:rPr lang="en-US" sz="2200" b="0" i="0" smtClean="0">
                        <a:latin typeface="Cambria Math" panose="02040503050406030204" pitchFamily="18" charset="0"/>
                      </a:rPr>
                      <m:t>d</m:t>
                    </m:r>
                    <m:r>
                      <a:rPr lang="en-US" sz="2200" b="0" i="1" smtClean="0">
                        <a:latin typeface="Cambria Math" panose="02040503050406030204" pitchFamily="18" charset="0"/>
                      </a:rPr>
                      <m:t>𝑡</m:t>
                    </m:r>
                  </m:oMath>
                </a14:m>
                <a:r>
                  <a:rPr lang="en-US" sz="2200" dirty="0">
                    <a:latin typeface="+mj-lt"/>
                    <a:ea typeface="Calibri" panose="020F0502020204030204" pitchFamily="34" charset="0"/>
                    <a:cs typeface="Calibri" panose="020F0502020204030204" pitchFamily="34" charset="0"/>
                  </a:rPr>
                  <a:t> (increase with stochasticity, eventually &lt;0.005 </a:t>
                </a:r>
                <a:r>
                  <a:rPr lang="en-US" sz="2200" dirty="0" err="1">
                    <a:latin typeface="+mj-lt"/>
                    <a:ea typeface="Calibri" panose="020F0502020204030204" pitchFamily="34" charset="0"/>
                    <a:cs typeface="Calibri" panose="020F0502020204030204" pitchFamily="34" charset="0"/>
                  </a:rPr>
                  <a:t>jorek</a:t>
                </a:r>
                <a:r>
                  <a:rPr lang="en-US" sz="2200" dirty="0">
                    <a:latin typeface="+mj-lt"/>
                    <a:ea typeface="Calibri" panose="020F0502020204030204" pitchFamily="34" charset="0"/>
                    <a:cs typeface="Calibri" panose="020F0502020204030204" pitchFamily="34" charset="0"/>
                  </a:rPr>
                  <a:t> unit (JU)) is required. Unfeasible.</a:t>
                </a:r>
              </a:p>
              <a:p>
                <a:r>
                  <a:rPr lang="en-US" sz="2200" dirty="0">
                    <a:latin typeface="+mj-lt"/>
                    <a:ea typeface="Calibri" panose="020F0502020204030204" pitchFamily="34" charset="0"/>
                    <a:cs typeface="Calibri" panose="020F0502020204030204" pitchFamily="34" charset="0"/>
                  </a:rPr>
                  <a:t>Simplified model: parallel diffusion, </a:t>
                </a:r>
                <a14:m>
                  <m:oMath xmlns:m="http://schemas.openxmlformats.org/officeDocument/2006/math">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𝐷</m:t>
                        </m:r>
                      </m:e>
                      <m:sub>
                        <m:r>
                          <a:rPr lang="en-US" sz="2200" b="0" i="1" smtClean="0">
                            <a:latin typeface="Cambria Math" panose="02040503050406030204" pitchFamily="18" charset="0"/>
                          </a:rPr>
                          <m:t>𝑅𝐸</m:t>
                        </m:r>
                        <m:r>
                          <a:rPr lang="en-US" sz="2200" b="0" i="1" smtClean="0">
                            <a:latin typeface="Cambria Math" panose="02040503050406030204" pitchFamily="18" charset="0"/>
                          </a:rPr>
                          <m:t>,||</m:t>
                        </m:r>
                      </m:sub>
                    </m:sSub>
                  </m:oMath>
                </a14:m>
                <a:r>
                  <a:rPr lang="en-US" sz="2200" dirty="0">
                    <a:latin typeface="+mj-lt"/>
                    <a:ea typeface="Calibri" panose="020F0502020204030204" pitchFamily="34" charset="0"/>
                    <a:cs typeface="Calibri" panose="020F0502020204030204" pitchFamily="34" charset="0"/>
                  </a:rPr>
                  <a:t>, typical loss time </a:t>
                </a:r>
                <a14:m>
                  <m:oMath xmlns:m="http://schemas.openxmlformats.org/officeDocument/2006/math">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𝜏</m:t>
                        </m:r>
                      </m:e>
                      <m:sub>
                        <m:r>
                          <a:rPr lang="en-US" sz="2000" i="1">
                            <a:latin typeface="Cambria Math" panose="02040503050406030204" pitchFamily="18" charset="0"/>
                            <a:ea typeface="Cambria Math" panose="02040503050406030204" pitchFamily="18" charset="0"/>
                          </a:rPr>
                          <m:t>𝑅𝐸</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𝑑𝑖𝑓</m:t>
                        </m:r>
                      </m:sub>
                    </m:sSub>
                    <m:r>
                      <a:rPr lang="en-US" sz="2000" b="0" i="1" smtClean="0">
                        <a:latin typeface="Cambria Math" panose="02040503050406030204" pitchFamily="18" charset="0"/>
                        <a:ea typeface="Cambria Math" panose="02040503050406030204" pitchFamily="18" charset="0"/>
                      </a:rPr>
                      <m:t>~</m:t>
                    </m:r>
                    <m:sSup>
                      <m:sSupPr>
                        <m:ctrlPr>
                          <a:rPr lang="en-US" sz="200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𝐿</m:t>
                        </m:r>
                      </m:e>
                      <m:sup>
                        <m:r>
                          <a:rPr lang="en-US" sz="2000" b="0" i="1" smtClean="0">
                            <a:latin typeface="Cambria Math" panose="02040503050406030204" pitchFamily="18" charset="0"/>
                            <a:ea typeface="Cambria Math" panose="02040503050406030204" pitchFamily="18" charset="0"/>
                          </a:rPr>
                          <m:t>2</m:t>
                        </m:r>
                      </m:sup>
                    </m:sSup>
                    <m:r>
                      <a:rPr lang="en-US" sz="2000" i="1">
                        <a:latin typeface="Cambria Math" panose="02040503050406030204" pitchFamily="18" charset="0"/>
                        <a:ea typeface="Cambria Math" panose="02040503050406030204" pitchFamily="18" charset="0"/>
                      </a:rPr>
                      <m:t>/</m:t>
                    </m:r>
                    <m:sSub>
                      <m:sSubPr>
                        <m:ctrlPr>
                          <a:rPr lang="en-US" sz="200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𝐷</m:t>
                        </m:r>
                      </m:e>
                      <m:sub>
                        <m:r>
                          <a:rPr lang="en-US" sz="2000" b="0" i="1" smtClean="0">
                            <a:latin typeface="Cambria Math" panose="02040503050406030204" pitchFamily="18" charset="0"/>
                            <a:ea typeface="Cambria Math" panose="02040503050406030204" pitchFamily="18" charset="0"/>
                          </a:rPr>
                          <m:t>𝑅𝐸</m:t>
                        </m:r>
                        <m:r>
                          <a:rPr lang="en-US" sz="2000" b="0" i="1" smtClean="0">
                            <a:latin typeface="Cambria Math" panose="02040503050406030204" pitchFamily="18" charset="0"/>
                            <a:ea typeface="Cambria Math" panose="02040503050406030204" pitchFamily="18" charset="0"/>
                          </a:rPr>
                          <m:t>,||</m:t>
                        </m:r>
                      </m:sub>
                    </m:sSub>
                  </m:oMath>
                </a14:m>
                <a:endParaRPr lang="en-US" sz="2000" dirty="0">
                  <a:latin typeface="+mj-lt"/>
                  <a:ea typeface="Calibri" panose="020F0502020204030204" pitchFamily="34" charset="0"/>
                  <a:cs typeface="Calibri" panose="020F0502020204030204" pitchFamily="34" charset="0"/>
                </a:endParaRPr>
              </a:p>
              <a:p>
                <a:pPr lvl="1"/>
                <a:r>
                  <a:rPr lang="en-US" sz="2200" dirty="0">
                    <a:latin typeface="+mj-lt"/>
                    <a:ea typeface="Calibri" panose="020F0502020204030204" pitchFamily="34" charset="0"/>
                    <a:cs typeface="Calibri" panose="020F0502020204030204" pitchFamily="34" charset="0"/>
                  </a:rPr>
                  <a:t>To simulation realistic RE loss with parallel diffusion, </a:t>
                </a:r>
                <a14:m>
                  <m:oMath xmlns:m="http://schemas.openxmlformats.org/officeDocument/2006/math">
                    <m:sSub>
                      <m:sSubPr>
                        <m:ctrlPr>
                          <a:rPr lang="en-US" sz="200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𝐷</m:t>
                        </m:r>
                      </m:e>
                      <m:sub>
                        <m:r>
                          <a:rPr lang="en-US" sz="2000" b="0" i="1" smtClean="0">
                            <a:latin typeface="Cambria Math" panose="02040503050406030204" pitchFamily="18" charset="0"/>
                            <a:ea typeface="Cambria Math" panose="02040503050406030204" pitchFamily="18" charset="0"/>
                          </a:rPr>
                          <m:t>𝑅𝐸</m:t>
                        </m:r>
                        <m:r>
                          <a:rPr lang="en-US" sz="2000" b="0" i="1" smtClean="0">
                            <a:latin typeface="Cambria Math" panose="02040503050406030204" pitchFamily="18" charset="0"/>
                            <a:ea typeface="Cambria Math" panose="02040503050406030204" pitchFamily="18" charset="0"/>
                          </a:rPr>
                          <m:t>,||</m:t>
                        </m:r>
                      </m:sub>
                    </m:sSub>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𝐿</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𝑐</m:t>
                    </m:r>
                  </m:oMath>
                </a14:m>
                <a:endParaRPr lang="en-US" sz="2000" dirty="0">
                  <a:latin typeface="+mj-lt"/>
                  <a:ea typeface="Calibri" panose="020F0502020204030204" pitchFamily="34" charset="0"/>
                  <a:cs typeface="Calibri" panose="020F0502020204030204" pitchFamily="34" charset="0"/>
                </a:endParaRPr>
              </a:p>
              <a:p>
                <a:pPr lvl="2"/>
                <a14:m>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𝐷</m:t>
                        </m:r>
                      </m:e>
                      <m:sub>
                        <m:r>
                          <a:rPr lang="en-US" b="0" i="1" smtClean="0">
                            <a:latin typeface="Cambria Math" panose="02040503050406030204" pitchFamily="18" charset="0"/>
                            <a:ea typeface="Cambria Math" panose="02040503050406030204" pitchFamily="18" charset="0"/>
                          </a:rPr>
                          <m:t>𝑅𝐸</m:t>
                        </m:r>
                        <m:r>
                          <a:rPr lang="en-US" b="0" i="1" smtClean="0">
                            <a:latin typeface="Cambria Math" panose="02040503050406030204" pitchFamily="18" charset="0"/>
                            <a:ea typeface="Cambria Math" panose="02040503050406030204" pitchFamily="18" charset="0"/>
                          </a:rPr>
                          <m:t>,||</m:t>
                        </m:r>
                      </m:sub>
                    </m:sSub>
                  </m:oMath>
                </a14:m>
                <a:r>
                  <a:rPr lang="en-US" dirty="0">
                    <a:latin typeface="+mj-lt"/>
                    <a:ea typeface="Calibri" panose="020F0502020204030204" pitchFamily="34" charset="0"/>
                    <a:cs typeface="Calibri" panose="020F0502020204030204" pitchFamily="34" charset="0"/>
                  </a:rPr>
                  <a:t> ~ </a:t>
                </a:r>
                <a14:m>
                  <m:oMath xmlns:m="http://schemas.openxmlformats.org/officeDocument/2006/math">
                    <m:sSup>
                      <m:sSupPr>
                        <m:ctrlPr>
                          <a:rPr lang="en-US" i="1" smtClean="0">
                            <a:solidFill>
                              <a:srgbClr val="413C3A"/>
                            </a:solidFill>
                            <a:latin typeface="Cambria Math" panose="02040503050406030204" pitchFamily="18" charset="0"/>
                            <a:ea typeface="Cambria Math" panose="02040503050406030204" pitchFamily="18" charset="0"/>
                          </a:rPr>
                        </m:ctrlPr>
                      </m:sSupPr>
                      <m:e>
                        <m:r>
                          <a:rPr lang="en-US" i="1">
                            <a:solidFill>
                              <a:srgbClr val="413C3A"/>
                            </a:solidFill>
                            <a:latin typeface="Cambria Math" panose="02040503050406030204" pitchFamily="18" charset="0"/>
                            <a:ea typeface="Cambria Math" panose="02040503050406030204" pitchFamily="18" charset="0"/>
                          </a:rPr>
                          <m:t>10</m:t>
                        </m:r>
                      </m:e>
                      <m:sup>
                        <m:r>
                          <a:rPr lang="en-US" b="0" i="1" smtClean="0">
                            <a:solidFill>
                              <a:srgbClr val="413C3A"/>
                            </a:solidFill>
                            <a:latin typeface="Cambria Math" panose="02040503050406030204" pitchFamily="18" charset="0"/>
                            <a:ea typeface="Cambria Math" panose="02040503050406030204" pitchFamily="18" charset="0"/>
                          </a:rPr>
                          <m:t>7</m:t>
                        </m:r>
                      </m:sup>
                    </m:sSup>
                    <m:sSup>
                      <m:sSupPr>
                        <m:ctrlPr>
                          <a:rPr lang="en-US" i="1">
                            <a:solidFill>
                              <a:srgbClr val="413C3A"/>
                            </a:solidFill>
                            <a:latin typeface="Cambria Math" panose="02040503050406030204" pitchFamily="18" charset="0"/>
                            <a:ea typeface="Cambria Math" panose="02040503050406030204" pitchFamily="18" charset="0"/>
                          </a:rPr>
                        </m:ctrlPr>
                      </m:sSupPr>
                      <m:e>
                        <m:r>
                          <a:rPr lang="en-US" i="1">
                            <a:solidFill>
                              <a:srgbClr val="413C3A"/>
                            </a:solidFill>
                            <a:latin typeface="Cambria Math" panose="02040503050406030204" pitchFamily="18" charset="0"/>
                            <a:ea typeface="Cambria Math" panose="02040503050406030204" pitchFamily="18" charset="0"/>
                          </a:rPr>
                          <m:t> </m:t>
                        </m:r>
                        <m:r>
                          <a:rPr lang="en-US" i="1">
                            <a:solidFill>
                              <a:srgbClr val="413C3A"/>
                            </a:solidFill>
                            <a:latin typeface="Cambria Math" panose="02040503050406030204" pitchFamily="18" charset="0"/>
                            <a:ea typeface="Cambria Math" panose="02040503050406030204" pitchFamily="18" charset="0"/>
                          </a:rPr>
                          <m:t>𝑚</m:t>
                        </m:r>
                      </m:e>
                      <m:sup>
                        <m:r>
                          <a:rPr lang="en-US" i="1">
                            <a:solidFill>
                              <a:srgbClr val="413C3A"/>
                            </a:solidFill>
                            <a:latin typeface="Cambria Math" panose="02040503050406030204" pitchFamily="18" charset="0"/>
                            <a:ea typeface="Cambria Math" panose="02040503050406030204" pitchFamily="18" charset="0"/>
                          </a:rPr>
                          <m:t>2</m:t>
                        </m:r>
                      </m:sup>
                    </m:sSup>
                    <m:r>
                      <a:rPr lang="en-US" i="1">
                        <a:solidFill>
                          <a:srgbClr val="413C3A"/>
                        </a:solidFill>
                        <a:latin typeface="Cambria Math" panose="02040503050406030204" pitchFamily="18" charset="0"/>
                        <a:ea typeface="Cambria Math" panose="02040503050406030204" pitchFamily="18" charset="0"/>
                      </a:rPr>
                      <m:t>/</m:t>
                    </m:r>
                    <m:r>
                      <a:rPr lang="en-US" i="1">
                        <a:solidFill>
                          <a:srgbClr val="413C3A"/>
                        </a:solidFill>
                        <a:latin typeface="Cambria Math" panose="02040503050406030204" pitchFamily="18" charset="0"/>
                        <a:ea typeface="Cambria Math" panose="02040503050406030204" pitchFamily="18" charset="0"/>
                      </a:rPr>
                      <m:t>𝑠</m:t>
                    </m:r>
                  </m:oMath>
                </a14:m>
                <a:r>
                  <a:rPr lang="en-US" dirty="0">
                    <a:solidFill>
                      <a:srgbClr val="413C3A"/>
                    </a:solidFill>
                    <a:latin typeface="Calibri Light"/>
                    <a:ea typeface="Calibri" panose="020F0502020204030204" pitchFamily="34" charset="0"/>
                    <a:cs typeface="Calibri" panose="020F0502020204030204" pitchFamily="34" charset="0"/>
                  </a:rPr>
                  <a:t> </a:t>
                </a:r>
                <a:r>
                  <a:rPr lang="en-US" sz="2200" dirty="0">
                    <a:solidFill>
                      <a:srgbClr val="413C3A"/>
                    </a:solidFill>
                    <a:latin typeface="Calibri Light"/>
                    <a:ea typeface="Calibri" panose="020F0502020204030204" pitchFamily="34" charset="0"/>
                    <a:cs typeface="Calibri" panose="020F0502020204030204" pitchFamily="34" charset="0"/>
                  </a:rPr>
                  <a:t>in open field lines (L~0.1 m)</a:t>
                </a:r>
                <a:endParaRPr lang="en-US" sz="2200" dirty="0">
                  <a:latin typeface="+mj-lt"/>
                  <a:ea typeface="Calibri" panose="020F0502020204030204" pitchFamily="34" charset="0"/>
                  <a:cs typeface="Calibri" panose="020F0502020204030204" pitchFamily="34" charset="0"/>
                </a:endParaRPr>
              </a:p>
              <a:p>
                <a:pPr lvl="2"/>
                <a14:m>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𝐷</m:t>
                        </m:r>
                      </m:e>
                      <m:sub>
                        <m:r>
                          <a:rPr lang="en-US" b="0" i="1" smtClean="0">
                            <a:latin typeface="Cambria Math" panose="02040503050406030204" pitchFamily="18" charset="0"/>
                            <a:ea typeface="Cambria Math" panose="02040503050406030204" pitchFamily="18" charset="0"/>
                          </a:rPr>
                          <m:t>𝑅𝐸</m:t>
                        </m:r>
                        <m:r>
                          <a:rPr lang="en-US" b="0" i="1" smtClean="0">
                            <a:latin typeface="Cambria Math" panose="02040503050406030204" pitchFamily="18" charset="0"/>
                            <a:ea typeface="Cambria Math" panose="02040503050406030204" pitchFamily="18" charset="0"/>
                          </a:rPr>
                          <m:t>,||</m:t>
                        </m:r>
                      </m:sub>
                    </m:sSub>
                    <m:r>
                      <a:rPr lang="en-US" b="0" i="1" smtClean="0">
                        <a:latin typeface="Cambria Math" panose="02040503050406030204" pitchFamily="18" charset="0"/>
                        <a:ea typeface="Cambria Math" panose="02040503050406030204" pitchFamily="18" charset="0"/>
                      </a:rPr>
                      <m:t>&gt;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10</m:t>
                        </m:r>
                      </m:sup>
                    </m:sSup>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𝑚</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𝑠</m:t>
                    </m:r>
                  </m:oMath>
                </a14:m>
                <a:r>
                  <a:rPr lang="en-US" dirty="0">
                    <a:latin typeface="+mj-lt"/>
                    <a:ea typeface="Calibri" panose="020F0502020204030204" pitchFamily="34" charset="0"/>
                    <a:cs typeface="Calibri" panose="020F0502020204030204" pitchFamily="34" charset="0"/>
                  </a:rPr>
                  <a:t> </a:t>
                </a:r>
                <a:r>
                  <a:rPr lang="en-US" sz="2200" dirty="0">
                    <a:latin typeface="+mj-lt"/>
                    <a:ea typeface="Calibri" panose="020F0502020204030204" pitchFamily="34" charset="0"/>
                    <a:cs typeface="Calibri" panose="020F0502020204030204" pitchFamily="34" charset="0"/>
                  </a:rPr>
                  <a:t>in stochastic field (L~100 - 10000 m), </a:t>
                </a:r>
                <a14:m>
                  <m:oMath xmlns:m="http://schemas.openxmlformats.org/officeDocument/2006/math">
                    <m:r>
                      <m:rPr>
                        <m:sty m:val="p"/>
                      </m:rPr>
                      <a:rPr lang="en-US">
                        <a:latin typeface="Cambria Math" panose="02040503050406030204" pitchFamily="18" charset="0"/>
                      </a:rPr>
                      <m:t>d</m:t>
                    </m:r>
                    <m:r>
                      <a:rPr lang="en-US" i="1">
                        <a:latin typeface="Cambria Math" panose="02040503050406030204" pitchFamily="18" charset="0"/>
                      </a:rPr>
                      <m:t>𝑡</m:t>
                    </m:r>
                    <m:r>
                      <a:rPr lang="en-US" b="0" i="1" smtClean="0">
                        <a:latin typeface="Cambria Math" panose="02040503050406030204" pitchFamily="18" charset="0"/>
                      </a:rPr>
                      <m:t>&lt;0.01</m:t>
                    </m:r>
                  </m:oMath>
                </a14:m>
                <a:r>
                  <a:rPr lang="en-US" dirty="0">
                    <a:latin typeface="+mj-lt"/>
                    <a:ea typeface="Calibri" panose="020F0502020204030204" pitchFamily="34" charset="0"/>
                    <a:cs typeface="Calibri" panose="020F0502020204030204" pitchFamily="34" charset="0"/>
                  </a:rPr>
                  <a:t> </a:t>
                </a:r>
                <a:r>
                  <a:rPr lang="en-US" sz="2200" dirty="0">
                    <a:latin typeface="+mj-lt"/>
                    <a:ea typeface="Calibri" panose="020F0502020204030204" pitchFamily="34" charset="0"/>
                    <a:cs typeface="Calibri" panose="020F0502020204030204" pitchFamily="34" charset="0"/>
                  </a:rPr>
                  <a:t>required. </a:t>
                </a:r>
              </a:p>
              <a:p>
                <a:pPr lvl="1"/>
                <a:r>
                  <a:rPr lang="en-US" sz="2200" dirty="0">
                    <a:latin typeface="+mj-lt"/>
                    <a:ea typeface="Calibri" panose="020F0502020204030204" pitchFamily="34" charset="0"/>
                    <a:cs typeface="Calibri" panose="020F0502020204030204" pitchFamily="34" charset="0"/>
                  </a:rPr>
                  <a:t>Compromise: instead of </a:t>
                </a:r>
                <a14:m>
                  <m:oMath xmlns:m="http://schemas.openxmlformats.org/officeDocument/2006/math">
                    <m:sSub>
                      <m:sSubPr>
                        <m:ctrlPr>
                          <a:rPr lang="en-US" sz="2200" i="1" smtClean="0">
                            <a:latin typeface="Cambria Math" panose="02040503050406030204" pitchFamily="18" charset="0"/>
                            <a:ea typeface="Cambria Math" panose="02040503050406030204" pitchFamily="18" charset="0"/>
                          </a:rPr>
                        </m:ctrlPr>
                      </m:sSubPr>
                      <m:e>
                        <m:r>
                          <a:rPr lang="en-US" sz="2200" i="1" smtClean="0">
                            <a:latin typeface="Cambria Math" panose="02040503050406030204" pitchFamily="18" charset="0"/>
                            <a:ea typeface="Cambria Math" panose="02040503050406030204" pitchFamily="18" charset="0"/>
                          </a:rPr>
                          <m:t>𝜏</m:t>
                        </m:r>
                      </m:e>
                      <m:sub>
                        <m:r>
                          <a:rPr lang="en-US" sz="2200" b="0" i="1" smtClean="0">
                            <a:latin typeface="Cambria Math" panose="02040503050406030204" pitchFamily="18" charset="0"/>
                            <a:ea typeface="Cambria Math" panose="02040503050406030204" pitchFamily="18" charset="0"/>
                          </a:rPr>
                          <m:t>𝑅𝐸</m:t>
                        </m:r>
                        <m:r>
                          <a:rPr lang="en-US" sz="2200" b="0" i="1" smtClean="0">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𝑑𝑖𝑓</m:t>
                        </m:r>
                      </m:sub>
                    </m:sSub>
                    <m:sSub>
                      <m:sSubPr>
                        <m:ctrlPr>
                          <a:rPr lang="en-US" sz="2200" i="1">
                            <a:latin typeface="Cambria Math" panose="02040503050406030204" pitchFamily="18" charset="0"/>
                            <a:ea typeface="Cambria Math" panose="02040503050406030204" pitchFamily="18" charset="0"/>
                          </a:rPr>
                        </m:ctrlPr>
                      </m:sSubPr>
                      <m:e>
                        <m:r>
                          <a:rPr lang="en-US" sz="2200" b="0" i="1" smtClean="0">
                            <a:latin typeface="Cambria Math" panose="02040503050406030204" pitchFamily="18" charset="0"/>
                            <a:ea typeface="Cambria Math" panose="02040503050406030204" pitchFamily="18" charset="0"/>
                          </a:rPr>
                          <m:t>~</m:t>
                        </m:r>
                        <m:r>
                          <a:rPr lang="en-US" sz="2200" i="1">
                            <a:latin typeface="Cambria Math" panose="02040503050406030204" pitchFamily="18" charset="0"/>
                            <a:ea typeface="Cambria Math" panose="02040503050406030204" pitchFamily="18" charset="0"/>
                          </a:rPr>
                          <m:t>𝜏</m:t>
                        </m:r>
                      </m:e>
                      <m:sub>
                        <m:r>
                          <a:rPr lang="en-US" sz="2200" i="1">
                            <a:latin typeface="Cambria Math" panose="02040503050406030204" pitchFamily="18" charset="0"/>
                            <a:ea typeface="Cambria Math" panose="02040503050406030204" pitchFamily="18" charset="0"/>
                          </a:rPr>
                          <m:t>𝑅𝐸</m:t>
                        </m:r>
                        <m:r>
                          <a:rPr lang="en-US" sz="2200" i="1">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𝑎𝑑𝑣</m:t>
                        </m:r>
                      </m:sub>
                    </m:sSub>
                  </m:oMath>
                </a14:m>
                <a:r>
                  <a:rPr lang="en-US" sz="2200" dirty="0">
                    <a:latin typeface="+mj-lt"/>
                    <a:ea typeface="Calibri" panose="020F0502020204030204" pitchFamily="34" charset="0"/>
                    <a:cs typeface="Calibri" panose="020F0502020204030204" pitchFamily="34" charset="0"/>
                  </a:rPr>
                  <a:t>, ensure that RE is lost </a:t>
                </a:r>
                <a:r>
                  <a:rPr lang="en-US" sz="2200" i="1" dirty="0">
                    <a:latin typeface="+mj-lt"/>
                    <a:ea typeface="Calibri" panose="020F0502020204030204" pitchFamily="34" charset="0"/>
                    <a:cs typeface="Calibri" panose="020F0502020204030204" pitchFamily="34" charset="0"/>
                  </a:rPr>
                  <a:t>fast</a:t>
                </a:r>
                <a:r>
                  <a:rPr lang="en-US" sz="2200" dirty="0">
                    <a:latin typeface="+mj-lt"/>
                    <a:ea typeface="Calibri" panose="020F0502020204030204" pitchFamily="34" charset="0"/>
                    <a:cs typeface="Calibri" panose="020F0502020204030204" pitchFamily="34" charset="0"/>
                  </a:rPr>
                  <a:t> enough</a:t>
                </a:r>
              </a:p>
              <a:p>
                <a:pPr lvl="2"/>
                <a:r>
                  <a:rPr lang="en-US" sz="2200" dirty="0">
                    <a:latin typeface="+mj-lt"/>
                    <a:ea typeface="Calibri" panose="020F0502020204030204" pitchFamily="34" charset="0"/>
                    <a:cs typeface="Calibri" panose="020F0502020204030204" pitchFamily="34" charset="0"/>
                  </a:rPr>
                  <a:t>Realistic RE-MHD interaction: </a:t>
                </a:r>
                <a14:m>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𝜏</m:t>
                        </m:r>
                      </m:e>
                      <m:sub>
                        <m:r>
                          <a:rPr lang="en-US" i="1">
                            <a:latin typeface="Cambria Math" panose="02040503050406030204" pitchFamily="18" charset="0"/>
                            <a:ea typeface="Cambria Math" panose="02040503050406030204" pitchFamily="18" charset="0"/>
                          </a:rPr>
                          <m:t>𝑅𝐸</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𝑑𝑖𝑓</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𝜏</m:t>
                        </m:r>
                      </m:e>
                      <m:sub>
                        <m:r>
                          <a:rPr lang="en-US" b="0" i="1" smtClean="0">
                            <a:latin typeface="Cambria Math" panose="02040503050406030204" pitchFamily="18" charset="0"/>
                            <a:ea typeface="Cambria Math" panose="02040503050406030204" pitchFamily="18" charset="0"/>
                          </a:rPr>
                          <m:t>𝑟𝑒𝑠</m:t>
                        </m:r>
                      </m:sub>
                    </m:sSub>
                    <m:r>
                      <a:rPr lang="en-US" i="1" dirty="0" smtClean="0">
                        <a:latin typeface="Cambria Math" panose="02040503050406030204" pitchFamily="18" charset="0"/>
                      </a:rPr>
                      <m:t>~ </m:t>
                    </m:r>
                    <m:r>
                      <a:rPr lang="en-US" b="0" i="1" dirty="0" smtClean="0">
                        <a:latin typeface="Cambria Math" panose="02040503050406030204" pitchFamily="18" charset="0"/>
                      </a:rPr>
                      <m:t>0.</m:t>
                    </m:r>
                    <m:r>
                      <a:rPr lang="en-US" i="1" dirty="0" smtClean="0">
                        <a:latin typeface="Cambria Math" panose="02040503050406030204" pitchFamily="18" charset="0"/>
                      </a:rPr>
                      <m:t>1</m:t>
                    </m:r>
                    <m:r>
                      <a:rPr lang="en-US" b="0" i="1" dirty="0" smtClean="0">
                        <a:latin typeface="Cambria Math" panose="02040503050406030204" pitchFamily="18" charset="0"/>
                      </a:rPr>
                      <m:t> </m:t>
                    </m:r>
                    <m:r>
                      <a:rPr lang="en-US" b="0" i="1" dirty="0" smtClean="0">
                        <a:latin typeface="Cambria Math" panose="02040503050406030204" pitchFamily="18" charset="0"/>
                      </a:rPr>
                      <m:t>𝑚𝑠</m:t>
                    </m:r>
                  </m:oMath>
                </a14:m>
                <a:r>
                  <a:rPr lang="en-US" sz="2200" dirty="0">
                    <a:latin typeface="+mj-lt"/>
                    <a:ea typeface="Calibri" panose="020F0502020204030204" pitchFamily="34" charset="0"/>
                    <a:cs typeface="Calibri" panose="020F0502020204030204" pitchFamily="34" charset="0"/>
                  </a:rPr>
                  <a:t>; unnecessary if </a:t>
                </a:r>
                <a14:m>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𝑗</m:t>
                        </m:r>
                      </m:e>
                      <m:sub>
                        <m:r>
                          <a:rPr lang="en-US" b="0" i="1" smtClean="0">
                            <a:latin typeface="Cambria Math" panose="02040503050406030204" pitchFamily="18" charset="0"/>
                            <a:ea typeface="Cambria Math" panose="02040503050406030204" pitchFamily="18" charset="0"/>
                          </a:rPr>
                          <m:t>𝑅𝐸</m:t>
                        </m:r>
                      </m:sub>
                    </m:sSub>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e>
                      <m:sub>
                        <m:r>
                          <a:rPr lang="en-US" b="0" i="1" smtClean="0">
                            <a:latin typeface="Cambria Math" panose="02040503050406030204" pitchFamily="18" charset="0"/>
                            <a:ea typeface="Cambria Math" panose="02040503050406030204" pitchFamily="18" charset="0"/>
                          </a:rPr>
                          <m:t>𝑝</m:t>
                        </m:r>
                      </m:sub>
                    </m:sSub>
                  </m:oMath>
                </a14:m>
                <a:endParaRPr lang="en-US" dirty="0">
                  <a:latin typeface="+mj-lt"/>
                  <a:ea typeface="Calibri" panose="020F0502020204030204" pitchFamily="34" charset="0"/>
                  <a:cs typeface="Calibri" panose="020F0502020204030204" pitchFamily="34" charset="0"/>
                </a:endParaRPr>
              </a:p>
              <a:p>
                <a:pPr lvl="2"/>
                <a:r>
                  <a:rPr lang="en-US" sz="2200" dirty="0">
                    <a:latin typeface="+mj-lt"/>
                    <a:ea typeface="Calibri" panose="020F0502020204030204" pitchFamily="34" charset="0"/>
                    <a:cs typeface="Calibri" panose="020F0502020204030204" pitchFamily="34" charset="0"/>
                  </a:rPr>
                  <a:t>Similar </a:t>
                </a:r>
                <a:r>
                  <a:rPr lang="en-US" sz="2200" i="1" dirty="0" err="1">
                    <a:latin typeface="+mj-lt"/>
                    <a:ea typeface="Calibri" panose="020F0502020204030204" pitchFamily="34" charset="0"/>
                    <a:cs typeface="Calibri" panose="020F0502020204030204" pitchFamily="34" charset="0"/>
                  </a:rPr>
                  <a:t>j</a:t>
                </a:r>
                <a:r>
                  <a:rPr lang="en-US" sz="2200" i="1" baseline="-25000" dirty="0" err="1">
                    <a:latin typeface="+mj-lt"/>
                    <a:ea typeface="Calibri" panose="020F0502020204030204" pitchFamily="34" charset="0"/>
                    <a:cs typeface="Calibri" panose="020F0502020204030204" pitchFamily="34" charset="0"/>
                  </a:rPr>
                  <a:t>RE</a:t>
                </a:r>
                <a:r>
                  <a:rPr lang="en-US" sz="2200" dirty="0">
                    <a:latin typeface="+mj-lt"/>
                    <a:ea typeface="Calibri" panose="020F0502020204030204" pitchFamily="34" charset="0"/>
                    <a:cs typeface="Calibri" panose="020F0502020204030204" pitchFamily="34" charset="0"/>
                  </a:rPr>
                  <a:t> evolution to advection: </a:t>
                </a:r>
                <a14:m>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𝜏</m:t>
                        </m:r>
                      </m:e>
                      <m:sub>
                        <m:r>
                          <a:rPr lang="en-US" i="1">
                            <a:latin typeface="Cambria Math" panose="02040503050406030204" pitchFamily="18" charset="0"/>
                            <a:ea typeface="Cambria Math" panose="02040503050406030204" pitchFamily="18" charset="0"/>
                          </a:rPr>
                          <m:t>𝑅𝐸</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𝑑𝑖𝑓</m:t>
                        </m:r>
                      </m:sub>
                    </m:sSub>
                    <m:r>
                      <a:rPr lang="en-US" b="0" i="1" smtClean="0">
                        <a:latin typeface="Cambria Math" panose="02040503050406030204" pitchFamily="18" charset="0"/>
                        <a:ea typeface="Cambria Math" panose="02040503050406030204" pitchFamily="18" charset="0"/>
                      </a:rPr>
                      <m:t>≪1/</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𝛾</m:t>
                        </m:r>
                      </m:e>
                      <m:sub>
                        <m:r>
                          <a:rPr lang="en-US" i="1">
                            <a:latin typeface="Cambria Math" panose="02040503050406030204" pitchFamily="18" charset="0"/>
                            <a:ea typeface="Cambria Math" panose="02040503050406030204" pitchFamily="18" charset="0"/>
                          </a:rPr>
                          <m:t>𝑎𝑣𝑎𝑙𝑎𝑛𝑐h𝑒</m:t>
                        </m:r>
                      </m:sub>
                    </m:sSub>
                    <m:r>
                      <a:rPr lang="en-US" b="0" i="1" smtClean="0">
                        <a:latin typeface="Cambria Math" panose="02040503050406030204" pitchFamily="18" charset="0"/>
                        <a:ea typeface="Cambria Math" panose="02040503050406030204" pitchFamily="18" charset="0"/>
                      </a:rPr>
                      <m:t>~10 </m:t>
                    </m:r>
                    <m:r>
                      <a:rPr lang="en-US" b="0" i="1" smtClean="0">
                        <a:latin typeface="Cambria Math" panose="02040503050406030204" pitchFamily="18" charset="0"/>
                        <a:ea typeface="Cambria Math" panose="02040503050406030204" pitchFamily="18" charset="0"/>
                      </a:rPr>
                      <m:t>𝑚𝑠</m:t>
                    </m:r>
                  </m:oMath>
                </a14:m>
                <a:r>
                  <a:rPr lang="en-US" dirty="0">
                    <a:latin typeface="+mj-lt"/>
                    <a:ea typeface="Calibri" panose="020F0502020204030204" pitchFamily="34" charset="0"/>
                    <a:cs typeface="Calibri" panose="020F0502020204030204" pitchFamily="34" charset="0"/>
                  </a:rPr>
                  <a:t> </a:t>
                </a:r>
                <a:r>
                  <a:rPr lang="en-US" sz="2200" dirty="0">
                    <a:latin typeface="+mj-lt"/>
                    <a:ea typeface="Calibri" panose="020F0502020204030204" pitchFamily="34" charset="0"/>
                    <a:cs typeface="Calibri" panose="020F0502020204030204" pitchFamily="34" charset="0"/>
                  </a:rPr>
                  <a:t>on open or stochastic field lines -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𝐷</m:t>
                        </m:r>
                      </m:e>
                      <m:sub>
                        <m:r>
                          <a:rPr lang="en-US" i="1">
                            <a:latin typeface="Cambria Math" panose="02040503050406030204" pitchFamily="18" charset="0"/>
                            <a:ea typeface="Cambria Math" panose="02040503050406030204" pitchFamily="18" charset="0"/>
                          </a:rPr>
                          <m:t>𝑅𝐸</m:t>
                        </m:r>
                        <m:r>
                          <a:rPr lang="en-US" i="1">
                            <a:latin typeface="Cambria Math" panose="02040503050406030204" pitchFamily="18" charset="0"/>
                            <a:ea typeface="Cambria Math" panose="02040503050406030204" pitchFamily="18" charset="0"/>
                          </a:rPr>
                          <m:t>,||</m:t>
                        </m:r>
                      </m:sub>
                    </m:sSub>
                    <m:r>
                      <a:rPr lang="en-US" dirty="0">
                        <a:latin typeface="Cambria Math" panose="02040503050406030204" pitchFamily="18" charset="0"/>
                        <a:ea typeface="Cambria Math" panose="02040503050406030204" pitchFamily="18" charset="0"/>
                      </a:rPr>
                      <m:t>≥</m:t>
                    </m:r>
                    <m:sSup>
                      <m:sSupPr>
                        <m:ctrlPr>
                          <a:rPr lang="en-US" i="1">
                            <a:solidFill>
                              <a:srgbClr val="413C3A"/>
                            </a:solidFill>
                            <a:latin typeface="Cambria Math" panose="02040503050406030204" pitchFamily="18" charset="0"/>
                            <a:ea typeface="Cambria Math" panose="02040503050406030204" pitchFamily="18" charset="0"/>
                          </a:rPr>
                        </m:ctrlPr>
                      </m:sSupPr>
                      <m:e>
                        <m:r>
                          <a:rPr lang="en-US" i="1">
                            <a:solidFill>
                              <a:srgbClr val="413C3A"/>
                            </a:solidFill>
                            <a:latin typeface="Cambria Math" panose="02040503050406030204" pitchFamily="18" charset="0"/>
                            <a:ea typeface="Cambria Math" panose="02040503050406030204" pitchFamily="18" charset="0"/>
                          </a:rPr>
                          <m:t>10</m:t>
                        </m:r>
                      </m:e>
                      <m:sup>
                        <m:r>
                          <a:rPr lang="en-US" b="0" i="1" smtClean="0">
                            <a:solidFill>
                              <a:srgbClr val="413C3A"/>
                            </a:solidFill>
                            <a:latin typeface="Cambria Math" panose="02040503050406030204" pitchFamily="18" charset="0"/>
                            <a:ea typeface="Cambria Math" panose="02040503050406030204" pitchFamily="18" charset="0"/>
                          </a:rPr>
                          <m:t>9</m:t>
                        </m:r>
                      </m:sup>
                    </m:sSup>
                    <m:sSup>
                      <m:sSupPr>
                        <m:ctrlPr>
                          <a:rPr lang="en-US" i="1">
                            <a:solidFill>
                              <a:srgbClr val="413C3A"/>
                            </a:solidFill>
                            <a:latin typeface="Cambria Math" panose="02040503050406030204" pitchFamily="18" charset="0"/>
                            <a:ea typeface="Cambria Math" panose="02040503050406030204" pitchFamily="18" charset="0"/>
                          </a:rPr>
                        </m:ctrlPr>
                      </m:sSupPr>
                      <m:e>
                        <m:r>
                          <a:rPr lang="en-US" i="1">
                            <a:solidFill>
                              <a:srgbClr val="413C3A"/>
                            </a:solidFill>
                            <a:latin typeface="Cambria Math" panose="02040503050406030204" pitchFamily="18" charset="0"/>
                            <a:ea typeface="Cambria Math" panose="02040503050406030204" pitchFamily="18" charset="0"/>
                          </a:rPr>
                          <m:t> </m:t>
                        </m:r>
                        <m:r>
                          <a:rPr lang="en-US" i="1">
                            <a:solidFill>
                              <a:srgbClr val="413C3A"/>
                            </a:solidFill>
                            <a:latin typeface="Cambria Math" panose="02040503050406030204" pitchFamily="18" charset="0"/>
                            <a:ea typeface="Cambria Math" panose="02040503050406030204" pitchFamily="18" charset="0"/>
                          </a:rPr>
                          <m:t>𝑚</m:t>
                        </m:r>
                      </m:e>
                      <m:sup>
                        <m:r>
                          <a:rPr lang="en-US" i="1">
                            <a:solidFill>
                              <a:srgbClr val="413C3A"/>
                            </a:solidFill>
                            <a:latin typeface="Cambria Math" panose="02040503050406030204" pitchFamily="18" charset="0"/>
                            <a:ea typeface="Cambria Math" panose="02040503050406030204" pitchFamily="18" charset="0"/>
                          </a:rPr>
                          <m:t>2</m:t>
                        </m:r>
                      </m:sup>
                    </m:sSup>
                    <m:r>
                      <a:rPr lang="en-US" i="1">
                        <a:solidFill>
                          <a:srgbClr val="413C3A"/>
                        </a:solidFill>
                        <a:latin typeface="Cambria Math" panose="02040503050406030204" pitchFamily="18" charset="0"/>
                        <a:ea typeface="Cambria Math" panose="02040503050406030204" pitchFamily="18" charset="0"/>
                      </a:rPr>
                      <m:t>/</m:t>
                    </m:r>
                    <m:r>
                      <a:rPr lang="en-US" i="1">
                        <a:solidFill>
                          <a:srgbClr val="413C3A"/>
                        </a:solidFill>
                        <a:latin typeface="Cambria Math" panose="02040503050406030204" pitchFamily="18" charset="0"/>
                        <a:ea typeface="Cambria Math" panose="02040503050406030204" pitchFamily="18" charset="0"/>
                      </a:rPr>
                      <m:t>𝑠</m:t>
                    </m:r>
                  </m:oMath>
                </a14:m>
                <a:r>
                  <a:rPr lang="en-US" dirty="0">
                    <a:solidFill>
                      <a:srgbClr val="413C3A"/>
                    </a:solidFill>
                    <a:latin typeface="Calibri Light"/>
                    <a:ea typeface="Calibri" panose="020F0502020204030204" pitchFamily="34" charset="0"/>
                    <a:cs typeface="Calibri" panose="020F0502020204030204" pitchFamily="34" charset="0"/>
                  </a:rPr>
                  <a:t> in stochasticity (</a:t>
                </a:r>
                <a14:m>
                  <m:oMath xmlns:m="http://schemas.openxmlformats.org/officeDocument/2006/math">
                    <m:r>
                      <m:rPr>
                        <m:sty m:val="p"/>
                      </m:rPr>
                      <a:rPr lang="en-US">
                        <a:latin typeface="Cambria Math" panose="02040503050406030204" pitchFamily="18" charset="0"/>
                      </a:rPr>
                      <m:t>d</m:t>
                    </m:r>
                    <m:r>
                      <a:rPr lang="en-US" i="1">
                        <a:latin typeface="Cambria Math" panose="02040503050406030204" pitchFamily="18" charset="0"/>
                      </a:rPr>
                      <m:t>𝑡</m:t>
                    </m:r>
                    <m:r>
                      <a:rPr lang="en-US" i="1">
                        <a:latin typeface="Cambria Math" panose="02040503050406030204" pitchFamily="18" charset="0"/>
                      </a:rPr>
                      <m:t>&lt;0.1</m:t>
                    </m:r>
                  </m:oMath>
                </a14:m>
                <a:r>
                  <a:rPr lang="en-US" dirty="0">
                    <a:solidFill>
                      <a:srgbClr val="413C3A"/>
                    </a:solidFill>
                    <a:latin typeface="Calibri Light"/>
                    <a:ea typeface="Calibri" panose="020F0502020204030204" pitchFamily="34" charset="0"/>
                    <a:cs typeface="Calibri" panose="020F0502020204030204" pitchFamily="34" charset="0"/>
                  </a:rPr>
                  <a:t>), still a heavy computation load for ~10 </a:t>
                </a:r>
                <a:r>
                  <a:rPr lang="en-US" dirty="0" err="1">
                    <a:solidFill>
                      <a:srgbClr val="413C3A"/>
                    </a:solidFill>
                    <a:latin typeface="Calibri Light"/>
                    <a:ea typeface="Calibri" panose="020F0502020204030204" pitchFamily="34" charset="0"/>
                    <a:cs typeface="Calibri" panose="020F0502020204030204" pitchFamily="34" charset="0"/>
                  </a:rPr>
                  <a:t>ms</a:t>
                </a:r>
                <a:r>
                  <a:rPr lang="en-US" dirty="0">
                    <a:solidFill>
                      <a:srgbClr val="413C3A"/>
                    </a:solidFill>
                    <a:latin typeface="Calibri Light"/>
                    <a:ea typeface="Calibri" panose="020F0502020204030204" pitchFamily="34" charset="0"/>
                    <a:cs typeface="Calibri" panose="020F0502020204030204" pitchFamily="34" charset="0"/>
                  </a:rPr>
                  <a:t> simulations</a:t>
                </a:r>
                <a:endParaRPr lang="en-US" dirty="0">
                  <a:latin typeface="+mj-lt"/>
                  <a:ea typeface="Calibri" panose="020F0502020204030204" pitchFamily="34" charset="0"/>
                  <a:cs typeface="Calibri" panose="020F0502020204030204" pitchFamily="34" charset="0"/>
                </a:endParaRPr>
              </a:p>
              <a:p>
                <a:pPr lvl="1"/>
                <a:endParaRPr lang="en-US" sz="2200" dirty="0">
                  <a:latin typeface="+mj-lt"/>
                  <a:ea typeface="Calibri" panose="020F0502020204030204" pitchFamily="34" charset="0"/>
                  <a:cs typeface="Calibri" panose="020F0502020204030204" pitchFamily="34" charset="0"/>
                </a:endParaRPr>
              </a:p>
              <a:p>
                <a:pPr lvl="1"/>
                <a:endParaRPr lang="en-US" sz="2200" dirty="0">
                  <a:latin typeface="+mj-lt"/>
                  <a:ea typeface="Calibri" panose="020F0502020204030204" pitchFamily="34" charset="0"/>
                  <a:cs typeface="Calibri" panose="020F0502020204030204" pitchFamily="34" charset="0"/>
                </a:endParaRPr>
              </a:p>
              <a:p>
                <a:pPr lvl="1"/>
                <a:endParaRPr lang="en-US" sz="2400" dirty="0">
                  <a:latin typeface="Calibri" panose="020F0502020204030204" pitchFamily="34" charset="0"/>
                  <a:ea typeface="Calibri" panose="020F0502020204030204" pitchFamily="34" charset="0"/>
                  <a:cs typeface="Calibri" panose="020F0502020204030204" pitchFamily="34" charset="0"/>
                </a:endParaRPr>
              </a:p>
              <a:p>
                <a:pPr lvl="1"/>
                <a:endParaRPr lang="en-US" dirty="0"/>
              </a:p>
            </p:txBody>
          </p:sp>
        </mc:Choice>
        <mc:Fallback xmlns="">
          <p:sp>
            <p:nvSpPr>
              <p:cNvPr id="2" name="Content Placeholder 1">
                <a:extLst>
                  <a:ext uri="{FF2B5EF4-FFF2-40B4-BE49-F238E27FC236}">
                    <a16:creationId xmlns:a16="http://schemas.microsoft.com/office/drawing/2014/main" id="{113DC5B6-E088-41C2-BE2D-FF4D8F732E0A}"/>
                  </a:ext>
                </a:extLst>
              </p:cNvPr>
              <p:cNvSpPr>
                <a:spLocks noGrp="1" noRot="1" noChangeAspect="1" noMove="1" noResize="1" noEditPoints="1" noAdjustHandles="1" noChangeArrowheads="1" noChangeShapeType="1" noTextEdit="1"/>
              </p:cNvSpPr>
              <p:nvPr>
                <p:ph idx="1"/>
              </p:nvPr>
            </p:nvSpPr>
            <p:spPr>
              <a:xfrm>
                <a:off x="483659" y="1328843"/>
                <a:ext cx="11445874" cy="5529157"/>
              </a:xfrm>
              <a:blipFill>
                <a:blip r:embed="rId2"/>
                <a:stretch>
                  <a:fillRect t="-1213" r="-53"/>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EB334384-91E4-4C48-BD32-17C4ADD54EB9}"/>
              </a:ext>
            </a:extLst>
          </p:cNvPr>
          <p:cNvSpPr>
            <a:spLocks noGrp="1"/>
          </p:cNvSpPr>
          <p:nvPr>
            <p:ph type="title"/>
          </p:nvPr>
        </p:nvSpPr>
        <p:spPr>
          <a:xfrm>
            <a:off x="1206501" y="174710"/>
            <a:ext cx="4889500" cy="883623"/>
          </a:xfrm>
        </p:spPr>
        <p:txBody>
          <a:bodyPr>
            <a:normAutofit fontScale="90000"/>
          </a:bodyPr>
          <a:lstStyle/>
          <a:p>
            <a:r>
              <a:rPr lang="en-US" dirty="0"/>
              <a:t>RE fluid parallel transport</a:t>
            </a:r>
          </a:p>
        </p:txBody>
      </p:sp>
      <p:sp>
        <p:nvSpPr>
          <p:cNvPr id="4" name="Date Placeholder 3">
            <a:extLst>
              <a:ext uri="{FF2B5EF4-FFF2-40B4-BE49-F238E27FC236}">
                <a16:creationId xmlns:a16="http://schemas.microsoft.com/office/drawing/2014/main" id="{8645EB7F-956C-4150-A781-A53F0CF739E1}"/>
              </a:ext>
            </a:extLst>
          </p:cNvPr>
          <p:cNvSpPr>
            <a:spLocks noGrp="1"/>
          </p:cNvSpPr>
          <p:nvPr>
            <p:ph type="dt" sz="half" idx="2"/>
          </p:nvPr>
        </p:nvSpPr>
        <p:spPr/>
        <p:txBody>
          <a:bodyPr/>
          <a:lstStyle/>
          <a:p>
            <a:r>
              <a:rPr lang="en-US"/>
              <a:t>3 Jun 2025, Runaway Electron Meeting 2025, Lausanne</a:t>
            </a:r>
            <a:endParaRPr lang="fr-FR" dirty="0"/>
          </a:p>
        </p:txBody>
      </p:sp>
      <p:sp>
        <p:nvSpPr>
          <p:cNvPr id="5" name="Slide Number Placeholder 4">
            <a:extLst>
              <a:ext uri="{FF2B5EF4-FFF2-40B4-BE49-F238E27FC236}">
                <a16:creationId xmlns:a16="http://schemas.microsoft.com/office/drawing/2014/main" id="{F2043594-9F8A-48DF-9152-9C3183CB0839}"/>
              </a:ext>
            </a:extLst>
          </p:cNvPr>
          <p:cNvSpPr>
            <a:spLocks noGrp="1"/>
          </p:cNvSpPr>
          <p:nvPr>
            <p:ph type="sldNum" sz="quarter" idx="12"/>
          </p:nvPr>
        </p:nvSpPr>
        <p:spPr/>
        <p:txBody>
          <a:bodyPr/>
          <a:lstStyle/>
          <a:p>
            <a:fld id="{E1E1CD7C-2161-7D43-862E-CE4C333CD873}" type="slidenum">
              <a:rPr lang="fr-FR" smtClean="0"/>
              <a:pPr/>
              <a:t>7</a:t>
            </a:fld>
            <a:r>
              <a:rPr lang="fr-FR"/>
              <a:t>/13</a:t>
            </a:r>
            <a:endParaRPr lang="fr-FR" dirty="0"/>
          </a:p>
        </p:txBody>
      </p:sp>
    </p:spTree>
    <p:extLst>
      <p:ext uri="{BB962C8B-B14F-4D97-AF65-F5344CB8AC3E}">
        <p14:creationId xmlns:p14="http://schemas.microsoft.com/office/powerpoint/2010/main" val="430134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93677260-E1C4-4877-8513-21B8200BC8D0}"/>
                  </a:ext>
                </a:extLst>
              </p:cNvPr>
              <p:cNvSpPr>
                <a:spLocks noGrp="1"/>
              </p:cNvSpPr>
              <p:nvPr>
                <p:ph idx="1"/>
              </p:nvPr>
            </p:nvSpPr>
            <p:spPr>
              <a:xfrm>
                <a:off x="525642" y="1171152"/>
                <a:ext cx="10582625" cy="4515696"/>
              </a:xfrm>
            </p:spPr>
            <p:txBody>
              <a:bodyPr/>
              <a:lstStyle/>
              <a:p>
                <a:r>
                  <a:rPr lang="en-US" sz="2400" dirty="0">
                    <a:latin typeface="+mj-lt"/>
                    <a:ea typeface="Calibri" panose="020F0502020204030204" pitchFamily="34" charset="0"/>
                    <a:cs typeface="Calibri" panose="020F0502020204030204" pitchFamily="34" charset="0"/>
                  </a:rPr>
                  <a:t>First stage simulations: </a:t>
                </a:r>
                <a14:m>
                  <m:oMath xmlns:m="http://schemas.openxmlformats.org/officeDocument/2006/math">
                    <m:sSub>
                      <m:sSubPr>
                        <m:ctrlPr>
                          <a:rPr lang="en-US" sz="200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𝐷</m:t>
                        </m:r>
                      </m:e>
                      <m:sub>
                        <m:r>
                          <a:rPr lang="en-US" sz="2000" b="0" i="1" smtClean="0">
                            <a:latin typeface="Cambria Math" panose="02040503050406030204" pitchFamily="18" charset="0"/>
                            <a:ea typeface="Cambria Math" panose="02040503050406030204" pitchFamily="18" charset="0"/>
                          </a:rPr>
                          <m:t>𝑅𝐸</m:t>
                        </m:r>
                        <m:r>
                          <a:rPr lang="en-US" sz="2000" b="0" i="1" smtClean="0">
                            <a:latin typeface="Cambria Math" panose="02040503050406030204" pitchFamily="18" charset="0"/>
                            <a:ea typeface="Cambria Math" panose="02040503050406030204" pitchFamily="18" charset="0"/>
                          </a:rPr>
                          <m:t>,||</m:t>
                        </m:r>
                      </m:sub>
                    </m:sSub>
                  </m:oMath>
                </a14:m>
                <a:r>
                  <a:rPr lang="en-US" sz="2000" dirty="0">
                    <a:latin typeface="+mj-lt"/>
                    <a:ea typeface="Calibri" panose="020F0502020204030204" pitchFamily="34" charset="0"/>
                    <a:cs typeface="Calibri" panose="020F0502020204030204" pitchFamily="34" charset="0"/>
                  </a:rPr>
                  <a:t>=</a:t>
                </a:r>
                <a14:m>
                  <m:oMath xmlns:m="http://schemas.openxmlformats.org/officeDocument/2006/math">
                    <m:sSup>
                      <m:sSupPr>
                        <m:ctrlPr>
                          <a:rPr lang="en-US" sz="2000" i="1" smtClean="0">
                            <a:solidFill>
                              <a:srgbClr val="413C3A"/>
                            </a:solidFill>
                            <a:latin typeface="Cambria Math" panose="02040503050406030204" pitchFamily="18" charset="0"/>
                            <a:ea typeface="Cambria Math" panose="02040503050406030204" pitchFamily="18" charset="0"/>
                          </a:rPr>
                        </m:ctrlPr>
                      </m:sSupPr>
                      <m:e>
                        <m:r>
                          <a:rPr lang="en-US" sz="2000" b="0" i="1" smtClean="0">
                            <a:solidFill>
                              <a:srgbClr val="413C3A"/>
                            </a:solidFill>
                            <a:latin typeface="Cambria Math" panose="02040503050406030204" pitchFamily="18" charset="0"/>
                            <a:ea typeface="Cambria Math" panose="02040503050406030204" pitchFamily="18" charset="0"/>
                          </a:rPr>
                          <m:t>1.54×</m:t>
                        </m:r>
                        <m:r>
                          <a:rPr lang="en-US" sz="2000" i="1">
                            <a:solidFill>
                              <a:srgbClr val="413C3A"/>
                            </a:solidFill>
                            <a:latin typeface="Cambria Math" panose="02040503050406030204" pitchFamily="18" charset="0"/>
                            <a:ea typeface="Cambria Math" panose="02040503050406030204" pitchFamily="18" charset="0"/>
                          </a:rPr>
                          <m:t>10</m:t>
                        </m:r>
                      </m:e>
                      <m:sup>
                        <m:r>
                          <a:rPr lang="en-US" sz="2000" b="0" i="1" smtClean="0">
                            <a:solidFill>
                              <a:srgbClr val="413C3A"/>
                            </a:solidFill>
                            <a:latin typeface="Cambria Math" panose="02040503050406030204" pitchFamily="18" charset="0"/>
                            <a:ea typeface="Cambria Math" panose="02040503050406030204" pitchFamily="18" charset="0"/>
                          </a:rPr>
                          <m:t>6</m:t>
                        </m:r>
                      </m:sup>
                    </m:sSup>
                    <m:sSup>
                      <m:sSupPr>
                        <m:ctrlPr>
                          <a:rPr lang="en-US" sz="2000" i="1">
                            <a:solidFill>
                              <a:srgbClr val="413C3A"/>
                            </a:solidFill>
                            <a:latin typeface="Cambria Math" panose="02040503050406030204" pitchFamily="18" charset="0"/>
                            <a:ea typeface="Cambria Math" panose="02040503050406030204" pitchFamily="18" charset="0"/>
                          </a:rPr>
                        </m:ctrlPr>
                      </m:sSupPr>
                      <m:e>
                        <m:r>
                          <a:rPr lang="en-US" sz="2000" i="1">
                            <a:solidFill>
                              <a:srgbClr val="413C3A"/>
                            </a:solidFill>
                            <a:latin typeface="Cambria Math" panose="02040503050406030204" pitchFamily="18" charset="0"/>
                            <a:ea typeface="Cambria Math" panose="02040503050406030204" pitchFamily="18" charset="0"/>
                          </a:rPr>
                          <m:t> </m:t>
                        </m:r>
                        <m:r>
                          <a:rPr lang="en-US" sz="2000" i="1">
                            <a:solidFill>
                              <a:srgbClr val="413C3A"/>
                            </a:solidFill>
                            <a:latin typeface="Cambria Math" panose="02040503050406030204" pitchFamily="18" charset="0"/>
                            <a:ea typeface="Cambria Math" panose="02040503050406030204" pitchFamily="18" charset="0"/>
                          </a:rPr>
                          <m:t>𝑚</m:t>
                        </m:r>
                      </m:e>
                      <m:sup>
                        <m:r>
                          <a:rPr lang="en-US" sz="2000" i="1">
                            <a:solidFill>
                              <a:srgbClr val="413C3A"/>
                            </a:solidFill>
                            <a:latin typeface="Cambria Math" panose="02040503050406030204" pitchFamily="18" charset="0"/>
                            <a:ea typeface="Cambria Math" panose="02040503050406030204" pitchFamily="18" charset="0"/>
                          </a:rPr>
                          <m:t>2</m:t>
                        </m:r>
                      </m:sup>
                    </m:sSup>
                    <m:r>
                      <a:rPr lang="en-US" sz="2000" i="1">
                        <a:solidFill>
                          <a:srgbClr val="413C3A"/>
                        </a:solidFill>
                        <a:latin typeface="Cambria Math" panose="02040503050406030204" pitchFamily="18" charset="0"/>
                        <a:ea typeface="Cambria Math" panose="02040503050406030204" pitchFamily="18" charset="0"/>
                      </a:rPr>
                      <m:t>/</m:t>
                    </m:r>
                    <m:r>
                      <a:rPr lang="en-US" sz="2000" i="1">
                        <a:solidFill>
                          <a:srgbClr val="413C3A"/>
                        </a:solidFill>
                        <a:latin typeface="Cambria Math" panose="02040503050406030204" pitchFamily="18" charset="0"/>
                        <a:ea typeface="Cambria Math" panose="02040503050406030204" pitchFamily="18" charset="0"/>
                      </a:rPr>
                      <m:t>𝑠</m:t>
                    </m:r>
                  </m:oMath>
                </a14:m>
                <a:r>
                  <a:rPr lang="en-US" sz="2400" dirty="0">
                    <a:solidFill>
                      <a:srgbClr val="413C3A"/>
                    </a:solidFill>
                    <a:latin typeface="Calibri Light"/>
                    <a:ea typeface="Calibri" panose="020F0502020204030204" pitchFamily="34" charset="0"/>
                    <a:cs typeface="Calibri" panose="020F0502020204030204" pitchFamily="34" charset="0"/>
                  </a:rPr>
                  <a:t> to study RE population semi-quantitatively</a:t>
                </a:r>
              </a:p>
              <a:p>
                <a:pPr marL="914389" lvl="1" indent="-457200">
                  <a:buFont typeface="+mj-lt"/>
                  <a:buAutoNum type="arabicPeriod"/>
                </a:pPr>
                <a14:m>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m:rPr>
                            <m:sty m:val="p"/>
                          </m:rPr>
                          <a:rPr lang="en-US" b="0" i="0" smtClean="0">
                            <a:latin typeface="Cambria Math" panose="02040503050406030204" pitchFamily="18" charset="0"/>
                            <a:ea typeface="Cambria Math" panose="02040503050406030204" pitchFamily="18" charset="0"/>
                          </a:rPr>
                          <m:t>j</m:t>
                        </m:r>
                      </m:e>
                      <m:sub>
                        <m:r>
                          <m:rPr>
                            <m:sty m:val="p"/>
                          </m:rPr>
                          <a:rPr lang="en-US" b="0" i="0" smtClean="0">
                            <a:latin typeface="Cambria Math" panose="02040503050406030204" pitchFamily="18" charset="0"/>
                            <a:ea typeface="Cambria Math" panose="02040503050406030204" pitchFamily="18" charset="0"/>
                          </a:rPr>
                          <m:t>RE</m:t>
                        </m:r>
                      </m:sub>
                    </m:sSub>
                    <m:sSub>
                      <m:sSubPr>
                        <m:ctrlPr>
                          <a:rPr lang="en-US" i="1">
                            <a:latin typeface="Cambria Math" panose="02040503050406030204" pitchFamily="18" charset="0"/>
                            <a:ea typeface="Cambria Math" panose="02040503050406030204" pitchFamily="18" charset="0"/>
                          </a:rPr>
                        </m:ctrlPr>
                      </m:sSubPr>
                      <m:e>
                        <m:r>
                          <a:rPr lang="en-US" b="0" i="0" smtClean="0">
                            <a:latin typeface="Cambria Math" panose="02040503050406030204" pitchFamily="18" charset="0"/>
                            <a:ea typeface="Cambria Math" panose="02040503050406030204" pitchFamily="18" charset="0"/>
                          </a:rPr>
                          <m:t>≪</m:t>
                        </m:r>
                        <m:r>
                          <m:rPr>
                            <m:sty m:val="p"/>
                          </m:rPr>
                          <a:rPr lang="en-US" i="0">
                            <a:latin typeface="Cambria Math" panose="02040503050406030204" pitchFamily="18" charset="0"/>
                            <a:ea typeface="Cambria Math" panose="02040503050406030204" pitchFamily="18" charset="0"/>
                          </a:rPr>
                          <m:t>j</m:t>
                        </m:r>
                      </m:e>
                      <m:sub>
                        <m:r>
                          <m:rPr>
                            <m:sty m:val="p"/>
                          </m:rPr>
                          <a:rPr lang="en-US" b="0" i="0" smtClean="0">
                            <a:latin typeface="Cambria Math" panose="02040503050406030204" pitchFamily="18" charset="0"/>
                            <a:ea typeface="Cambria Math" panose="02040503050406030204" pitchFamily="18" charset="0"/>
                          </a:rPr>
                          <m:t>p</m:t>
                        </m:r>
                      </m:sub>
                    </m:sSub>
                  </m:oMath>
                </a14:m>
                <a:r>
                  <a:rPr lang="en-US" dirty="0">
                    <a:solidFill>
                      <a:srgbClr val="413C3A"/>
                    </a:solidFill>
                    <a:latin typeface="Calibri Light"/>
                    <a:ea typeface="Calibri" panose="020F0502020204030204" pitchFamily="34" charset="0"/>
                    <a:cs typeface="Calibri" panose="020F0502020204030204" pitchFamily="34" charset="0"/>
                  </a:rPr>
                  <a:t> is valid when I</a:t>
                </a:r>
                <a:r>
                  <a:rPr lang="en-US" baseline="-25000" dirty="0">
                    <a:solidFill>
                      <a:srgbClr val="413C3A"/>
                    </a:solidFill>
                    <a:latin typeface="Calibri Light"/>
                    <a:ea typeface="Calibri" panose="020F0502020204030204" pitchFamily="34" charset="0"/>
                    <a:cs typeface="Calibri" panose="020F0502020204030204" pitchFamily="34" charset="0"/>
                  </a:rPr>
                  <a:t>RE</a:t>
                </a:r>
                <a:r>
                  <a:rPr lang="en-US" dirty="0">
                    <a:solidFill>
                      <a:srgbClr val="413C3A"/>
                    </a:solidFill>
                    <a:latin typeface="Calibri Light"/>
                    <a:ea typeface="Calibri" panose="020F0502020204030204" pitchFamily="34" charset="0"/>
                    <a:cs typeface="Calibri" panose="020F0502020204030204" pitchFamily="34" charset="0"/>
                  </a:rPr>
                  <a:t>&lt;150 kA. REs’ feedback to MHD is negligible.</a:t>
                </a:r>
              </a:p>
              <a:p>
                <a:pPr marL="914389" lvl="1" indent="-457200">
                  <a:buFont typeface="+mj-lt"/>
                  <a:buAutoNum type="arabicPeriod"/>
                </a:pPr>
                <a:r>
                  <a:rPr lang="en-US" dirty="0" err="1">
                    <a:solidFill>
                      <a:srgbClr val="413C3A"/>
                    </a:solidFill>
                    <a:latin typeface="Calibri Light"/>
                    <a:ea typeface="Calibri" panose="020F0502020204030204" pitchFamily="34" charset="0"/>
                    <a:cs typeface="Calibri" panose="020F0502020204030204" pitchFamily="34" charset="0"/>
                  </a:rPr>
                  <a:t>n</a:t>
                </a:r>
                <a:r>
                  <a:rPr lang="en-US" baseline="-25000" dirty="0" err="1">
                    <a:solidFill>
                      <a:srgbClr val="413C3A"/>
                    </a:solidFill>
                    <a:latin typeface="Calibri Light"/>
                    <a:ea typeface="Calibri" panose="020F0502020204030204" pitchFamily="34" charset="0"/>
                    <a:cs typeface="Calibri" panose="020F0502020204030204" pitchFamily="34" charset="0"/>
                  </a:rPr>
                  <a:t>RE</a:t>
                </a:r>
                <a:r>
                  <a:rPr lang="en-US" dirty="0">
                    <a:solidFill>
                      <a:srgbClr val="413C3A"/>
                    </a:solidFill>
                    <a:latin typeface="Calibri Light"/>
                    <a:ea typeface="Calibri" panose="020F0502020204030204" pitchFamily="34" charset="0"/>
                    <a:cs typeface="Calibri" panose="020F0502020204030204" pitchFamily="34" charset="0"/>
                  </a:rPr>
                  <a:t> in stochastic region may be over-estimated (under-estimated loss).</a:t>
                </a:r>
              </a:p>
              <a:p>
                <a:pPr marL="914389" lvl="1" indent="-457200">
                  <a:buFont typeface="+mj-lt"/>
                  <a:buAutoNum type="arabicPeriod"/>
                </a:pPr>
                <a:r>
                  <a:rPr lang="en-US" dirty="0" err="1">
                    <a:solidFill>
                      <a:srgbClr val="413C3A"/>
                    </a:solidFill>
                    <a:latin typeface="Calibri Light"/>
                    <a:ea typeface="Calibri" panose="020F0502020204030204" pitchFamily="34" charset="0"/>
                    <a:cs typeface="Calibri" panose="020F0502020204030204" pitchFamily="34" charset="0"/>
                  </a:rPr>
                  <a:t>n</a:t>
                </a:r>
                <a:r>
                  <a:rPr lang="en-US" baseline="-25000" dirty="0" err="1">
                    <a:solidFill>
                      <a:srgbClr val="413C3A"/>
                    </a:solidFill>
                    <a:latin typeface="Calibri Light"/>
                    <a:ea typeface="Calibri" panose="020F0502020204030204" pitchFamily="34" charset="0"/>
                    <a:cs typeface="Calibri" panose="020F0502020204030204" pitchFamily="34" charset="0"/>
                  </a:rPr>
                  <a:t>RE</a:t>
                </a:r>
                <a:r>
                  <a:rPr lang="en-US" dirty="0">
                    <a:solidFill>
                      <a:srgbClr val="413C3A"/>
                    </a:solidFill>
                    <a:latin typeface="Calibri Light"/>
                    <a:ea typeface="Calibri" panose="020F0502020204030204" pitchFamily="34" charset="0"/>
                    <a:cs typeface="Calibri" panose="020F0502020204030204" pitchFamily="34" charset="0"/>
                  </a:rPr>
                  <a:t> in closed FSs (loss is negligible) could be well estimated.</a:t>
                </a:r>
                <a:endParaRPr lang="en-US" sz="2400" dirty="0">
                  <a:solidFill>
                    <a:srgbClr val="413C3A"/>
                  </a:solidFill>
                  <a:latin typeface="Calibri Light"/>
                  <a:ea typeface="Calibri" panose="020F0502020204030204" pitchFamily="34" charset="0"/>
                  <a:cs typeface="Calibri" panose="020F0502020204030204" pitchFamily="34" charset="0"/>
                </a:endParaRPr>
              </a:p>
              <a:p>
                <a:r>
                  <a:rPr lang="en-US" sz="2400" dirty="0">
                    <a:solidFill>
                      <a:srgbClr val="413C3A"/>
                    </a:solidFill>
                    <a:latin typeface="Calibri Light"/>
                    <a:ea typeface="Calibri" panose="020F0502020204030204" pitchFamily="34" charset="0"/>
                    <a:cs typeface="Calibri" panose="020F0502020204030204" pitchFamily="34" charset="0"/>
                  </a:rPr>
                  <a:t>Realistic RE transport in stochastic field is investigated by tracing particles (</a:t>
                </a:r>
                <a14:m>
                  <m:oMath xmlns:m="http://schemas.openxmlformats.org/officeDocument/2006/math">
                    <m:sSub>
                      <m:sSubPr>
                        <m:ctrlPr>
                          <a:rPr lang="en-US" sz="2000" i="1" smtClean="0">
                            <a:latin typeface="Cambria Math" panose="02040503050406030204" pitchFamily="18" charset="0"/>
                            <a:ea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𝜏</m:t>
                        </m:r>
                      </m:e>
                      <m:sub>
                        <m:r>
                          <a:rPr lang="en-US" sz="2000" b="0" i="1" smtClean="0">
                            <a:latin typeface="Cambria Math" panose="02040503050406030204" pitchFamily="18" charset="0"/>
                            <a:ea typeface="Cambria Math" panose="02040503050406030204" pitchFamily="18" charset="0"/>
                          </a:rPr>
                          <m:t>𝑙𝑜𝑠𝑠</m:t>
                        </m:r>
                      </m:sub>
                    </m:sSub>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𝐿</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𝑐</m:t>
                    </m:r>
                  </m:oMath>
                </a14:m>
                <a:r>
                  <a:rPr lang="en-US" sz="2400" dirty="0">
                    <a:solidFill>
                      <a:srgbClr val="413C3A"/>
                    </a:solidFill>
                    <a:latin typeface="Calibri Light"/>
                    <a:ea typeface="Calibri" panose="020F0502020204030204" pitchFamily="34" charset="0"/>
                    <a:cs typeface="Calibri" panose="020F0502020204030204" pitchFamily="34" charset="0"/>
                  </a:rPr>
                  <a:t>)</a:t>
                </a:r>
                <a:endParaRPr lang="en-US" dirty="0">
                  <a:solidFill>
                    <a:srgbClr val="413C3A"/>
                  </a:solidFill>
                  <a:latin typeface="Calibri Light"/>
                  <a:ea typeface="Calibri" panose="020F0502020204030204" pitchFamily="34" charset="0"/>
                  <a:cs typeface="Calibri" panose="020F0502020204030204" pitchFamily="34" charset="0"/>
                </a:endParaRPr>
              </a:p>
              <a:p>
                <a:r>
                  <a:rPr lang="en-US" sz="2400" dirty="0">
                    <a:solidFill>
                      <a:srgbClr val="413C3A"/>
                    </a:solidFill>
                    <a:latin typeface="Calibri Light"/>
                    <a:ea typeface="Calibri" panose="020F0502020204030204" pitchFamily="34" charset="0"/>
                    <a:cs typeface="Calibri" panose="020F0502020204030204" pitchFamily="34" charset="0"/>
                  </a:rPr>
                  <a:t>Potential results: </a:t>
                </a:r>
              </a:p>
              <a:p>
                <a:pPr marL="971539" lvl="1" indent="-514350">
                  <a:buFont typeface="+mj-lt"/>
                  <a:buAutoNum type="romanUcPeriod"/>
                </a:pPr>
                <a:r>
                  <a:rPr lang="en-US" dirty="0">
                    <a:solidFill>
                      <a:srgbClr val="413C3A"/>
                    </a:solidFill>
                    <a:latin typeface="Calibri Light"/>
                    <a:ea typeface="Calibri" panose="020F0502020204030204" pitchFamily="34" charset="0"/>
                    <a:cs typeface="Calibri" panose="020F0502020204030204" pitchFamily="34" charset="0"/>
                  </a:rPr>
                  <a:t>I</a:t>
                </a:r>
                <a:r>
                  <a:rPr lang="en-US" baseline="-25000" dirty="0">
                    <a:solidFill>
                      <a:srgbClr val="413C3A"/>
                    </a:solidFill>
                    <a:latin typeface="Calibri Light"/>
                    <a:ea typeface="Calibri" panose="020F0502020204030204" pitchFamily="34" charset="0"/>
                    <a:cs typeface="Calibri" panose="020F0502020204030204" pitchFamily="34" charset="0"/>
                  </a:rPr>
                  <a:t>RE</a:t>
                </a:r>
                <a:r>
                  <a:rPr lang="en-US" dirty="0">
                    <a:solidFill>
                      <a:srgbClr val="413C3A"/>
                    </a:solidFill>
                    <a:latin typeface="Calibri Light"/>
                    <a:ea typeface="Calibri" panose="020F0502020204030204" pitchFamily="34" charset="0"/>
                    <a:cs typeface="Calibri" panose="020F0502020204030204" pitchFamily="34" charset="0"/>
                  </a:rPr>
                  <a:t>&lt;150kA when field lines become completely stochastic. All REs are lost under a safe I</a:t>
                </a:r>
                <a:r>
                  <a:rPr lang="en-US" baseline="-25000" dirty="0">
                    <a:solidFill>
                      <a:srgbClr val="413C3A"/>
                    </a:solidFill>
                    <a:latin typeface="Calibri Light"/>
                    <a:ea typeface="Calibri" panose="020F0502020204030204" pitchFamily="34" charset="0"/>
                    <a:cs typeface="Calibri" panose="020F0502020204030204" pitchFamily="34" charset="0"/>
                  </a:rPr>
                  <a:t>RE.</a:t>
                </a:r>
              </a:p>
              <a:p>
                <a:pPr marL="971539" lvl="1" indent="-514350">
                  <a:buFont typeface="+mj-lt"/>
                  <a:buAutoNum type="romanUcPeriod"/>
                </a:pPr>
                <a:r>
                  <a:rPr lang="en-US" dirty="0">
                    <a:solidFill>
                      <a:srgbClr val="413C3A"/>
                    </a:solidFill>
                    <a:latin typeface="Calibri Light"/>
                    <a:ea typeface="Calibri" panose="020F0502020204030204" pitchFamily="34" charset="0"/>
                    <a:cs typeface="Calibri" panose="020F0502020204030204" pitchFamily="34" charset="0"/>
                  </a:rPr>
                  <a:t>I</a:t>
                </a:r>
                <a:r>
                  <a:rPr lang="en-US" baseline="-25000" dirty="0">
                    <a:solidFill>
                      <a:srgbClr val="413C3A"/>
                    </a:solidFill>
                    <a:latin typeface="Calibri Light"/>
                    <a:ea typeface="Calibri" panose="020F0502020204030204" pitchFamily="34" charset="0"/>
                    <a:cs typeface="Calibri" panose="020F0502020204030204" pitchFamily="34" charset="0"/>
                  </a:rPr>
                  <a:t>RE</a:t>
                </a:r>
                <a:r>
                  <a:rPr lang="en-US" dirty="0">
                    <a:solidFill>
                      <a:srgbClr val="413C3A"/>
                    </a:solidFill>
                    <a:latin typeface="Calibri Light"/>
                    <a:ea typeface="Calibri" panose="020F0502020204030204" pitchFamily="34" charset="0"/>
                    <a:cs typeface="Calibri" panose="020F0502020204030204" pitchFamily="34" charset="0"/>
                  </a:rPr>
                  <a:t>  reaches MA level with most of it in closed FSs (L</a:t>
                </a:r>
                <a14:m>
                  <m:oMath xmlns:m="http://schemas.openxmlformats.org/officeDocument/2006/math">
                    <m:r>
                      <a:rPr lang="en-US" i="1" smtClean="0">
                        <a:solidFill>
                          <a:srgbClr val="413C3A"/>
                        </a:solidFill>
                        <a:latin typeface="Cambria Math" panose="02040503050406030204" pitchFamily="18" charset="0"/>
                        <a:ea typeface="Cambria Math" panose="02040503050406030204" pitchFamily="18" charset="0"/>
                        <a:cs typeface="Calibri" panose="020F0502020204030204" pitchFamily="34" charset="0"/>
                      </a:rPr>
                      <m:t>→∞</m:t>
                    </m:r>
                  </m:oMath>
                </a14:m>
                <a:r>
                  <a:rPr lang="en-US" dirty="0">
                    <a:solidFill>
                      <a:srgbClr val="413C3A"/>
                    </a:solidFill>
                    <a:latin typeface="Calibri Light"/>
                    <a:ea typeface="Calibri" panose="020F0502020204030204" pitchFamily="34" charset="0"/>
                    <a:cs typeface="Calibri" panose="020F0502020204030204" pitchFamily="34" charset="0"/>
                  </a:rPr>
                  <a:t>). High RE risk exists.</a:t>
                </a:r>
              </a:p>
              <a:p>
                <a:pPr marL="971539" lvl="1" indent="-514350">
                  <a:buFont typeface="+mj-lt"/>
                  <a:buAutoNum type="romanUcPeriod"/>
                </a:pPr>
                <a:r>
                  <a:rPr lang="en-US" dirty="0">
                    <a:solidFill>
                      <a:srgbClr val="413C3A"/>
                    </a:solidFill>
                    <a:latin typeface="Calibri Light"/>
                    <a:ea typeface="Calibri" panose="020F0502020204030204" pitchFamily="34" charset="0"/>
                    <a:cs typeface="Calibri" panose="020F0502020204030204" pitchFamily="34" charset="0"/>
                  </a:rPr>
                  <a:t>Intermediate case: more precise RE transport model is needed.</a:t>
                </a:r>
                <a:endParaRPr lang="en-US" dirty="0">
                  <a:latin typeface="+mj-lt"/>
                  <a:ea typeface="Calibri" panose="020F0502020204030204" pitchFamily="34" charset="0"/>
                  <a:cs typeface="Calibri" panose="020F0502020204030204" pitchFamily="34" charset="0"/>
                </a:endParaRPr>
              </a:p>
              <a:p>
                <a:endParaRPr lang="en-US" dirty="0"/>
              </a:p>
            </p:txBody>
          </p:sp>
        </mc:Choice>
        <mc:Fallback xmlns="">
          <p:sp>
            <p:nvSpPr>
              <p:cNvPr id="2" name="Content Placeholder 1">
                <a:extLst>
                  <a:ext uri="{FF2B5EF4-FFF2-40B4-BE49-F238E27FC236}">
                    <a16:creationId xmlns:a16="http://schemas.microsoft.com/office/drawing/2014/main" id="{93677260-E1C4-4877-8513-21B8200BC8D0}"/>
                  </a:ext>
                </a:extLst>
              </p:cNvPr>
              <p:cNvSpPr>
                <a:spLocks noGrp="1" noRot="1" noChangeAspect="1" noMove="1" noResize="1" noEditPoints="1" noAdjustHandles="1" noChangeArrowheads="1" noChangeShapeType="1" noTextEdit="1"/>
              </p:cNvSpPr>
              <p:nvPr>
                <p:ph idx="1"/>
              </p:nvPr>
            </p:nvSpPr>
            <p:spPr>
              <a:xfrm>
                <a:off x="525642" y="1171152"/>
                <a:ext cx="10582625" cy="4515696"/>
              </a:xfrm>
              <a:blipFill>
                <a:blip r:embed="rId2"/>
                <a:stretch>
                  <a:fillRect t="-1889" r="-806" b="-1215"/>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B8AD609A-51E7-4E7A-9759-ED33DE4BD6DB}"/>
              </a:ext>
            </a:extLst>
          </p:cNvPr>
          <p:cNvSpPr>
            <a:spLocks noGrp="1"/>
          </p:cNvSpPr>
          <p:nvPr>
            <p:ph type="title"/>
          </p:nvPr>
        </p:nvSpPr>
        <p:spPr>
          <a:xfrm>
            <a:off x="1206500" y="174710"/>
            <a:ext cx="6637205" cy="1430337"/>
          </a:xfrm>
        </p:spPr>
        <p:txBody>
          <a:bodyPr>
            <a:normAutofit/>
          </a:bodyPr>
          <a:lstStyle/>
          <a:p>
            <a:r>
              <a:rPr lang="en-US" sz="3800" dirty="0"/>
              <a:t>RE fluid parallel transport</a:t>
            </a:r>
          </a:p>
        </p:txBody>
      </p:sp>
      <p:sp>
        <p:nvSpPr>
          <p:cNvPr id="4" name="Date Placeholder 3">
            <a:extLst>
              <a:ext uri="{FF2B5EF4-FFF2-40B4-BE49-F238E27FC236}">
                <a16:creationId xmlns:a16="http://schemas.microsoft.com/office/drawing/2014/main" id="{9E16C88F-D70F-4DB7-A634-02F707D60B38}"/>
              </a:ext>
            </a:extLst>
          </p:cNvPr>
          <p:cNvSpPr>
            <a:spLocks noGrp="1"/>
          </p:cNvSpPr>
          <p:nvPr>
            <p:ph type="dt" sz="half" idx="2"/>
          </p:nvPr>
        </p:nvSpPr>
        <p:spPr/>
        <p:txBody>
          <a:bodyPr/>
          <a:lstStyle/>
          <a:p>
            <a:r>
              <a:rPr lang="en-US"/>
              <a:t>3 Jun 2025, Runaway Electron Meeting 2025, Lausanne</a:t>
            </a:r>
            <a:endParaRPr lang="fr-FR" dirty="0"/>
          </a:p>
        </p:txBody>
      </p:sp>
      <p:sp>
        <p:nvSpPr>
          <p:cNvPr id="5" name="Slide Number Placeholder 4">
            <a:extLst>
              <a:ext uri="{FF2B5EF4-FFF2-40B4-BE49-F238E27FC236}">
                <a16:creationId xmlns:a16="http://schemas.microsoft.com/office/drawing/2014/main" id="{E2D53AD9-6EAC-482F-A211-24E2EA521EDE}"/>
              </a:ext>
            </a:extLst>
          </p:cNvPr>
          <p:cNvSpPr>
            <a:spLocks noGrp="1"/>
          </p:cNvSpPr>
          <p:nvPr>
            <p:ph type="sldNum" sz="quarter" idx="12"/>
          </p:nvPr>
        </p:nvSpPr>
        <p:spPr/>
        <p:txBody>
          <a:bodyPr/>
          <a:lstStyle/>
          <a:p>
            <a:fld id="{E1E1CD7C-2161-7D43-862E-CE4C333CD873}" type="slidenum">
              <a:rPr lang="fr-FR" smtClean="0"/>
              <a:pPr/>
              <a:t>8</a:t>
            </a:fld>
            <a:r>
              <a:rPr lang="fr-FR"/>
              <a:t>/13</a:t>
            </a:r>
            <a:endParaRPr lang="fr-FR" dirty="0"/>
          </a:p>
        </p:txBody>
      </p:sp>
    </p:spTree>
    <p:extLst>
      <p:ext uri="{BB962C8B-B14F-4D97-AF65-F5344CB8AC3E}">
        <p14:creationId xmlns:p14="http://schemas.microsoft.com/office/powerpoint/2010/main" val="3414363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25938E18-026A-4B52-A407-65CCFCF44FAA}"/>
              </a:ext>
            </a:extLst>
          </p:cNvPr>
          <p:cNvGrpSpPr/>
          <p:nvPr/>
        </p:nvGrpSpPr>
        <p:grpSpPr>
          <a:xfrm>
            <a:off x="6847129" y="855680"/>
            <a:ext cx="4912929" cy="3875580"/>
            <a:chOff x="6847129" y="855680"/>
            <a:chExt cx="4912929" cy="3875580"/>
          </a:xfrm>
        </p:grpSpPr>
        <p:pic>
          <p:nvPicPr>
            <p:cNvPr id="20" name="Picture 19" descr="A red and blue shapes&#10;&#10;Description automatically generated with medium confidence">
              <a:extLst>
                <a:ext uri="{FF2B5EF4-FFF2-40B4-BE49-F238E27FC236}">
                  <a16:creationId xmlns:a16="http://schemas.microsoft.com/office/drawing/2014/main" id="{E1E7A69B-D8C3-45FA-A167-6AC3D4D87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7129" y="855680"/>
              <a:ext cx="4912929" cy="3684697"/>
            </a:xfrm>
            <a:prstGeom prst="rect">
              <a:avLst/>
            </a:prstGeom>
          </p:spPr>
        </p:pic>
        <p:sp>
          <p:nvSpPr>
            <p:cNvPr id="29" name="TextBox 28">
              <a:extLst>
                <a:ext uri="{FF2B5EF4-FFF2-40B4-BE49-F238E27FC236}">
                  <a16:creationId xmlns:a16="http://schemas.microsoft.com/office/drawing/2014/main" id="{91CACEAA-E7EB-4DAC-A52D-0DA4E5FB6DB5}"/>
                </a:ext>
              </a:extLst>
            </p:cNvPr>
            <p:cNvSpPr txBox="1"/>
            <p:nvPr/>
          </p:nvSpPr>
          <p:spPr>
            <a:xfrm>
              <a:off x="7475431" y="4361928"/>
              <a:ext cx="4057012" cy="369332"/>
            </a:xfrm>
            <a:prstGeom prst="rect">
              <a:avLst/>
            </a:prstGeom>
            <a:noFill/>
          </p:spPr>
          <p:txBody>
            <a:bodyPr wrap="square" rtlCol="0">
              <a:spAutoFit/>
            </a:bodyPr>
            <a:lstStyle/>
            <a:p>
              <a:r>
                <a:rPr lang="en-US" dirty="0">
                  <a:latin typeface="Calibri" panose="020F0502020204030204" pitchFamily="34" charset="0"/>
                  <a:ea typeface="Calibri" panose="020F0502020204030204" pitchFamily="34" charset="0"/>
                  <a:cs typeface="Calibri" panose="020F0502020204030204" pitchFamily="34" charset="0"/>
                </a:rPr>
                <a:t>particle tracing: 10 MeV REs, 0.99 pitch</a:t>
              </a:r>
            </a:p>
          </p:txBody>
        </p:sp>
      </p:grpSp>
      <p:sp>
        <p:nvSpPr>
          <p:cNvPr id="3" name="Title 2">
            <a:extLst>
              <a:ext uri="{FF2B5EF4-FFF2-40B4-BE49-F238E27FC236}">
                <a16:creationId xmlns:a16="http://schemas.microsoft.com/office/drawing/2014/main" id="{AD3187A2-D6D9-4072-BE8D-E39276598315}"/>
              </a:ext>
            </a:extLst>
          </p:cNvPr>
          <p:cNvSpPr>
            <a:spLocks noGrp="1"/>
          </p:cNvSpPr>
          <p:nvPr>
            <p:ph type="title"/>
          </p:nvPr>
        </p:nvSpPr>
        <p:spPr>
          <a:xfrm>
            <a:off x="1206500" y="174710"/>
            <a:ext cx="8792633" cy="1430337"/>
          </a:xfrm>
        </p:spPr>
        <p:txBody>
          <a:bodyPr/>
          <a:lstStyle/>
          <a:p>
            <a:r>
              <a:rPr lang="en-US" dirty="0"/>
              <a:t>More detailed CQ simulations: Case 1 </a:t>
            </a:r>
          </a:p>
        </p:txBody>
      </p:sp>
      <p:sp>
        <p:nvSpPr>
          <p:cNvPr id="2" name="TextBox 1">
            <a:extLst>
              <a:ext uri="{FF2B5EF4-FFF2-40B4-BE49-F238E27FC236}">
                <a16:creationId xmlns:a16="http://schemas.microsoft.com/office/drawing/2014/main" id="{E77A7DF7-A0BD-43FA-84A3-04468BA8758E}"/>
              </a:ext>
            </a:extLst>
          </p:cNvPr>
          <p:cNvSpPr txBox="1"/>
          <p:nvPr/>
        </p:nvSpPr>
        <p:spPr>
          <a:xfrm>
            <a:off x="536484" y="4658143"/>
            <a:ext cx="11579317"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mj-lt"/>
              </a:rPr>
              <a:t>E</a:t>
            </a:r>
            <a:r>
              <a:rPr lang="en-US" sz="2400" baseline="-25000" dirty="0" err="1">
                <a:latin typeface="+mj-lt"/>
              </a:rPr>
              <a:t>mag</a:t>
            </a:r>
            <a:r>
              <a:rPr lang="en-US" sz="2400" dirty="0">
                <a:latin typeface="+mj-lt"/>
              </a:rPr>
              <a:t> grows slowly after </a:t>
            </a:r>
            <a:r>
              <a:rPr lang="en-US" sz="2400" u="sng" dirty="0">
                <a:latin typeface="+mj-lt"/>
              </a:rPr>
              <a:t>1/1 kink mode</a:t>
            </a:r>
            <a:r>
              <a:rPr lang="en-US" sz="2400" dirty="0">
                <a:latin typeface="+mj-lt"/>
              </a:rPr>
              <a:t> decays. Core region is well confined after 48 </a:t>
            </a:r>
            <a:r>
              <a:rPr lang="en-US" sz="2400" dirty="0" err="1">
                <a:latin typeface="+mj-lt"/>
              </a:rPr>
              <a:t>ms.</a:t>
            </a:r>
            <a:r>
              <a:rPr lang="en-US" sz="2400" dirty="0">
                <a:latin typeface="+mj-lt"/>
              </a:rPr>
              <a:t> </a:t>
            </a:r>
          </a:p>
          <a:p>
            <a:pPr marL="285750" indent="-285750">
              <a:buFont typeface="Arial" panose="020B0604020202020204" pitchFamily="34" charset="0"/>
              <a:buChar char="•"/>
            </a:pPr>
            <a:r>
              <a:rPr lang="en-US" sz="2400" dirty="0">
                <a:latin typeface="+mj-lt"/>
              </a:rPr>
              <a:t>I</a:t>
            </a:r>
            <a:r>
              <a:rPr lang="en-US" sz="2400" baseline="-25000" dirty="0">
                <a:latin typeface="+mj-lt"/>
              </a:rPr>
              <a:t>RE</a:t>
            </a:r>
            <a:r>
              <a:rPr lang="en-US" sz="2400" dirty="0">
                <a:latin typeface="+mj-lt"/>
              </a:rPr>
              <a:t>~100kA, I</a:t>
            </a:r>
            <a:r>
              <a:rPr lang="en-US" sz="2400" baseline="-25000" dirty="0">
                <a:latin typeface="+mj-lt"/>
              </a:rPr>
              <a:t>p</a:t>
            </a:r>
            <a:r>
              <a:rPr lang="en-US" sz="2400" dirty="0">
                <a:latin typeface="+mj-lt"/>
              </a:rPr>
              <a:t> = 10 MA by t=49 </a:t>
            </a:r>
            <a:r>
              <a:rPr lang="en-US" sz="2400" dirty="0" err="1">
                <a:latin typeface="+mj-lt"/>
              </a:rPr>
              <a:t>ms.</a:t>
            </a:r>
            <a:r>
              <a:rPr lang="en-US" sz="2400" dirty="0">
                <a:latin typeface="+mj-lt"/>
              </a:rPr>
              <a:t> </a:t>
            </a:r>
          </a:p>
          <a:p>
            <a:pPr marL="285750" indent="-285750">
              <a:buFont typeface="Arial" panose="020B0604020202020204" pitchFamily="34" charset="0"/>
              <a:buChar char="•"/>
            </a:pPr>
            <a:r>
              <a:rPr lang="en-US" sz="2400" dirty="0">
                <a:latin typeface="+mj-lt"/>
              </a:rPr>
              <a:t>Underestimated stochasticity transport is not a problem with most REs in confined region.</a:t>
            </a:r>
          </a:p>
          <a:p>
            <a:pPr marL="285750" indent="-285750">
              <a:buFont typeface="Arial" panose="020B0604020202020204" pitchFamily="34" charset="0"/>
              <a:buChar char="•"/>
            </a:pPr>
            <a:r>
              <a:rPr lang="en-US" sz="2400" dirty="0">
                <a:latin typeface="+mj-lt"/>
              </a:rPr>
              <a:t>I</a:t>
            </a:r>
            <a:r>
              <a:rPr lang="en-US" sz="2400" baseline="-25000" dirty="0">
                <a:latin typeface="+mj-lt"/>
              </a:rPr>
              <a:t>RE</a:t>
            </a:r>
            <a:r>
              <a:rPr lang="en-US" sz="2400" dirty="0">
                <a:latin typeface="+mj-lt"/>
              </a:rPr>
              <a:t> is expected to saturate in another 10 </a:t>
            </a:r>
            <a:r>
              <a:rPr lang="en-US" sz="2400" dirty="0" err="1">
                <a:latin typeface="+mj-lt"/>
              </a:rPr>
              <a:t>ms</a:t>
            </a:r>
            <a:r>
              <a:rPr lang="en-US" sz="2400" dirty="0">
                <a:latin typeface="+mj-lt"/>
              </a:rPr>
              <a:t> if core FSs stay closed.</a:t>
            </a:r>
          </a:p>
        </p:txBody>
      </p:sp>
      <p:grpSp>
        <p:nvGrpSpPr>
          <p:cNvPr id="21" name="Group 20">
            <a:extLst>
              <a:ext uri="{FF2B5EF4-FFF2-40B4-BE49-F238E27FC236}">
                <a16:creationId xmlns:a16="http://schemas.microsoft.com/office/drawing/2014/main" id="{45A267CF-B477-4CBA-BFB1-7498655FE7E4}"/>
              </a:ext>
            </a:extLst>
          </p:cNvPr>
          <p:cNvGrpSpPr/>
          <p:nvPr/>
        </p:nvGrpSpPr>
        <p:grpSpPr>
          <a:xfrm>
            <a:off x="248635" y="855680"/>
            <a:ext cx="4563211" cy="3875580"/>
            <a:chOff x="852172" y="880721"/>
            <a:chExt cx="4563211" cy="3875580"/>
          </a:xfrm>
        </p:grpSpPr>
        <p:pic>
          <p:nvPicPr>
            <p:cNvPr id="8" name="Picture 7">
              <a:extLst>
                <a:ext uri="{FF2B5EF4-FFF2-40B4-BE49-F238E27FC236}">
                  <a16:creationId xmlns:a16="http://schemas.microsoft.com/office/drawing/2014/main" id="{F305A5E4-8AC8-4638-AFA6-83784977DB3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52172" y="880721"/>
              <a:ext cx="4563211" cy="3476733"/>
            </a:xfrm>
            <a:prstGeom prst="rect">
              <a:avLst/>
            </a:prstGeom>
          </p:spPr>
        </p:pic>
        <p:sp>
          <p:nvSpPr>
            <p:cNvPr id="11" name="Rectangle 10">
              <a:extLst>
                <a:ext uri="{FF2B5EF4-FFF2-40B4-BE49-F238E27FC236}">
                  <a16:creationId xmlns:a16="http://schemas.microsoft.com/office/drawing/2014/main" id="{B310D244-57C1-484E-96DA-4FC80ED3AD7E}"/>
                </a:ext>
              </a:extLst>
            </p:cNvPr>
            <p:cNvSpPr/>
            <p:nvPr/>
          </p:nvSpPr>
          <p:spPr>
            <a:xfrm>
              <a:off x="1669237" y="2628243"/>
              <a:ext cx="601074" cy="1202366"/>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B0BC5EC0-7CCE-4ADA-8025-8231DC92430F}"/>
                </a:ext>
              </a:extLst>
            </p:cNvPr>
            <p:cNvCxnSpPr>
              <a:cxnSpLocks/>
            </p:cNvCxnSpPr>
            <p:nvPr/>
          </p:nvCxnSpPr>
          <p:spPr>
            <a:xfrm>
              <a:off x="2270311" y="3830609"/>
              <a:ext cx="2024693" cy="9256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pic>
        <p:nvPicPr>
          <p:cNvPr id="17" name="Picture 16" descr="A drawing of a circular object&#10;&#10;Description automatically generated">
            <a:extLst>
              <a:ext uri="{FF2B5EF4-FFF2-40B4-BE49-F238E27FC236}">
                <a16:creationId xmlns:a16="http://schemas.microsoft.com/office/drawing/2014/main" id="{50D75233-3E30-4952-B67E-273DFAB27E66}"/>
              </a:ext>
            </a:extLst>
          </p:cNvPr>
          <p:cNvPicPr>
            <a:picLocks noChangeAspect="1"/>
          </p:cNvPicPr>
          <p:nvPr/>
        </p:nvPicPr>
        <p:blipFill rotWithShape="1">
          <a:blip r:embed="rId4">
            <a:extLst>
              <a:ext uri="{28A0092B-C50C-407E-A947-70E740481C1C}">
                <a14:useLocalDpi xmlns:a14="http://schemas.microsoft.com/office/drawing/2010/main" val="0"/>
              </a:ext>
            </a:extLst>
          </a:blip>
          <a:srcRect l="15996" t="7347" r="9032" b="11581"/>
          <a:stretch/>
        </p:blipFill>
        <p:spPr>
          <a:xfrm>
            <a:off x="4811846" y="949653"/>
            <a:ext cx="1936087" cy="3294307"/>
          </a:xfrm>
          <a:prstGeom prst="rect">
            <a:avLst/>
          </a:prstGeom>
        </p:spPr>
      </p:pic>
      <p:pic>
        <p:nvPicPr>
          <p:cNvPr id="28" name="Picture 27">
            <a:extLst>
              <a:ext uri="{FF2B5EF4-FFF2-40B4-BE49-F238E27FC236}">
                <a16:creationId xmlns:a16="http://schemas.microsoft.com/office/drawing/2014/main" id="{FCCC2F0B-BFBE-4A10-81C6-EC05AA49A89A}"/>
              </a:ext>
            </a:extLst>
          </p:cNvPr>
          <p:cNvPicPr>
            <a:picLocks noChangeAspect="1"/>
          </p:cNvPicPr>
          <p:nvPr/>
        </p:nvPicPr>
        <p:blipFill>
          <a:blip r:embed="rId5"/>
          <a:stretch>
            <a:fillRect/>
          </a:stretch>
        </p:blipFill>
        <p:spPr>
          <a:xfrm>
            <a:off x="4854567" y="863177"/>
            <a:ext cx="1931559" cy="3868083"/>
          </a:xfrm>
          <a:prstGeom prst="rect">
            <a:avLst/>
          </a:prstGeom>
        </p:spPr>
      </p:pic>
      <p:sp>
        <p:nvSpPr>
          <p:cNvPr id="32" name="TextBox 31">
            <a:extLst>
              <a:ext uri="{FF2B5EF4-FFF2-40B4-BE49-F238E27FC236}">
                <a16:creationId xmlns:a16="http://schemas.microsoft.com/office/drawing/2014/main" id="{010C34C3-9719-4DD0-83A1-A647D994D9D7}"/>
              </a:ext>
            </a:extLst>
          </p:cNvPr>
          <p:cNvSpPr txBox="1"/>
          <p:nvPr/>
        </p:nvSpPr>
        <p:spPr>
          <a:xfrm>
            <a:off x="8170331" y="997415"/>
            <a:ext cx="1363133" cy="369332"/>
          </a:xfrm>
          <a:prstGeom prst="rect">
            <a:avLst/>
          </a:prstGeom>
          <a:noFill/>
        </p:spPr>
        <p:txBody>
          <a:bodyPr wrap="square" rtlCol="0">
            <a:spAutoFit/>
          </a:bodyPr>
          <a:lstStyle/>
          <a:p>
            <a:r>
              <a:rPr lang="en-US" dirty="0"/>
              <a:t>t=48.5ms</a:t>
            </a:r>
          </a:p>
        </p:txBody>
      </p:sp>
      <p:sp>
        <p:nvSpPr>
          <p:cNvPr id="15" name="TextBox 14">
            <a:extLst>
              <a:ext uri="{FF2B5EF4-FFF2-40B4-BE49-F238E27FC236}">
                <a16:creationId xmlns:a16="http://schemas.microsoft.com/office/drawing/2014/main" id="{DFDD6167-A3FE-4845-8D23-D6B3C816D004}"/>
              </a:ext>
            </a:extLst>
          </p:cNvPr>
          <p:cNvSpPr txBox="1"/>
          <p:nvPr/>
        </p:nvSpPr>
        <p:spPr>
          <a:xfrm>
            <a:off x="5820346" y="949653"/>
            <a:ext cx="1363133" cy="369332"/>
          </a:xfrm>
          <a:prstGeom prst="rect">
            <a:avLst/>
          </a:prstGeom>
          <a:noFill/>
        </p:spPr>
        <p:txBody>
          <a:bodyPr wrap="square" rtlCol="0">
            <a:spAutoFit/>
          </a:bodyPr>
          <a:lstStyle/>
          <a:p>
            <a:r>
              <a:rPr lang="en-US" dirty="0">
                <a:solidFill>
                  <a:schemeClr val="bg1"/>
                </a:solidFill>
              </a:rPr>
              <a:t>t=48.5ms</a:t>
            </a:r>
          </a:p>
        </p:txBody>
      </p:sp>
      <p:sp>
        <p:nvSpPr>
          <p:cNvPr id="4" name="Date Placeholder 3">
            <a:extLst>
              <a:ext uri="{FF2B5EF4-FFF2-40B4-BE49-F238E27FC236}">
                <a16:creationId xmlns:a16="http://schemas.microsoft.com/office/drawing/2014/main" id="{0F47D630-8DD8-4C08-9342-3D74631646F2}"/>
              </a:ext>
            </a:extLst>
          </p:cNvPr>
          <p:cNvSpPr>
            <a:spLocks noGrp="1"/>
          </p:cNvSpPr>
          <p:nvPr>
            <p:ph type="dt" sz="half" idx="2"/>
          </p:nvPr>
        </p:nvSpPr>
        <p:spPr/>
        <p:txBody>
          <a:bodyPr/>
          <a:lstStyle/>
          <a:p>
            <a:r>
              <a:rPr lang="en-US"/>
              <a:t>3 Jun 2025, Runaway Electron Meeting 2025, Lausanne</a:t>
            </a:r>
            <a:endParaRPr lang="fr-FR" dirty="0"/>
          </a:p>
        </p:txBody>
      </p:sp>
      <p:sp>
        <p:nvSpPr>
          <p:cNvPr id="5" name="Slide Number Placeholder 4">
            <a:extLst>
              <a:ext uri="{FF2B5EF4-FFF2-40B4-BE49-F238E27FC236}">
                <a16:creationId xmlns:a16="http://schemas.microsoft.com/office/drawing/2014/main" id="{6080C688-E670-4627-BEAE-24BE517F6659}"/>
              </a:ext>
            </a:extLst>
          </p:cNvPr>
          <p:cNvSpPr>
            <a:spLocks noGrp="1"/>
          </p:cNvSpPr>
          <p:nvPr>
            <p:ph type="sldNum" sz="quarter" idx="12"/>
          </p:nvPr>
        </p:nvSpPr>
        <p:spPr/>
        <p:txBody>
          <a:bodyPr/>
          <a:lstStyle/>
          <a:p>
            <a:fld id="{E1E1CD7C-2161-7D43-862E-CE4C333CD873}" type="slidenum">
              <a:rPr lang="fr-FR" smtClean="0"/>
              <a:pPr/>
              <a:t>9</a:t>
            </a:fld>
            <a:r>
              <a:rPr lang="fr-FR"/>
              <a:t>/13</a:t>
            </a:r>
            <a:endParaRPr lang="fr-FR" dirty="0"/>
          </a:p>
        </p:txBody>
      </p:sp>
    </p:spTree>
    <p:extLst>
      <p:ext uri="{BB962C8B-B14F-4D97-AF65-F5344CB8AC3E}">
        <p14:creationId xmlns:p14="http://schemas.microsoft.com/office/powerpoint/2010/main" val="1001527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EPFL - New Colors 2019">
      <a:dk1>
        <a:srgbClr val="413C3A"/>
      </a:dk1>
      <a:lt1>
        <a:srgbClr val="FFFFFF"/>
      </a:lt1>
      <a:dk2>
        <a:srgbClr val="413C3A"/>
      </a:dk2>
      <a:lt2>
        <a:srgbClr val="CAC7C7"/>
      </a:lt2>
      <a:accent1>
        <a:srgbClr val="E30613"/>
      </a:accent1>
      <a:accent2>
        <a:srgbClr val="00A79F"/>
      </a:accent2>
      <a:accent3>
        <a:srgbClr val="413C3A"/>
      </a:accent3>
      <a:accent4>
        <a:srgbClr val="007480"/>
      </a:accent4>
      <a:accent5>
        <a:srgbClr val="F39869"/>
      </a:accent5>
      <a:accent6>
        <a:srgbClr val="B51F1F"/>
      </a:accent6>
      <a:hlink>
        <a:srgbClr val="ED6E9C"/>
      </a:hlink>
      <a:folHlink>
        <a:srgbClr val="4F8FCC"/>
      </a:folHlink>
    </a:clrScheme>
    <a:fontScheme name="EPFL_Beta2">
      <a:majorFont>
        <a:latin typeface="Franklin Gothic Demi Cond"/>
        <a:ea typeface=""/>
        <a:cs typeface=""/>
      </a:majorFont>
      <a:minorFont>
        <a:latin typeface="Arial"/>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1" id="{96E007DF-1316-8443-8FA9-26CE4B662F63}" vid="{22C073A0-9DC3-C24F-83C0-C694CCC07FF6}"/>
    </a:ext>
  </a:extLst>
</a:theme>
</file>

<file path=ppt/theme/theme2.xml><?xml version="1.0" encoding="utf-8"?>
<a:theme xmlns:a="http://schemas.openxmlformats.org/drawingml/2006/main" name="1_Thème Office">
  <a:themeElements>
    <a:clrScheme name="EPFL - New Colors 2019">
      <a:dk1>
        <a:srgbClr val="413C3A"/>
      </a:dk1>
      <a:lt1>
        <a:srgbClr val="FFFFFF"/>
      </a:lt1>
      <a:dk2>
        <a:srgbClr val="413C3A"/>
      </a:dk2>
      <a:lt2>
        <a:srgbClr val="CAC7C7"/>
      </a:lt2>
      <a:accent1>
        <a:srgbClr val="E30613"/>
      </a:accent1>
      <a:accent2>
        <a:srgbClr val="00A79F"/>
      </a:accent2>
      <a:accent3>
        <a:srgbClr val="413C3A"/>
      </a:accent3>
      <a:accent4>
        <a:srgbClr val="007480"/>
      </a:accent4>
      <a:accent5>
        <a:srgbClr val="F39869"/>
      </a:accent5>
      <a:accent6>
        <a:srgbClr val="B51F1F"/>
      </a:accent6>
      <a:hlink>
        <a:srgbClr val="ED6E9C"/>
      </a:hlink>
      <a:folHlink>
        <a:srgbClr val="4F8FCC"/>
      </a:folHlink>
    </a:clrScheme>
    <a:fontScheme name="Custom 3">
      <a:majorFont>
        <a:latin typeface="Calibri Light"/>
        <a:ea typeface=""/>
        <a:cs typeface=""/>
      </a:majorFont>
      <a:minorFont>
        <a:latin typeface="Calibri Light"/>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1" id="{96E007DF-1316-8443-8FA9-26CE4B662F63}" vid="{22C073A0-9DC3-C24F-83C0-C694CCC07FF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2511</TotalTime>
  <Words>2408</Words>
  <Application>Microsoft Office PowerPoint</Application>
  <PresentationFormat>Widescreen</PresentationFormat>
  <Paragraphs>290</Paragraphs>
  <Slides>22</Slides>
  <Notes>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22</vt:i4>
      </vt:variant>
    </vt:vector>
  </HeadingPairs>
  <TitlesOfParts>
    <vt:vector size="34" baseType="lpstr">
      <vt:lpstr>Angsana New</vt:lpstr>
      <vt:lpstr>Arial</vt:lpstr>
      <vt:lpstr>Calibri</vt:lpstr>
      <vt:lpstr>Calibri Light</vt:lpstr>
      <vt:lpstr>Calisto MT</vt:lpstr>
      <vt:lpstr>Cambria Math</vt:lpstr>
      <vt:lpstr>Courier New</vt:lpstr>
      <vt:lpstr>Franklin Gothic Demi Cond</vt:lpstr>
      <vt:lpstr>Times New Roman</vt:lpstr>
      <vt:lpstr>Wingdings</vt:lpstr>
      <vt:lpstr>Thème Office</vt:lpstr>
      <vt:lpstr>1_Thème Office</vt:lpstr>
      <vt:lpstr>MHD simulations of runaway electron avalanche in ITER mitigated disruptions</vt:lpstr>
      <vt:lpstr>PowerPoint Presentation</vt:lpstr>
      <vt:lpstr>MHD instability in disruptions</vt:lpstr>
      <vt:lpstr>MHD instability in disruptions</vt:lpstr>
      <vt:lpstr>Growth of instabilities</vt:lpstr>
      <vt:lpstr>More detailed CQ simulations using 2 j profile examples </vt:lpstr>
      <vt:lpstr>RE fluid parallel transport</vt:lpstr>
      <vt:lpstr>RE fluid parallel transport</vt:lpstr>
      <vt:lpstr>More detailed CQ simulations: Case 1 </vt:lpstr>
      <vt:lpstr>Push case 1 further?  </vt:lpstr>
      <vt:lpstr>More detailed CQ simulations : Case 2 </vt:lpstr>
      <vt:lpstr>Conclusions</vt:lpstr>
      <vt:lpstr>Outlook: more realistic RE avalanche and transport</vt:lpstr>
      <vt:lpstr>Runaway electrons in tokamak disruptions</vt:lpstr>
      <vt:lpstr>Runaway electrons in ITER disruptions</vt:lpstr>
      <vt:lpstr>RE deconfinement in ITER current quench</vt:lpstr>
      <vt:lpstr>Scan over j profiles</vt:lpstr>
      <vt:lpstr>Scan over j profiles</vt:lpstr>
      <vt:lpstr>RE fluid diffusion model : transport before stochasticity</vt:lpstr>
      <vt:lpstr>RE fluid diffusion model : transport in stochastic field</vt:lpstr>
      <vt:lpstr>Current profile evolution</vt:lpstr>
      <vt:lpstr>Outlook: more realistic RE avalanche and transport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MHD simulations of runaway electron avalanche in ITER mitigated disruptions</dc:title>
  <dc:creator>Chizhou Wang</dc:creator>
  <cp:lastModifiedBy>Chizhou Wang</cp:lastModifiedBy>
  <cp:revision>154</cp:revision>
  <dcterms:created xsi:type="dcterms:W3CDTF">2025-05-03T12:43:48Z</dcterms:created>
  <dcterms:modified xsi:type="dcterms:W3CDTF">2025-06-02T19:14:38Z</dcterms:modified>
</cp:coreProperties>
</file>