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 id="2147483757" r:id="rId5"/>
  </p:sldMasterIdLst>
  <p:notesMasterIdLst>
    <p:notesMasterId r:id="rId26"/>
  </p:notesMasterIdLst>
  <p:sldIdLst>
    <p:sldId id="257" r:id="rId6"/>
    <p:sldId id="275" r:id="rId7"/>
    <p:sldId id="276" r:id="rId8"/>
    <p:sldId id="277" r:id="rId9"/>
    <p:sldId id="258" r:id="rId10"/>
    <p:sldId id="278" r:id="rId11"/>
    <p:sldId id="259" r:id="rId12"/>
    <p:sldId id="260" r:id="rId13"/>
    <p:sldId id="271" r:id="rId14"/>
    <p:sldId id="261" r:id="rId15"/>
    <p:sldId id="263" r:id="rId16"/>
    <p:sldId id="262" r:id="rId17"/>
    <p:sldId id="265" r:id="rId18"/>
    <p:sldId id="266" r:id="rId19"/>
    <p:sldId id="273" r:id="rId20"/>
    <p:sldId id="272" r:id="rId21"/>
    <p:sldId id="268" r:id="rId22"/>
    <p:sldId id="274" r:id="rId23"/>
    <p:sldId id="269" r:id="rId24"/>
    <p:sldId id="27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3009F8-77C3-B34C-9C94-B80DBA93B8F1}" v="441" dt="2025-06-04T21:54:53.0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70" autoAdjust="0"/>
    <p:restoredTop sz="96170"/>
  </p:normalViewPr>
  <p:slideViewPr>
    <p:cSldViewPr snapToGrid="0">
      <p:cViewPr varScale="1">
        <p:scale>
          <a:sx n="103" d="100"/>
          <a:sy n="103" d="100"/>
        </p:scale>
        <p:origin x="200" y="496"/>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04.06.25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8.jp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8.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0.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8.jp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sv-SE"/>
              <a:t>benign RE beam termination in JET</a:t>
            </a:r>
            <a:endParaRPr lang="de-DE" dirty="0"/>
          </a:p>
        </p:txBody>
      </p:sp>
      <p:sp>
        <p:nvSpPr>
          <p:cNvPr id="6" name="Fußzeilenplatzhalter 5"/>
          <p:cNvSpPr>
            <a:spLocks noGrp="1"/>
          </p:cNvSpPr>
          <p:nvPr>
            <p:ph type="ftr" sz="quarter" idx="11"/>
          </p:nvPr>
        </p:nvSpPr>
        <p:spPr/>
        <p:txBody>
          <a:bodyPr/>
          <a:lstStyle/>
          <a:p>
            <a:r>
              <a:rPr lang="de-DE"/>
              <a:t>Max-Planck-Institut für Plasmaphysik | Hannes Bergström | 05-06-2025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60045517"/>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sv-SE"/>
              <a:t>Klicka här för att ändra mall för rubrikformat</a:t>
            </a:r>
            <a:endParaRPr lang="de-DE"/>
          </a:p>
        </p:txBody>
      </p:sp>
      <p:sp>
        <p:nvSpPr>
          <p:cNvPr id="11" name="Datumsplatzhalter 10"/>
          <p:cNvSpPr>
            <a:spLocks noGrp="1"/>
          </p:cNvSpPr>
          <p:nvPr>
            <p:ph type="dt" sz="half" idx="10"/>
          </p:nvPr>
        </p:nvSpPr>
        <p:spPr/>
        <p:txBody>
          <a:bodyPr/>
          <a:lstStyle/>
          <a:p>
            <a:r>
              <a:rPr lang="sv-SE"/>
              <a:t>benign RE beam termination in JET</a:t>
            </a:r>
            <a:endParaRPr lang="de-DE" dirty="0"/>
          </a:p>
        </p:txBody>
      </p:sp>
      <p:sp>
        <p:nvSpPr>
          <p:cNvPr id="12" name="Fußzeilenplatzhalter 11"/>
          <p:cNvSpPr>
            <a:spLocks noGrp="1"/>
          </p:cNvSpPr>
          <p:nvPr>
            <p:ph type="ftr" sz="quarter" idx="11"/>
          </p:nvPr>
        </p:nvSpPr>
        <p:spPr/>
        <p:txBody>
          <a:bodyPr/>
          <a:lstStyle/>
          <a:p>
            <a:r>
              <a:rPr lang="de-DE"/>
              <a:t>Max-Planck-Institut für Plasmaphysik | Hannes Bergström | 05-06-2025</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86867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sv-SE"/>
              <a:t>Klicka här för att ändra mall för rubrikformat</a:t>
            </a:r>
            <a:endParaRPr lang="de-DE" dirty="0"/>
          </a:p>
        </p:txBody>
      </p:sp>
      <p:sp>
        <p:nvSpPr>
          <p:cNvPr id="10" name="Datumsplatzhalter 9"/>
          <p:cNvSpPr>
            <a:spLocks noGrp="1"/>
          </p:cNvSpPr>
          <p:nvPr>
            <p:ph type="dt" sz="half" idx="10"/>
          </p:nvPr>
        </p:nvSpPr>
        <p:spPr/>
        <p:txBody>
          <a:bodyPr/>
          <a:lstStyle/>
          <a:p>
            <a:r>
              <a:rPr lang="sv-SE"/>
              <a:t>benign RE beam termination in JET</a:t>
            </a:r>
            <a:endParaRPr lang="de-DE" dirty="0"/>
          </a:p>
        </p:txBody>
      </p:sp>
      <p:sp>
        <p:nvSpPr>
          <p:cNvPr id="12" name="Fußzeilenplatzhalter 11"/>
          <p:cNvSpPr>
            <a:spLocks noGrp="1"/>
          </p:cNvSpPr>
          <p:nvPr>
            <p:ph type="ftr" sz="quarter" idx="11"/>
          </p:nvPr>
        </p:nvSpPr>
        <p:spPr/>
        <p:txBody>
          <a:bodyPr/>
          <a:lstStyle/>
          <a:p>
            <a:r>
              <a:rPr lang="de-DE"/>
              <a:t>Max-Planck-Institut für Plasmaphysik | Hannes Bergström | 05-06-2025</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303433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de-DE" dirty="0"/>
          </a:p>
        </p:txBody>
      </p:sp>
      <p:sp>
        <p:nvSpPr>
          <p:cNvPr id="11" name="Titel 10"/>
          <p:cNvSpPr>
            <a:spLocks noGrp="1"/>
          </p:cNvSpPr>
          <p:nvPr>
            <p:ph type="title"/>
          </p:nvPr>
        </p:nvSpPr>
        <p:spPr/>
        <p:txBody>
          <a:bodyPr/>
          <a:lstStyle/>
          <a:p>
            <a:r>
              <a:rPr lang="sv-SE"/>
              <a:t>Klicka här för att ändra mall för rubrikformat</a:t>
            </a:r>
            <a:endParaRPr lang="de-DE" dirty="0"/>
          </a:p>
        </p:txBody>
      </p:sp>
      <p:sp>
        <p:nvSpPr>
          <p:cNvPr id="12" name="Datumsplatzhalter 11"/>
          <p:cNvSpPr>
            <a:spLocks noGrp="1"/>
          </p:cNvSpPr>
          <p:nvPr>
            <p:ph type="dt" sz="half" idx="14"/>
          </p:nvPr>
        </p:nvSpPr>
        <p:spPr/>
        <p:txBody>
          <a:bodyPr/>
          <a:lstStyle/>
          <a:p>
            <a:r>
              <a:rPr lang="sv-SE"/>
              <a:t>benign RE beam termination in JET</a:t>
            </a:r>
            <a:endParaRPr lang="de-DE" dirty="0"/>
          </a:p>
        </p:txBody>
      </p:sp>
      <p:sp>
        <p:nvSpPr>
          <p:cNvPr id="13" name="Fußzeilenplatzhalter 12"/>
          <p:cNvSpPr>
            <a:spLocks noGrp="1"/>
          </p:cNvSpPr>
          <p:nvPr>
            <p:ph type="ftr" sz="quarter" idx="15"/>
          </p:nvPr>
        </p:nvSpPr>
        <p:spPr/>
        <p:txBody>
          <a:bodyPr/>
          <a:lstStyle/>
          <a:p>
            <a:r>
              <a:rPr lang="de-DE"/>
              <a:t>Max-Planck-Institut für Plasmaphysik | Hannes Bergström | 05-06-2025</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63893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IPP bo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sv-SE"/>
              <a:t>benign RE beam termination in JET</a:t>
            </a:r>
            <a:endParaRPr lang="de-DE" dirty="0"/>
          </a:p>
        </p:txBody>
      </p:sp>
      <p:sp>
        <p:nvSpPr>
          <p:cNvPr id="6" name="Fußzeilenplatzhalter 5"/>
          <p:cNvSpPr>
            <a:spLocks noGrp="1"/>
          </p:cNvSpPr>
          <p:nvPr>
            <p:ph type="ftr" sz="quarter" idx="11"/>
          </p:nvPr>
        </p:nvSpPr>
        <p:spPr/>
        <p:txBody>
          <a:bodyPr/>
          <a:lstStyle/>
          <a:p>
            <a:r>
              <a:rPr lang="de-DE"/>
              <a:t>Max-Planck-Institut für Plasmaphysik | Hannes Bergström | 05-06-2025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pic>
        <p:nvPicPr>
          <p:cNvPr id="12" name="Grafik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315554871"/>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IPP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sv-SE"/>
              <a:t>benign RE beam termination in JET</a:t>
            </a:r>
            <a:endParaRPr lang="de-DE" dirty="0"/>
          </a:p>
        </p:txBody>
      </p:sp>
      <p:sp>
        <p:nvSpPr>
          <p:cNvPr id="6" name="Fußzeilenplatzhalter 5"/>
          <p:cNvSpPr>
            <a:spLocks noGrp="1"/>
          </p:cNvSpPr>
          <p:nvPr>
            <p:ph type="ftr" sz="quarter" idx="11"/>
          </p:nvPr>
        </p:nvSpPr>
        <p:spPr/>
        <p:txBody>
          <a:bodyPr/>
          <a:lstStyle/>
          <a:p>
            <a:r>
              <a:rPr lang="de-DE"/>
              <a:t>Max-Planck-Institut für Plasmaphysik | Hannes Bergström | 05-06-2025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pic>
        <p:nvPicPr>
          <p:cNvPr id="8" name="Grafik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3415940069"/>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PP bo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5559420"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sv-SE"/>
              <a:t>benign RE beam termination in JET</a:t>
            </a:r>
            <a:endParaRPr lang="de-DE" dirty="0"/>
          </a:p>
        </p:txBody>
      </p:sp>
      <p:sp>
        <p:nvSpPr>
          <p:cNvPr id="6" name="Fußzeilenplatzhalter 5"/>
          <p:cNvSpPr>
            <a:spLocks noGrp="1"/>
          </p:cNvSpPr>
          <p:nvPr>
            <p:ph type="ftr" sz="quarter" idx="11"/>
          </p:nvPr>
        </p:nvSpPr>
        <p:spPr/>
        <p:txBody>
          <a:bodyPr/>
          <a:lstStyle/>
          <a:p>
            <a:r>
              <a:rPr lang="de-DE"/>
              <a:t>Max-Planck-Institut für Plasmaphysik | Hannes Bergström | 05-06-2025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pic>
        <p:nvPicPr>
          <p:cNvPr id="14" name="Grafik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305335639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PP box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5590665"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sv-SE"/>
              <a:t>benign RE beam termination in JET</a:t>
            </a:r>
            <a:endParaRPr lang="de-DE" dirty="0"/>
          </a:p>
        </p:txBody>
      </p:sp>
      <p:sp>
        <p:nvSpPr>
          <p:cNvPr id="6" name="Fußzeilenplatzhalter 5"/>
          <p:cNvSpPr>
            <a:spLocks noGrp="1"/>
          </p:cNvSpPr>
          <p:nvPr>
            <p:ph type="ftr" sz="quarter" idx="11"/>
          </p:nvPr>
        </p:nvSpPr>
        <p:spPr/>
        <p:txBody>
          <a:bodyPr/>
          <a:lstStyle/>
          <a:p>
            <a:r>
              <a:rPr lang="de-DE"/>
              <a:t>Max-Planck-Institut für Plasmaphysik | Hannes Bergström | 05-06-2025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pic>
        <p:nvPicPr>
          <p:cNvPr id="10" name="Grafik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2613780513"/>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p>
            <a:r>
              <a:rPr lang="sv-SE"/>
              <a:t>benign RE beam termination in JET</a:t>
            </a:r>
            <a:endParaRPr lang="de-DE" dirty="0"/>
          </a:p>
        </p:txBody>
      </p:sp>
      <p:sp>
        <p:nvSpPr>
          <p:cNvPr id="9" name="Fußzeilenplatzhalter 8"/>
          <p:cNvSpPr>
            <a:spLocks noGrp="1"/>
          </p:cNvSpPr>
          <p:nvPr>
            <p:ph type="ftr" sz="quarter" idx="15"/>
          </p:nvPr>
        </p:nvSpPr>
        <p:spPr/>
        <p:txBody>
          <a:bodyPr/>
          <a:lstStyle/>
          <a:p>
            <a:r>
              <a:rPr lang="de-DE"/>
              <a:t>Max-Planck-Institut für Plasmaphysik | Hannes Bergström | 05-06-2025</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841349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sv-SE"/>
              <a:t>benign RE beam termination in JET</a:t>
            </a:r>
            <a:endParaRPr lang="de-DE" dirty="0"/>
          </a:p>
        </p:txBody>
      </p:sp>
      <p:sp>
        <p:nvSpPr>
          <p:cNvPr id="16" name="Fußzeilenplatzhalter 15"/>
          <p:cNvSpPr>
            <a:spLocks noGrp="1"/>
          </p:cNvSpPr>
          <p:nvPr>
            <p:ph type="ftr" sz="quarter" idx="15"/>
          </p:nvPr>
        </p:nvSpPr>
        <p:spPr/>
        <p:txBody>
          <a:bodyPr/>
          <a:lstStyle/>
          <a:p>
            <a:r>
              <a:rPr lang="de-DE"/>
              <a:t>Max-Planck-Institut für Plasmaphysik | Hannes Bergström | 05-06-2025</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706437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sv-SE"/>
              <a:t>benign RE beam termination in JET</a:t>
            </a:r>
            <a:endParaRPr lang="de-DE" dirty="0"/>
          </a:p>
        </p:txBody>
      </p:sp>
      <p:sp>
        <p:nvSpPr>
          <p:cNvPr id="13" name="Fußzeilenplatzhalter 12"/>
          <p:cNvSpPr>
            <a:spLocks noGrp="1"/>
          </p:cNvSpPr>
          <p:nvPr>
            <p:ph type="ftr" sz="quarter" idx="11"/>
          </p:nvPr>
        </p:nvSpPr>
        <p:spPr/>
        <p:txBody>
          <a:bodyPr/>
          <a:lstStyle/>
          <a:p>
            <a:r>
              <a:rPr lang="de-DE"/>
              <a:t>Max-Planck-Institut für Plasmaphysik | Hannes Bergström | 05-06-2025</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288349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sv-SE"/>
              <a:t>benign RE beam termination in JET</a:t>
            </a:r>
            <a:endParaRPr lang="de-DE" dirty="0"/>
          </a:p>
        </p:txBody>
      </p:sp>
      <p:sp>
        <p:nvSpPr>
          <p:cNvPr id="6" name="Fußzeilenplatzhalter 5"/>
          <p:cNvSpPr>
            <a:spLocks noGrp="1"/>
          </p:cNvSpPr>
          <p:nvPr>
            <p:ph type="ftr" sz="quarter" idx="11"/>
          </p:nvPr>
        </p:nvSpPr>
        <p:spPr/>
        <p:txBody>
          <a:bodyPr/>
          <a:lstStyle/>
          <a:p>
            <a:r>
              <a:rPr lang="de-DE"/>
              <a:t>Max-Planck-Institut für Plasmaphysik | Hannes Bergström | 05-06-2025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8639673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sv-SE"/>
              <a:t>benign RE beam termination in JET</a:t>
            </a:r>
            <a:endParaRPr lang="de-DE" dirty="0"/>
          </a:p>
        </p:txBody>
      </p:sp>
      <p:sp>
        <p:nvSpPr>
          <p:cNvPr id="6" name="Fußzeilenplatzhalter 5"/>
          <p:cNvSpPr>
            <a:spLocks noGrp="1"/>
          </p:cNvSpPr>
          <p:nvPr>
            <p:ph type="ftr" sz="quarter" idx="15"/>
          </p:nvPr>
        </p:nvSpPr>
        <p:spPr/>
        <p:txBody>
          <a:bodyPr/>
          <a:lstStyle/>
          <a:p>
            <a:r>
              <a:rPr lang="de-DE"/>
              <a:t>Max-Planck-Institut für Plasmaphysik | Hannes Bergström | 05-06-2025</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621803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sv-SE"/>
              <a:t>benign RE beam termination in JET</a:t>
            </a:r>
            <a:endParaRPr lang="de-DE" dirty="0"/>
          </a:p>
        </p:txBody>
      </p:sp>
      <p:sp>
        <p:nvSpPr>
          <p:cNvPr id="9" name="Fußzeilenplatzhalter 8"/>
          <p:cNvSpPr>
            <a:spLocks noGrp="1"/>
          </p:cNvSpPr>
          <p:nvPr>
            <p:ph type="ftr" sz="quarter" idx="11"/>
          </p:nvPr>
        </p:nvSpPr>
        <p:spPr/>
        <p:txBody>
          <a:bodyPr/>
          <a:lstStyle/>
          <a:p>
            <a:r>
              <a:rPr lang="de-DE"/>
              <a:t>Max-Planck-Institut für Plasmaphysik | Hannes Bergström | 05-06-2025</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667604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sv-SE"/>
              <a:t>benign RE beam termination in JET</a:t>
            </a:r>
            <a:endParaRPr lang="de-DE" dirty="0"/>
          </a:p>
        </p:txBody>
      </p:sp>
      <p:sp>
        <p:nvSpPr>
          <p:cNvPr id="12" name="Fußzeilenplatzhalter 11"/>
          <p:cNvSpPr>
            <a:spLocks noGrp="1"/>
          </p:cNvSpPr>
          <p:nvPr>
            <p:ph type="ftr" sz="quarter" idx="11"/>
          </p:nvPr>
        </p:nvSpPr>
        <p:spPr/>
        <p:txBody>
          <a:bodyPr/>
          <a:lstStyle/>
          <a:p>
            <a:r>
              <a:rPr lang="de-DE"/>
              <a:t>Max-Planck-Institut für Plasmaphysik | Hannes Bergström | 05-06-2025</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590818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sv-SE"/>
              <a:t>benign RE beam termination in JET</a:t>
            </a:r>
            <a:endParaRPr lang="de-DE" dirty="0"/>
          </a:p>
        </p:txBody>
      </p:sp>
      <p:sp>
        <p:nvSpPr>
          <p:cNvPr id="12" name="Fußzeilenplatzhalter 11"/>
          <p:cNvSpPr>
            <a:spLocks noGrp="1"/>
          </p:cNvSpPr>
          <p:nvPr>
            <p:ph type="ftr" sz="quarter" idx="11"/>
          </p:nvPr>
        </p:nvSpPr>
        <p:spPr/>
        <p:txBody>
          <a:bodyPr/>
          <a:lstStyle/>
          <a:p>
            <a:r>
              <a:rPr lang="de-DE"/>
              <a:t>Max-Planck-Institut für Plasmaphysik | Hannes Bergström | 05-06-2025</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32205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sv-SE"/>
              <a:t>benign RE beam termination in JET</a:t>
            </a:r>
            <a:endParaRPr lang="de-DE" dirty="0"/>
          </a:p>
        </p:txBody>
      </p:sp>
      <p:sp>
        <p:nvSpPr>
          <p:cNvPr id="13" name="Fußzeilenplatzhalter 12"/>
          <p:cNvSpPr>
            <a:spLocks noGrp="1"/>
          </p:cNvSpPr>
          <p:nvPr>
            <p:ph type="ftr" sz="quarter" idx="15"/>
          </p:nvPr>
        </p:nvSpPr>
        <p:spPr/>
        <p:txBody>
          <a:bodyPr/>
          <a:lstStyle/>
          <a:p>
            <a:r>
              <a:rPr lang="de-DE"/>
              <a:t>Max-Planck-Institut für Plasmaphysik | Hannes Bergström | 05-06-2025</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23768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sv-SE"/>
              <a:t>benign RE beam termination in JET</a:t>
            </a:r>
            <a:endParaRPr lang="de-DE" dirty="0"/>
          </a:p>
        </p:txBody>
      </p:sp>
      <p:sp>
        <p:nvSpPr>
          <p:cNvPr id="6" name="Fußzeilenplatzhalter 5"/>
          <p:cNvSpPr>
            <a:spLocks noGrp="1"/>
          </p:cNvSpPr>
          <p:nvPr>
            <p:ph type="ftr" sz="quarter" idx="11"/>
          </p:nvPr>
        </p:nvSpPr>
        <p:spPr/>
        <p:txBody>
          <a:bodyPr/>
          <a:lstStyle/>
          <a:p>
            <a:r>
              <a:rPr lang="de-DE"/>
              <a:t>Max-Planck-Institut für Plasmaphysik | Hannes Bergström | 05-06-2025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91919550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sv-SE"/>
              <a:t>benign RE beam termination in JET</a:t>
            </a:r>
            <a:endParaRPr lang="de-DE" dirty="0"/>
          </a:p>
        </p:txBody>
      </p:sp>
      <p:sp>
        <p:nvSpPr>
          <p:cNvPr id="6" name="Fußzeilenplatzhalter 5"/>
          <p:cNvSpPr>
            <a:spLocks noGrp="1"/>
          </p:cNvSpPr>
          <p:nvPr>
            <p:ph type="ftr" sz="quarter" idx="11"/>
          </p:nvPr>
        </p:nvSpPr>
        <p:spPr/>
        <p:txBody>
          <a:bodyPr/>
          <a:lstStyle/>
          <a:p>
            <a:r>
              <a:rPr lang="de-DE"/>
              <a:t>Max-Planck-Institut für Plasmaphysik | Hannes Bergström | 05-06-2025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366807336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de-DE" dirty="0"/>
          </a:p>
        </p:txBody>
      </p:sp>
      <p:sp>
        <p:nvSpPr>
          <p:cNvPr id="8" name="Datumsplatzhalter 7"/>
          <p:cNvSpPr>
            <a:spLocks noGrp="1"/>
          </p:cNvSpPr>
          <p:nvPr>
            <p:ph type="dt" sz="half" idx="14"/>
          </p:nvPr>
        </p:nvSpPr>
        <p:spPr/>
        <p:txBody>
          <a:bodyPr/>
          <a:lstStyle/>
          <a:p>
            <a:r>
              <a:rPr lang="sv-SE"/>
              <a:t>benign RE beam termination in JET</a:t>
            </a:r>
            <a:endParaRPr lang="de-DE" dirty="0"/>
          </a:p>
        </p:txBody>
      </p:sp>
      <p:sp>
        <p:nvSpPr>
          <p:cNvPr id="9" name="Fußzeilenplatzhalter 8"/>
          <p:cNvSpPr>
            <a:spLocks noGrp="1"/>
          </p:cNvSpPr>
          <p:nvPr>
            <p:ph type="ftr" sz="quarter" idx="15"/>
          </p:nvPr>
        </p:nvSpPr>
        <p:spPr/>
        <p:txBody>
          <a:bodyPr/>
          <a:lstStyle/>
          <a:p>
            <a:r>
              <a:rPr lang="de-DE"/>
              <a:t>Max-Planck-Institut für Plasmaphysik | Hannes Bergström | 05-06-2025</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sv-SE"/>
              <a:t>Klicka här för att ändra mall för rubrikformat</a:t>
            </a:r>
            <a:endParaRPr lang="de-DE"/>
          </a:p>
        </p:txBody>
      </p:sp>
    </p:spTree>
    <p:extLst>
      <p:ext uri="{BB962C8B-B14F-4D97-AF65-F5344CB8AC3E}">
        <p14:creationId xmlns:p14="http://schemas.microsoft.com/office/powerpoint/2010/main" val="3627371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sv-SE"/>
              <a:t>benign RE beam termination in JET</a:t>
            </a:r>
            <a:endParaRPr lang="de-DE" dirty="0"/>
          </a:p>
        </p:txBody>
      </p:sp>
      <p:sp>
        <p:nvSpPr>
          <p:cNvPr id="16" name="Fußzeilenplatzhalter 15"/>
          <p:cNvSpPr>
            <a:spLocks noGrp="1"/>
          </p:cNvSpPr>
          <p:nvPr>
            <p:ph type="ftr" sz="quarter" idx="15"/>
          </p:nvPr>
        </p:nvSpPr>
        <p:spPr/>
        <p:txBody>
          <a:bodyPr/>
          <a:lstStyle/>
          <a:p>
            <a:r>
              <a:rPr lang="de-DE"/>
              <a:t>Max-Planck-Institut für Plasmaphysik | Hannes Bergström | 05-06-2025</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de-DE" dirty="0"/>
          </a:p>
        </p:txBody>
      </p:sp>
      <p:sp>
        <p:nvSpPr>
          <p:cNvPr id="2" name="Titel 1"/>
          <p:cNvSpPr>
            <a:spLocks noGrp="1"/>
          </p:cNvSpPr>
          <p:nvPr>
            <p:ph type="title"/>
          </p:nvPr>
        </p:nvSpPr>
        <p:spPr/>
        <p:txBody>
          <a:bodyPr/>
          <a:lstStyle/>
          <a:p>
            <a:r>
              <a:rPr lang="sv-SE"/>
              <a:t>Klicka här för att ändra mall för rubrikformat</a:t>
            </a:r>
            <a:endParaRPr lang="de-DE"/>
          </a:p>
        </p:txBody>
      </p:sp>
    </p:spTree>
    <p:extLst>
      <p:ext uri="{BB962C8B-B14F-4D97-AF65-F5344CB8AC3E}">
        <p14:creationId xmlns:p14="http://schemas.microsoft.com/office/powerpoint/2010/main" val="317614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14" name="Titel 13"/>
          <p:cNvSpPr>
            <a:spLocks noGrp="1"/>
          </p:cNvSpPr>
          <p:nvPr>
            <p:ph type="title"/>
          </p:nvPr>
        </p:nvSpPr>
        <p:spPr/>
        <p:txBody>
          <a:bodyPr/>
          <a:lstStyle/>
          <a:p>
            <a:r>
              <a:rPr lang="sv-SE"/>
              <a:t>Klicka här för att ändra mall för rubrikformat</a:t>
            </a:r>
            <a:endParaRPr lang="de-DE"/>
          </a:p>
        </p:txBody>
      </p:sp>
      <p:sp>
        <p:nvSpPr>
          <p:cNvPr id="12" name="Datumsplatzhalter 11"/>
          <p:cNvSpPr>
            <a:spLocks noGrp="1"/>
          </p:cNvSpPr>
          <p:nvPr>
            <p:ph type="dt" sz="half" idx="10"/>
          </p:nvPr>
        </p:nvSpPr>
        <p:spPr/>
        <p:txBody>
          <a:bodyPr/>
          <a:lstStyle/>
          <a:p>
            <a:r>
              <a:rPr lang="sv-SE"/>
              <a:t>benign RE beam termination in JET</a:t>
            </a:r>
            <a:endParaRPr lang="de-DE" dirty="0"/>
          </a:p>
        </p:txBody>
      </p:sp>
      <p:sp>
        <p:nvSpPr>
          <p:cNvPr id="13" name="Fußzeilenplatzhalter 12"/>
          <p:cNvSpPr>
            <a:spLocks noGrp="1"/>
          </p:cNvSpPr>
          <p:nvPr>
            <p:ph type="ftr" sz="quarter" idx="11"/>
          </p:nvPr>
        </p:nvSpPr>
        <p:spPr/>
        <p:txBody>
          <a:bodyPr/>
          <a:lstStyle/>
          <a:p>
            <a:r>
              <a:rPr lang="de-DE"/>
              <a:t>Max-Planck-Institut für Plasmaphysik | Hannes Bergström | 05-06-2025</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312673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sv-SE"/>
              <a:t>benign RE beam termination in JET</a:t>
            </a:r>
            <a:endParaRPr lang="de-DE" dirty="0"/>
          </a:p>
        </p:txBody>
      </p:sp>
      <p:sp>
        <p:nvSpPr>
          <p:cNvPr id="6" name="Fußzeilenplatzhalter 5"/>
          <p:cNvSpPr>
            <a:spLocks noGrp="1"/>
          </p:cNvSpPr>
          <p:nvPr>
            <p:ph type="ftr" sz="quarter" idx="15"/>
          </p:nvPr>
        </p:nvSpPr>
        <p:spPr/>
        <p:txBody>
          <a:bodyPr/>
          <a:lstStyle/>
          <a:p>
            <a:r>
              <a:rPr lang="de-DE"/>
              <a:t>Max-Planck-Institut für Plasmaphysik | Hannes Bergström | 05-06-2025</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57924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sv-SE"/>
              <a:t>benign RE beam termination in JET</a:t>
            </a:r>
            <a:endParaRPr lang="de-DE" dirty="0"/>
          </a:p>
        </p:txBody>
      </p:sp>
      <p:sp>
        <p:nvSpPr>
          <p:cNvPr id="9" name="Fußzeilenplatzhalter 8"/>
          <p:cNvSpPr>
            <a:spLocks noGrp="1"/>
          </p:cNvSpPr>
          <p:nvPr>
            <p:ph type="ftr" sz="quarter" idx="11"/>
          </p:nvPr>
        </p:nvSpPr>
        <p:spPr/>
        <p:txBody>
          <a:bodyPr/>
          <a:lstStyle/>
          <a:p>
            <a:r>
              <a:rPr lang="de-DE"/>
              <a:t>Max-Planck-Institut für Plasmaphysik | Hannes Bergström | 05-06-2025</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1265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2.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oleObject" Target="../embeddings/oleObject1.bin"/><Relationship Id="rId2" Type="http://schemas.openxmlformats.org/officeDocument/2006/relationships/slideLayout" Target="../slideLayouts/slideLayout14.xml"/><Relationship Id="rId16" Type="http://schemas.openxmlformats.org/officeDocument/2006/relationships/image" Target="../media/image1.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16.xml"/><Relationship Id="rId10" Type="http://schemas.openxmlformats.org/officeDocument/2006/relationships/slideLayout" Target="../slideLayouts/slideLayout22.xml"/><Relationship Id="rId19" Type="http://schemas.openxmlformats.org/officeDocument/2006/relationships/image" Target="../media/image9.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sv-SE"/>
              <a:t>benign RE beam termination in JET</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a:t>Max-Planck-Institut für Plasmaphysik | Hannes Bergström | 05-06-2025</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67738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userDrawn="1">
          <p15:clr>
            <a:srgbClr val="F26B43"/>
          </p15:clr>
        </p15:guide>
        <p15:guide id="6" orient="horz" pos="1014">
          <p15:clr>
            <a:srgbClr val="F26B43"/>
          </p15:clr>
        </p15:guide>
        <p15:guide id="7" orient="horz" pos="4133" userDrawn="1">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sv-SE"/>
              <a:t>benign RE beam termination in JET</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a:t>Max-Planck-Institut für Plasmaphysik | Hannes Bergström | 05-06-2025</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pic>
        <p:nvPicPr>
          <p:cNvPr id="12" name="Grafik 11"/>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726172" y="251093"/>
            <a:ext cx="555168" cy="495297"/>
          </a:xfrm>
          <a:prstGeom prst="rect">
            <a:avLst/>
          </a:prstGeom>
        </p:spPr>
      </p:pic>
    </p:spTree>
    <p:extLst>
      <p:ext uri="{BB962C8B-B14F-4D97-AF65-F5344CB8AC3E}">
        <p14:creationId xmlns:p14="http://schemas.microsoft.com/office/powerpoint/2010/main" val="314088618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lstStyle/>
          <a:p>
            <a:endParaRPr lang="en-US" noProof="0" dirty="0"/>
          </a:p>
        </p:txBody>
      </p:sp>
      <p:sp>
        <p:nvSpPr>
          <p:cNvPr id="7" name="Titel 6"/>
          <p:cNvSpPr>
            <a:spLocks noGrp="1"/>
          </p:cNvSpPr>
          <p:nvPr>
            <p:ph type="title"/>
          </p:nvPr>
        </p:nvSpPr>
        <p:spPr>
          <a:xfrm>
            <a:off x="1036637" y="1956206"/>
            <a:ext cx="8497887" cy="2625954"/>
          </a:xfrm>
        </p:spPr>
        <p:txBody>
          <a:bodyPr/>
          <a:lstStyle/>
          <a:p>
            <a:r>
              <a:rPr lang="en-US" sz="2800" noProof="0" dirty="0">
                <a:effectLst/>
                <a:latin typeface="Helvetica" pitchFamily="2" charset="0"/>
              </a:rPr>
              <a:t>Hybrid kinetic-MHD simulations of benign RE beam termination in JET</a:t>
            </a:r>
            <a:r>
              <a:rPr lang="en-US" sz="2800" noProof="0" dirty="0">
                <a:latin typeface="Helvetica" pitchFamily="2" charset="0"/>
              </a:rPr>
              <a:t>: Current progress and future work</a:t>
            </a:r>
            <a:br>
              <a:rPr lang="en-US" sz="2400" noProof="0" dirty="0">
                <a:effectLst/>
                <a:latin typeface="Helvetica" pitchFamily="2" charset="0"/>
              </a:rPr>
            </a:br>
            <a:br>
              <a:rPr lang="en-US" sz="2400" noProof="0" dirty="0">
                <a:effectLst/>
                <a:latin typeface="Helvetica" pitchFamily="2" charset="0"/>
              </a:rPr>
            </a:br>
            <a:r>
              <a:rPr lang="en-US" sz="2000" b="0" noProof="0" dirty="0"/>
              <a:t>H. Bergström,  M. Hoelzl, N. </a:t>
            </a:r>
            <a:r>
              <a:rPr lang="en-US" sz="2000" b="0" noProof="0" dirty="0" err="1"/>
              <a:t>Schoonheere</a:t>
            </a:r>
            <a:r>
              <a:rPr lang="en-US" sz="2000" b="0" noProof="0" dirty="0"/>
              <a:t>, S-J. Liu, V. Bandaru,</a:t>
            </a:r>
            <a:br>
              <a:rPr lang="en-US" sz="2000" b="0" noProof="0" dirty="0"/>
            </a:br>
            <a:r>
              <a:rPr lang="en-US" sz="2000" b="0" noProof="0" dirty="0"/>
              <a:t>P. </a:t>
            </a:r>
            <a:r>
              <a:rPr lang="en-US" sz="2000" b="0" noProof="0" dirty="0" err="1"/>
              <a:t>Halldestam</a:t>
            </a:r>
            <a:r>
              <a:rPr lang="en-US" sz="2000" b="0" noProof="0" dirty="0"/>
              <a:t>, JOREK Team, JET Contributors</a:t>
            </a:r>
            <a:br>
              <a:rPr lang="en-US" noProof="0" dirty="0">
                <a:effectLst/>
                <a:latin typeface="Helvetica" pitchFamily="2" charset="0"/>
              </a:rPr>
            </a:br>
            <a:br>
              <a:rPr lang="en-US" noProof="0" dirty="0"/>
            </a:br>
            <a:endParaRPr lang="en-US" noProof="0" dirty="0"/>
          </a:p>
        </p:txBody>
      </p:sp>
      <p:sp>
        <p:nvSpPr>
          <p:cNvPr id="3" name="Datumsplatzhalter 2"/>
          <p:cNvSpPr>
            <a:spLocks noGrp="1"/>
          </p:cNvSpPr>
          <p:nvPr>
            <p:ph type="dt" sz="half" idx="10"/>
          </p:nvPr>
        </p:nvSpPr>
        <p:spPr/>
        <p:txBody>
          <a:bodyPr/>
          <a:lstStyle/>
          <a:p>
            <a:r>
              <a:rPr lang="sv-SE" noProof="0"/>
              <a:t>benign RE beam termination in JET</a:t>
            </a:r>
            <a:endParaRPr lang="en-US" noProof="0" dirty="0"/>
          </a:p>
        </p:txBody>
      </p:sp>
      <p:sp>
        <p:nvSpPr>
          <p:cNvPr id="2" name="Fußzeilenplatzhalter 1"/>
          <p:cNvSpPr>
            <a:spLocks noGrp="1"/>
          </p:cNvSpPr>
          <p:nvPr>
            <p:ph type="ftr" sz="quarter" idx="11"/>
          </p:nvPr>
        </p:nvSpPr>
        <p:spPr/>
        <p:txBody>
          <a:bodyPr/>
          <a:lstStyle/>
          <a:p>
            <a:r>
              <a:rPr lang="en-US" noProof="0"/>
              <a:t>Max-Planck-Institut für Plasmaphysik | Hannes Bergström | 05-06-2025</a:t>
            </a:r>
            <a:endParaRPr lang="en-US" noProof="0" dirty="0"/>
          </a:p>
        </p:txBody>
      </p:sp>
      <p:sp>
        <p:nvSpPr>
          <p:cNvPr id="4" name="Foliennummernplatzhalter 3"/>
          <p:cNvSpPr>
            <a:spLocks noGrp="1"/>
          </p:cNvSpPr>
          <p:nvPr>
            <p:ph type="sldNum" sz="quarter" idx="12"/>
          </p:nvPr>
        </p:nvSpPr>
        <p:spPr/>
        <p:txBody>
          <a:bodyPr/>
          <a:lstStyle/>
          <a:p>
            <a:fld id="{3B1A4699-952B-42DA-8DC4-38A59B49610C}" type="slidenum">
              <a:rPr lang="en-US" noProof="0" smtClean="0"/>
              <a:pPr/>
              <a:t>1</a:t>
            </a:fld>
            <a:endParaRPr lang="en-US" noProof="0" dirty="0"/>
          </a:p>
        </p:txBody>
      </p:sp>
    </p:spTree>
    <p:extLst>
      <p:ext uri="{BB962C8B-B14F-4D97-AF65-F5344CB8AC3E}">
        <p14:creationId xmlns:p14="http://schemas.microsoft.com/office/powerpoint/2010/main" val="493500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BFB47CE-EAC4-03D3-A798-F0608EE3397C}"/>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90CF460B-EB3C-94B7-260E-F048F2D9BD13}"/>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9DC65248-ED34-3A5C-CE91-9108609A77DD}"/>
              </a:ext>
            </a:extLst>
          </p:cNvPr>
          <p:cNvSpPr>
            <a:spLocks noGrp="1"/>
          </p:cNvSpPr>
          <p:nvPr>
            <p:ph type="sldNum" sz="quarter" idx="16"/>
          </p:nvPr>
        </p:nvSpPr>
        <p:spPr/>
        <p:txBody>
          <a:bodyPr/>
          <a:lstStyle/>
          <a:p>
            <a:fld id="{ECE691D0-CC49-4FC7-9C4D-6112B0CB3A76}" type="slidenum">
              <a:rPr lang="en-US" noProof="0" smtClean="0"/>
              <a:pPr/>
              <a:t>10</a:t>
            </a:fld>
            <a:endParaRPr lang="en-US" noProof="0" dirty="0"/>
          </a:p>
        </p:txBody>
      </p:sp>
      <p:sp>
        <p:nvSpPr>
          <p:cNvPr id="6" name="Rubrik 5">
            <a:extLst>
              <a:ext uri="{FF2B5EF4-FFF2-40B4-BE49-F238E27FC236}">
                <a16:creationId xmlns:a16="http://schemas.microsoft.com/office/drawing/2014/main" id="{4A8F536F-0B7D-0D75-AE65-C7E042C3A52B}"/>
              </a:ext>
            </a:extLst>
          </p:cNvPr>
          <p:cNvSpPr>
            <a:spLocks noGrp="1"/>
          </p:cNvSpPr>
          <p:nvPr>
            <p:ph type="title"/>
          </p:nvPr>
        </p:nvSpPr>
        <p:spPr/>
        <p:txBody>
          <a:bodyPr/>
          <a:lstStyle/>
          <a:p>
            <a:r>
              <a:rPr lang="en-US" noProof="0" dirty="0"/>
              <a:t>3D Verification: linear tearing mode growth rate</a:t>
            </a:r>
          </a:p>
        </p:txBody>
      </p:sp>
      <p:sp>
        <p:nvSpPr>
          <p:cNvPr id="7" name="Google Shape;242;p29">
            <a:extLst>
              <a:ext uri="{FF2B5EF4-FFF2-40B4-BE49-F238E27FC236}">
                <a16:creationId xmlns:a16="http://schemas.microsoft.com/office/drawing/2014/main" id="{4FFB285A-61BA-3176-9296-38FFD2E25435}"/>
              </a:ext>
            </a:extLst>
          </p:cNvPr>
          <p:cNvSpPr txBox="1">
            <a:spLocks/>
          </p:cNvSpPr>
          <p:nvPr/>
        </p:nvSpPr>
        <p:spPr bwMode="auto">
          <a:xfrm>
            <a:off x="658812" y="1111874"/>
            <a:ext cx="5265600" cy="4098472"/>
          </a:xfrm>
          <a:prstGeom prst="rect">
            <a:avLst/>
          </a:prstGeom>
        </p:spPr>
        <p:txBody>
          <a:bodyPr spcFirstLastPara="1" wrap="square" lIns="0" tIns="45700" rIns="0" bIns="45700" anchor="t" anchorCtr="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indent="-342900">
              <a:buFont typeface="Arial" panose="020B0604020202020204" pitchFamily="34" charset="0"/>
              <a:buChar char="●"/>
              <a:defRPr/>
            </a:pPr>
            <a:r>
              <a:rPr lang="en-US" noProof="0" dirty="0"/>
              <a:t>Impact of REs on TM growth studied in (Helander </a:t>
            </a:r>
            <a:r>
              <a:rPr lang="en-US" i="1" noProof="0" dirty="0"/>
              <a:t>et al</a:t>
            </a:r>
            <a:r>
              <a:rPr lang="en-US" noProof="0" dirty="0"/>
              <a:t> 2007) [2].</a:t>
            </a:r>
          </a:p>
          <a:p>
            <a:pPr indent="-342900">
              <a:buFont typeface="Arial" panose="020B0604020202020204" pitchFamily="34" charset="0"/>
              <a:buChar char="●"/>
              <a:defRPr/>
            </a:pPr>
            <a:r>
              <a:rPr lang="en-US" noProof="0" dirty="0">
                <a:ea typeface="PT Serif"/>
              </a:rPr>
              <a:t>Ideal MHD independent of current carrier, </a:t>
            </a:r>
            <a:r>
              <a:rPr lang="en-US" u="sng" noProof="0" dirty="0">
                <a:ea typeface="PT Serif"/>
              </a:rPr>
              <a:t>not resistive MHD</a:t>
            </a:r>
            <a:r>
              <a:rPr lang="en-US" noProof="0" dirty="0">
                <a:ea typeface="PT Serif"/>
              </a:rPr>
              <a:t>.</a:t>
            </a:r>
          </a:p>
          <a:p>
            <a:pPr indent="-342900">
              <a:buFont typeface="Arial" panose="020B0604020202020204" pitchFamily="34" charset="0"/>
              <a:buChar char="●"/>
              <a:defRPr/>
            </a:pPr>
            <a:r>
              <a:rPr lang="en-US" noProof="0" dirty="0">
                <a:ea typeface="PT Serif"/>
              </a:rPr>
              <a:t>Similar results at low resistivity: 3/5 power scaling.</a:t>
            </a:r>
          </a:p>
          <a:p>
            <a:pPr indent="-342900">
              <a:buFont typeface="Arial" panose="020B0604020202020204" pitchFamily="34" charset="0"/>
              <a:buChar char="●"/>
              <a:defRPr/>
            </a:pPr>
            <a:r>
              <a:rPr lang="en-US" noProof="0" dirty="0">
                <a:ea typeface="PT Serif"/>
              </a:rPr>
              <a:t>At high resistivity: correction term vanishes in the case of RE current.</a:t>
            </a:r>
          </a:p>
          <a:p>
            <a:pPr indent="-342900">
              <a:buFont typeface="Arial" panose="020B0604020202020204" pitchFamily="34" charset="0"/>
              <a:buChar char="●"/>
              <a:defRPr/>
            </a:pPr>
            <a:r>
              <a:rPr lang="en-US" noProof="0" dirty="0">
                <a:ea typeface="PT Serif"/>
              </a:rPr>
              <a:t>Growth rate of (2,1) TM studied in (Liu </a:t>
            </a:r>
            <a:r>
              <a:rPr lang="en-US" i="1" noProof="0" dirty="0">
                <a:ea typeface="PT Serif"/>
              </a:rPr>
              <a:t>et al</a:t>
            </a:r>
            <a:r>
              <a:rPr lang="en-US" noProof="0" dirty="0">
                <a:ea typeface="PT Serif"/>
              </a:rPr>
              <a:t> 2020) [3], </a:t>
            </a:r>
            <a:r>
              <a:rPr lang="en-US" u="sng" noProof="0" dirty="0">
                <a:ea typeface="PT Serif"/>
              </a:rPr>
              <a:t>also discussed resulting rotational frequency.</a:t>
            </a:r>
          </a:p>
        </p:txBody>
      </p:sp>
      <p:sp>
        <p:nvSpPr>
          <p:cNvPr id="8" name="TextBox 7">
            <a:extLst>
              <a:ext uri="{FF2B5EF4-FFF2-40B4-BE49-F238E27FC236}">
                <a16:creationId xmlns:a16="http://schemas.microsoft.com/office/drawing/2014/main" id="{FA6DF2CB-BF9A-AD4F-6A99-E65D1F6EE8F6}"/>
              </a:ext>
            </a:extLst>
          </p:cNvPr>
          <p:cNvSpPr txBox="1"/>
          <p:nvPr/>
        </p:nvSpPr>
        <p:spPr bwMode="auto">
          <a:xfrm>
            <a:off x="619708" y="6121975"/>
            <a:ext cx="5730823" cy="738664"/>
          </a:xfrm>
          <a:prstGeom prst="rect">
            <a:avLst/>
          </a:prstGeom>
          <a:noFill/>
        </p:spPr>
        <p:txBody>
          <a:bodyPr wrap="square" lIns="91440" tIns="45720" rIns="91440" bIns="45720" rtlCol="0" anchor="t">
            <a:spAutoFit/>
          </a:bodyPr>
          <a:lstStyle/>
          <a:p>
            <a:pPr>
              <a:defRPr/>
            </a:pPr>
            <a:r>
              <a:rPr lang="en-US" sz="1400" noProof="0" dirty="0">
                <a:solidFill>
                  <a:schemeClr val="bg1">
                    <a:lumMod val="65000"/>
                  </a:schemeClr>
                </a:solidFill>
              </a:rPr>
              <a:t>[2] </a:t>
            </a:r>
            <a:r>
              <a:rPr lang="en-US" sz="1400" i="1" noProof="0" dirty="0">
                <a:solidFill>
                  <a:schemeClr val="bg1">
                    <a:lumMod val="65000"/>
                  </a:schemeClr>
                </a:solidFill>
              </a:rPr>
              <a:t>P. Helander et al, Phys. Plasmas 14 122102 (2007)</a:t>
            </a:r>
            <a:endParaRPr lang="en-US" sz="1400" noProof="0" dirty="0">
              <a:solidFill>
                <a:schemeClr val="bg1">
                  <a:lumMod val="65000"/>
                </a:schemeClr>
              </a:solidFill>
            </a:endParaRPr>
          </a:p>
          <a:p>
            <a:pPr>
              <a:defRPr/>
            </a:pPr>
            <a:r>
              <a:rPr lang="en-US" sz="1400" noProof="0" dirty="0">
                <a:solidFill>
                  <a:schemeClr val="bg1">
                    <a:lumMod val="65000"/>
                  </a:schemeClr>
                </a:solidFill>
              </a:rPr>
              <a:t>[3] </a:t>
            </a:r>
            <a:r>
              <a:rPr lang="en-US" sz="1400" i="1" noProof="0" dirty="0">
                <a:solidFill>
                  <a:schemeClr val="bg1">
                    <a:lumMod val="65000"/>
                  </a:schemeClr>
                </a:solidFill>
              </a:rPr>
              <a:t>C. Liu et al, Phys. Plasmas 27 092507 (2020)</a:t>
            </a:r>
            <a:endParaRPr lang="en-US" sz="1400" noProof="0" dirty="0">
              <a:solidFill>
                <a:schemeClr val="bg1">
                  <a:lumMod val="65000"/>
                </a:schemeClr>
              </a:solidFill>
            </a:endParaRPr>
          </a:p>
          <a:p>
            <a:pPr>
              <a:defRPr/>
            </a:pPr>
            <a:endParaRPr lang="en-US" sz="1400" noProof="0" dirty="0">
              <a:solidFill>
                <a:schemeClr val="bg1">
                  <a:lumMod val="65000"/>
                </a:schemeClr>
              </a:solidFill>
            </a:endParaRPr>
          </a:p>
        </p:txBody>
      </p:sp>
      <p:pic>
        <p:nvPicPr>
          <p:cNvPr id="9" name="Bildobjekt 8" descr="En bild som visar text, diagram, linje, Graf&#10;&#10;Automatiskt genererad beskrivning">
            <a:extLst>
              <a:ext uri="{FF2B5EF4-FFF2-40B4-BE49-F238E27FC236}">
                <a16:creationId xmlns:a16="http://schemas.microsoft.com/office/drawing/2014/main" id="{F0A52E55-F16B-7DDA-78C6-19094F68C0F0}"/>
              </a:ext>
            </a:extLst>
          </p:cNvPr>
          <p:cNvPicPr>
            <a:picLocks noChangeAspect="1"/>
          </p:cNvPicPr>
          <p:nvPr/>
        </p:nvPicPr>
        <p:blipFill>
          <a:blip r:embed="rId2"/>
          <a:srcRect l="52188" r="96" b="286"/>
          <a:stretch/>
        </p:blipFill>
        <p:spPr bwMode="auto">
          <a:xfrm>
            <a:off x="7153446" y="3722931"/>
            <a:ext cx="4126847" cy="2874570"/>
          </a:xfrm>
          <a:prstGeom prst="rect">
            <a:avLst/>
          </a:prstGeom>
        </p:spPr>
      </p:pic>
      <p:pic>
        <p:nvPicPr>
          <p:cNvPr id="10" name="Bildobjekt 9" descr="En bild som visar text, diagram, linje, Graf&#10;&#10;Automatiskt genererad beskrivning">
            <a:extLst>
              <a:ext uri="{FF2B5EF4-FFF2-40B4-BE49-F238E27FC236}">
                <a16:creationId xmlns:a16="http://schemas.microsoft.com/office/drawing/2014/main" id="{38D814DD-3FF2-64E9-8851-E01FE1A96443}"/>
              </a:ext>
            </a:extLst>
          </p:cNvPr>
          <p:cNvPicPr>
            <a:picLocks noChangeAspect="1"/>
          </p:cNvPicPr>
          <p:nvPr/>
        </p:nvPicPr>
        <p:blipFill>
          <a:blip r:embed="rId2"/>
          <a:srcRect l="-178" t="94" r="52312" b="286"/>
          <a:stretch/>
        </p:blipFill>
        <p:spPr bwMode="auto">
          <a:xfrm>
            <a:off x="7131549" y="941426"/>
            <a:ext cx="4123053" cy="2880328"/>
          </a:xfrm>
          <a:prstGeom prst="rect">
            <a:avLst/>
          </a:prstGeom>
        </p:spPr>
      </p:pic>
      <p:sp>
        <p:nvSpPr>
          <p:cNvPr id="11" name="Google Shape;242;p29">
            <a:extLst>
              <a:ext uri="{FF2B5EF4-FFF2-40B4-BE49-F238E27FC236}">
                <a16:creationId xmlns:a16="http://schemas.microsoft.com/office/drawing/2014/main" id="{7A8F0D51-DFA0-6370-04B5-C46807D574DB}"/>
              </a:ext>
            </a:extLst>
          </p:cNvPr>
          <p:cNvSpPr txBox="1">
            <a:spLocks/>
          </p:cNvSpPr>
          <p:nvPr/>
        </p:nvSpPr>
        <p:spPr bwMode="auto">
          <a:xfrm>
            <a:off x="544142" y="4958416"/>
            <a:ext cx="5265600" cy="1175658"/>
          </a:xfrm>
          <a:prstGeom prst="rect">
            <a:avLst/>
          </a:prstGeom>
          <a:noFill/>
          <a:ln>
            <a:noFill/>
          </a:ln>
        </p:spPr>
        <p:txBody>
          <a:bodyPr spcFirstLastPara="1" wrap="square" lIns="0" tIns="45700" rIns="0" bIns="45700" anchor="t" anchorCtr="0">
            <a:normAutofit/>
          </a:bodyPr>
          <a:lstStyle>
            <a:defPPr marR="0" lvl="0" algn="l">
              <a:lnSpc>
                <a:spcPct val="100000"/>
              </a:lnSpc>
              <a:spcBef>
                <a:spcPts val="0"/>
              </a:spcBef>
              <a:spcAft>
                <a:spcPts val="0"/>
              </a:spcAft>
            </a:defPPr>
            <a:lvl1pPr marL="457200" marR="0" lvl="0" indent="-228600" algn="l">
              <a:lnSpc>
                <a:spcPct val="12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defRPr>
            </a:lvl1pPr>
            <a:lvl2pPr marL="914400" marR="0" lvl="1" indent="-228600" algn="l">
              <a:lnSpc>
                <a:spcPct val="120000"/>
              </a:lnSpc>
              <a:spcBef>
                <a:spcPts val="600"/>
              </a:spcBef>
              <a:spcAft>
                <a:spcPts val="0"/>
              </a:spcAft>
              <a:buClr>
                <a:schemeClr val="dk2"/>
              </a:buClr>
              <a:buSzPts val="1800"/>
              <a:buFont typeface="Arial"/>
              <a:buNone/>
              <a:defRPr sz="1800" b="1" i="0" u="none" strike="noStrike" cap="none">
                <a:solidFill>
                  <a:schemeClr val="dk2"/>
                </a:solidFill>
                <a:latin typeface="Arial"/>
                <a:ea typeface="Arial"/>
                <a:cs typeface="Arial"/>
              </a:defRPr>
            </a:lvl2pPr>
            <a:lvl3pPr marL="1371600" marR="0" lvl="2" indent="-342900" algn="l">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3pPr>
            <a:lvl4pPr marL="1828800" marR="0" lvl="3" indent="-342900" algn="l">
              <a:lnSpc>
                <a:spcPct val="120000"/>
              </a:lnSpc>
              <a:spcBef>
                <a:spcPts val="600"/>
              </a:spcBef>
              <a:spcAft>
                <a:spcPts val="0"/>
              </a:spcAft>
              <a:buClr>
                <a:schemeClr val="dk2"/>
              </a:buClr>
              <a:buSzPts val="1800"/>
              <a:buFont typeface="Arial"/>
              <a:buChar char="•"/>
              <a:defRPr sz="1800" b="1" i="0" u="none" strike="noStrike" cap="none">
                <a:solidFill>
                  <a:schemeClr val="dk2"/>
                </a:solidFill>
                <a:latin typeface="Arial"/>
                <a:ea typeface="Arial"/>
                <a:cs typeface="Arial"/>
              </a:defRPr>
            </a:lvl4pPr>
            <a:lvl5pPr marL="2286000" marR="0" lvl="4" indent="-342900" algn="l">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5pPr>
            <a:lvl6pPr marL="2743200" marR="0" lvl="5" indent="-354329" algn="l">
              <a:lnSpc>
                <a:spcPct val="100000"/>
              </a:lnSpc>
              <a:spcBef>
                <a:spcPts val="300"/>
              </a:spcBef>
              <a:spcAft>
                <a:spcPts val="0"/>
              </a:spcAft>
              <a:buClr>
                <a:schemeClr val="dk1"/>
              </a:buClr>
              <a:buSzPts val="1980"/>
              <a:buFont typeface="Noto Sans Symbols"/>
              <a:buChar char="−"/>
              <a:defRPr sz="1800" b="0" i="0" u="none" strike="noStrike" cap="none">
                <a:solidFill>
                  <a:schemeClr val="dk1"/>
                </a:solidFill>
                <a:latin typeface="Arial"/>
                <a:ea typeface="Arial"/>
                <a:cs typeface="Arial"/>
              </a:defRPr>
            </a:lvl6pPr>
            <a:lvl7pPr marL="3200400" marR="0" lvl="6" indent="-342900" algn="l">
              <a:lnSpc>
                <a:spcPct val="100000"/>
              </a:lnSpc>
              <a:spcBef>
                <a:spcPts val="600"/>
              </a:spcBef>
              <a:spcAft>
                <a:spcPts val="0"/>
              </a:spcAft>
              <a:buClr>
                <a:schemeClr val="dk2"/>
              </a:buClr>
              <a:buSzPts val="1800"/>
              <a:buFont typeface="Noto Sans Symbols"/>
              <a:buChar char="🡦"/>
              <a:defRPr sz="1500" b="0" i="1" u="none" strike="noStrike" cap="none">
                <a:solidFill>
                  <a:schemeClr val="dk2"/>
                </a:solidFill>
                <a:latin typeface="Arial"/>
                <a:ea typeface="Arial"/>
                <a:cs typeface="Arial"/>
              </a:defRPr>
            </a:lvl7pPr>
            <a:lvl8pPr marL="3657600" marR="0" lvl="7" indent="-228600" algn="l">
              <a:lnSpc>
                <a:spcPct val="100000"/>
              </a:lnSpc>
              <a:spcBef>
                <a:spcPts val="525"/>
              </a:spcBef>
              <a:spcAft>
                <a:spcPts val="0"/>
              </a:spcAft>
              <a:buClr>
                <a:srgbClr val="7F7F7F"/>
              </a:buClr>
              <a:buSzPts val="1980"/>
              <a:buFont typeface="Noto Sans Symbols"/>
              <a:buNone/>
              <a:defRPr sz="1000" b="0" i="1" u="none" strike="noStrike" cap="none">
                <a:solidFill>
                  <a:srgbClr val="7F7F7F"/>
                </a:solidFill>
                <a:latin typeface="Arial"/>
                <a:ea typeface="Arial"/>
                <a:cs typeface="Arial"/>
              </a:defRPr>
            </a:lvl8pPr>
            <a:lvl9pPr marL="4114800" marR="0" lvl="8" indent="-228600" algn="l">
              <a:lnSpc>
                <a:spcPct val="61111"/>
              </a:lnSpc>
              <a:spcBef>
                <a:spcPts val="525"/>
              </a:spcBef>
              <a:spcAft>
                <a:spcPts val="0"/>
              </a:spcAft>
              <a:buClr>
                <a:srgbClr val="7F7F7F"/>
              </a:buClr>
              <a:buSzPts val="1800"/>
              <a:buFont typeface="Arial"/>
              <a:buNone/>
              <a:defRPr sz="800" b="0" i="1" u="none" strike="noStrike" cap="none">
                <a:solidFill>
                  <a:srgbClr val="7F7F7F"/>
                </a:solidFill>
                <a:latin typeface="Arial"/>
                <a:ea typeface="Arial"/>
                <a:cs typeface="Arial"/>
              </a:defRPr>
            </a:lvl9pPr>
          </a:lstStyle>
          <a:p>
            <a:pPr indent="-342900">
              <a:buFont typeface="Arial"/>
              <a:buChar char="●"/>
              <a:defRPr/>
            </a:pPr>
            <a:r>
              <a:rPr lang="en-US" noProof="0" dirty="0"/>
              <a:t>Comparison with 500 keV REs and pitch 0.99: good agreement in terms of expected growth rate and rotation frequency.</a:t>
            </a:r>
          </a:p>
        </p:txBody>
      </p:sp>
      <p:pic>
        <p:nvPicPr>
          <p:cNvPr id="12" name="Bildobjekt 11" descr="En bild som visar text, diagram, linje, Graf&#10;&#10;Automatiskt genererad beskrivning">
            <a:extLst>
              <a:ext uri="{FF2B5EF4-FFF2-40B4-BE49-F238E27FC236}">
                <a16:creationId xmlns:a16="http://schemas.microsoft.com/office/drawing/2014/main" id="{63B80540-4E41-C404-3CDA-5431FCD50EAD}"/>
              </a:ext>
            </a:extLst>
          </p:cNvPr>
          <p:cNvPicPr>
            <a:picLocks noChangeAspect="1"/>
          </p:cNvPicPr>
          <p:nvPr/>
        </p:nvPicPr>
        <p:blipFill>
          <a:blip r:embed="rId3"/>
          <a:srcRect l="1951" t="-1660" r="1673" b="-1924"/>
          <a:stretch/>
        </p:blipFill>
        <p:spPr bwMode="auto">
          <a:xfrm>
            <a:off x="5897562" y="1867807"/>
            <a:ext cx="6260845" cy="3678438"/>
          </a:xfrm>
          <a:prstGeom prst="rect">
            <a:avLst/>
          </a:prstGeom>
        </p:spPr>
      </p:pic>
      <p:sp>
        <p:nvSpPr>
          <p:cNvPr id="13" name="TextBox 7">
            <a:extLst>
              <a:ext uri="{FF2B5EF4-FFF2-40B4-BE49-F238E27FC236}">
                <a16:creationId xmlns:a16="http://schemas.microsoft.com/office/drawing/2014/main" id="{FB0063AD-1EAE-D1D5-DBCF-4717F67CEB49}"/>
              </a:ext>
            </a:extLst>
          </p:cNvPr>
          <p:cNvSpPr txBox="1"/>
          <p:nvPr/>
        </p:nvSpPr>
        <p:spPr bwMode="auto">
          <a:xfrm>
            <a:off x="8525457" y="629224"/>
            <a:ext cx="2312407" cy="584775"/>
          </a:xfrm>
          <a:prstGeom prst="rect">
            <a:avLst/>
          </a:prstGeom>
          <a:noFill/>
        </p:spPr>
        <p:txBody>
          <a:bodyPr wrap="square" lIns="91440" tIns="45720" rIns="91440" bIns="45720" rtlCol="0" anchor="t">
            <a:spAutoFit/>
          </a:bodyPr>
          <a:lstStyle/>
          <a:p>
            <a:pPr>
              <a:defRPr/>
            </a:pPr>
            <a:r>
              <a:rPr lang="en-US" sz="1400" noProof="0" dirty="0">
                <a:solidFill>
                  <a:schemeClr val="bg1">
                    <a:lumMod val="65000"/>
                  </a:schemeClr>
                </a:solidFill>
              </a:rPr>
              <a:t>Illustration taken from [3]</a:t>
            </a:r>
            <a:endParaRPr lang="en-US" sz="1400" noProof="0" dirty="0"/>
          </a:p>
          <a:p>
            <a:pPr>
              <a:defRPr/>
            </a:pPr>
            <a:endParaRPr lang="en-US" sz="1800" noProof="0" dirty="0">
              <a:solidFill>
                <a:schemeClr val="bg1">
                  <a:lumMod val="65000"/>
                </a:schemeClr>
              </a:solidFill>
            </a:endParaRPr>
          </a:p>
        </p:txBody>
      </p:sp>
    </p:spTree>
    <p:extLst>
      <p:ext uri="{BB962C8B-B14F-4D97-AF65-F5344CB8AC3E}">
        <p14:creationId xmlns:p14="http://schemas.microsoft.com/office/powerpoint/2010/main" val="370271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D113C4-7527-9658-4B07-FB191C2BCE00}"/>
              </a:ext>
            </a:extLst>
          </p:cNvPr>
          <p:cNvSpPr>
            <a:spLocks noGrp="1"/>
          </p:cNvSpPr>
          <p:nvPr>
            <p:ph type="title"/>
          </p:nvPr>
        </p:nvSpPr>
        <p:spPr>
          <a:xfrm>
            <a:off x="1470263" y="2839085"/>
            <a:ext cx="9251474" cy="589915"/>
          </a:xfrm>
        </p:spPr>
        <p:txBody>
          <a:bodyPr/>
          <a:lstStyle/>
          <a:p>
            <a:pPr algn="ctr"/>
            <a:r>
              <a:rPr lang="en-US" sz="3200" noProof="0" dirty="0"/>
              <a:t>Benign termination of runaway electron beams</a:t>
            </a:r>
          </a:p>
        </p:txBody>
      </p:sp>
      <p:sp>
        <p:nvSpPr>
          <p:cNvPr id="3" name="Platshållare för datum 2">
            <a:extLst>
              <a:ext uri="{FF2B5EF4-FFF2-40B4-BE49-F238E27FC236}">
                <a16:creationId xmlns:a16="http://schemas.microsoft.com/office/drawing/2014/main" id="{98C65131-CEE7-ADCF-6CC1-8186F1B2B183}"/>
              </a:ext>
            </a:extLst>
          </p:cNvPr>
          <p:cNvSpPr>
            <a:spLocks noGrp="1"/>
          </p:cNvSpPr>
          <p:nvPr>
            <p:ph type="dt" sz="half" idx="10"/>
          </p:nvPr>
        </p:nvSpPr>
        <p:spPr/>
        <p:txBody>
          <a:bodyPr/>
          <a:lstStyle/>
          <a:p>
            <a:r>
              <a:rPr lang="sv-SE" noProof="0"/>
              <a:t>benign RE beam termination in JET</a:t>
            </a:r>
            <a:endParaRPr lang="en-US" noProof="0" dirty="0"/>
          </a:p>
        </p:txBody>
      </p:sp>
      <p:sp>
        <p:nvSpPr>
          <p:cNvPr id="4" name="Platshållare för sidfot 3">
            <a:extLst>
              <a:ext uri="{FF2B5EF4-FFF2-40B4-BE49-F238E27FC236}">
                <a16:creationId xmlns:a16="http://schemas.microsoft.com/office/drawing/2014/main" id="{E5AEA0D3-70C9-4C67-A3F5-D7BDA8117531}"/>
              </a:ext>
            </a:extLst>
          </p:cNvPr>
          <p:cNvSpPr>
            <a:spLocks noGrp="1"/>
          </p:cNvSpPr>
          <p:nvPr>
            <p:ph type="ftr" sz="quarter" idx="11"/>
          </p:nvPr>
        </p:nvSpPr>
        <p:spPr/>
        <p:txBody>
          <a:bodyPr/>
          <a:lstStyle/>
          <a:p>
            <a:r>
              <a:rPr lang="en-US" noProof="0"/>
              <a:t>Max-Planck-Institut für Plasmaphysik | Hannes Bergström | 05-06-2025</a:t>
            </a:r>
            <a:endParaRPr lang="en-US" noProof="0" dirty="0"/>
          </a:p>
        </p:txBody>
      </p:sp>
      <p:sp>
        <p:nvSpPr>
          <p:cNvPr id="5" name="Platshållare för bildnummer 4">
            <a:extLst>
              <a:ext uri="{FF2B5EF4-FFF2-40B4-BE49-F238E27FC236}">
                <a16:creationId xmlns:a16="http://schemas.microsoft.com/office/drawing/2014/main" id="{A9507012-B023-3C73-0AB5-2BEC18179BE3}"/>
              </a:ext>
            </a:extLst>
          </p:cNvPr>
          <p:cNvSpPr>
            <a:spLocks noGrp="1"/>
          </p:cNvSpPr>
          <p:nvPr>
            <p:ph type="sldNum" sz="quarter" idx="12"/>
          </p:nvPr>
        </p:nvSpPr>
        <p:spPr/>
        <p:txBody>
          <a:bodyPr/>
          <a:lstStyle/>
          <a:p>
            <a:fld id="{ECE691D0-CC49-4FC7-9C4D-6112B0CB3A76}" type="slidenum">
              <a:rPr lang="en-US" noProof="0" smtClean="0"/>
              <a:pPr/>
              <a:t>11</a:t>
            </a:fld>
            <a:endParaRPr lang="en-US" noProof="0" dirty="0"/>
          </a:p>
        </p:txBody>
      </p:sp>
    </p:spTree>
    <p:extLst>
      <p:ext uri="{BB962C8B-B14F-4D97-AF65-F5344CB8AC3E}">
        <p14:creationId xmlns:p14="http://schemas.microsoft.com/office/powerpoint/2010/main" val="3120537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5DB9BFD-79A5-0EB2-E148-67E787A29840}"/>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5118431C-F2E4-5A91-0F7E-CC398C11839D}"/>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78AE9CD1-BCCB-E9EF-31DC-1076FE13CF0B}"/>
              </a:ext>
            </a:extLst>
          </p:cNvPr>
          <p:cNvSpPr>
            <a:spLocks noGrp="1"/>
          </p:cNvSpPr>
          <p:nvPr>
            <p:ph type="sldNum" sz="quarter" idx="16"/>
          </p:nvPr>
        </p:nvSpPr>
        <p:spPr/>
        <p:txBody>
          <a:bodyPr/>
          <a:lstStyle/>
          <a:p>
            <a:fld id="{ECE691D0-CC49-4FC7-9C4D-6112B0CB3A76}" type="slidenum">
              <a:rPr lang="en-US" noProof="0" smtClean="0"/>
              <a:pPr/>
              <a:t>12</a:t>
            </a:fld>
            <a:endParaRPr lang="en-US" noProof="0" dirty="0"/>
          </a:p>
        </p:txBody>
      </p:sp>
      <p:sp>
        <p:nvSpPr>
          <p:cNvPr id="5" name="Platshållare för text 4">
            <a:extLst>
              <a:ext uri="{FF2B5EF4-FFF2-40B4-BE49-F238E27FC236}">
                <a16:creationId xmlns:a16="http://schemas.microsoft.com/office/drawing/2014/main" id="{F17E53DE-00ED-5D2A-B3F4-E68248C66FB2}"/>
              </a:ext>
            </a:extLst>
          </p:cNvPr>
          <p:cNvSpPr>
            <a:spLocks noGrp="1"/>
          </p:cNvSpPr>
          <p:nvPr>
            <p:ph type="body" sz="quarter" idx="17"/>
          </p:nvPr>
        </p:nvSpPr>
        <p:spPr>
          <a:xfrm>
            <a:off x="658813" y="1126435"/>
            <a:ext cx="5781744" cy="5326753"/>
          </a:xfrm>
        </p:spPr>
        <p:txBody>
          <a:bodyPr/>
          <a:lstStyle/>
          <a:p>
            <a:pPr marL="285750" indent="-285750">
              <a:buFont typeface="Arial" panose="020B0604020202020204" pitchFamily="34" charset="0"/>
              <a:buChar char="•"/>
            </a:pPr>
            <a:r>
              <a:rPr lang="en-US" noProof="0" dirty="0"/>
              <a:t>During RE beam phase: 2nd injection of large amounts of </a:t>
            </a:r>
            <a:r>
              <a:rPr lang="en-US" dirty="0"/>
              <a:t>low-Z material</a:t>
            </a:r>
            <a:r>
              <a:rPr lang="en-US" noProof="0" dirty="0"/>
              <a:t> recombines the plasma.</a:t>
            </a:r>
          </a:p>
          <a:p>
            <a:pPr marL="285750" indent="-285750">
              <a:buFont typeface="Arial" panose="020B0604020202020204" pitchFamily="34" charset="0"/>
              <a:buChar char="•"/>
            </a:pPr>
            <a:r>
              <a:rPr lang="en-US" noProof="0" dirty="0" err="1"/>
              <a:t>q</a:t>
            </a:r>
            <a:r>
              <a:rPr lang="en-US" baseline="-25000" noProof="0" dirty="0" err="1"/>
              <a:t>edge</a:t>
            </a:r>
            <a:r>
              <a:rPr lang="en-US" noProof="0" dirty="0"/>
              <a:t> is reduced either through plasma compression or current ramp up </a:t>
            </a:r>
            <a:r>
              <a:rPr lang="en-US" noProof="0" dirty="0">
                <a:highlight>
                  <a:schemeClr val="lt1"/>
                </a:highlight>
              </a:rPr>
              <a:t>→ large MHD activity results rapid loss of </a:t>
            </a:r>
            <a:r>
              <a:rPr lang="en-US" noProof="0" dirty="0" err="1">
                <a:highlight>
                  <a:schemeClr val="lt1"/>
                </a:highlight>
              </a:rPr>
              <a:t>REs.</a:t>
            </a:r>
            <a:endParaRPr lang="en-US" noProof="0" dirty="0">
              <a:highlight>
                <a:schemeClr val="lt1"/>
              </a:highlight>
            </a:endParaRPr>
          </a:p>
          <a:p>
            <a:pPr marL="285750" indent="-285750">
              <a:buFont typeface="Arial" panose="020B0604020202020204" pitchFamily="34" charset="0"/>
              <a:buChar char="•"/>
            </a:pPr>
            <a:r>
              <a:rPr lang="en-US" noProof="0" dirty="0">
                <a:highlight>
                  <a:schemeClr val="lt1"/>
                </a:highlight>
              </a:rPr>
              <a:t>This can reduce heat loads on the wall since:</a:t>
            </a:r>
          </a:p>
          <a:p>
            <a:pPr marL="465138" lvl="2" indent="-285750">
              <a:buFont typeface="Courier New" panose="02070309020205020404" pitchFamily="49" charset="0"/>
              <a:buChar char="o"/>
            </a:pPr>
            <a:r>
              <a:rPr lang="en-US" b="0" noProof="0" dirty="0">
                <a:highlight>
                  <a:schemeClr val="lt1"/>
                </a:highlight>
              </a:rPr>
              <a:t>REs are spread over a larger surface area.</a:t>
            </a:r>
          </a:p>
          <a:p>
            <a:pPr marL="465138" lvl="2" indent="-285750">
              <a:buFont typeface="Courier New" panose="02070309020205020404" pitchFamily="49" charset="0"/>
              <a:buChar char="o"/>
            </a:pPr>
            <a:r>
              <a:rPr lang="en-US" b="0" noProof="0" dirty="0">
                <a:highlight>
                  <a:schemeClr val="lt1"/>
                </a:highlight>
              </a:rPr>
              <a:t>Lower conversion from magnetic to kinetic energy during the termination.</a:t>
            </a:r>
          </a:p>
          <a:p>
            <a:pPr marL="285750" indent="-285750">
              <a:buFont typeface="Arial" panose="020B0604020202020204" pitchFamily="34" charset="0"/>
              <a:buChar char="•"/>
            </a:pPr>
            <a:r>
              <a:rPr lang="en-US" noProof="0" dirty="0">
                <a:highlight>
                  <a:schemeClr val="lt1"/>
                </a:highlight>
              </a:rPr>
              <a:t>Successfully reproduced on </a:t>
            </a:r>
            <a:r>
              <a:rPr lang="en-US" noProof="0" dirty="0" err="1">
                <a:highlight>
                  <a:schemeClr val="lt1"/>
                </a:highlight>
              </a:rPr>
              <a:t>Dlll</a:t>
            </a:r>
            <a:r>
              <a:rPr lang="en-US" noProof="0" dirty="0">
                <a:highlight>
                  <a:schemeClr val="lt1"/>
                </a:highlight>
              </a:rPr>
              <a:t>-D, JET, TCV, AUG (and WEST?).</a:t>
            </a:r>
          </a:p>
          <a:p>
            <a:pPr marL="285750" indent="-285750">
              <a:buFont typeface="Arial" panose="020B0604020202020204" pitchFamily="34" charset="0"/>
              <a:buChar char="•"/>
            </a:pPr>
            <a:r>
              <a:rPr lang="en-US" noProof="0" dirty="0">
                <a:highlight>
                  <a:schemeClr val="lt1"/>
                </a:highlight>
              </a:rPr>
              <a:t>Current modeling efforts aim to understand the dynamics of the cold companion plasma and the triggering of such a large instability.</a:t>
            </a:r>
          </a:p>
        </p:txBody>
      </p:sp>
      <p:sp>
        <p:nvSpPr>
          <p:cNvPr id="6" name="Rubrik 5">
            <a:extLst>
              <a:ext uri="{FF2B5EF4-FFF2-40B4-BE49-F238E27FC236}">
                <a16:creationId xmlns:a16="http://schemas.microsoft.com/office/drawing/2014/main" id="{00FA0A3D-45D0-5FBF-017C-C0D102A92E8F}"/>
              </a:ext>
            </a:extLst>
          </p:cNvPr>
          <p:cNvSpPr>
            <a:spLocks noGrp="1"/>
          </p:cNvSpPr>
          <p:nvPr>
            <p:ph type="title"/>
          </p:nvPr>
        </p:nvSpPr>
        <p:spPr/>
        <p:txBody>
          <a:bodyPr/>
          <a:lstStyle/>
          <a:p>
            <a:r>
              <a:rPr lang="en-US" noProof="0" dirty="0"/>
              <a:t>The concept of benign termination</a:t>
            </a:r>
          </a:p>
        </p:txBody>
      </p:sp>
      <p:pic>
        <p:nvPicPr>
          <p:cNvPr id="48130" name="Picture 2">
            <a:extLst>
              <a:ext uri="{FF2B5EF4-FFF2-40B4-BE49-F238E27FC236}">
                <a16:creationId xmlns:a16="http://schemas.microsoft.com/office/drawing/2014/main" id="{E702BF06-C827-93B8-5CAF-4FCB31596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9765" y="874023"/>
            <a:ext cx="5336163" cy="58315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8">
            <a:extLst>
              <a:ext uri="{FF2B5EF4-FFF2-40B4-BE49-F238E27FC236}">
                <a16:creationId xmlns:a16="http://schemas.microsoft.com/office/drawing/2014/main" id="{9BB409E3-3F73-F96A-533C-1FEF8EA47592}"/>
              </a:ext>
            </a:extLst>
          </p:cNvPr>
          <p:cNvSpPr txBox="1"/>
          <p:nvPr/>
        </p:nvSpPr>
        <p:spPr bwMode="auto">
          <a:xfrm>
            <a:off x="6569765" y="726553"/>
            <a:ext cx="5730823" cy="261610"/>
          </a:xfrm>
          <a:prstGeom prst="rect">
            <a:avLst/>
          </a:prstGeom>
          <a:noFill/>
        </p:spPr>
        <p:txBody>
          <a:bodyPr wrap="square" rtlCol="0">
            <a:spAutoFit/>
          </a:bodyPr>
          <a:lstStyle/>
          <a:p>
            <a:pPr>
              <a:defRPr/>
            </a:pPr>
            <a:r>
              <a:rPr lang="en-US" sz="1100" noProof="0" dirty="0">
                <a:solidFill>
                  <a:schemeClr val="bg1">
                    <a:lumMod val="65000"/>
                  </a:schemeClr>
                </a:solidFill>
              </a:rPr>
              <a:t>Illustrations taken from: </a:t>
            </a:r>
            <a:r>
              <a:rPr lang="en-US" sz="1100" i="1" noProof="0" dirty="0">
                <a:solidFill>
                  <a:schemeClr val="bg1">
                    <a:lumMod val="65000"/>
                  </a:schemeClr>
                </a:solidFill>
              </a:rPr>
              <a:t>U. Sheikh et al, Plasma Phys. Control. Fusion 66 035003 (2024)</a:t>
            </a:r>
            <a:endParaRPr lang="en-US" noProof="0" dirty="0">
              <a:solidFill>
                <a:schemeClr val="bg1">
                  <a:lumMod val="65000"/>
                </a:schemeClr>
              </a:solidFill>
            </a:endParaRPr>
          </a:p>
        </p:txBody>
      </p:sp>
    </p:spTree>
    <p:extLst>
      <p:ext uri="{BB962C8B-B14F-4D97-AF65-F5344CB8AC3E}">
        <p14:creationId xmlns:p14="http://schemas.microsoft.com/office/powerpoint/2010/main" val="273410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1AAB8EF-972A-E062-3346-8A45F9DCF2A7}"/>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D1C9396F-0645-D787-E533-6571FF2A0340}"/>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136F1DCF-BBB6-900D-6054-CB8C454AE529}"/>
              </a:ext>
            </a:extLst>
          </p:cNvPr>
          <p:cNvSpPr>
            <a:spLocks noGrp="1"/>
          </p:cNvSpPr>
          <p:nvPr>
            <p:ph type="sldNum" sz="quarter" idx="16"/>
          </p:nvPr>
        </p:nvSpPr>
        <p:spPr/>
        <p:txBody>
          <a:bodyPr/>
          <a:lstStyle/>
          <a:p>
            <a:fld id="{ECE691D0-CC49-4FC7-9C4D-6112B0CB3A76}" type="slidenum">
              <a:rPr lang="en-US" noProof="0" smtClean="0"/>
              <a:pPr/>
              <a:t>13</a:t>
            </a:fld>
            <a:endParaRPr lang="en-US" noProof="0" dirty="0"/>
          </a:p>
        </p:txBody>
      </p:sp>
      <p:sp>
        <p:nvSpPr>
          <p:cNvPr id="6" name="Rubrik 5">
            <a:extLst>
              <a:ext uri="{FF2B5EF4-FFF2-40B4-BE49-F238E27FC236}">
                <a16:creationId xmlns:a16="http://schemas.microsoft.com/office/drawing/2014/main" id="{A5AC358F-ECFF-6730-8979-DDBFF86F6849}"/>
              </a:ext>
            </a:extLst>
          </p:cNvPr>
          <p:cNvSpPr>
            <a:spLocks noGrp="1"/>
          </p:cNvSpPr>
          <p:nvPr>
            <p:ph type="title"/>
          </p:nvPr>
        </p:nvSpPr>
        <p:spPr/>
        <p:txBody>
          <a:bodyPr/>
          <a:lstStyle/>
          <a:p>
            <a:r>
              <a:rPr lang="en-US" noProof="0" dirty="0"/>
              <a:t>Simulation setup</a:t>
            </a:r>
          </a:p>
        </p:txBody>
      </p:sp>
      <p:sp>
        <p:nvSpPr>
          <p:cNvPr id="7" name="Google Shape;278;p33">
            <a:extLst>
              <a:ext uri="{FF2B5EF4-FFF2-40B4-BE49-F238E27FC236}">
                <a16:creationId xmlns:a16="http://schemas.microsoft.com/office/drawing/2014/main" id="{D2C4B6B2-1880-64D2-101D-A7FAA7023A25}"/>
              </a:ext>
            </a:extLst>
          </p:cNvPr>
          <p:cNvSpPr txBox="1">
            <a:spLocks/>
          </p:cNvSpPr>
          <p:nvPr/>
        </p:nvSpPr>
        <p:spPr bwMode="auto">
          <a:xfrm>
            <a:off x="497301" y="971565"/>
            <a:ext cx="6764100" cy="2369674"/>
          </a:xfrm>
          <a:prstGeom prst="rect">
            <a:avLst/>
          </a:prstGeom>
        </p:spPr>
        <p:txBody>
          <a:bodyPr spcFirstLastPara="1" wrap="square" lIns="0" tIns="45700" rIns="0" bIns="45700" anchor="t" anchorCtr="0">
            <a:normAutofit fontScale="92500"/>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457200" indent="-342900">
              <a:buSzPts val="1800"/>
              <a:buFont typeface="Arial" panose="020B0604020202020204" pitchFamily="34" charset="0"/>
              <a:buChar char="●"/>
              <a:defRPr/>
            </a:pPr>
            <a:r>
              <a:rPr lang="en-US" dirty="0"/>
              <a:t>First application of coupled model concerns JET shot: </a:t>
            </a:r>
            <a:r>
              <a:rPr lang="en-US" b="1" dirty="0"/>
              <a:t>#95135</a:t>
            </a:r>
            <a:r>
              <a:rPr lang="en-US" dirty="0"/>
              <a:t>.</a:t>
            </a:r>
          </a:p>
          <a:p>
            <a:pPr marL="457200" indent="-342900">
              <a:buSzPts val="1800"/>
              <a:buFont typeface="Arial" panose="020B0604020202020204" pitchFamily="34" charset="0"/>
              <a:buChar char="●"/>
              <a:defRPr/>
            </a:pPr>
            <a:r>
              <a:rPr lang="en-US" dirty="0"/>
              <a:t>Simulation starting point a few </a:t>
            </a:r>
            <a:r>
              <a:rPr lang="en-US" dirty="0" err="1"/>
              <a:t>ms</a:t>
            </a:r>
            <a:r>
              <a:rPr lang="en-US" dirty="0"/>
              <a:t> before crash.</a:t>
            </a:r>
            <a:endParaRPr lang="en-US" noProof="0" dirty="0"/>
          </a:p>
          <a:p>
            <a:pPr marL="457200" indent="-342900">
              <a:spcBef>
                <a:spcPts val="0"/>
              </a:spcBef>
              <a:buSzPts val="1800"/>
              <a:buFont typeface="Arial" panose="020B0604020202020204" pitchFamily="34" charset="0"/>
              <a:buChar char="●"/>
              <a:defRPr/>
            </a:pPr>
            <a:r>
              <a:rPr lang="en-US" noProof="0" dirty="0"/>
              <a:t>Runaway population initialized based on:</a:t>
            </a:r>
          </a:p>
          <a:p>
            <a:pPr marL="914400" lvl="1" indent="-342900">
              <a:spcBef>
                <a:spcPts val="0"/>
              </a:spcBef>
              <a:buClr>
                <a:schemeClr val="dk1"/>
              </a:buClr>
              <a:buSzPts val="1800"/>
              <a:buFont typeface="Arial" panose="020B0604020202020204" pitchFamily="34" charset="0"/>
              <a:buChar char="○"/>
              <a:defRPr/>
            </a:pPr>
            <a:r>
              <a:rPr lang="en-US" b="0" noProof="0" dirty="0">
                <a:solidFill>
                  <a:schemeClr val="dk1"/>
                </a:solidFill>
              </a:rPr>
              <a:t>Plasma current</a:t>
            </a:r>
          </a:p>
          <a:p>
            <a:pPr marL="914400" lvl="1" indent="-342900">
              <a:spcBef>
                <a:spcPts val="0"/>
              </a:spcBef>
              <a:buClr>
                <a:schemeClr val="dk1"/>
              </a:buClr>
              <a:buSzPts val="1800"/>
              <a:buFont typeface="Arial" panose="020B0604020202020204" pitchFamily="34" charset="0"/>
              <a:buChar char="○"/>
              <a:defRPr/>
            </a:pPr>
            <a:r>
              <a:rPr lang="en-US" b="0" noProof="0" dirty="0">
                <a:solidFill>
                  <a:schemeClr val="dk1"/>
                </a:solidFill>
              </a:rPr>
              <a:t>Observed synchrotron radiation </a:t>
            </a:r>
            <a:r>
              <a:rPr lang="en-US" b="0" noProof="0" dirty="0">
                <a:solidFill>
                  <a:schemeClr val="dk1"/>
                </a:solidFill>
                <a:highlight>
                  <a:schemeClr val="lt1"/>
                </a:highlight>
              </a:rPr>
              <a:t>→ hollow current profile</a:t>
            </a:r>
            <a:endParaRPr lang="en-US" b="0" noProof="0" dirty="0">
              <a:solidFill>
                <a:schemeClr val="dk1"/>
              </a:solidFill>
            </a:endParaRPr>
          </a:p>
          <a:p>
            <a:pPr marL="914400" lvl="1" indent="-342900">
              <a:spcBef>
                <a:spcPts val="0"/>
              </a:spcBef>
              <a:buClr>
                <a:schemeClr val="dk1"/>
              </a:buClr>
              <a:buSzPts val="1800"/>
              <a:buFont typeface="Arial" panose="020B0604020202020204" pitchFamily="34" charset="0"/>
              <a:buChar char="○"/>
              <a:defRPr/>
            </a:pPr>
            <a:r>
              <a:rPr lang="en-US" b="0" noProof="0" dirty="0">
                <a:solidFill>
                  <a:schemeClr val="dk1"/>
                </a:solidFill>
              </a:rPr>
              <a:t>MHD activity (given different q-profiles)</a:t>
            </a:r>
          </a:p>
        </p:txBody>
      </p:sp>
      <p:pic>
        <p:nvPicPr>
          <p:cNvPr id="8" name="Google Shape;281;p33">
            <a:extLst>
              <a:ext uri="{FF2B5EF4-FFF2-40B4-BE49-F238E27FC236}">
                <a16:creationId xmlns:a16="http://schemas.microsoft.com/office/drawing/2014/main" id="{CE9B1817-9FC9-7CF2-AE0F-8AF36BEA4BA1}"/>
              </a:ext>
            </a:extLst>
          </p:cNvPr>
          <p:cNvPicPr/>
          <p:nvPr/>
        </p:nvPicPr>
        <p:blipFill>
          <a:blip r:embed="rId2">
            <a:alphaModFix/>
          </a:blip>
          <a:stretch/>
        </p:blipFill>
        <p:spPr bwMode="auto">
          <a:xfrm>
            <a:off x="7261401" y="931647"/>
            <a:ext cx="3943176" cy="5767617"/>
          </a:xfrm>
          <a:prstGeom prst="rect">
            <a:avLst/>
          </a:prstGeom>
          <a:noFill/>
          <a:ln>
            <a:noFill/>
          </a:ln>
        </p:spPr>
      </p:pic>
      <p:pic>
        <p:nvPicPr>
          <p:cNvPr id="9" name="Google Shape;282;p33">
            <a:extLst>
              <a:ext uri="{FF2B5EF4-FFF2-40B4-BE49-F238E27FC236}">
                <a16:creationId xmlns:a16="http://schemas.microsoft.com/office/drawing/2014/main" id="{AB817F03-1962-DCA4-5134-B9508F84CA63}"/>
              </a:ext>
            </a:extLst>
          </p:cNvPr>
          <p:cNvPicPr/>
          <p:nvPr/>
        </p:nvPicPr>
        <p:blipFill>
          <a:blip r:embed="rId3">
            <a:alphaModFix/>
          </a:blip>
          <a:stretch/>
        </p:blipFill>
        <p:spPr bwMode="auto">
          <a:xfrm>
            <a:off x="1420812" y="3347575"/>
            <a:ext cx="4769401" cy="2953224"/>
          </a:xfrm>
          <a:prstGeom prst="rect">
            <a:avLst/>
          </a:prstGeom>
          <a:noFill/>
          <a:ln>
            <a:noFill/>
          </a:ln>
        </p:spPr>
      </p:pic>
      <p:sp>
        <p:nvSpPr>
          <p:cNvPr id="10" name="Google Shape;284;p33">
            <a:extLst>
              <a:ext uri="{FF2B5EF4-FFF2-40B4-BE49-F238E27FC236}">
                <a16:creationId xmlns:a16="http://schemas.microsoft.com/office/drawing/2014/main" id="{11B4BF0B-3AFD-1F26-FDA0-768F048E3604}"/>
              </a:ext>
            </a:extLst>
          </p:cNvPr>
          <p:cNvSpPr txBox="1"/>
          <p:nvPr/>
        </p:nvSpPr>
        <p:spPr bwMode="auto">
          <a:xfrm>
            <a:off x="9080650" y="429765"/>
            <a:ext cx="1730700" cy="5418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defRPr/>
            </a:pPr>
            <a:r>
              <a:rPr lang="en-US" sz="1800" noProof="0" dirty="0">
                <a:solidFill>
                  <a:schemeClr val="dk1"/>
                </a:solidFill>
              </a:rPr>
              <a:t>We are here!</a:t>
            </a:r>
          </a:p>
        </p:txBody>
      </p:sp>
      <p:cxnSp>
        <p:nvCxnSpPr>
          <p:cNvPr id="11" name="Google Shape;283;p33">
            <a:extLst>
              <a:ext uri="{FF2B5EF4-FFF2-40B4-BE49-F238E27FC236}">
                <a16:creationId xmlns:a16="http://schemas.microsoft.com/office/drawing/2014/main" id="{00633017-99F9-F5C4-9105-A0CFCCCACA16}"/>
              </a:ext>
            </a:extLst>
          </p:cNvPr>
          <p:cNvCxnSpPr>
            <a:cxnSpLocks/>
          </p:cNvCxnSpPr>
          <p:nvPr/>
        </p:nvCxnSpPr>
        <p:spPr bwMode="auto">
          <a:xfrm>
            <a:off x="9866300" y="895365"/>
            <a:ext cx="484200" cy="771900"/>
          </a:xfrm>
          <a:prstGeom prst="straightConnector1">
            <a:avLst/>
          </a:prstGeom>
          <a:noFill/>
          <a:ln w="9525" cap="flat" cmpd="sng">
            <a:solidFill>
              <a:schemeClr val="dk2"/>
            </a:solidFill>
            <a:prstDash val="solid"/>
            <a:round/>
            <a:headEnd type="none" w="med" len="med"/>
            <a:tailEnd type="triangle" w="med" len="med"/>
          </a:ln>
        </p:spPr>
      </p:cxnSp>
      <p:sp>
        <p:nvSpPr>
          <p:cNvPr id="12" name="TextBox 8">
            <a:extLst>
              <a:ext uri="{FF2B5EF4-FFF2-40B4-BE49-F238E27FC236}">
                <a16:creationId xmlns:a16="http://schemas.microsoft.com/office/drawing/2014/main" id="{26D7122E-98F0-2505-B9CB-4F0B0247B83D}"/>
              </a:ext>
            </a:extLst>
          </p:cNvPr>
          <p:cNvSpPr txBox="1"/>
          <p:nvPr/>
        </p:nvSpPr>
        <p:spPr bwMode="auto">
          <a:xfrm>
            <a:off x="3095936" y="6337081"/>
            <a:ext cx="5730823" cy="261610"/>
          </a:xfrm>
          <a:prstGeom prst="rect">
            <a:avLst/>
          </a:prstGeom>
          <a:noFill/>
        </p:spPr>
        <p:txBody>
          <a:bodyPr wrap="square" rtlCol="0">
            <a:spAutoFit/>
          </a:bodyPr>
          <a:lstStyle/>
          <a:p>
            <a:pPr>
              <a:defRPr/>
            </a:pPr>
            <a:r>
              <a:rPr lang="en-US" sz="1100" noProof="0" dirty="0">
                <a:solidFill>
                  <a:schemeClr val="bg1">
                    <a:lumMod val="65000"/>
                  </a:schemeClr>
                </a:solidFill>
              </a:rPr>
              <a:t>Illustrations taken from: </a:t>
            </a:r>
            <a:r>
              <a:rPr lang="en-US" sz="1100" i="1" noProof="0" dirty="0">
                <a:solidFill>
                  <a:schemeClr val="bg1">
                    <a:lumMod val="65000"/>
                  </a:schemeClr>
                </a:solidFill>
              </a:rPr>
              <a:t>V. Bandaru et al, Plasma Phys. Control. Fusion 63 035024 (2021)</a:t>
            </a:r>
            <a:endParaRPr lang="en-US" noProof="0" dirty="0">
              <a:solidFill>
                <a:schemeClr val="bg1">
                  <a:lumMod val="65000"/>
                </a:schemeClr>
              </a:solidFill>
            </a:endParaRPr>
          </a:p>
        </p:txBody>
      </p:sp>
    </p:spTree>
    <p:extLst>
      <p:ext uri="{BB962C8B-B14F-4D97-AF65-F5344CB8AC3E}">
        <p14:creationId xmlns:p14="http://schemas.microsoft.com/office/powerpoint/2010/main" val="2991354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DD0B18D-D751-3501-5BD6-C837340BF034}"/>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8EC044CE-5612-A21D-972C-2C266AD6C9E9}"/>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2054757A-50EE-7C5F-C462-7B2E669E4949}"/>
              </a:ext>
            </a:extLst>
          </p:cNvPr>
          <p:cNvSpPr>
            <a:spLocks noGrp="1"/>
          </p:cNvSpPr>
          <p:nvPr>
            <p:ph type="sldNum" sz="quarter" idx="16"/>
          </p:nvPr>
        </p:nvSpPr>
        <p:spPr/>
        <p:txBody>
          <a:bodyPr/>
          <a:lstStyle/>
          <a:p>
            <a:fld id="{ECE691D0-CC49-4FC7-9C4D-6112B0CB3A76}" type="slidenum">
              <a:rPr lang="en-US" noProof="0" smtClean="0"/>
              <a:pPr/>
              <a:t>14</a:t>
            </a:fld>
            <a:endParaRPr lang="en-US" noProof="0" dirty="0"/>
          </a:p>
        </p:txBody>
      </p:sp>
      <p:sp>
        <p:nvSpPr>
          <p:cNvPr id="6" name="Rubrik 5">
            <a:extLst>
              <a:ext uri="{FF2B5EF4-FFF2-40B4-BE49-F238E27FC236}">
                <a16:creationId xmlns:a16="http://schemas.microsoft.com/office/drawing/2014/main" id="{21AFAF29-B776-298D-7213-4068F39A0742}"/>
              </a:ext>
            </a:extLst>
          </p:cNvPr>
          <p:cNvSpPr>
            <a:spLocks noGrp="1"/>
          </p:cNvSpPr>
          <p:nvPr>
            <p:ph type="title"/>
          </p:nvPr>
        </p:nvSpPr>
        <p:spPr/>
        <p:txBody>
          <a:bodyPr/>
          <a:lstStyle/>
          <a:p>
            <a:r>
              <a:rPr lang="en-US" noProof="0" dirty="0"/>
              <a:t>Growth of TM instability</a:t>
            </a:r>
          </a:p>
        </p:txBody>
      </p:sp>
      <p:sp>
        <p:nvSpPr>
          <p:cNvPr id="7" name="Google Shape;290;p34">
            <a:extLst>
              <a:ext uri="{FF2B5EF4-FFF2-40B4-BE49-F238E27FC236}">
                <a16:creationId xmlns:a16="http://schemas.microsoft.com/office/drawing/2014/main" id="{25294490-206B-6B95-E185-2FCB7BD61648}"/>
              </a:ext>
            </a:extLst>
          </p:cNvPr>
          <p:cNvSpPr txBox="1">
            <a:spLocks/>
          </p:cNvSpPr>
          <p:nvPr/>
        </p:nvSpPr>
        <p:spPr bwMode="auto">
          <a:xfrm>
            <a:off x="658800" y="1159685"/>
            <a:ext cx="5176673" cy="1620598"/>
          </a:xfrm>
          <a:prstGeom prst="rect">
            <a:avLst/>
          </a:prstGeom>
        </p:spPr>
        <p:txBody>
          <a:bodyPr spcFirstLastPara="1" wrap="square" lIns="0" tIns="45700" rIns="0" bIns="45700" anchor="t" anchorCtr="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indent="-342900">
              <a:buFont typeface="Arial" panose="020B0604020202020204" pitchFamily="34" charset="0"/>
              <a:buChar char="●"/>
              <a:defRPr/>
            </a:pPr>
            <a:r>
              <a:rPr lang="en-US" noProof="0" dirty="0"/>
              <a:t>REs initialized with pitch 0.99 and energies: 500 keV, 2 MeV, 8 MeV.</a:t>
            </a:r>
          </a:p>
          <a:p>
            <a:pPr indent="-342900">
              <a:buFont typeface="Arial" panose="020B0604020202020204" pitchFamily="34" charset="0"/>
              <a:buChar char="●"/>
              <a:defRPr/>
            </a:pPr>
            <a:r>
              <a:rPr lang="en-US" noProof="0" dirty="0"/>
              <a:t>Changes in equilibrium profiles.</a:t>
            </a:r>
          </a:p>
          <a:p>
            <a:pPr indent="-342900">
              <a:buFont typeface="Arial" panose="020B0604020202020204" pitchFamily="34" charset="0"/>
              <a:buChar char="●"/>
              <a:defRPr/>
            </a:pPr>
            <a:endParaRPr lang="en-US" noProof="0" dirty="0"/>
          </a:p>
        </p:txBody>
      </p:sp>
      <p:pic>
        <p:nvPicPr>
          <p:cNvPr id="8" name="Bildobjekt 7" descr="En bild som visar text, diagram, Graf, linje&#10;&#10;Automatiskt genererad beskrivning">
            <a:extLst>
              <a:ext uri="{FF2B5EF4-FFF2-40B4-BE49-F238E27FC236}">
                <a16:creationId xmlns:a16="http://schemas.microsoft.com/office/drawing/2014/main" id="{F3DBCD93-9172-22A8-0998-20488685C343}"/>
              </a:ext>
            </a:extLst>
          </p:cNvPr>
          <p:cNvPicPr>
            <a:picLocks noChangeAspect="1"/>
          </p:cNvPicPr>
          <p:nvPr/>
        </p:nvPicPr>
        <p:blipFill>
          <a:blip r:embed="rId2"/>
          <a:srcRect l="1169" t="2276" r="1788" b="3659"/>
          <a:stretch/>
        </p:blipFill>
        <p:spPr bwMode="auto">
          <a:xfrm>
            <a:off x="1870450" y="2358703"/>
            <a:ext cx="7938305" cy="4201221"/>
          </a:xfrm>
          <a:prstGeom prst="rect">
            <a:avLst/>
          </a:prstGeom>
        </p:spPr>
      </p:pic>
    </p:spTree>
    <p:extLst>
      <p:ext uri="{BB962C8B-B14F-4D97-AF65-F5344CB8AC3E}">
        <p14:creationId xmlns:p14="http://schemas.microsoft.com/office/powerpoint/2010/main" val="1646151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1EE3FAB-0C15-9A08-8DCA-10D311F7AC83}"/>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40BA1303-5348-B34B-81B7-A9BE80263925}"/>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F93974D0-AE59-50DB-4D04-D5AE3E6A0FF3}"/>
              </a:ext>
            </a:extLst>
          </p:cNvPr>
          <p:cNvSpPr>
            <a:spLocks noGrp="1"/>
          </p:cNvSpPr>
          <p:nvPr>
            <p:ph type="sldNum" sz="quarter" idx="16"/>
          </p:nvPr>
        </p:nvSpPr>
        <p:spPr/>
        <p:txBody>
          <a:bodyPr/>
          <a:lstStyle/>
          <a:p>
            <a:fld id="{ECE691D0-CC49-4FC7-9C4D-6112B0CB3A76}" type="slidenum">
              <a:rPr lang="en-US" noProof="0" smtClean="0"/>
              <a:pPr/>
              <a:t>15</a:t>
            </a:fld>
            <a:endParaRPr lang="en-US" noProof="0" dirty="0"/>
          </a:p>
        </p:txBody>
      </p:sp>
      <p:sp>
        <p:nvSpPr>
          <p:cNvPr id="6" name="Rubrik 5">
            <a:extLst>
              <a:ext uri="{FF2B5EF4-FFF2-40B4-BE49-F238E27FC236}">
                <a16:creationId xmlns:a16="http://schemas.microsoft.com/office/drawing/2014/main" id="{10B5E5AF-84F5-CA00-2B8D-71864BA87959}"/>
              </a:ext>
            </a:extLst>
          </p:cNvPr>
          <p:cNvSpPr>
            <a:spLocks noGrp="1"/>
          </p:cNvSpPr>
          <p:nvPr>
            <p:ph type="title"/>
          </p:nvPr>
        </p:nvSpPr>
        <p:spPr/>
        <p:txBody>
          <a:bodyPr/>
          <a:lstStyle/>
          <a:p>
            <a:r>
              <a:rPr lang="en-US" noProof="0" dirty="0"/>
              <a:t>Growth of TM instability</a:t>
            </a:r>
          </a:p>
        </p:txBody>
      </p:sp>
      <p:sp>
        <p:nvSpPr>
          <p:cNvPr id="7" name="Google Shape;290;p34">
            <a:extLst>
              <a:ext uri="{FF2B5EF4-FFF2-40B4-BE49-F238E27FC236}">
                <a16:creationId xmlns:a16="http://schemas.microsoft.com/office/drawing/2014/main" id="{C4385C22-9507-9AA6-24BC-6D0DA7244A41}"/>
              </a:ext>
            </a:extLst>
          </p:cNvPr>
          <p:cNvSpPr txBox="1">
            <a:spLocks/>
          </p:cNvSpPr>
          <p:nvPr/>
        </p:nvSpPr>
        <p:spPr bwMode="auto">
          <a:xfrm>
            <a:off x="658800" y="1159685"/>
            <a:ext cx="5176673" cy="1620598"/>
          </a:xfrm>
          <a:prstGeom prst="rect">
            <a:avLst/>
          </a:prstGeom>
        </p:spPr>
        <p:txBody>
          <a:bodyPr spcFirstLastPara="1" wrap="square" lIns="0" tIns="45700" rIns="0" bIns="45700" anchor="t" anchorCtr="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indent="-342900">
              <a:buFont typeface="Arial" panose="020B0604020202020204" pitchFamily="34" charset="0"/>
              <a:buChar char="●"/>
              <a:defRPr/>
            </a:pPr>
            <a:r>
              <a:rPr lang="en-US" noProof="0" dirty="0"/>
              <a:t>REs initialized with pitch 0.99 and energies: 500 keV, 2 MeV, 8 MeV.</a:t>
            </a:r>
          </a:p>
          <a:p>
            <a:pPr indent="-342900">
              <a:buFont typeface="Arial" panose="020B0604020202020204" pitchFamily="34" charset="0"/>
              <a:buChar char="●"/>
              <a:defRPr/>
            </a:pPr>
            <a:r>
              <a:rPr lang="en-US" noProof="0" dirty="0"/>
              <a:t>Changes in equilibrium profiles.</a:t>
            </a:r>
          </a:p>
          <a:p>
            <a:pPr indent="-342900">
              <a:buFont typeface="Arial" panose="020B0604020202020204" pitchFamily="34" charset="0"/>
              <a:buChar char="●"/>
              <a:defRPr/>
            </a:pPr>
            <a:endParaRPr lang="en-US" noProof="0" dirty="0"/>
          </a:p>
        </p:txBody>
      </p:sp>
      <p:pic>
        <p:nvPicPr>
          <p:cNvPr id="8" name="Bildobjekt 7" descr="En bild som visar text, skärmbild, linje, Graf&#10;&#10;Automatiskt genererad beskrivning">
            <a:extLst>
              <a:ext uri="{FF2B5EF4-FFF2-40B4-BE49-F238E27FC236}">
                <a16:creationId xmlns:a16="http://schemas.microsoft.com/office/drawing/2014/main" id="{1880A4F4-2EC5-1274-9789-5517EADFAE44}"/>
              </a:ext>
            </a:extLst>
          </p:cNvPr>
          <p:cNvPicPr>
            <a:picLocks noChangeAspect="1"/>
          </p:cNvPicPr>
          <p:nvPr/>
        </p:nvPicPr>
        <p:blipFill>
          <a:blip r:embed="rId2"/>
          <a:stretch>
            <a:fillRect/>
          </a:stretch>
        </p:blipFill>
        <p:spPr bwMode="auto">
          <a:xfrm>
            <a:off x="6441641" y="409257"/>
            <a:ext cx="4915170" cy="6127824"/>
          </a:xfrm>
          <a:prstGeom prst="rect">
            <a:avLst/>
          </a:prstGeom>
        </p:spPr>
      </p:pic>
      <p:sp>
        <p:nvSpPr>
          <p:cNvPr id="9" name="Google Shape;290;p34">
            <a:extLst>
              <a:ext uri="{FF2B5EF4-FFF2-40B4-BE49-F238E27FC236}">
                <a16:creationId xmlns:a16="http://schemas.microsoft.com/office/drawing/2014/main" id="{AC8B6088-8E8B-F50E-ADE8-6BF239C7FCC8}"/>
              </a:ext>
            </a:extLst>
          </p:cNvPr>
          <p:cNvSpPr txBox="1">
            <a:spLocks/>
          </p:cNvSpPr>
          <p:nvPr/>
        </p:nvSpPr>
        <p:spPr bwMode="auto">
          <a:xfrm>
            <a:off x="539532" y="2378884"/>
            <a:ext cx="5176673" cy="3906597"/>
          </a:xfrm>
          <a:prstGeom prst="rect">
            <a:avLst/>
          </a:prstGeom>
          <a:noFill/>
          <a:ln>
            <a:noFill/>
          </a:ln>
        </p:spPr>
        <p:txBody>
          <a:bodyPr spcFirstLastPara="1" wrap="square" lIns="0" tIns="45700" rIns="0" bIns="45700" anchor="t" anchorCtr="0">
            <a:normAutofit/>
          </a:bodyPr>
          <a:lstStyle>
            <a:defPPr marR="0" lvl="0" algn="l">
              <a:lnSpc>
                <a:spcPct val="100000"/>
              </a:lnSpc>
              <a:spcBef>
                <a:spcPts val="0"/>
              </a:spcBef>
              <a:spcAft>
                <a:spcPts val="0"/>
              </a:spcAft>
            </a:defPPr>
            <a:lvl1pPr marL="457200" marR="0" lvl="0" indent="-228600" algn="l">
              <a:lnSpc>
                <a:spcPct val="12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defRPr>
            </a:lvl1pPr>
            <a:lvl2pPr marL="914400" marR="0" lvl="1" indent="-228600" algn="l">
              <a:lnSpc>
                <a:spcPct val="120000"/>
              </a:lnSpc>
              <a:spcBef>
                <a:spcPts val="600"/>
              </a:spcBef>
              <a:spcAft>
                <a:spcPts val="0"/>
              </a:spcAft>
              <a:buClr>
                <a:schemeClr val="dk2"/>
              </a:buClr>
              <a:buSzPts val="1800"/>
              <a:buFont typeface="Arial"/>
              <a:buNone/>
              <a:defRPr sz="1800" b="1" i="0" u="none" strike="noStrike" cap="none">
                <a:solidFill>
                  <a:schemeClr val="dk2"/>
                </a:solidFill>
                <a:latin typeface="Arial"/>
                <a:ea typeface="Arial"/>
                <a:cs typeface="Arial"/>
              </a:defRPr>
            </a:lvl2pPr>
            <a:lvl3pPr marL="1371600" marR="0" lvl="2" indent="-342900" algn="l">
              <a:lnSpc>
                <a:spcPct val="120000"/>
              </a:lnSpc>
              <a:spcBef>
                <a:spcPts val="600"/>
              </a:spcBef>
              <a:spcAft>
                <a:spcPts val="0"/>
              </a:spcAft>
              <a:buClr>
                <a:schemeClr val="accent3"/>
              </a:buClr>
              <a:buSzPts val="1800"/>
              <a:buFont typeface="Arial"/>
              <a:buChar char="•"/>
              <a:defRPr sz="1800" b="1" i="0" u="none" strike="noStrike" cap="none">
                <a:solidFill>
                  <a:schemeClr val="accent3"/>
                </a:solidFill>
                <a:latin typeface="Arial"/>
                <a:ea typeface="Arial"/>
                <a:cs typeface="Arial"/>
              </a:defRPr>
            </a:lvl3pPr>
            <a:lvl4pPr marL="1828800" marR="0" lvl="3" indent="-342900" algn="l">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4pPr>
            <a:lvl5pPr marL="2286000" marR="0" lvl="4" indent="-342900" algn="l">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5pPr>
            <a:lvl6pPr marL="2743200" marR="0" lvl="5" indent="-354329" algn="l">
              <a:lnSpc>
                <a:spcPct val="100000"/>
              </a:lnSpc>
              <a:spcBef>
                <a:spcPts val="300"/>
              </a:spcBef>
              <a:spcAft>
                <a:spcPts val="0"/>
              </a:spcAft>
              <a:buClr>
                <a:schemeClr val="dk1"/>
              </a:buClr>
              <a:buSzPts val="1980"/>
              <a:buFont typeface="Noto Sans Symbols"/>
              <a:buChar char="−"/>
              <a:defRPr sz="1800" b="0" i="0" u="none" strike="noStrike" cap="none">
                <a:solidFill>
                  <a:schemeClr val="dk1"/>
                </a:solidFill>
                <a:latin typeface="Arial"/>
                <a:ea typeface="Arial"/>
                <a:cs typeface="Arial"/>
              </a:defRPr>
            </a:lvl6pPr>
            <a:lvl7pPr marL="3200400" marR="0" lvl="6" indent="-342900" algn="l">
              <a:lnSpc>
                <a:spcPct val="100000"/>
              </a:lnSpc>
              <a:spcBef>
                <a:spcPts val="600"/>
              </a:spcBef>
              <a:spcAft>
                <a:spcPts val="0"/>
              </a:spcAft>
              <a:buClr>
                <a:schemeClr val="dk2"/>
              </a:buClr>
              <a:buSzPts val="1800"/>
              <a:buFont typeface="Noto Sans Symbols"/>
              <a:buChar char="🡦"/>
              <a:defRPr sz="1500" b="0" i="1" u="none" strike="noStrike" cap="none">
                <a:solidFill>
                  <a:schemeClr val="dk2"/>
                </a:solidFill>
                <a:latin typeface="Arial"/>
                <a:ea typeface="Arial"/>
                <a:cs typeface="Arial"/>
              </a:defRPr>
            </a:lvl7pPr>
            <a:lvl8pPr marL="3657600" marR="0" lvl="7" indent="-228600" algn="l">
              <a:lnSpc>
                <a:spcPct val="100000"/>
              </a:lnSpc>
              <a:spcBef>
                <a:spcPts val="525"/>
              </a:spcBef>
              <a:spcAft>
                <a:spcPts val="0"/>
              </a:spcAft>
              <a:buClr>
                <a:srgbClr val="7F7F7F"/>
              </a:buClr>
              <a:buSzPts val="1980"/>
              <a:buFont typeface="Noto Sans Symbols"/>
              <a:buNone/>
              <a:defRPr sz="1000" b="0" i="1" u="none" strike="noStrike" cap="none">
                <a:solidFill>
                  <a:srgbClr val="7F7F7F"/>
                </a:solidFill>
                <a:latin typeface="Arial"/>
                <a:ea typeface="Arial"/>
                <a:cs typeface="Arial"/>
              </a:defRPr>
            </a:lvl8pPr>
            <a:lvl9pPr marL="4114800" marR="0" lvl="8" indent="-228600" algn="l">
              <a:lnSpc>
                <a:spcPct val="61111"/>
              </a:lnSpc>
              <a:spcBef>
                <a:spcPts val="525"/>
              </a:spcBef>
              <a:spcAft>
                <a:spcPts val="0"/>
              </a:spcAft>
              <a:buClr>
                <a:srgbClr val="7F7F7F"/>
              </a:buClr>
              <a:buSzPts val="1800"/>
              <a:buFont typeface="Arial"/>
              <a:buNone/>
              <a:defRPr sz="800" b="0" i="1" u="none" strike="noStrike" cap="none">
                <a:solidFill>
                  <a:srgbClr val="7F7F7F"/>
                </a:solidFill>
                <a:latin typeface="Arial"/>
                <a:ea typeface="Arial"/>
                <a:cs typeface="Arial"/>
              </a:defRPr>
            </a:lvl9pPr>
          </a:lstStyle>
          <a:p>
            <a:pPr indent="-342900">
              <a:buFont typeface="Arial"/>
              <a:buChar char="●"/>
              <a:defRPr/>
            </a:pPr>
            <a:r>
              <a:rPr lang="en-US" noProof="0" dirty="0"/>
              <a:t>Switching to 3D, rapid growth of (4,1) double TM observed in all cases.</a:t>
            </a:r>
          </a:p>
          <a:p>
            <a:pPr indent="-342900">
              <a:buFont typeface="Arial"/>
              <a:buChar char="●"/>
              <a:defRPr/>
            </a:pPr>
            <a:r>
              <a:rPr lang="en-US" noProof="0" dirty="0"/>
              <a:t>RE become deconfined after ~200𝜇</a:t>
            </a:r>
            <a:r>
              <a:rPr lang="en-US" sz="1700" i="1" noProof="0" dirty="0">
                <a:latin typeface="PT Serif"/>
              </a:rPr>
              <a:t>s </a:t>
            </a:r>
            <a:r>
              <a:rPr lang="en-US" sz="1700" noProof="0" dirty="0"/>
              <a:t>for 8 MeV scenario. 2 MeV and 500 keV follow shortly thereafter.</a:t>
            </a:r>
          </a:p>
          <a:p>
            <a:pPr indent="-342900">
              <a:buFont typeface="Arial"/>
              <a:buChar char="●"/>
              <a:defRPr/>
            </a:pPr>
            <a:r>
              <a:rPr lang="en-US" sz="1700" noProof="0" dirty="0"/>
              <a:t>Losses in 8 MeV case are slower and more steady. Final RE current is ~400 kA, compared to ~160 kA and ~120 kA for 2 MeV and 500 keV cases.</a:t>
            </a:r>
          </a:p>
          <a:p>
            <a:pPr indent="-342900">
              <a:buFont typeface="Arial"/>
              <a:buChar char="●"/>
              <a:defRPr/>
            </a:pPr>
            <a:endParaRPr lang="en-US" noProof="0" dirty="0"/>
          </a:p>
        </p:txBody>
      </p:sp>
      <p:sp>
        <p:nvSpPr>
          <p:cNvPr id="5" name="textruta 4">
            <a:extLst>
              <a:ext uri="{FF2B5EF4-FFF2-40B4-BE49-F238E27FC236}">
                <a16:creationId xmlns:a16="http://schemas.microsoft.com/office/drawing/2014/main" id="{86A3489E-B31C-5BAD-B60C-1C16BDF5B447}"/>
              </a:ext>
            </a:extLst>
          </p:cNvPr>
          <p:cNvSpPr txBox="1"/>
          <p:nvPr/>
        </p:nvSpPr>
        <p:spPr>
          <a:xfrm>
            <a:off x="7327557" y="1724824"/>
            <a:ext cx="988541"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500 keV</a:t>
            </a:r>
          </a:p>
        </p:txBody>
      </p:sp>
      <p:sp>
        <p:nvSpPr>
          <p:cNvPr id="10" name="textruta 9">
            <a:extLst>
              <a:ext uri="{FF2B5EF4-FFF2-40B4-BE49-F238E27FC236}">
                <a16:creationId xmlns:a16="http://schemas.microsoft.com/office/drawing/2014/main" id="{2E75F416-BF50-D4B6-EB95-AC706F6B4498}"/>
              </a:ext>
            </a:extLst>
          </p:cNvPr>
          <p:cNvSpPr txBox="1"/>
          <p:nvPr/>
        </p:nvSpPr>
        <p:spPr>
          <a:xfrm>
            <a:off x="7327557" y="3228250"/>
            <a:ext cx="988541"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2 MeV</a:t>
            </a:r>
          </a:p>
        </p:txBody>
      </p:sp>
      <p:sp>
        <p:nvSpPr>
          <p:cNvPr id="11" name="textruta 10">
            <a:extLst>
              <a:ext uri="{FF2B5EF4-FFF2-40B4-BE49-F238E27FC236}">
                <a16:creationId xmlns:a16="http://schemas.microsoft.com/office/drawing/2014/main" id="{001957E8-343F-6986-C890-F11D72AA9AA8}"/>
              </a:ext>
            </a:extLst>
          </p:cNvPr>
          <p:cNvSpPr txBox="1"/>
          <p:nvPr/>
        </p:nvSpPr>
        <p:spPr>
          <a:xfrm>
            <a:off x="7327556" y="4767254"/>
            <a:ext cx="988541"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8 MeV</a:t>
            </a:r>
          </a:p>
        </p:txBody>
      </p:sp>
    </p:spTree>
    <p:extLst>
      <p:ext uri="{BB962C8B-B14F-4D97-AF65-F5344CB8AC3E}">
        <p14:creationId xmlns:p14="http://schemas.microsoft.com/office/powerpoint/2010/main" val="1673743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4AEFFA1-C8AF-702A-7D58-40F4D39400CC}"/>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C8BB2A7F-4BFC-4FC1-3198-47A1960E31E8}"/>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D9D6EDC6-DB63-477F-1070-87081008B263}"/>
              </a:ext>
            </a:extLst>
          </p:cNvPr>
          <p:cNvSpPr>
            <a:spLocks noGrp="1"/>
          </p:cNvSpPr>
          <p:nvPr>
            <p:ph type="sldNum" sz="quarter" idx="16"/>
          </p:nvPr>
        </p:nvSpPr>
        <p:spPr/>
        <p:txBody>
          <a:bodyPr/>
          <a:lstStyle/>
          <a:p>
            <a:fld id="{ECE691D0-CC49-4FC7-9C4D-6112B0CB3A76}" type="slidenum">
              <a:rPr lang="en-US" noProof="0" smtClean="0"/>
              <a:pPr/>
              <a:t>16</a:t>
            </a:fld>
            <a:endParaRPr lang="en-US" noProof="0" dirty="0"/>
          </a:p>
        </p:txBody>
      </p:sp>
      <p:sp>
        <p:nvSpPr>
          <p:cNvPr id="6" name="Rubrik 5">
            <a:extLst>
              <a:ext uri="{FF2B5EF4-FFF2-40B4-BE49-F238E27FC236}">
                <a16:creationId xmlns:a16="http://schemas.microsoft.com/office/drawing/2014/main" id="{6E193B65-C070-2402-9BC5-107BDD34E7B8}"/>
              </a:ext>
            </a:extLst>
          </p:cNvPr>
          <p:cNvSpPr>
            <a:spLocks noGrp="1"/>
          </p:cNvSpPr>
          <p:nvPr>
            <p:ph type="title"/>
          </p:nvPr>
        </p:nvSpPr>
        <p:spPr/>
        <p:txBody>
          <a:bodyPr/>
          <a:lstStyle/>
          <a:p>
            <a:r>
              <a:rPr lang="en-US" noProof="0" dirty="0"/>
              <a:t>Termination event</a:t>
            </a:r>
          </a:p>
        </p:txBody>
      </p:sp>
      <p:pic>
        <p:nvPicPr>
          <p:cNvPr id="13" name="Bildobjekt 12" descr="En bild som visar skärmbild, text, Färggrann&#10;&#10;Automatiskt genererad beskrivning">
            <a:extLst>
              <a:ext uri="{FF2B5EF4-FFF2-40B4-BE49-F238E27FC236}">
                <a16:creationId xmlns:a16="http://schemas.microsoft.com/office/drawing/2014/main" id="{7DC3EBE1-1552-DEA9-E4AA-DAC5BDD0ADCE}"/>
              </a:ext>
            </a:extLst>
          </p:cNvPr>
          <p:cNvPicPr>
            <a:picLocks noChangeAspect="1"/>
          </p:cNvPicPr>
          <p:nvPr/>
        </p:nvPicPr>
        <p:blipFill>
          <a:blip r:embed="rId2"/>
          <a:stretch>
            <a:fillRect/>
          </a:stretch>
        </p:blipFill>
        <p:spPr bwMode="auto">
          <a:xfrm>
            <a:off x="4218215" y="924639"/>
            <a:ext cx="7783284" cy="5640093"/>
          </a:xfrm>
          <a:prstGeom prst="rect">
            <a:avLst/>
          </a:prstGeom>
        </p:spPr>
      </p:pic>
      <p:sp>
        <p:nvSpPr>
          <p:cNvPr id="14" name="Rektangel 13">
            <a:extLst>
              <a:ext uri="{FF2B5EF4-FFF2-40B4-BE49-F238E27FC236}">
                <a16:creationId xmlns:a16="http://schemas.microsoft.com/office/drawing/2014/main" id="{1A11DC56-322B-05E1-B9AA-32218CB9011E}"/>
              </a:ext>
            </a:extLst>
          </p:cNvPr>
          <p:cNvSpPr/>
          <p:nvPr/>
        </p:nvSpPr>
        <p:spPr bwMode="auto">
          <a:xfrm>
            <a:off x="4978440" y="2910523"/>
            <a:ext cx="6172199" cy="175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ktangel 14">
            <a:extLst>
              <a:ext uri="{FF2B5EF4-FFF2-40B4-BE49-F238E27FC236}">
                <a16:creationId xmlns:a16="http://schemas.microsoft.com/office/drawing/2014/main" id="{AFC9F32F-D7EB-BE83-FF0F-1D7D8A044E0B}"/>
              </a:ext>
            </a:extLst>
          </p:cNvPr>
          <p:cNvSpPr/>
          <p:nvPr/>
        </p:nvSpPr>
        <p:spPr bwMode="auto">
          <a:xfrm>
            <a:off x="4986060" y="4680857"/>
            <a:ext cx="6172199" cy="175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Google Shape;290;p34">
            <a:extLst>
              <a:ext uri="{FF2B5EF4-FFF2-40B4-BE49-F238E27FC236}">
                <a16:creationId xmlns:a16="http://schemas.microsoft.com/office/drawing/2014/main" id="{EEEBF25D-AC87-4370-9469-748C5C505EE0}"/>
              </a:ext>
            </a:extLst>
          </p:cNvPr>
          <p:cNvSpPr txBox="1">
            <a:spLocks/>
          </p:cNvSpPr>
          <p:nvPr/>
        </p:nvSpPr>
        <p:spPr bwMode="auto">
          <a:xfrm>
            <a:off x="336396" y="1228958"/>
            <a:ext cx="4122190" cy="2767446"/>
          </a:xfrm>
          <a:prstGeom prst="rect">
            <a:avLst/>
          </a:prstGeom>
          <a:noFill/>
          <a:ln>
            <a:noFill/>
          </a:ln>
        </p:spPr>
        <p:txBody>
          <a:bodyPr spcFirstLastPara="1" wrap="square" lIns="0" tIns="45700" rIns="0" bIns="45700" anchor="t" anchorCtr="0">
            <a:normAutofit/>
          </a:bodyPr>
          <a:lstStyle>
            <a:defPPr marR="0" lvl="0" algn="l">
              <a:lnSpc>
                <a:spcPct val="100000"/>
              </a:lnSpc>
              <a:spcBef>
                <a:spcPts val="0"/>
              </a:spcBef>
              <a:spcAft>
                <a:spcPts val="0"/>
              </a:spcAft>
            </a:defPPr>
            <a:lvl1pPr marL="457200" marR="0" lvl="0" indent="-228600" algn="l">
              <a:lnSpc>
                <a:spcPct val="12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defRPr>
            </a:lvl1pPr>
            <a:lvl2pPr marL="914400" marR="0" lvl="1" indent="-228600" algn="l">
              <a:lnSpc>
                <a:spcPct val="120000"/>
              </a:lnSpc>
              <a:spcBef>
                <a:spcPts val="600"/>
              </a:spcBef>
              <a:spcAft>
                <a:spcPts val="0"/>
              </a:spcAft>
              <a:buClr>
                <a:schemeClr val="dk2"/>
              </a:buClr>
              <a:buSzPts val="1800"/>
              <a:buFont typeface="Arial"/>
              <a:buNone/>
              <a:defRPr sz="1800" b="1" i="0" u="none" strike="noStrike" cap="none">
                <a:solidFill>
                  <a:schemeClr val="dk2"/>
                </a:solidFill>
                <a:latin typeface="Arial"/>
                <a:ea typeface="Arial"/>
                <a:cs typeface="Arial"/>
              </a:defRPr>
            </a:lvl2pPr>
            <a:lvl3pPr marL="1371600" marR="0" lvl="2" indent="-342900" algn="l">
              <a:lnSpc>
                <a:spcPct val="120000"/>
              </a:lnSpc>
              <a:spcBef>
                <a:spcPts val="600"/>
              </a:spcBef>
              <a:spcAft>
                <a:spcPts val="0"/>
              </a:spcAft>
              <a:buClr>
                <a:schemeClr val="accent3"/>
              </a:buClr>
              <a:buSzPts val="1800"/>
              <a:buFont typeface="Arial"/>
              <a:buChar char="•"/>
              <a:defRPr sz="1800" b="1" i="0" u="none" strike="noStrike" cap="none">
                <a:solidFill>
                  <a:schemeClr val="accent3"/>
                </a:solidFill>
                <a:latin typeface="Arial"/>
                <a:ea typeface="Arial"/>
                <a:cs typeface="Arial"/>
              </a:defRPr>
            </a:lvl3pPr>
            <a:lvl4pPr marL="1828800" marR="0" lvl="3" indent="-342900" algn="l">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4pPr>
            <a:lvl5pPr marL="2286000" marR="0" lvl="4" indent="-342900" algn="l">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5pPr>
            <a:lvl6pPr marL="2743200" marR="0" lvl="5" indent="-354329" algn="l">
              <a:lnSpc>
                <a:spcPct val="100000"/>
              </a:lnSpc>
              <a:spcBef>
                <a:spcPts val="300"/>
              </a:spcBef>
              <a:spcAft>
                <a:spcPts val="0"/>
              </a:spcAft>
              <a:buClr>
                <a:schemeClr val="dk1"/>
              </a:buClr>
              <a:buSzPts val="1980"/>
              <a:buFont typeface="Noto Sans Symbols"/>
              <a:buChar char="−"/>
              <a:defRPr sz="1800" b="0" i="0" u="none" strike="noStrike" cap="none">
                <a:solidFill>
                  <a:schemeClr val="dk1"/>
                </a:solidFill>
                <a:latin typeface="Arial"/>
                <a:ea typeface="Arial"/>
                <a:cs typeface="Arial"/>
              </a:defRPr>
            </a:lvl6pPr>
            <a:lvl7pPr marL="3200400" marR="0" lvl="6" indent="-342900" algn="l">
              <a:lnSpc>
                <a:spcPct val="100000"/>
              </a:lnSpc>
              <a:spcBef>
                <a:spcPts val="600"/>
              </a:spcBef>
              <a:spcAft>
                <a:spcPts val="0"/>
              </a:spcAft>
              <a:buClr>
                <a:schemeClr val="dk2"/>
              </a:buClr>
              <a:buSzPts val="1800"/>
              <a:buFont typeface="Noto Sans Symbols"/>
              <a:buChar char="🡦"/>
              <a:defRPr sz="1500" b="0" i="1" u="none" strike="noStrike" cap="none">
                <a:solidFill>
                  <a:schemeClr val="dk2"/>
                </a:solidFill>
                <a:latin typeface="Arial"/>
                <a:ea typeface="Arial"/>
                <a:cs typeface="Arial"/>
              </a:defRPr>
            </a:lvl7pPr>
            <a:lvl8pPr marL="3657600" marR="0" lvl="7" indent="-228600" algn="l">
              <a:lnSpc>
                <a:spcPct val="100000"/>
              </a:lnSpc>
              <a:spcBef>
                <a:spcPts val="525"/>
              </a:spcBef>
              <a:spcAft>
                <a:spcPts val="0"/>
              </a:spcAft>
              <a:buClr>
                <a:srgbClr val="7F7F7F"/>
              </a:buClr>
              <a:buSzPts val="1980"/>
              <a:buFont typeface="Noto Sans Symbols"/>
              <a:buNone/>
              <a:defRPr sz="1000" b="0" i="1" u="none" strike="noStrike" cap="none">
                <a:solidFill>
                  <a:srgbClr val="7F7F7F"/>
                </a:solidFill>
                <a:latin typeface="Arial"/>
                <a:ea typeface="Arial"/>
                <a:cs typeface="Arial"/>
              </a:defRPr>
            </a:lvl8pPr>
            <a:lvl9pPr marL="4114800" marR="0" lvl="8" indent="-228600" algn="l">
              <a:lnSpc>
                <a:spcPct val="61111"/>
              </a:lnSpc>
              <a:spcBef>
                <a:spcPts val="525"/>
              </a:spcBef>
              <a:spcAft>
                <a:spcPts val="0"/>
              </a:spcAft>
              <a:buClr>
                <a:srgbClr val="7F7F7F"/>
              </a:buClr>
              <a:buSzPts val="1800"/>
              <a:buFont typeface="Arial"/>
              <a:buNone/>
              <a:defRPr sz="800" b="0" i="1" u="none" strike="noStrike" cap="none">
                <a:solidFill>
                  <a:srgbClr val="7F7F7F"/>
                </a:solidFill>
                <a:latin typeface="Arial"/>
                <a:ea typeface="Arial"/>
                <a:cs typeface="Arial"/>
              </a:defRPr>
            </a:lvl9pPr>
          </a:lstStyle>
          <a:p>
            <a:pPr indent="-342900">
              <a:buFont typeface="Arial"/>
              <a:buChar char="●"/>
              <a:defRPr/>
            </a:pPr>
            <a:r>
              <a:rPr lang="en-US" noProof="0" dirty="0"/>
              <a:t>After 200𝜇</a:t>
            </a:r>
            <a:r>
              <a:rPr lang="en-US" sz="1700" i="1" noProof="0" dirty="0">
                <a:latin typeface="PT Serif"/>
              </a:rPr>
              <a:t>s</a:t>
            </a:r>
            <a:r>
              <a:rPr lang="en-US" sz="1700" noProof="0" dirty="0"/>
              <a:t>:</a:t>
            </a:r>
            <a:br>
              <a:rPr lang="en-US" sz="1700" noProof="0" dirty="0"/>
            </a:br>
            <a:r>
              <a:rPr lang="en-US" sz="1700" noProof="0" dirty="0"/>
              <a:t>plasma clearly deformed by the two m=4 island chains.</a:t>
            </a:r>
          </a:p>
          <a:p>
            <a:pPr indent="-342900">
              <a:buFont typeface="Arial"/>
              <a:buChar char="●"/>
              <a:defRPr/>
            </a:pPr>
            <a:r>
              <a:rPr lang="en-US" sz="1700" noProof="0" dirty="0"/>
              <a:t>500 keV:</a:t>
            </a:r>
            <a:br>
              <a:rPr lang="en-US" sz="1700" noProof="0" dirty="0"/>
            </a:br>
            <a:r>
              <a:rPr lang="en-US" sz="1700" noProof="0" dirty="0"/>
              <a:t>Majority of particles lost in short </a:t>
            </a:r>
            <a:r>
              <a:rPr lang="en-US" sz="1700" noProof="0" dirty="0" err="1"/>
              <a:t>burts</a:t>
            </a:r>
            <a:r>
              <a:rPr lang="en-US" sz="1700" noProof="0" dirty="0"/>
              <a:t> around </a:t>
            </a:r>
            <a:r>
              <a:rPr lang="en-US" noProof="0" dirty="0"/>
              <a:t>350𝜇</a:t>
            </a:r>
            <a:r>
              <a:rPr lang="en-US" sz="1700" i="1" noProof="0" dirty="0">
                <a:latin typeface="PT Serif"/>
              </a:rPr>
              <a:t>s</a:t>
            </a:r>
            <a:r>
              <a:rPr lang="en-US" sz="1700" noProof="0" dirty="0"/>
              <a:t> and 475</a:t>
            </a:r>
            <a:r>
              <a:rPr lang="en-US" noProof="0" dirty="0"/>
              <a:t>𝜇</a:t>
            </a:r>
            <a:r>
              <a:rPr lang="en-US" sz="1700" i="1" noProof="0" dirty="0">
                <a:latin typeface="PT Serif"/>
              </a:rPr>
              <a:t>s.</a:t>
            </a:r>
          </a:p>
          <a:p>
            <a:pPr indent="-342900">
              <a:buChar char="●"/>
              <a:defRPr/>
            </a:pPr>
            <a:endParaRPr lang="en-US" sz="1700" noProof="0" dirty="0"/>
          </a:p>
          <a:p>
            <a:pPr indent="-342900">
              <a:buFont typeface="Arial"/>
              <a:buChar char="●"/>
              <a:defRPr/>
            </a:pPr>
            <a:endParaRPr lang="en-US" noProof="0" dirty="0"/>
          </a:p>
          <a:p>
            <a:pPr indent="-342900">
              <a:buFont typeface="Arial"/>
              <a:buChar char="●"/>
              <a:defRPr/>
            </a:pPr>
            <a:endParaRPr lang="en-US" noProof="0" dirty="0"/>
          </a:p>
        </p:txBody>
      </p:sp>
      <p:sp>
        <p:nvSpPr>
          <p:cNvPr id="17" name="Google Shape;290;p34">
            <a:extLst>
              <a:ext uri="{FF2B5EF4-FFF2-40B4-BE49-F238E27FC236}">
                <a16:creationId xmlns:a16="http://schemas.microsoft.com/office/drawing/2014/main" id="{DF4F31D9-F767-7EDF-1D56-CB5F8E46CB36}"/>
              </a:ext>
            </a:extLst>
          </p:cNvPr>
          <p:cNvSpPr txBox="1">
            <a:spLocks/>
          </p:cNvSpPr>
          <p:nvPr/>
        </p:nvSpPr>
        <p:spPr bwMode="auto">
          <a:xfrm>
            <a:off x="336396" y="3337926"/>
            <a:ext cx="4122190" cy="1258843"/>
          </a:xfrm>
          <a:prstGeom prst="rect">
            <a:avLst/>
          </a:prstGeom>
          <a:noFill/>
          <a:ln>
            <a:noFill/>
          </a:ln>
        </p:spPr>
        <p:txBody>
          <a:bodyPr spcFirstLastPara="1" wrap="square" lIns="0" tIns="45700" rIns="0" bIns="45700" anchor="t" anchorCtr="0">
            <a:normAutofit/>
          </a:bodyPr>
          <a:lstStyle>
            <a:defPPr marR="0" lvl="0" algn="l">
              <a:lnSpc>
                <a:spcPct val="100000"/>
              </a:lnSpc>
              <a:spcBef>
                <a:spcPts val="0"/>
              </a:spcBef>
              <a:spcAft>
                <a:spcPts val="0"/>
              </a:spcAft>
            </a:defPPr>
            <a:lvl1pPr marL="457200" marR="0" lvl="0" indent="-228600" algn="l">
              <a:lnSpc>
                <a:spcPct val="12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defRPr>
            </a:lvl1pPr>
            <a:lvl2pPr marL="914400" marR="0" lvl="1" indent="-228600" algn="l">
              <a:lnSpc>
                <a:spcPct val="120000"/>
              </a:lnSpc>
              <a:spcBef>
                <a:spcPts val="600"/>
              </a:spcBef>
              <a:spcAft>
                <a:spcPts val="0"/>
              </a:spcAft>
              <a:buClr>
                <a:schemeClr val="dk2"/>
              </a:buClr>
              <a:buSzPts val="1800"/>
              <a:buFont typeface="Arial"/>
              <a:buNone/>
              <a:defRPr sz="1800" b="1" i="0" u="none" strike="noStrike" cap="none">
                <a:solidFill>
                  <a:schemeClr val="dk2"/>
                </a:solidFill>
                <a:latin typeface="Arial"/>
                <a:ea typeface="Arial"/>
                <a:cs typeface="Arial"/>
              </a:defRPr>
            </a:lvl2pPr>
            <a:lvl3pPr marL="1371600" marR="0" lvl="2" indent="-342900" algn="l">
              <a:lnSpc>
                <a:spcPct val="120000"/>
              </a:lnSpc>
              <a:spcBef>
                <a:spcPts val="600"/>
              </a:spcBef>
              <a:spcAft>
                <a:spcPts val="0"/>
              </a:spcAft>
              <a:buClr>
                <a:schemeClr val="accent3"/>
              </a:buClr>
              <a:buSzPts val="1800"/>
              <a:buFont typeface="Arial"/>
              <a:buChar char="•"/>
              <a:defRPr sz="1800" b="1" i="0" u="none" strike="noStrike" cap="none">
                <a:solidFill>
                  <a:schemeClr val="accent3"/>
                </a:solidFill>
                <a:latin typeface="Arial"/>
                <a:ea typeface="Arial"/>
                <a:cs typeface="Arial"/>
              </a:defRPr>
            </a:lvl3pPr>
            <a:lvl4pPr marL="1828800" marR="0" lvl="3" indent="-342900" algn="l">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4pPr>
            <a:lvl5pPr marL="2286000" marR="0" lvl="4" indent="-342900" algn="l">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5pPr>
            <a:lvl6pPr marL="2743200" marR="0" lvl="5" indent="-354329" algn="l">
              <a:lnSpc>
                <a:spcPct val="100000"/>
              </a:lnSpc>
              <a:spcBef>
                <a:spcPts val="300"/>
              </a:spcBef>
              <a:spcAft>
                <a:spcPts val="0"/>
              </a:spcAft>
              <a:buClr>
                <a:schemeClr val="dk1"/>
              </a:buClr>
              <a:buSzPts val="1980"/>
              <a:buFont typeface="Noto Sans Symbols"/>
              <a:buChar char="−"/>
              <a:defRPr sz="1800" b="0" i="0" u="none" strike="noStrike" cap="none">
                <a:solidFill>
                  <a:schemeClr val="dk1"/>
                </a:solidFill>
                <a:latin typeface="Arial"/>
                <a:ea typeface="Arial"/>
                <a:cs typeface="Arial"/>
              </a:defRPr>
            </a:lvl6pPr>
            <a:lvl7pPr marL="3200400" marR="0" lvl="6" indent="-342900" algn="l">
              <a:lnSpc>
                <a:spcPct val="100000"/>
              </a:lnSpc>
              <a:spcBef>
                <a:spcPts val="600"/>
              </a:spcBef>
              <a:spcAft>
                <a:spcPts val="0"/>
              </a:spcAft>
              <a:buClr>
                <a:schemeClr val="dk2"/>
              </a:buClr>
              <a:buSzPts val="1800"/>
              <a:buFont typeface="Noto Sans Symbols"/>
              <a:buChar char="🡦"/>
              <a:defRPr sz="1500" b="0" i="1" u="none" strike="noStrike" cap="none">
                <a:solidFill>
                  <a:schemeClr val="dk2"/>
                </a:solidFill>
                <a:latin typeface="Arial"/>
                <a:ea typeface="Arial"/>
                <a:cs typeface="Arial"/>
              </a:defRPr>
            </a:lvl7pPr>
            <a:lvl8pPr marL="3657600" marR="0" lvl="7" indent="-228600" algn="l">
              <a:lnSpc>
                <a:spcPct val="100000"/>
              </a:lnSpc>
              <a:spcBef>
                <a:spcPts val="525"/>
              </a:spcBef>
              <a:spcAft>
                <a:spcPts val="0"/>
              </a:spcAft>
              <a:buClr>
                <a:srgbClr val="7F7F7F"/>
              </a:buClr>
              <a:buSzPts val="1980"/>
              <a:buFont typeface="Noto Sans Symbols"/>
              <a:buNone/>
              <a:defRPr sz="1000" b="0" i="1" u="none" strike="noStrike" cap="none">
                <a:solidFill>
                  <a:srgbClr val="7F7F7F"/>
                </a:solidFill>
                <a:latin typeface="Arial"/>
                <a:ea typeface="Arial"/>
                <a:cs typeface="Arial"/>
              </a:defRPr>
            </a:lvl8pPr>
            <a:lvl9pPr marL="4114800" marR="0" lvl="8" indent="-228600" algn="l">
              <a:lnSpc>
                <a:spcPct val="61111"/>
              </a:lnSpc>
              <a:spcBef>
                <a:spcPts val="525"/>
              </a:spcBef>
              <a:spcAft>
                <a:spcPts val="0"/>
              </a:spcAft>
              <a:buClr>
                <a:srgbClr val="7F7F7F"/>
              </a:buClr>
              <a:buSzPts val="1800"/>
              <a:buFont typeface="Arial"/>
              <a:buNone/>
              <a:defRPr sz="800" b="0" i="1" u="none" strike="noStrike" cap="none">
                <a:solidFill>
                  <a:srgbClr val="7F7F7F"/>
                </a:solidFill>
                <a:latin typeface="Arial"/>
                <a:ea typeface="Arial"/>
                <a:cs typeface="Arial"/>
              </a:defRPr>
            </a:lvl9pPr>
          </a:lstStyle>
          <a:p>
            <a:pPr indent="-342900">
              <a:buFont typeface="Arial"/>
              <a:buChar char="●"/>
              <a:defRPr/>
            </a:pPr>
            <a:r>
              <a:rPr lang="en-US" sz="1700" noProof="0" dirty="0"/>
              <a:t>2 MeV:</a:t>
            </a:r>
            <a:br>
              <a:rPr lang="en-US" sz="1700" noProof="0" dirty="0"/>
            </a:br>
            <a:r>
              <a:rPr lang="en-US" sz="1700" noProof="0" dirty="0"/>
              <a:t>Similar end result, though more like one continuous loss event.</a:t>
            </a:r>
          </a:p>
          <a:p>
            <a:pPr indent="-342900">
              <a:buChar char="●"/>
              <a:defRPr/>
            </a:pPr>
            <a:endParaRPr lang="en-US" sz="1700" noProof="0" dirty="0"/>
          </a:p>
          <a:p>
            <a:pPr indent="-342900">
              <a:buChar char="●"/>
              <a:defRPr/>
            </a:pPr>
            <a:endParaRPr lang="en-US" noProof="0" dirty="0"/>
          </a:p>
          <a:p>
            <a:pPr indent="-342900">
              <a:buFont typeface="Arial"/>
              <a:buChar char="●"/>
              <a:defRPr/>
            </a:pPr>
            <a:endParaRPr lang="en-US" noProof="0" dirty="0"/>
          </a:p>
        </p:txBody>
      </p:sp>
      <p:sp>
        <p:nvSpPr>
          <p:cNvPr id="18" name="Google Shape;290;p34">
            <a:extLst>
              <a:ext uri="{FF2B5EF4-FFF2-40B4-BE49-F238E27FC236}">
                <a16:creationId xmlns:a16="http://schemas.microsoft.com/office/drawing/2014/main" id="{D51C3E44-BCEA-B0C4-87F4-3236125D164A}"/>
              </a:ext>
            </a:extLst>
          </p:cNvPr>
          <p:cNvSpPr txBox="1">
            <a:spLocks/>
          </p:cNvSpPr>
          <p:nvPr/>
        </p:nvSpPr>
        <p:spPr bwMode="auto">
          <a:xfrm>
            <a:off x="336396" y="4377017"/>
            <a:ext cx="4122190" cy="1258843"/>
          </a:xfrm>
          <a:prstGeom prst="rect">
            <a:avLst/>
          </a:prstGeom>
          <a:noFill/>
          <a:ln>
            <a:noFill/>
          </a:ln>
        </p:spPr>
        <p:txBody>
          <a:bodyPr spcFirstLastPara="1" wrap="square" lIns="0" tIns="45700" rIns="0" bIns="45700" anchor="t" anchorCtr="0">
            <a:normAutofit/>
          </a:bodyPr>
          <a:lstStyle>
            <a:defPPr marR="0" lvl="0" algn="l">
              <a:lnSpc>
                <a:spcPct val="100000"/>
              </a:lnSpc>
              <a:spcBef>
                <a:spcPts val="0"/>
              </a:spcBef>
              <a:spcAft>
                <a:spcPts val="0"/>
              </a:spcAft>
            </a:defPPr>
            <a:lvl1pPr marL="457200" marR="0" lvl="0" indent="-228600" algn="l">
              <a:lnSpc>
                <a:spcPct val="12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defRPr>
            </a:lvl1pPr>
            <a:lvl2pPr marL="914400" marR="0" lvl="1" indent="-228600" algn="l">
              <a:lnSpc>
                <a:spcPct val="120000"/>
              </a:lnSpc>
              <a:spcBef>
                <a:spcPts val="600"/>
              </a:spcBef>
              <a:spcAft>
                <a:spcPts val="0"/>
              </a:spcAft>
              <a:buClr>
                <a:schemeClr val="dk2"/>
              </a:buClr>
              <a:buSzPts val="1800"/>
              <a:buFont typeface="Arial"/>
              <a:buNone/>
              <a:defRPr sz="1800" b="1" i="0" u="none" strike="noStrike" cap="none">
                <a:solidFill>
                  <a:schemeClr val="dk2"/>
                </a:solidFill>
                <a:latin typeface="Arial"/>
                <a:ea typeface="Arial"/>
                <a:cs typeface="Arial"/>
              </a:defRPr>
            </a:lvl2pPr>
            <a:lvl3pPr marL="1371600" marR="0" lvl="2" indent="-342900" algn="l">
              <a:lnSpc>
                <a:spcPct val="120000"/>
              </a:lnSpc>
              <a:spcBef>
                <a:spcPts val="600"/>
              </a:spcBef>
              <a:spcAft>
                <a:spcPts val="0"/>
              </a:spcAft>
              <a:buClr>
                <a:schemeClr val="accent3"/>
              </a:buClr>
              <a:buSzPts val="1800"/>
              <a:buFont typeface="Arial"/>
              <a:buChar char="•"/>
              <a:defRPr sz="1800" b="1" i="0" u="none" strike="noStrike" cap="none">
                <a:solidFill>
                  <a:schemeClr val="accent3"/>
                </a:solidFill>
                <a:latin typeface="Arial"/>
                <a:ea typeface="Arial"/>
                <a:cs typeface="Arial"/>
              </a:defRPr>
            </a:lvl3pPr>
            <a:lvl4pPr marL="1828800" marR="0" lvl="3" indent="-342900" algn="l">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4pPr>
            <a:lvl5pPr marL="2286000" marR="0" lvl="4" indent="-342900" algn="l">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5pPr>
            <a:lvl6pPr marL="2743200" marR="0" lvl="5" indent="-354329" algn="l">
              <a:lnSpc>
                <a:spcPct val="100000"/>
              </a:lnSpc>
              <a:spcBef>
                <a:spcPts val="300"/>
              </a:spcBef>
              <a:spcAft>
                <a:spcPts val="0"/>
              </a:spcAft>
              <a:buClr>
                <a:schemeClr val="dk1"/>
              </a:buClr>
              <a:buSzPts val="1980"/>
              <a:buFont typeface="Noto Sans Symbols"/>
              <a:buChar char="−"/>
              <a:defRPr sz="1800" b="0" i="0" u="none" strike="noStrike" cap="none">
                <a:solidFill>
                  <a:schemeClr val="dk1"/>
                </a:solidFill>
                <a:latin typeface="Arial"/>
                <a:ea typeface="Arial"/>
                <a:cs typeface="Arial"/>
              </a:defRPr>
            </a:lvl6pPr>
            <a:lvl7pPr marL="3200400" marR="0" lvl="6" indent="-342900" algn="l">
              <a:lnSpc>
                <a:spcPct val="100000"/>
              </a:lnSpc>
              <a:spcBef>
                <a:spcPts val="600"/>
              </a:spcBef>
              <a:spcAft>
                <a:spcPts val="0"/>
              </a:spcAft>
              <a:buClr>
                <a:schemeClr val="dk2"/>
              </a:buClr>
              <a:buSzPts val="1800"/>
              <a:buFont typeface="Noto Sans Symbols"/>
              <a:buChar char="🡦"/>
              <a:defRPr sz="1500" b="0" i="1" u="none" strike="noStrike" cap="none">
                <a:solidFill>
                  <a:schemeClr val="dk2"/>
                </a:solidFill>
                <a:latin typeface="Arial"/>
                <a:ea typeface="Arial"/>
                <a:cs typeface="Arial"/>
              </a:defRPr>
            </a:lvl7pPr>
            <a:lvl8pPr marL="3657600" marR="0" lvl="7" indent="-228600" algn="l">
              <a:lnSpc>
                <a:spcPct val="100000"/>
              </a:lnSpc>
              <a:spcBef>
                <a:spcPts val="525"/>
              </a:spcBef>
              <a:spcAft>
                <a:spcPts val="0"/>
              </a:spcAft>
              <a:buClr>
                <a:srgbClr val="7F7F7F"/>
              </a:buClr>
              <a:buSzPts val="1980"/>
              <a:buFont typeface="Noto Sans Symbols"/>
              <a:buNone/>
              <a:defRPr sz="1000" b="0" i="1" u="none" strike="noStrike" cap="none">
                <a:solidFill>
                  <a:srgbClr val="7F7F7F"/>
                </a:solidFill>
                <a:latin typeface="Arial"/>
                <a:ea typeface="Arial"/>
                <a:cs typeface="Arial"/>
              </a:defRPr>
            </a:lvl8pPr>
            <a:lvl9pPr marL="4114800" marR="0" lvl="8" indent="-228600" algn="l">
              <a:lnSpc>
                <a:spcPct val="61111"/>
              </a:lnSpc>
              <a:spcBef>
                <a:spcPts val="525"/>
              </a:spcBef>
              <a:spcAft>
                <a:spcPts val="0"/>
              </a:spcAft>
              <a:buClr>
                <a:srgbClr val="7F7F7F"/>
              </a:buClr>
              <a:buSzPts val="1800"/>
              <a:buFont typeface="Arial"/>
              <a:buNone/>
              <a:defRPr sz="800" b="0" i="1" u="none" strike="noStrike" cap="none">
                <a:solidFill>
                  <a:srgbClr val="7F7F7F"/>
                </a:solidFill>
                <a:latin typeface="Arial"/>
                <a:ea typeface="Arial"/>
                <a:cs typeface="Arial"/>
              </a:defRPr>
            </a:lvl9pPr>
          </a:lstStyle>
          <a:p>
            <a:pPr indent="-342900">
              <a:buFont typeface="Arial"/>
              <a:buChar char="●"/>
              <a:defRPr/>
            </a:pPr>
            <a:r>
              <a:rPr lang="en-US" sz="1700" noProof="0" dirty="0"/>
              <a:t>8 MeV:</a:t>
            </a:r>
            <a:br>
              <a:rPr lang="en-US" sz="1700" noProof="0" dirty="0"/>
            </a:br>
            <a:r>
              <a:rPr lang="en-US" sz="1700" noProof="0" dirty="0"/>
              <a:t>Very short stochastic phase, degree of stochasticity much lower.</a:t>
            </a:r>
          </a:p>
          <a:p>
            <a:pPr indent="-342900">
              <a:buChar char="●"/>
              <a:defRPr/>
            </a:pPr>
            <a:endParaRPr lang="en-US" sz="1700" noProof="0" dirty="0"/>
          </a:p>
          <a:p>
            <a:pPr indent="-342900">
              <a:buChar char="●"/>
              <a:defRPr/>
            </a:pPr>
            <a:endParaRPr lang="en-US" noProof="0" dirty="0"/>
          </a:p>
          <a:p>
            <a:pPr indent="-342900">
              <a:buFont typeface="Arial"/>
              <a:buChar char="●"/>
              <a:defRPr/>
            </a:pPr>
            <a:endParaRPr lang="en-US" noProof="0" dirty="0"/>
          </a:p>
        </p:txBody>
      </p:sp>
    </p:spTree>
    <p:extLst>
      <p:ext uri="{BB962C8B-B14F-4D97-AF65-F5344CB8AC3E}">
        <p14:creationId xmlns:p14="http://schemas.microsoft.com/office/powerpoint/2010/main" val="322954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72D025F-C873-63D7-FC86-A2A4BDADE754}"/>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F3356A00-69FB-DF7C-6F65-4817B28A0BDC}"/>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22112C4D-56DF-14E5-BAED-58956777D252}"/>
              </a:ext>
            </a:extLst>
          </p:cNvPr>
          <p:cNvSpPr>
            <a:spLocks noGrp="1"/>
          </p:cNvSpPr>
          <p:nvPr>
            <p:ph type="sldNum" sz="quarter" idx="16"/>
          </p:nvPr>
        </p:nvSpPr>
        <p:spPr/>
        <p:txBody>
          <a:bodyPr/>
          <a:lstStyle/>
          <a:p>
            <a:fld id="{ECE691D0-CC49-4FC7-9C4D-6112B0CB3A76}" type="slidenum">
              <a:rPr lang="en-US" noProof="0" smtClean="0"/>
              <a:pPr/>
              <a:t>17</a:t>
            </a:fld>
            <a:endParaRPr lang="en-US" noProof="0" dirty="0"/>
          </a:p>
        </p:txBody>
      </p:sp>
      <p:sp>
        <p:nvSpPr>
          <p:cNvPr id="5" name="Platshållare för text 4">
            <a:extLst>
              <a:ext uri="{FF2B5EF4-FFF2-40B4-BE49-F238E27FC236}">
                <a16:creationId xmlns:a16="http://schemas.microsoft.com/office/drawing/2014/main" id="{5FCBF0E9-1694-7952-85B0-D111407B904F}"/>
              </a:ext>
            </a:extLst>
          </p:cNvPr>
          <p:cNvSpPr>
            <a:spLocks noGrp="1"/>
          </p:cNvSpPr>
          <p:nvPr>
            <p:ph type="body" sz="quarter" idx="17"/>
          </p:nvPr>
        </p:nvSpPr>
        <p:spPr>
          <a:xfrm>
            <a:off x="658812" y="1318178"/>
            <a:ext cx="10621961" cy="1752805"/>
          </a:xfrm>
        </p:spPr>
        <p:txBody>
          <a:bodyPr>
            <a:normAutofit/>
          </a:bodyPr>
          <a:lstStyle/>
          <a:p>
            <a:pPr marL="285750" indent="-285750">
              <a:buFont typeface="Arial" panose="020B0604020202020204" pitchFamily="34" charset="0"/>
              <a:buChar char="•"/>
            </a:pPr>
            <a:r>
              <a:rPr lang="en-US" noProof="0" dirty="0"/>
              <a:t>In simulations we have seen indications that the phase space distribution of REs may have a notable effect on the details of the termination.</a:t>
            </a:r>
          </a:p>
          <a:p>
            <a:pPr marL="285750" indent="-285750">
              <a:buFont typeface="Arial" panose="020B0604020202020204" pitchFamily="34" charset="0"/>
              <a:buChar char="•"/>
            </a:pPr>
            <a:r>
              <a:rPr lang="en-US" noProof="0" dirty="0"/>
              <a:t>Having a continuum of energies/drift orbits may hinder the formation of a thin current layer.</a:t>
            </a:r>
          </a:p>
          <a:p>
            <a:pPr marL="285750" indent="-285750">
              <a:buFont typeface="Arial" panose="020B0604020202020204" pitchFamily="34" charset="0"/>
              <a:buChar char="•"/>
            </a:pPr>
            <a:r>
              <a:rPr lang="en-US" noProof="0" dirty="0"/>
              <a:t>There are analytical distributions assuming avalanche dominated regime.</a:t>
            </a:r>
            <a:endParaRPr lang="en-US" noProof="0" dirty="0">
              <a:solidFill>
                <a:srgbClr val="FF0000"/>
              </a:solidFill>
            </a:endParaRPr>
          </a:p>
        </p:txBody>
      </p:sp>
      <p:sp>
        <p:nvSpPr>
          <p:cNvPr id="6" name="Rubrik 5">
            <a:extLst>
              <a:ext uri="{FF2B5EF4-FFF2-40B4-BE49-F238E27FC236}">
                <a16:creationId xmlns:a16="http://schemas.microsoft.com/office/drawing/2014/main" id="{AE3FF978-FF43-0C2D-7461-AE7CDCAF408C}"/>
              </a:ext>
            </a:extLst>
          </p:cNvPr>
          <p:cNvSpPr>
            <a:spLocks noGrp="1"/>
          </p:cNvSpPr>
          <p:nvPr>
            <p:ph type="title"/>
          </p:nvPr>
        </p:nvSpPr>
        <p:spPr/>
        <p:txBody>
          <a:bodyPr/>
          <a:lstStyle/>
          <a:p>
            <a:r>
              <a:rPr lang="en-US" noProof="0" dirty="0"/>
              <a:t>Towards more realistic phase space distributions</a:t>
            </a:r>
          </a:p>
        </p:txBody>
      </p:sp>
      <p:pic>
        <p:nvPicPr>
          <p:cNvPr id="49154" name="Picture 2">
            <a:extLst>
              <a:ext uri="{FF2B5EF4-FFF2-40B4-BE49-F238E27FC236}">
                <a16:creationId xmlns:a16="http://schemas.microsoft.com/office/drawing/2014/main" id="{7A207477-50B8-82CB-668E-7B572EC27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1731" y="3755577"/>
            <a:ext cx="4806985" cy="2186928"/>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descr="En bild som visar diagram, linje, Graf&#10;&#10;AI-genererat innehåll kan vara felaktigt.">
            <a:extLst>
              <a:ext uri="{FF2B5EF4-FFF2-40B4-BE49-F238E27FC236}">
                <a16:creationId xmlns:a16="http://schemas.microsoft.com/office/drawing/2014/main" id="{BE551BA5-860C-89F4-7621-3A36669D2878}"/>
              </a:ext>
            </a:extLst>
          </p:cNvPr>
          <p:cNvPicPr>
            <a:picLocks noChangeAspect="1"/>
          </p:cNvPicPr>
          <p:nvPr/>
        </p:nvPicPr>
        <p:blipFill>
          <a:blip r:embed="rId3"/>
          <a:srcRect t="9818" r="6900"/>
          <a:stretch/>
        </p:blipFill>
        <p:spPr>
          <a:xfrm>
            <a:off x="3745616" y="2992349"/>
            <a:ext cx="4700767" cy="3415077"/>
          </a:xfrm>
          <a:prstGeom prst="rect">
            <a:avLst/>
          </a:prstGeom>
        </p:spPr>
      </p:pic>
      <p:sp>
        <p:nvSpPr>
          <p:cNvPr id="12" name="Platshållare för text 4">
            <a:extLst>
              <a:ext uri="{FF2B5EF4-FFF2-40B4-BE49-F238E27FC236}">
                <a16:creationId xmlns:a16="http://schemas.microsoft.com/office/drawing/2014/main" id="{E4F95FC8-47EB-1866-0AAB-B9D72AA4A395}"/>
              </a:ext>
            </a:extLst>
          </p:cNvPr>
          <p:cNvSpPr txBox="1">
            <a:spLocks/>
          </p:cNvSpPr>
          <p:nvPr/>
        </p:nvSpPr>
        <p:spPr>
          <a:xfrm>
            <a:off x="658812" y="2977915"/>
            <a:ext cx="10621961" cy="4843463"/>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u="sng" noProof="0" dirty="0"/>
              <a:t>However</a:t>
            </a:r>
            <a:r>
              <a:rPr lang="en-US" noProof="0" dirty="0"/>
              <a:t> termination occurs 100s of </a:t>
            </a:r>
            <a:r>
              <a:rPr lang="en-US" noProof="0" dirty="0" err="1"/>
              <a:t>ms</a:t>
            </a:r>
            <a:r>
              <a:rPr lang="en-US" noProof="0" dirty="0"/>
              <a:t> after avalanching has stopped.</a:t>
            </a:r>
          </a:p>
          <a:p>
            <a:pPr marL="285750" indent="-285750">
              <a:buFont typeface="Arial" panose="020B0604020202020204" pitchFamily="34" charset="0"/>
              <a:buChar char="•"/>
            </a:pPr>
            <a:r>
              <a:rPr lang="en-US" noProof="0" dirty="0"/>
              <a:t>In threshold E-field, REs are expected to gather around some attractor region:</a:t>
            </a:r>
          </a:p>
          <a:p>
            <a:pPr marL="465138" lvl="2" indent="-285750">
              <a:buFont typeface="Courier New" panose="02070309020205020404" pitchFamily="49" charset="0"/>
              <a:buChar char="o"/>
            </a:pPr>
            <a:r>
              <a:rPr lang="en-US" b="0" noProof="0" dirty="0"/>
              <a:t>Low energy REs are lost to bulk through collisions.</a:t>
            </a:r>
          </a:p>
          <a:p>
            <a:pPr marL="465138" lvl="2" indent="-285750">
              <a:buFont typeface="Courier New" panose="02070309020205020404" pitchFamily="49" charset="0"/>
              <a:buChar char="o"/>
            </a:pPr>
            <a:r>
              <a:rPr lang="en-US" b="0" noProof="0" dirty="0"/>
              <a:t>High energy REs are limited by synchrotron losses.</a:t>
            </a:r>
          </a:p>
          <a:p>
            <a:pPr marL="465138" lvl="2" indent="-285750">
              <a:buFont typeface="Courier New" panose="02070309020205020404" pitchFamily="49" charset="0"/>
              <a:buChar char="o"/>
            </a:pPr>
            <a:r>
              <a:rPr lang="en-US" b="0" noProof="0" dirty="0"/>
              <a:t>Details depend on companion plasma.</a:t>
            </a:r>
            <a:endParaRPr lang="en-US" noProof="0" dirty="0"/>
          </a:p>
          <a:p>
            <a:endParaRPr lang="en-US" noProof="0" dirty="0"/>
          </a:p>
          <a:p>
            <a:endParaRPr lang="en-US" noProof="0" dirty="0"/>
          </a:p>
        </p:txBody>
      </p:sp>
      <p:sp>
        <p:nvSpPr>
          <p:cNvPr id="13" name="TextBox 8">
            <a:extLst>
              <a:ext uri="{FF2B5EF4-FFF2-40B4-BE49-F238E27FC236}">
                <a16:creationId xmlns:a16="http://schemas.microsoft.com/office/drawing/2014/main" id="{565E256D-E851-2B45-A33A-19EF21EB3516}"/>
              </a:ext>
            </a:extLst>
          </p:cNvPr>
          <p:cNvSpPr txBox="1"/>
          <p:nvPr/>
        </p:nvSpPr>
        <p:spPr bwMode="auto">
          <a:xfrm>
            <a:off x="7428862" y="3717840"/>
            <a:ext cx="4445362" cy="261610"/>
          </a:xfrm>
          <a:prstGeom prst="rect">
            <a:avLst/>
          </a:prstGeom>
          <a:noFill/>
        </p:spPr>
        <p:txBody>
          <a:bodyPr wrap="square" rtlCol="0">
            <a:spAutoFit/>
          </a:bodyPr>
          <a:lstStyle/>
          <a:p>
            <a:pPr>
              <a:defRPr/>
            </a:pPr>
            <a:r>
              <a:rPr lang="en-US" sz="1100" noProof="0" dirty="0">
                <a:solidFill>
                  <a:schemeClr val="bg1">
                    <a:lumMod val="65000"/>
                  </a:schemeClr>
                </a:solidFill>
              </a:rPr>
              <a:t>Illustration taken from: </a:t>
            </a:r>
            <a:r>
              <a:rPr lang="en-US" sz="1100" i="1" noProof="0" dirty="0">
                <a:solidFill>
                  <a:schemeClr val="bg1">
                    <a:lumMod val="65000"/>
                  </a:schemeClr>
                </a:solidFill>
              </a:rPr>
              <a:t>P. Aleynikov et al, PRL 114 155001 (2015)</a:t>
            </a:r>
            <a:endParaRPr lang="en-US" noProof="0" dirty="0">
              <a:solidFill>
                <a:schemeClr val="bg1">
                  <a:lumMod val="65000"/>
                </a:schemeClr>
              </a:solidFill>
            </a:endParaRPr>
          </a:p>
        </p:txBody>
      </p:sp>
      <p:sp>
        <p:nvSpPr>
          <p:cNvPr id="15" name="textruta 14">
            <a:extLst>
              <a:ext uri="{FF2B5EF4-FFF2-40B4-BE49-F238E27FC236}">
                <a16:creationId xmlns:a16="http://schemas.microsoft.com/office/drawing/2014/main" id="{AA41A5DE-A9D6-04A7-0AB7-A90C4AFBB89B}"/>
              </a:ext>
            </a:extLst>
          </p:cNvPr>
          <p:cNvSpPr txBox="1"/>
          <p:nvPr/>
        </p:nvSpPr>
        <p:spPr>
          <a:xfrm>
            <a:off x="1065466" y="6000238"/>
            <a:ext cx="10061066" cy="716735"/>
          </a:xfrm>
          <a:prstGeom prst="rect">
            <a:avLst/>
          </a:prstGeom>
          <a:noFill/>
        </p:spPr>
        <p:txBody>
          <a:bodyPr wrap="square" lIns="0" tIns="0" rIns="0" bIns="0" rtlCol="0" anchor="t" anchorCtr="0">
            <a:spAutoFit/>
          </a:bodyPr>
          <a:lstStyle/>
          <a:p>
            <a:pPr algn="ctr">
              <a:lnSpc>
                <a:spcPts val="2300"/>
              </a:lnSpc>
              <a:spcBef>
                <a:spcPts val="1150"/>
              </a:spcBef>
            </a:pPr>
            <a:r>
              <a:rPr lang="en-US" sz="2000" noProof="0" dirty="0"/>
              <a:t>Idea: use DREAM to evolve distribution both pre and post 2nd injection.</a:t>
            </a:r>
          </a:p>
          <a:p>
            <a:pPr algn="l">
              <a:lnSpc>
                <a:spcPts val="2300"/>
              </a:lnSpc>
              <a:spcBef>
                <a:spcPts val="1150"/>
              </a:spcBef>
            </a:pPr>
            <a:endParaRPr lang="en-US" sz="1600" noProof="0" dirty="0"/>
          </a:p>
        </p:txBody>
      </p:sp>
    </p:spTree>
    <p:extLst>
      <p:ext uri="{BB962C8B-B14F-4D97-AF65-F5344CB8AC3E}">
        <p14:creationId xmlns:p14="http://schemas.microsoft.com/office/powerpoint/2010/main" val="161041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1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9444BD8-37F5-320C-E5AF-CE257432C33E}"/>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52738CF2-E325-F9D9-7902-2FED9D5A3E98}"/>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D0B9B0CD-C189-DDFA-88AD-F48026C2901F}"/>
              </a:ext>
            </a:extLst>
          </p:cNvPr>
          <p:cNvSpPr>
            <a:spLocks noGrp="1"/>
          </p:cNvSpPr>
          <p:nvPr>
            <p:ph type="sldNum" sz="quarter" idx="16"/>
          </p:nvPr>
        </p:nvSpPr>
        <p:spPr/>
        <p:txBody>
          <a:bodyPr/>
          <a:lstStyle/>
          <a:p>
            <a:fld id="{ECE691D0-CC49-4FC7-9C4D-6112B0CB3A76}" type="slidenum">
              <a:rPr lang="en-US" noProof="0" smtClean="0"/>
              <a:pPr/>
              <a:t>18</a:t>
            </a:fld>
            <a:endParaRPr lang="en-US" noProof="0" dirty="0"/>
          </a:p>
        </p:txBody>
      </p:sp>
      <p:sp>
        <p:nvSpPr>
          <p:cNvPr id="5" name="Platshållare för text 4">
            <a:extLst>
              <a:ext uri="{FF2B5EF4-FFF2-40B4-BE49-F238E27FC236}">
                <a16:creationId xmlns:a16="http://schemas.microsoft.com/office/drawing/2014/main" id="{A9762E2E-4D9F-D1AB-6BCD-B90C5B5CA1E2}"/>
              </a:ext>
            </a:extLst>
          </p:cNvPr>
          <p:cNvSpPr>
            <a:spLocks noGrp="1"/>
          </p:cNvSpPr>
          <p:nvPr>
            <p:ph type="body" sz="quarter" idx="17"/>
          </p:nvPr>
        </p:nvSpPr>
        <p:spPr>
          <a:xfrm>
            <a:off x="658813" y="1437448"/>
            <a:ext cx="10514012" cy="804965"/>
          </a:xfrm>
        </p:spPr>
        <p:txBody>
          <a:bodyPr/>
          <a:lstStyle/>
          <a:p>
            <a:pPr marL="285750" indent="-285750">
              <a:buFont typeface="Arial" panose="020B0604020202020204" pitchFamily="34" charset="0"/>
              <a:buChar char="•"/>
            </a:pPr>
            <a:r>
              <a:rPr lang="en-US" noProof="0" dirty="0"/>
              <a:t>Plasma properties difficult to measure in this phase, in particular after 2nd injection.</a:t>
            </a:r>
          </a:p>
          <a:p>
            <a:pPr marL="285750" indent="-285750">
              <a:buFont typeface="Arial" panose="020B0604020202020204" pitchFamily="34" charset="0"/>
              <a:buChar char="•"/>
            </a:pPr>
            <a:r>
              <a:rPr lang="en-US" noProof="0" dirty="0"/>
              <a:t>Self-consistent simulations also difficult.</a:t>
            </a:r>
            <a:endParaRPr lang="en-US" b="1" noProof="0" dirty="0"/>
          </a:p>
        </p:txBody>
      </p:sp>
      <p:sp>
        <p:nvSpPr>
          <p:cNvPr id="6" name="Rubrik 5">
            <a:extLst>
              <a:ext uri="{FF2B5EF4-FFF2-40B4-BE49-F238E27FC236}">
                <a16:creationId xmlns:a16="http://schemas.microsoft.com/office/drawing/2014/main" id="{EB8CDFE0-F057-25A2-8227-877FED32CE00}"/>
              </a:ext>
            </a:extLst>
          </p:cNvPr>
          <p:cNvSpPr>
            <a:spLocks noGrp="1"/>
          </p:cNvSpPr>
          <p:nvPr>
            <p:ph type="title"/>
          </p:nvPr>
        </p:nvSpPr>
        <p:spPr/>
        <p:txBody>
          <a:bodyPr/>
          <a:lstStyle/>
          <a:p>
            <a:r>
              <a:rPr lang="en-US" noProof="0" dirty="0"/>
              <a:t>Material densities through Bayesian optimization</a:t>
            </a:r>
          </a:p>
        </p:txBody>
      </p:sp>
      <p:pic>
        <p:nvPicPr>
          <p:cNvPr id="7" name="Google Shape;281;p33">
            <a:extLst>
              <a:ext uri="{FF2B5EF4-FFF2-40B4-BE49-F238E27FC236}">
                <a16:creationId xmlns:a16="http://schemas.microsoft.com/office/drawing/2014/main" id="{CCBB9E0E-B5FA-643F-3C74-444CFD1C6FCE}"/>
              </a:ext>
            </a:extLst>
          </p:cNvPr>
          <p:cNvPicPr/>
          <p:nvPr/>
        </p:nvPicPr>
        <p:blipFill>
          <a:blip r:embed="rId2">
            <a:alphaModFix/>
          </a:blip>
          <a:srcRect b="76403"/>
          <a:stretch/>
        </p:blipFill>
        <p:spPr bwMode="auto">
          <a:xfrm>
            <a:off x="6329405" y="4467408"/>
            <a:ext cx="4728041" cy="1616765"/>
          </a:xfrm>
          <a:prstGeom prst="rect">
            <a:avLst/>
          </a:prstGeom>
          <a:noFill/>
          <a:ln>
            <a:noFill/>
          </a:ln>
        </p:spPr>
      </p:pic>
      <p:sp>
        <p:nvSpPr>
          <p:cNvPr id="8" name="Rektangel 7">
            <a:extLst>
              <a:ext uri="{FF2B5EF4-FFF2-40B4-BE49-F238E27FC236}">
                <a16:creationId xmlns:a16="http://schemas.microsoft.com/office/drawing/2014/main" id="{735294B1-E714-5482-50A4-5D23849344D2}"/>
              </a:ext>
            </a:extLst>
          </p:cNvPr>
          <p:cNvSpPr/>
          <p:nvPr/>
        </p:nvSpPr>
        <p:spPr>
          <a:xfrm>
            <a:off x="7407966" y="4729828"/>
            <a:ext cx="1537251" cy="1285461"/>
          </a:xfrm>
          <a:prstGeom prst="rect">
            <a:avLst/>
          </a:prstGeom>
          <a:solidFill>
            <a:srgbClr val="00B0F0">
              <a:alpha val="53455"/>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noProof="0" dirty="0">
              <a:solidFill>
                <a:schemeClr val="bg1"/>
              </a:solidFill>
            </a:endParaRPr>
          </a:p>
        </p:txBody>
      </p:sp>
      <p:sp>
        <p:nvSpPr>
          <p:cNvPr id="9" name="Rektangel 8">
            <a:extLst>
              <a:ext uri="{FF2B5EF4-FFF2-40B4-BE49-F238E27FC236}">
                <a16:creationId xmlns:a16="http://schemas.microsoft.com/office/drawing/2014/main" id="{60FB755C-E1D9-0286-AA26-7690B2EB296C}"/>
              </a:ext>
            </a:extLst>
          </p:cNvPr>
          <p:cNvSpPr/>
          <p:nvPr/>
        </p:nvSpPr>
        <p:spPr>
          <a:xfrm>
            <a:off x="9051235" y="4729828"/>
            <a:ext cx="1025551" cy="1285461"/>
          </a:xfrm>
          <a:prstGeom prst="rect">
            <a:avLst/>
          </a:prstGeom>
          <a:solidFill>
            <a:srgbClr val="00B050">
              <a:alpha val="53455"/>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noProof="0" dirty="0">
              <a:solidFill>
                <a:schemeClr val="bg1"/>
              </a:solidFill>
            </a:endParaRPr>
          </a:p>
        </p:txBody>
      </p:sp>
      <p:sp>
        <p:nvSpPr>
          <p:cNvPr id="10" name="textruta 9">
            <a:extLst>
              <a:ext uri="{FF2B5EF4-FFF2-40B4-BE49-F238E27FC236}">
                <a16:creationId xmlns:a16="http://schemas.microsoft.com/office/drawing/2014/main" id="{54068BFE-152E-AD53-5149-D84AFCEE010E}"/>
              </a:ext>
            </a:extLst>
          </p:cNvPr>
          <p:cNvSpPr txBox="1"/>
          <p:nvPr/>
        </p:nvSpPr>
        <p:spPr>
          <a:xfrm>
            <a:off x="7580242" y="4395672"/>
            <a:ext cx="1470991" cy="267894"/>
          </a:xfrm>
          <a:prstGeom prst="rect">
            <a:avLst/>
          </a:prstGeom>
          <a:noFill/>
        </p:spPr>
        <p:txBody>
          <a:bodyPr wrap="square" lIns="0" tIns="0" rIns="0" bIns="0" rtlCol="0" anchor="t" anchorCtr="0">
            <a:spAutoFit/>
          </a:bodyPr>
          <a:lstStyle/>
          <a:p>
            <a:pPr algn="l">
              <a:lnSpc>
                <a:spcPts val="2300"/>
              </a:lnSpc>
              <a:spcBef>
                <a:spcPts val="1150"/>
              </a:spcBef>
            </a:pPr>
            <a:r>
              <a:rPr lang="en-US" sz="1600" noProof="0" dirty="0">
                <a:solidFill>
                  <a:srgbClr val="00B0F0"/>
                </a:solidFill>
              </a:rPr>
              <a:t>Simulation 1</a:t>
            </a:r>
          </a:p>
        </p:txBody>
      </p:sp>
      <p:sp>
        <p:nvSpPr>
          <p:cNvPr id="11" name="textruta 10">
            <a:extLst>
              <a:ext uri="{FF2B5EF4-FFF2-40B4-BE49-F238E27FC236}">
                <a16:creationId xmlns:a16="http://schemas.microsoft.com/office/drawing/2014/main" id="{D77352E8-736F-68E2-77FF-1489B71D2AB9}"/>
              </a:ext>
            </a:extLst>
          </p:cNvPr>
          <p:cNvSpPr txBox="1"/>
          <p:nvPr/>
        </p:nvSpPr>
        <p:spPr>
          <a:xfrm>
            <a:off x="9011477" y="4395672"/>
            <a:ext cx="1470991" cy="267894"/>
          </a:xfrm>
          <a:prstGeom prst="rect">
            <a:avLst/>
          </a:prstGeom>
          <a:noFill/>
        </p:spPr>
        <p:txBody>
          <a:bodyPr wrap="square" lIns="0" tIns="0" rIns="0" bIns="0" rtlCol="0" anchor="t" anchorCtr="0">
            <a:spAutoFit/>
          </a:bodyPr>
          <a:lstStyle/>
          <a:p>
            <a:pPr algn="l">
              <a:lnSpc>
                <a:spcPts val="2300"/>
              </a:lnSpc>
              <a:spcBef>
                <a:spcPts val="1150"/>
              </a:spcBef>
            </a:pPr>
            <a:r>
              <a:rPr lang="en-US" sz="1600" noProof="0" dirty="0">
                <a:solidFill>
                  <a:srgbClr val="92D050"/>
                </a:solidFill>
              </a:rPr>
              <a:t>Simulation 2</a:t>
            </a:r>
          </a:p>
        </p:txBody>
      </p:sp>
      <p:sp>
        <p:nvSpPr>
          <p:cNvPr id="12" name="Platshållare för text 4">
            <a:extLst>
              <a:ext uri="{FF2B5EF4-FFF2-40B4-BE49-F238E27FC236}">
                <a16:creationId xmlns:a16="http://schemas.microsoft.com/office/drawing/2014/main" id="{1FE8FD1A-A9B0-53B3-9C5B-31C178A1B5E1}"/>
              </a:ext>
            </a:extLst>
          </p:cNvPr>
          <p:cNvSpPr txBox="1">
            <a:spLocks/>
          </p:cNvSpPr>
          <p:nvPr/>
        </p:nvSpPr>
        <p:spPr>
          <a:xfrm>
            <a:off x="658813" y="2242414"/>
            <a:ext cx="10514012" cy="1971777"/>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noProof="0" dirty="0"/>
              <a:t>Simplified approach:</a:t>
            </a:r>
          </a:p>
          <a:p>
            <a:pPr marL="465138" lvl="3" indent="-285750"/>
            <a:r>
              <a:rPr lang="en-US" noProof="0" dirty="0"/>
              <a:t>Starting with avalanche distribution, 0D in space.</a:t>
            </a:r>
          </a:p>
          <a:p>
            <a:pPr marL="465138" lvl="3" indent="-285750"/>
            <a:r>
              <a:rPr lang="en-US" noProof="0" dirty="0"/>
              <a:t>E-field, temperature and charge states evolved self-consistently.</a:t>
            </a:r>
          </a:p>
          <a:p>
            <a:pPr marL="465138" lvl="3" indent="-285750"/>
            <a:r>
              <a:rPr lang="en-US" b="1" noProof="0" dirty="0"/>
              <a:t>D and </a:t>
            </a:r>
            <a:r>
              <a:rPr lang="en-US" b="1" noProof="0" dirty="0" err="1"/>
              <a:t>Ar</a:t>
            </a:r>
            <a:r>
              <a:rPr lang="en-US" b="1" noProof="0" dirty="0"/>
              <a:t> densities determined through Bayesian optimization </a:t>
            </a:r>
            <a:r>
              <a:rPr lang="en-US" b="1" noProof="0" dirty="0" err="1"/>
              <a:t>w.r.t</a:t>
            </a:r>
            <a:r>
              <a:rPr lang="en-US" b="1" noProof="0" dirty="0"/>
              <a:t> plasma current evolution.</a:t>
            </a:r>
          </a:p>
        </p:txBody>
      </p:sp>
      <p:sp>
        <p:nvSpPr>
          <p:cNvPr id="13" name="textruta 12">
            <a:extLst>
              <a:ext uri="{FF2B5EF4-FFF2-40B4-BE49-F238E27FC236}">
                <a16:creationId xmlns:a16="http://schemas.microsoft.com/office/drawing/2014/main" id="{70DBD95E-6980-5898-A4CB-C177148B0219}"/>
              </a:ext>
            </a:extLst>
          </p:cNvPr>
          <p:cNvSpPr txBox="1"/>
          <p:nvPr/>
        </p:nvSpPr>
        <p:spPr>
          <a:xfrm>
            <a:off x="8693426" y="5950226"/>
            <a:ext cx="181460" cy="267894"/>
          </a:xfrm>
          <a:prstGeom prst="rect">
            <a:avLst/>
          </a:prstGeom>
          <a:noFill/>
        </p:spPr>
        <p:txBody>
          <a:bodyPr wrap="none" lIns="0" tIns="0" rIns="0" bIns="0" rtlCol="0" anchor="t" anchorCtr="0">
            <a:spAutoFit/>
          </a:bodyPr>
          <a:lstStyle/>
          <a:p>
            <a:pPr marL="180000" indent="-180000" algn="l">
              <a:lnSpc>
                <a:spcPts val="2300"/>
              </a:lnSpc>
              <a:spcBef>
                <a:spcPts val="1150"/>
              </a:spcBef>
              <a:buFont typeface="Arial" panose="020B0604020202020204" pitchFamily="34" charset="0"/>
              <a:buChar char="•"/>
            </a:pPr>
            <a:endParaRPr lang="en-US" sz="1600" noProof="0" dirty="0"/>
          </a:p>
        </p:txBody>
      </p:sp>
      <p:pic>
        <p:nvPicPr>
          <p:cNvPr id="50178" name="Picture 2">
            <a:extLst>
              <a:ext uri="{FF2B5EF4-FFF2-40B4-BE49-F238E27FC236}">
                <a16:creationId xmlns:a16="http://schemas.microsoft.com/office/drawing/2014/main" id="{B7EC38D6-4547-07FB-443F-266463969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161" y="4273859"/>
            <a:ext cx="4245828" cy="2142816"/>
          </a:xfrm>
          <a:prstGeom prst="rect">
            <a:avLst/>
          </a:prstGeom>
          <a:noFill/>
          <a:extLst>
            <a:ext uri="{909E8E84-426E-40DD-AFC4-6F175D3DCCD1}">
              <a14:hiddenFill xmlns:a14="http://schemas.microsoft.com/office/drawing/2010/main">
                <a:solidFill>
                  <a:srgbClr val="FFFFFF"/>
                </a:solidFill>
              </a14:hiddenFill>
            </a:ext>
          </a:extLst>
        </p:spPr>
      </p:pic>
      <p:sp>
        <p:nvSpPr>
          <p:cNvPr id="14" name="textruta 13">
            <a:extLst>
              <a:ext uri="{FF2B5EF4-FFF2-40B4-BE49-F238E27FC236}">
                <a16:creationId xmlns:a16="http://schemas.microsoft.com/office/drawing/2014/main" id="{819FF1B1-FF5C-0CB5-2B26-E0787FCD6321}"/>
              </a:ext>
            </a:extLst>
          </p:cNvPr>
          <p:cNvSpPr txBox="1"/>
          <p:nvPr/>
        </p:nvSpPr>
        <p:spPr>
          <a:xfrm>
            <a:off x="6857770" y="6162792"/>
            <a:ext cx="4228328" cy="267894"/>
          </a:xfrm>
          <a:prstGeom prst="rect">
            <a:avLst/>
          </a:prstGeom>
          <a:noFill/>
        </p:spPr>
        <p:txBody>
          <a:bodyPr wrap="square" lIns="0" tIns="0" rIns="0" bIns="0" rtlCol="0" anchor="t" anchorCtr="0">
            <a:spAutoFit/>
          </a:bodyPr>
          <a:lstStyle/>
          <a:p>
            <a:pPr algn="l">
              <a:lnSpc>
                <a:spcPts val="2300"/>
              </a:lnSpc>
              <a:spcBef>
                <a:spcPts val="1150"/>
              </a:spcBef>
            </a:pPr>
            <a:r>
              <a:rPr lang="en-US" sz="1600" i="1" dirty="0"/>
              <a:t>Simulation set up courtesy of N. </a:t>
            </a:r>
            <a:r>
              <a:rPr lang="en-US" sz="1600" i="1" dirty="0" err="1"/>
              <a:t>Schoonheere</a:t>
            </a:r>
            <a:endParaRPr lang="en-US" sz="1600" i="1" dirty="0"/>
          </a:p>
        </p:txBody>
      </p:sp>
    </p:spTree>
    <p:extLst>
      <p:ext uri="{BB962C8B-B14F-4D97-AF65-F5344CB8AC3E}">
        <p14:creationId xmlns:p14="http://schemas.microsoft.com/office/powerpoint/2010/main" val="87288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1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4756E20-E998-FA34-4DAC-8B7C98B462BF}"/>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FC7374A2-528A-884D-9046-16533B983AFC}"/>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7DB0EED0-4B6E-9013-75F3-9F6C629A49DF}"/>
              </a:ext>
            </a:extLst>
          </p:cNvPr>
          <p:cNvSpPr>
            <a:spLocks noGrp="1"/>
          </p:cNvSpPr>
          <p:nvPr>
            <p:ph type="sldNum" sz="quarter" idx="16"/>
          </p:nvPr>
        </p:nvSpPr>
        <p:spPr/>
        <p:txBody>
          <a:bodyPr/>
          <a:lstStyle/>
          <a:p>
            <a:fld id="{ECE691D0-CC49-4FC7-9C4D-6112B0CB3A76}" type="slidenum">
              <a:rPr lang="en-US" noProof="0" smtClean="0"/>
              <a:pPr/>
              <a:t>19</a:t>
            </a:fld>
            <a:endParaRPr lang="en-US" noProof="0" dirty="0"/>
          </a:p>
        </p:txBody>
      </p:sp>
      <p:sp>
        <p:nvSpPr>
          <p:cNvPr id="5" name="Platshållare för text 4">
            <a:extLst>
              <a:ext uri="{FF2B5EF4-FFF2-40B4-BE49-F238E27FC236}">
                <a16:creationId xmlns:a16="http://schemas.microsoft.com/office/drawing/2014/main" id="{83D1535D-5278-8043-7D33-7A7303E66C83}"/>
              </a:ext>
            </a:extLst>
          </p:cNvPr>
          <p:cNvSpPr>
            <a:spLocks noGrp="1"/>
          </p:cNvSpPr>
          <p:nvPr>
            <p:ph type="body" sz="quarter" idx="17"/>
          </p:nvPr>
        </p:nvSpPr>
        <p:spPr>
          <a:xfrm>
            <a:off x="6567562" y="4163999"/>
            <a:ext cx="5437187" cy="2125589"/>
          </a:xfrm>
        </p:spPr>
        <p:txBody>
          <a:bodyPr>
            <a:normAutofit/>
          </a:bodyPr>
          <a:lstStyle/>
          <a:p>
            <a:pPr marL="285750" indent="-285750">
              <a:buFont typeface="Arial" panose="020B0604020202020204" pitchFamily="34" charset="0"/>
              <a:buChar char="•"/>
            </a:pPr>
            <a:r>
              <a:rPr lang="en-US" dirty="0"/>
              <a:t>Optimum at: ~60% argon accumulation,  not sensitive to deuterium density.</a:t>
            </a:r>
          </a:p>
          <a:p>
            <a:pPr marL="285750" indent="-285750">
              <a:buFont typeface="Arial" panose="020B0604020202020204" pitchFamily="34" charset="0"/>
              <a:buChar char="•"/>
            </a:pPr>
            <a:r>
              <a:rPr lang="en-US" u="sng" dirty="0"/>
              <a:t>Deuterium and free electron densities currently do not match those in experiment.</a:t>
            </a:r>
            <a:endParaRPr lang="en-US" u="sng" noProof="0" dirty="0"/>
          </a:p>
          <a:p>
            <a:pPr marL="285750" indent="-285750">
              <a:buFont typeface="Arial" panose="020B0604020202020204" pitchFamily="34" charset="0"/>
              <a:buChar char="•"/>
            </a:pPr>
            <a:r>
              <a:rPr lang="en-US" dirty="0"/>
              <a:t>Could add extra constraint. How necessary is it?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noProof="0" dirty="0"/>
          </a:p>
          <a:p>
            <a:pPr marL="285750" indent="-285750">
              <a:buFont typeface="Arial" panose="020B0604020202020204" pitchFamily="34" charset="0"/>
              <a:buChar char="•"/>
            </a:pPr>
            <a:endParaRPr lang="en-US" noProof="0" dirty="0"/>
          </a:p>
          <a:p>
            <a:pPr lvl="1"/>
            <a:endParaRPr lang="en-US" noProof="0" dirty="0"/>
          </a:p>
        </p:txBody>
      </p:sp>
      <p:sp>
        <p:nvSpPr>
          <p:cNvPr id="6" name="Rubrik 5">
            <a:extLst>
              <a:ext uri="{FF2B5EF4-FFF2-40B4-BE49-F238E27FC236}">
                <a16:creationId xmlns:a16="http://schemas.microsoft.com/office/drawing/2014/main" id="{3D44500D-2DD9-9CE9-0B4F-21EFCC3E854C}"/>
              </a:ext>
            </a:extLst>
          </p:cNvPr>
          <p:cNvSpPr>
            <a:spLocks noGrp="1"/>
          </p:cNvSpPr>
          <p:nvPr>
            <p:ph type="title"/>
          </p:nvPr>
        </p:nvSpPr>
        <p:spPr/>
        <p:txBody>
          <a:bodyPr/>
          <a:lstStyle/>
          <a:p>
            <a:r>
              <a:rPr lang="en-US" noProof="0" dirty="0"/>
              <a:t>Preliminary DREAM results</a:t>
            </a:r>
          </a:p>
        </p:txBody>
      </p:sp>
      <p:sp>
        <p:nvSpPr>
          <p:cNvPr id="7" name="Platshållare för text 4">
            <a:extLst>
              <a:ext uri="{FF2B5EF4-FFF2-40B4-BE49-F238E27FC236}">
                <a16:creationId xmlns:a16="http://schemas.microsoft.com/office/drawing/2014/main" id="{1CCB66C1-FB1E-5E9A-330F-B4C4AD6982B1}"/>
              </a:ext>
            </a:extLst>
          </p:cNvPr>
          <p:cNvSpPr txBox="1">
            <a:spLocks/>
          </p:cNvSpPr>
          <p:nvPr/>
        </p:nvSpPr>
        <p:spPr>
          <a:xfrm>
            <a:off x="658813" y="4164000"/>
            <a:ext cx="5754345" cy="2345428"/>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noProof="0" dirty="0"/>
              <a:t>Managed to run optimization of pre- 2</a:t>
            </a:r>
            <a:r>
              <a:rPr lang="en-US" baseline="30000" noProof="0" dirty="0"/>
              <a:t>nd</a:t>
            </a:r>
            <a:r>
              <a:rPr lang="en-US" noProof="0" dirty="0"/>
              <a:t> injection phase.</a:t>
            </a:r>
          </a:p>
          <a:p>
            <a:pPr marL="285750" indent="-285750">
              <a:buFont typeface="Arial" panose="020B0604020202020204" pitchFamily="34" charset="0"/>
              <a:buChar char="•"/>
            </a:pPr>
            <a:r>
              <a:rPr lang="en-US" noProof="0" dirty="0"/>
              <a:t>Distribution changes notably, increase of mean energy from ~2.5MeV to ~5-18MeV.</a:t>
            </a:r>
          </a:p>
          <a:p>
            <a:pPr marL="285750" indent="-285750">
              <a:buFont typeface="Arial" panose="020B0604020202020204" pitchFamily="34" charset="0"/>
              <a:buChar char="•"/>
            </a:pPr>
            <a:r>
              <a:rPr lang="en-US" dirty="0"/>
              <a:t>Good convergence seen around optimum.</a:t>
            </a:r>
            <a:endParaRPr lang="en-US" noProof="0" dirty="0"/>
          </a:p>
        </p:txBody>
      </p:sp>
      <p:pic>
        <p:nvPicPr>
          <p:cNvPr id="10" name="Bildobjekt 9" descr="En bild som visar Graf, linje, skärmbild, diagram&#10;&#10;AI-genererat innehåll kan vara felaktigt.">
            <a:extLst>
              <a:ext uri="{FF2B5EF4-FFF2-40B4-BE49-F238E27FC236}">
                <a16:creationId xmlns:a16="http://schemas.microsoft.com/office/drawing/2014/main" id="{C0444D0F-1780-20D8-7B38-355FFE7B4393}"/>
              </a:ext>
            </a:extLst>
          </p:cNvPr>
          <p:cNvPicPr>
            <a:picLocks noChangeAspect="1"/>
          </p:cNvPicPr>
          <p:nvPr/>
        </p:nvPicPr>
        <p:blipFill>
          <a:blip r:embed="rId2"/>
          <a:stretch>
            <a:fillRect/>
          </a:stretch>
        </p:blipFill>
        <p:spPr>
          <a:xfrm>
            <a:off x="213802" y="882072"/>
            <a:ext cx="11640826" cy="3229757"/>
          </a:xfrm>
          <a:prstGeom prst="rect">
            <a:avLst/>
          </a:prstGeom>
        </p:spPr>
      </p:pic>
    </p:spTree>
    <p:extLst>
      <p:ext uri="{BB962C8B-B14F-4D97-AF65-F5344CB8AC3E}">
        <p14:creationId xmlns:p14="http://schemas.microsoft.com/office/powerpoint/2010/main" val="349282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F782A9E-3831-4B0B-2024-E2409DFE2A4D}"/>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06444CA5-5849-3073-BAFF-0143926D39E6}"/>
              </a:ext>
            </a:extLst>
          </p:cNvPr>
          <p:cNvSpPr>
            <a:spLocks noGrp="1"/>
          </p:cNvSpPr>
          <p:nvPr>
            <p:ph type="ftr" sz="quarter" idx="15"/>
          </p:nvPr>
        </p:nvSpPr>
        <p:spPr/>
        <p:txBody>
          <a:bodyPr/>
          <a:lstStyle/>
          <a:p>
            <a:r>
              <a:rPr lang="en-US" noProof="0" dirty="0"/>
              <a:t>Max-Planck-</a:t>
            </a:r>
            <a:r>
              <a:rPr lang="en-US" noProof="0" dirty="0" err="1"/>
              <a:t>Institut</a:t>
            </a:r>
            <a:r>
              <a:rPr lang="en-US" noProof="0" dirty="0"/>
              <a:t> für </a:t>
            </a:r>
            <a:r>
              <a:rPr lang="en-US" noProof="0" dirty="0" err="1"/>
              <a:t>Plasmaphysik</a:t>
            </a:r>
            <a:r>
              <a:rPr lang="en-US" noProof="0" dirty="0"/>
              <a:t> | Hannes Bergström | 05-06-2025</a:t>
            </a:r>
          </a:p>
        </p:txBody>
      </p:sp>
      <p:sp>
        <p:nvSpPr>
          <p:cNvPr id="4" name="Platshållare för bildnummer 3">
            <a:extLst>
              <a:ext uri="{FF2B5EF4-FFF2-40B4-BE49-F238E27FC236}">
                <a16:creationId xmlns:a16="http://schemas.microsoft.com/office/drawing/2014/main" id="{F378E21A-E6ED-6B1F-3F63-1C07C83891FC}"/>
              </a:ext>
            </a:extLst>
          </p:cNvPr>
          <p:cNvSpPr>
            <a:spLocks noGrp="1"/>
          </p:cNvSpPr>
          <p:nvPr>
            <p:ph type="sldNum" sz="quarter" idx="16"/>
          </p:nvPr>
        </p:nvSpPr>
        <p:spPr/>
        <p:txBody>
          <a:bodyPr/>
          <a:lstStyle/>
          <a:p>
            <a:fld id="{ECE691D0-CC49-4FC7-9C4D-6112B0CB3A76}" type="slidenum">
              <a:rPr lang="en-US" noProof="0" smtClean="0"/>
              <a:pPr/>
              <a:t>2</a:t>
            </a:fld>
            <a:endParaRPr lang="en-US" noProof="0" dirty="0"/>
          </a:p>
        </p:txBody>
      </p:sp>
      <p:sp>
        <p:nvSpPr>
          <p:cNvPr id="5" name="Platshållare för text 4">
            <a:extLst>
              <a:ext uri="{FF2B5EF4-FFF2-40B4-BE49-F238E27FC236}">
                <a16:creationId xmlns:a16="http://schemas.microsoft.com/office/drawing/2014/main" id="{648862C9-BAE2-AA7C-7C9A-C09FED5ADDD0}"/>
              </a:ext>
            </a:extLst>
          </p:cNvPr>
          <p:cNvSpPr>
            <a:spLocks noGrp="1"/>
          </p:cNvSpPr>
          <p:nvPr>
            <p:ph type="body" sz="quarter" idx="17"/>
          </p:nvPr>
        </p:nvSpPr>
        <p:spPr/>
        <p:txBody>
          <a:bodyPr/>
          <a:lstStyle/>
          <a:p>
            <a:pPr marL="285750" indent="-285750">
              <a:buFont typeface="Arial" panose="020B0604020202020204" pitchFamily="34" charset="0"/>
              <a:buChar char="•"/>
            </a:pPr>
            <a:r>
              <a:rPr lang="en-US" dirty="0"/>
              <a:t>Self-consistent disruption simulations require that the interplay between REs and bulk plasma is considered, as it can play a crucial role in:</a:t>
            </a:r>
          </a:p>
          <a:p>
            <a:pPr marL="465138" lvl="2" indent="-285750">
              <a:buFont typeface="Courier New" panose="02070309020205020404" pitchFamily="49" charset="0"/>
              <a:buChar char="o"/>
            </a:pPr>
            <a:r>
              <a:rPr lang="en-US" b="0" dirty="0">
                <a:solidFill>
                  <a:schemeClr val="tx1"/>
                </a:solidFill>
              </a:rPr>
              <a:t>Determining the magnitude of the electric field.</a:t>
            </a:r>
          </a:p>
          <a:p>
            <a:pPr marL="465138" lvl="2" indent="-285750">
              <a:buFont typeface="Courier New" panose="02070309020205020404" pitchFamily="49" charset="0"/>
              <a:buChar char="o"/>
            </a:pPr>
            <a:r>
              <a:rPr lang="en-US" b="0" dirty="0">
                <a:solidFill>
                  <a:schemeClr val="tx1"/>
                </a:solidFill>
              </a:rPr>
              <a:t>Affects force balance.</a:t>
            </a:r>
          </a:p>
          <a:p>
            <a:pPr marL="465138" lvl="2" indent="-285750">
              <a:buFont typeface="Courier New" panose="02070309020205020404" pitchFamily="49" charset="0"/>
              <a:buChar char="o"/>
            </a:pPr>
            <a:r>
              <a:rPr lang="en-US" b="0" dirty="0">
                <a:solidFill>
                  <a:schemeClr val="tx1"/>
                </a:solidFill>
              </a:rPr>
              <a:t>Heating the plasma through collisions.</a:t>
            </a:r>
          </a:p>
          <a:p>
            <a:pPr marL="465138" lvl="2" indent="-285750">
              <a:buFont typeface="Courier New" panose="02070309020205020404" pitchFamily="49" charset="0"/>
              <a:buChar char="o"/>
            </a:pPr>
            <a:r>
              <a:rPr lang="en-US" b="0" dirty="0">
                <a:solidFill>
                  <a:schemeClr val="tx1"/>
                </a:solidFill>
              </a:rPr>
              <a:t>Ionizing the plasma through collisions.</a:t>
            </a:r>
          </a:p>
          <a:p>
            <a:pPr marL="285750" lvl="1" indent="-285750">
              <a:buFont typeface="Arial" panose="020B0604020202020204" pitchFamily="34" charset="0"/>
              <a:buChar char="•"/>
            </a:pPr>
            <a:r>
              <a:rPr lang="en-US" b="0" dirty="0">
                <a:solidFill>
                  <a:schemeClr val="tx1"/>
                </a:solidFill>
              </a:rPr>
              <a:t>RE transport occurs on a smaller time scale compared to e.g. growth of MHD instabilities and other transients during a disruption. </a:t>
            </a:r>
            <a:r>
              <a:rPr lang="en-US" dirty="0">
                <a:solidFill>
                  <a:schemeClr val="tx1"/>
                </a:solidFill>
              </a:rPr>
              <a:t>Self-consistent simulations of transport in 3D fields is difficult!</a:t>
            </a:r>
          </a:p>
          <a:p>
            <a:pPr lvl="1"/>
            <a:endParaRPr lang="en-US" dirty="0">
              <a:solidFill>
                <a:srgbClr val="FF0000"/>
              </a:solidFill>
            </a:endParaRPr>
          </a:p>
        </p:txBody>
      </p:sp>
      <p:sp>
        <p:nvSpPr>
          <p:cNvPr id="6" name="Rubrik 5">
            <a:extLst>
              <a:ext uri="{FF2B5EF4-FFF2-40B4-BE49-F238E27FC236}">
                <a16:creationId xmlns:a16="http://schemas.microsoft.com/office/drawing/2014/main" id="{E5597EE4-9D13-58BC-5555-42F28DF311AC}"/>
              </a:ext>
            </a:extLst>
          </p:cNvPr>
          <p:cNvSpPr>
            <a:spLocks noGrp="1"/>
          </p:cNvSpPr>
          <p:nvPr>
            <p:ph type="title"/>
          </p:nvPr>
        </p:nvSpPr>
        <p:spPr/>
        <p:txBody>
          <a:bodyPr/>
          <a:lstStyle/>
          <a:p>
            <a:r>
              <a:rPr lang="en-US" noProof="0" dirty="0"/>
              <a:t>The challenge of self-consistent RE modeling</a:t>
            </a:r>
          </a:p>
        </p:txBody>
      </p:sp>
    </p:spTree>
    <p:extLst>
      <p:ext uri="{BB962C8B-B14F-4D97-AF65-F5344CB8AC3E}">
        <p14:creationId xmlns:p14="http://schemas.microsoft.com/office/powerpoint/2010/main" val="191447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A7B9017-4882-3792-A4B4-4A717E2EDC2E}"/>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E6DEC60D-5B8F-F42B-BC9E-2D6B008A7AC3}"/>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3B45F76F-7828-C91C-FFA4-4F024A37A58F}"/>
              </a:ext>
            </a:extLst>
          </p:cNvPr>
          <p:cNvSpPr>
            <a:spLocks noGrp="1"/>
          </p:cNvSpPr>
          <p:nvPr>
            <p:ph type="sldNum" sz="quarter" idx="16"/>
          </p:nvPr>
        </p:nvSpPr>
        <p:spPr/>
        <p:txBody>
          <a:bodyPr/>
          <a:lstStyle/>
          <a:p>
            <a:fld id="{ECE691D0-CC49-4FC7-9C4D-6112B0CB3A76}" type="slidenum">
              <a:rPr lang="en-US" noProof="0" smtClean="0"/>
              <a:pPr/>
              <a:t>20</a:t>
            </a:fld>
            <a:endParaRPr lang="en-US" noProof="0" dirty="0"/>
          </a:p>
        </p:txBody>
      </p:sp>
      <p:sp>
        <p:nvSpPr>
          <p:cNvPr id="5" name="Platshållare för text 4">
            <a:extLst>
              <a:ext uri="{FF2B5EF4-FFF2-40B4-BE49-F238E27FC236}">
                <a16:creationId xmlns:a16="http://schemas.microsoft.com/office/drawing/2014/main" id="{A385474D-4FAB-CAD0-95A4-4CCD9146BEA7}"/>
              </a:ext>
            </a:extLst>
          </p:cNvPr>
          <p:cNvSpPr>
            <a:spLocks noGrp="1"/>
          </p:cNvSpPr>
          <p:nvPr>
            <p:ph type="body" sz="quarter" idx="17"/>
          </p:nvPr>
        </p:nvSpPr>
        <p:spPr>
          <a:xfrm>
            <a:off x="658813" y="1322860"/>
            <a:ext cx="10514012" cy="5093815"/>
          </a:xfrm>
        </p:spPr>
        <p:txBody>
          <a:bodyPr>
            <a:normAutofit/>
          </a:bodyPr>
          <a:lstStyle/>
          <a:p>
            <a:pPr marL="285750" indent="-285750">
              <a:buFont typeface="Arial" panose="020B0604020202020204" pitchFamily="34" charset="0"/>
              <a:buChar char="•"/>
            </a:pPr>
            <a:r>
              <a:rPr lang="en-US" sz="2000" noProof="0" dirty="0">
                <a:cs typeface="Algerian" panose="020F0502020204030204" pitchFamily="34" charset="0"/>
              </a:rPr>
              <a:t>Hybrid kinetic-fluid model of RE implemented in JOREK and benchmarked.</a:t>
            </a:r>
            <a:br>
              <a:rPr lang="en-US" sz="2000" noProof="0" dirty="0">
                <a:cs typeface="Algerian" panose="020F0502020204030204" pitchFamily="34" charset="0"/>
              </a:rPr>
            </a:br>
            <a:endParaRPr lang="en-US" sz="2000" noProof="0" dirty="0">
              <a:cs typeface="Algerian" panose="020F0502020204030204" pitchFamily="34" charset="0"/>
            </a:endParaRPr>
          </a:p>
          <a:p>
            <a:pPr marL="285750" indent="-285750">
              <a:buFont typeface="Arial" panose="020B0604020202020204" pitchFamily="34" charset="0"/>
              <a:buChar char="•"/>
            </a:pPr>
            <a:r>
              <a:rPr lang="en-US" sz="2000" noProof="0" dirty="0">
                <a:cs typeface="Algerian" panose="020F0502020204030204" pitchFamily="34" charset="0"/>
              </a:rPr>
              <a:t>Managed to run particularly challenging beam termination scenario in JET.</a:t>
            </a:r>
            <a:br>
              <a:rPr lang="en-US" sz="2000" noProof="0" dirty="0">
                <a:cs typeface="Algerian" panose="020F0502020204030204" pitchFamily="34" charset="0"/>
              </a:rPr>
            </a:br>
            <a:endParaRPr lang="en-US" sz="2000" noProof="0" dirty="0">
              <a:cs typeface="Algerian" panose="020F0502020204030204" pitchFamily="34" charset="0"/>
            </a:endParaRPr>
          </a:p>
          <a:p>
            <a:pPr marL="285750" indent="-285750">
              <a:buFont typeface="Arial" panose="020B0604020202020204" pitchFamily="34" charset="0"/>
              <a:buChar char="•"/>
            </a:pPr>
            <a:r>
              <a:rPr lang="en-US" sz="2000" noProof="0" dirty="0">
                <a:cs typeface="Algerian" panose="020F0502020204030204" pitchFamily="34" charset="0"/>
              </a:rPr>
              <a:t>Increasing the energy yielded notable changes in the details of the termination.</a:t>
            </a:r>
            <a:br>
              <a:rPr lang="en-US" sz="2000" noProof="0" dirty="0">
                <a:cs typeface="Algerian" panose="020F0502020204030204" pitchFamily="34" charset="0"/>
              </a:rPr>
            </a:br>
            <a:endParaRPr lang="en-US" sz="2000" noProof="0" dirty="0">
              <a:cs typeface="Algerian" panose="020F0502020204030204" pitchFamily="34" charset="0"/>
            </a:endParaRPr>
          </a:p>
          <a:p>
            <a:pPr marL="285750" indent="-285750">
              <a:buFont typeface="Arial" panose="020B0604020202020204" pitchFamily="34" charset="0"/>
              <a:buChar char="•"/>
            </a:pPr>
            <a:r>
              <a:rPr lang="en-US" sz="2000" noProof="0" dirty="0">
                <a:cs typeface="Algerian" panose="020F0502020204030204" pitchFamily="34" charset="0"/>
              </a:rPr>
              <a:t>Bayesian optimization of DREAM simulations aims to obtain more realistic phase space distributions to be used in future simulations:</a:t>
            </a:r>
          </a:p>
          <a:p>
            <a:pPr marL="522288" lvl="2" indent="-342900">
              <a:buFont typeface="Courier New" panose="02070309020205020404" pitchFamily="49" charset="0"/>
              <a:buChar char="o"/>
            </a:pPr>
            <a:r>
              <a:rPr lang="en-US" sz="2000" b="0" noProof="0" dirty="0">
                <a:solidFill>
                  <a:schemeClr val="tx1"/>
                </a:solidFill>
                <a:cs typeface="Algerian" panose="020F0502020204030204" pitchFamily="34" charset="0"/>
              </a:rPr>
              <a:t>Preliminary simulations show only weak dependence on Deuterium density prior to 2</a:t>
            </a:r>
            <a:r>
              <a:rPr lang="en-US" sz="2000" b="0" baseline="30000" noProof="0" dirty="0">
                <a:solidFill>
                  <a:schemeClr val="tx1"/>
                </a:solidFill>
                <a:cs typeface="Algerian" panose="020F0502020204030204" pitchFamily="34" charset="0"/>
              </a:rPr>
              <a:t>nd</a:t>
            </a:r>
            <a:r>
              <a:rPr lang="en-US" sz="2000" b="0" noProof="0" dirty="0">
                <a:solidFill>
                  <a:schemeClr val="tx1"/>
                </a:solidFill>
                <a:cs typeface="Algerian" panose="020F0502020204030204" pitchFamily="34" charset="0"/>
              </a:rPr>
              <a:t> injection.</a:t>
            </a:r>
          </a:p>
          <a:p>
            <a:pPr marL="522288" lvl="2" indent="-342900">
              <a:buFont typeface="Courier New" panose="02070309020205020404" pitchFamily="49" charset="0"/>
              <a:buChar char="o"/>
            </a:pPr>
            <a:r>
              <a:rPr lang="en-US" sz="2000" b="0" dirty="0">
                <a:solidFill>
                  <a:schemeClr val="tx1"/>
                </a:solidFill>
                <a:cs typeface="Algerian" panose="020F0502020204030204" pitchFamily="34" charset="0"/>
              </a:rPr>
              <a:t>Distribution gets more peaked, m</a:t>
            </a:r>
            <a:r>
              <a:rPr lang="en-US" sz="2000" b="0" noProof="0" dirty="0" err="1">
                <a:solidFill>
                  <a:schemeClr val="tx1"/>
                </a:solidFill>
                <a:cs typeface="Algerian" panose="020F0502020204030204" pitchFamily="34" charset="0"/>
              </a:rPr>
              <a:t>ean</a:t>
            </a:r>
            <a:r>
              <a:rPr lang="en-US" sz="2000" b="0" noProof="0" dirty="0">
                <a:solidFill>
                  <a:schemeClr val="tx1"/>
                </a:solidFill>
                <a:cs typeface="Algerian" panose="020F0502020204030204" pitchFamily="34" charset="0"/>
              </a:rPr>
              <a:t> energy increase from </a:t>
            </a:r>
            <a:r>
              <a:rPr lang="en-US" sz="2000" b="0" dirty="0">
                <a:solidFill>
                  <a:schemeClr val="tx1"/>
                </a:solidFill>
                <a:cs typeface="Algerian" panose="020F0502020204030204" pitchFamily="34" charset="0"/>
              </a:rPr>
              <a:t>~2.5 MeV to ~5 MeV.</a:t>
            </a:r>
          </a:p>
          <a:p>
            <a:pPr marL="522288" lvl="2" indent="-342900">
              <a:buFont typeface="Courier New" panose="02070309020205020404" pitchFamily="49" charset="0"/>
              <a:buChar char="o"/>
            </a:pPr>
            <a:r>
              <a:rPr lang="en-US" sz="2000" b="0" dirty="0">
                <a:solidFill>
                  <a:schemeClr val="tx1"/>
                </a:solidFill>
                <a:cs typeface="Algerian" panose="020F0502020204030204" pitchFamily="34" charset="0"/>
              </a:rPr>
              <a:t>Will continue with p</a:t>
            </a:r>
            <a:r>
              <a:rPr lang="en-US" sz="2000" b="0" noProof="0" dirty="0" err="1">
                <a:solidFill>
                  <a:schemeClr val="tx1"/>
                </a:solidFill>
                <a:cs typeface="Algerian" panose="020F0502020204030204" pitchFamily="34" charset="0"/>
              </a:rPr>
              <a:t>ost</a:t>
            </a:r>
            <a:r>
              <a:rPr lang="en-US" sz="2000" b="0" noProof="0" dirty="0">
                <a:solidFill>
                  <a:schemeClr val="tx1"/>
                </a:solidFill>
                <a:cs typeface="Algerian" panose="020F0502020204030204" pitchFamily="34" charset="0"/>
              </a:rPr>
              <a:t>-injection simulations (likely difficult).</a:t>
            </a:r>
          </a:p>
        </p:txBody>
      </p:sp>
      <p:sp>
        <p:nvSpPr>
          <p:cNvPr id="6" name="Rubrik 5">
            <a:extLst>
              <a:ext uri="{FF2B5EF4-FFF2-40B4-BE49-F238E27FC236}">
                <a16:creationId xmlns:a16="http://schemas.microsoft.com/office/drawing/2014/main" id="{71243997-2100-4DCC-776E-3CE210BCD5E7}"/>
              </a:ext>
            </a:extLst>
          </p:cNvPr>
          <p:cNvSpPr>
            <a:spLocks noGrp="1"/>
          </p:cNvSpPr>
          <p:nvPr>
            <p:ph type="title"/>
          </p:nvPr>
        </p:nvSpPr>
        <p:spPr/>
        <p:txBody>
          <a:bodyPr/>
          <a:lstStyle/>
          <a:p>
            <a:r>
              <a:rPr lang="en-US" noProof="0" dirty="0"/>
              <a:t>Conclusion</a:t>
            </a:r>
          </a:p>
        </p:txBody>
      </p:sp>
    </p:spTree>
    <p:extLst>
      <p:ext uri="{BB962C8B-B14F-4D97-AF65-F5344CB8AC3E}">
        <p14:creationId xmlns:p14="http://schemas.microsoft.com/office/powerpoint/2010/main" val="2224177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92CD6D9-6155-1BEB-ACB0-F9F211BCCFC0}"/>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AACAE2F2-5FCD-21D1-10D6-5DF5588E59FC}"/>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DB5C5D53-63E4-6D81-6965-4590208AA37C}"/>
              </a:ext>
            </a:extLst>
          </p:cNvPr>
          <p:cNvSpPr>
            <a:spLocks noGrp="1"/>
          </p:cNvSpPr>
          <p:nvPr>
            <p:ph type="sldNum" sz="quarter" idx="16"/>
          </p:nvPr>
        </p:nvSpPr>
        <p:spPr/>
        <p:txBody>
          <a:bodyPr/>
          <a:lstStyle/>
          <a:p>
            <a:fld id="{ECE691D0-CC49-4FC7-9C4D-6112B0CB3A76}" type="slidenum">
              <a:rPr lang="en-US" noProof="0" smtClean="0"/>
              <a:pPr/>
              <a:t>3</a:t>
            </a:fld>
            <a:endParaRPr lang="en-US" noProof="0" dirty="0"/>
          </a:p>
        </p:txBody>
      </p:sp>
      <p:sp>
        <p:nvSpPr>
          <p:cNvPr id="6" name="Rubrik 5">
            <a:extLst>
              <a:ext uri="{FF2B5EF4-FFF2-40B4-BE49-F238E27FC236}">
                <a16:creationId xmlns:a16="http://schemas.microsoft.com/office/drawing/2014/main" id="{90884BE9-1EF9-FEEE-83E6-BDD1371625B9}"/>
              </a:ext>
            </a:extLst>
          </p:cNvPr>
          <p:cNvSpPr>
            <a:spLocks noGrp="1"/>
          </p:cNvSpPr>
          <p:nvPr>
            <p:ph type="title"/>
          </p:nvPr>
        </p:nvSpPr>
        <p:spPr/>
        <p:txBody>
          <a:bodyPr/>
          <a:lstStyle/>
          <a:p>
            <a:r>
              <a:rPr lang="en-US" noProof="0" dirty="0"/>
              <a:t>Kinetic REs in</a:t>
            </a:r>
          </a:p>
        </p:txBody>
      </p:sp>
      <p:sp>
        <p:nvSpPr>
          <p:cNvPr id="8" name="Platshållare för text 7">
            <a:extLst>
              <a:ext uri="{FF2B5EF4-FFF2-40B4-BE49-F238E27FC236}">
                <a16:creationId xmlns:a16="http://schemas.microsoft.com/office/drawing/2014/main" id="{7667604A-51C1-0B77-B730-13D212C5F3E1}"/>
              </a:ext>
            </a:extLst>
          </p:cNvPr>
          <p:cNvSpPr>
            <a:spLocks noGrp="1"/>
          </p:cNvSpPr>
          <p:nvPr>
            <p:ph type="body" sz="quarter" idx="17"/>
          </p:nvPr>
        </p:nvSpPr>
        <p:spPr>
          <a:xfrm>
            <a:off x="658813" y="1609725"/>
            <a:ext cx="4305073" cy="4843463"/>
          </a:xfrm>
        </p:spPr>
        <p:txBody>
          <a:bodyPr/>
          <a:lstStyle/>
          <a:p>
            <a:pPr marL="285750" indent="-285750">
              <a:buFont typeface="Arial" panose="020B0604020202020204" pitchFamily="34" charset="0"/>
              <a:buChar char="•"/>
            </a:pPr>
            <a:r>
              <a:rPr lang="en-US" noProof="0" dirty="0"/>
              <a:t>REs simulated kinetically by pushing macroscopic marker particles in the JOREK fields.</a:t>
            </a:r>
          </a:p>
          <a:p>
            <a:pPr marL="285750" indent="-285750">
              <a:buFont typeface="Arial" panose="020B0604020202020204" pitchFamily="34" charset="0"/>
              <a:buChar char="•"/>
            </a:pPr>
            <a:r>
              <a:rPr lang="en-US" noProof="0" dirty="0"/>
              <a:t>Downside: Markers evolved on small time scales, can be computationally expensive.</a:t>
            </a:r>
          </a:p>
          <a:p>
            <a:pPr marL="285750" indent="-285750">
              <a:buFont typeface="Arial" panose="020B0604020202020204" pitchFamily="34" charset="0"/>
              <a:buChar char="•"/>
            </a:pPr>
            <a:r>
              <a:rPr lang="en-US" noProof="0" dirty="0"/>
              <a:t>Advantage: Phase space information retained and transport accurately captured.</a:t>
            </a:r>
          </a:p>
          <a:p>
            <a:pPr marL="285750" indent="-285750">
              <a:buFont typeface="Arial" panose="020B0604020202020204" pitchFamily="34" charset="0"/>
              <a:buChar char="•"/>
            </a:pPr>
            <a:r>
              <a:rPr lang="en-US" noProof="0" dirty="0"/>
              <a:t>Both full-orbit and gyrokinetic models have been implemented.</a:t>
            </a:r>
          </a:p>
        </p:txBody>
      </p:sp>
      <p:pic>
        <p:nvPicPr>
          <p:cNvPr id="9" name="particle_trace_closed_shortened">
            <a:hlinkClick r:id="" action="ppaction://media"/>
            <a:extLst>
              <a:ext uri="{FF2B5EF4-FFF2-40B4-BE49-F238E27FC236}">
                <a16:creationId xmlns:a16="http://schemas.microsoft.com/office/drawing/2014/main" id="{FF8725C1-7E9D-B43A-8631-2A8F9551A1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5161506" y="1533144"/>
            <a:ext cx="6858000" cy="3950208"/>
          </a:xfrm>
          <a:prstGeom prst="rect">
            <a:avLst/>
          </a:prstGeom>
        </p:spPr>
      </p:pic>
      <p:pic>
        <p:nvPicPr>
          <p:cNvPr id="7" name="Bildobjekt 6" descr="En bild som visar Grafik, logotyp, Teckensnitt, grafisk design&#10;&#10;AI-genererat innehåll kan vara felaktigt.">
            <a:extLst>
              <a:ext uri="{FF2B5EF4-FFF2-40B4-BE49-F238E27FC236}">
                <a16:creationId xmlns:a16="http://schemas.microsoft.com/office/drawing/2014/main" id="{0F767664-A5B9-F3EC-3B42-EAC427BF0C06}"/>
              </a:ext>
            </a:extLst>
          </p:cNvPr>
          <p:cNvPicPr>
            <a:picLocks noChangeAspect="1"/>
          </p:cNvPicPr>
          <p:nvPr/>
        </p:nvPicPr>
        <p:blipFill>
          <a:blip r:embed="rId5"/>
          <a:stretch>
            <a:fillRect/>
          </a:stretch>
        </p:blipFill>
        <p:spPr>
          <a:xfrm>
            <a:off x="2885491" y="311821"/>
            <a:ext cx="1328164" cy="603038"/>
          </a:xfrm>
          <a:prstGeom prst="rect">
            <a:avLst/>
          </a:prstGeom>
        </p:spPr>
      </p:pic>
    </p:spTree>
    <p:extLst>
      <p:ext uri="{BB962C8B-B14F-4D97-AF65-F5344CB8AC3E}">
        <p14:creationId xmlns:p14="http://schemas.microsoft.com/office/powerpoint/2010/main" val="55479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p:cTn id="12"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92CD6D9-6155-1BEB-ACB0-F9F211BCCFC0}"/>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AACAE2F2-5FCD-21D1-10D6-5DF5588E59FC}"/>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DB5C5D53-63E4-6D81-6965-4590208AA37C}"/>
              </a:ext>
            </a:extLst>
          </p:cNvPr>
          <p:cNvSpPr>
            <a:spLocks noGrp="1"/>
          </p:cNvSpPr>
          <p:nvPr>
            <p:ph type="sldNum" sz="quarter" idx="16"/>
          </p:nvPr>
        </p:nvSpPr>
        <p:spPr/>
        <p:txBody>
          <a:bodyPr/>
          <a:lstStyle/>
          <a:p>
            <a:fld id="{ECE691D0-CC49-4FC7-9C4D-6112B0CB3A76}" type="slidenum">
              <a:rPr lang="en-US" noProof="0" smtClean="0"/>
              <a:pPr/>
              <a:t>4</a:t>
            </a:fld>
            <a:endParaRPr lang="en-US" noProof="0" dirty="0"/>
          </a:p>
        </p:txBody>
      </p:sp>
      <p:sp>
        <p:nvSpPr>
          <p:cNvPr id="6" name="Rubrik 5">
            <a:extLst>
              <a:ext uri="{FF2B5EF4-FFF2-40B4-BE49-F238E27FC236}">
                <a16:creationId xmlns:a16="http://schemas.microsoft.com/office/drawing/2014/main" id="{90884BE9-1EF9-FEEE-83E6-BDD1371625B9}"/>
              </a:ext>
            </a:extLst>
          </p:cNvPr>
          <p:cNvSpPr>
            <a:spLocks noGrp="1"/>
          </p:cNvSpPr>
          <p:nvPr>
            <p:ph type="title"/>
          </p:nvPr>
        </p:nvSpPr>
        <p:spPr/>
        <p:txBody>
          <a:bodyPr/>
          <a:lstStyle/>
          <a:p>
            <a:r>
              <a:rPr lang="en-US" noProof="0" dirty="0"/>
              <a:t>Kinetic REs in</a:t>
            </a:r>
          </a:p>
        </p:txBody>
      </p:sp>
      <p:sp>
        <p:nvSpPr>
          <p:cNvPr id="8" name="Platshållare för text 7">
            <a:extLst>
              <a:ext uri="{FF2B5EF4-FFF2-40B4-BE49-F238E27FC236}">
                <a16:creationId xmlns:a16="http://schemas.microsoft.com/office/drawing/2014/main" id="{7667604A-51C1-0B77-B730-13D212C5F3E1}"/>
              </a:ext>
            </a:extLst>
          </p:cNvPr>
          <p:cNvSpPr>
            <a:spLocks noGrp="1"/>
          </p:cNvSpPr>
          <p:nvPr>
            <p:ph type="body" sz="quarter" idx="17"/>
          </p:nvPr>
        </p:nvSpPr>
        <p:spPr>
          <a:xfrm>
            <a:off x="658813" y="1609725"/>
            <a:ext cx="4305073" cy="4843463"/>
          </a:xfrm>
        </p:spPr>
        <p:txBody>
          <a:bodyPr/>
          <a:lstStyle/>
          <a:p>
            <a:pPr marL="285750" indent="-285750">
              <a:buFont typeface="Arial" panose="020B0604020202020204" pitchFamily="34" charset="0"/>
              <a:buChar char="•"/>
            </a:pPr>
            <a:r>
              <a:rPr lang="en-US" noProof="0" dirty="0"/>
              <a:t>REs simulated kinetically by pushing macroscopic marker particles in the JOREK fields.</a:t>
            </a:r>
          </a:p>
          <a:p>
            <a:pPr marL="285750" indent="-285750">
              <a:buFont typeface="Arial" panose="020B0604020202020204" pitchFamily="34" charset="0"/>
              <a:buChar char="•"/>
            </a:pPr>
            <a:r>
              <a:rPr lang="en-US" noProof="0" dirty="0"/>
              <a:t>Downside: Markers evolved on small time scales, can be computationally expensive.</a:t>
            </a:r>
          </a:p>
          <a:p>
            <a:pPr marL="285750" indent="-285750">
              <a:buFont typeface="Arial" panose="020B0604020202020204" pitchFamily="34" charset="0"/>
              <a:buChar char="•"/>
            </a:pPr>
            <a:r>
              <a:rPr lang="en-US" noProof="0" dirty="0"/>
              <a:t>Advantage: Phase space information retained and transport accurately captured.</a:t>
            </a:r>
          </a:p>
          <a:p>
            <a:pPr marL="285750" indent="-285750">
              <a:buFont typeface="Arial" panose="020B0604020202020204" pitchFamily="34" charset="0"/>
              <a:buChar char="•"/>
            </a:pPr>
            <a:r>
              <a:rPr lang="en-US" noProof="0" dirty="0"/>
              <a:t>Both full-orbit and gyrokinetic models have been implemented.</a:t>
            </a:r>
          </a:p>
        </p:txBody>
      </p:sp>
      <p:pic>
        <p:nvPicPr>
          <p:cNvPr id="5" name="new_particle_trace_shortened">
            <a:hlinkClick r:id="" action="ppaction://media"/>
            <a:extLst>
              <a:ext uri="{FF2B5EF4-FFF2-40B4-BE49-F238E27FC236}">
                <a16:creationId xmlns:a16="http://schemas.microsoft.com/office/drawing/2014/main" id="{6DDA10B2-8029-3660-166B-E341F5BD43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5163312" y="1514856"/>
            <a:ext cx="6858000" cy="3968496"/>
          </a:xfrm>
          <a:prstGeom prst="rect">
            <a:avLst/>
          </a:prstGeom>
        </p:spPr>
      </p:pic>
      <p:pic>
        <p:nvPicPr>
          <p:cNvPr id="7" name="Bildobjekt 6" descr="En bild som visar Grafik, logotyp, Teckensnitt, grafisk design&#10;&#10;AI-genererat innehåll kan vara felaktigt.">
            <a:extLst>
              <a:ext uri="{FF2B5EF4-FFF2-40B4-BE49-F238E27FC236}">
                <a16:creationId xmlns:a16="http://schemas.microsoft.com/office/drawing/2014/main" id="{30876DCD-43C5-6EFC-74B2-1A124DFCB256}"/>
              </a:ext>
            </a:extLst>
          </p:cNvPr>
          <p:cNvPicPr>
            <a:picLocks noChangeAspect="1"/>
          </p:cNvPicPr>
          <p:nvPr/>
        </p:nvPicPr>
        <p:blipFill>
          <a:blip r:embed="rId5"/>
          <a:stretch>
            <a:fillRect/>
          </a:stretch>
        </p:blipFill>
        <p:spPr>
          <a:xfrm>
            <a:off x="2885491" y="311821"/>
            <a:ext cx="1328164" cy="603038"/>
          </a:xfrm>
          <a:prstGeom prst="rect">
            <a:avLst/>
          </a:prstGeom>
        </p:spPr>
      </p:pic>
    </p:spTree>
    <p:extLst>
      <p:ext uri="{BB962C8B-B14F-4D97-AF65-F5344CB8AC3E}">
        <p14:creationId xmlns:p14="http://schemas.microsoft.com/office/powerpoint/2010/main" val="41725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A76C682F-22E5-8F71-45AB-8E89A8E86549}"/>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57C8C2F7-3B46-6238-760A-B747CEC56029}"/>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1D96B4DC-47BD-F5DE-1C01-8A65B0A72417}"/>
              </a:ext>
            </a:extLst>
          </p:cNvPr>
          <p:cNvSpPr>
            <a:spLocks noGrp="1"/>
          </p:cNvSpPr>
          <p:nvPr>
            <p:ph type="sldNum" sz="quarter" idx="16"/>
          </p:nvPr>
        </p:nvSpPr>
        <p:spPr/>
        <p:txBody>
          <a:bodyPr/>
          <a:lstStyle/>
          <a:p>
            <a:fld id="{ECE691D0-CC49-4FC7-9C4D-6112B0CB3A76}" type="slidenum">
              <a:rPr lang="en-US" noProof="0" smtClean="0"/>
              <a:pPr/>
              <a:t>5</a:t>
            </a:fld>
            <a:endParaRPr lang="en-US" noProof="0" dirty="0"/>
          </a:p>
        </p:txBody>
      </p:sp>
      <p:sp>
        <p:nvSpPr>
          <p:cNvPr id="6" name="Rubrik 5">
            <a:extLst>
              <a:ext uri="{FF2B5EF4-FFF2-40B4-BE49-F238E27FC236}">
                <a16:creationId xmlns:a16="http://schemas.microsoft.com/office/drawing/2014/main" id="{4B78CA3E-34FF-E0A8-E2CD-0F4DE6349221}"/>
              </a:ext>
            </a:extLst>
          </p:cNvPr>
          <p:cNvSpPr>
            <a:spLocks noGrp="1"/>
          </p:cNvSpPr>
          <p:nvPr>
            <p:ph type="title"/>
          </p:nvPr>
        </p:nvSpPr>
        <p:spPr/>
        <p:txBody>
          <a:bodyPr/>
          <a:lstStyle/>
          <a:p>
            <a:r>
              <a:rPr lang="en-US" noProof="0" dirty="0"/>
              <a:t>Kinetic REs in</a:t>
            </a:r>
          </a:p>
        </p:txBody>
      </p:sp>
      <p:pic>
        <p:nvPicPr>
          <p:cNvPr id="8" name="Bildobjekt 7" descr="En bild som visar skärmbild&#10;&#10;AI-genererat innehåll kan vara felaktigt.">
            <a:extLst>
              <a:ext uri="{FF2B5EF4-FFF2-40B4-BE49-F238E27FC236}">
                <a16:creationId xmlns:a16="http://schemas.microsoft.com/office/drawing/2014/main" id="{242DD063-0F21-1980-CF7C-57A2486DC7B8}"/>
              </a:ext>
            </a:extLst>
          </p:cNvPr>
          <p:cNvPicPr>
            <a:picLocks noChangeAspect="1"/>
          </p:cNvPicPr>
          <p:nvPr/>
        </p:nvPicPr>
        <p:blipFill>
          <a:blip r:embed="rId2"/>
          <a:stretch>
            <a:fillRect/>
          </a:stretch>
        </p:blipFill>
        <p:spPr>
          <a:xfrm>
            <a:off x="431355" y="1223963"/>
            <a:ext cx="11040841" cy="4400138"/>
          </a:xfrm>
          <a:prstGeom prst="rect">
            <a:avLst/>
          </a:prstGeom>
        </p:spPr>
      </p:pic>
      <p:sp>
        <p:nvSpPr>
          <p:cNvPr id="7" name="Rektangel 6">
            <a:extLst>
              <a:ext uri="{FF2B5EF4-FFF2-40B4-BE49-F238E27FC236}">
                <a16:creationId xmlns:a16="http://schemas.microsoft.com/office/drawing/2014/main" id="{255D99E8-D786-5166-8FBC-CA416046F415}"/>
              </a:ext>
            </a:extLst>
          </p:cNvPr>
          <p:cNvSpPr/>
          <p:nvPr/>
        </p:nvSpPr>
        <p:spPr>
          <a:xfrm>
            <a:off x="4462484" y="1233899"/>
            <a:ext cx="3459892" cy="4534287"/>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10" name="Rektangel 9">
            <a:extLst>
              <a:ext uri="{FF2B5EF4-FFF2-40B4-BE49-F238E27FC236}">
                <a16:creationId xmlns:a16="http://schemas.microsoft.com/office/drawing/2014/main" id="{BA721EDC-0733-99AF-BDFC-DE7BDDA63605}"/>
              </a:ext>
            </a:extLst>
          </p:cNvPr>
          <p:cNvSpPr/>
          <p:nvPr/>
        </p:nvSpPr>
        <p:spPr>
          <a:xfrm>
            <a:off x="7955798" y="1156888"/>
            <a:ext cx="3459892" cy="4534287"/>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12" name="Platshållare för text 11">
            <a:extLst>
              <a:ext uri="{FF2B5EF4-FFF2-40B4-BE49-F238E27FC236}">
                <a16:creationId xmlns:a16="http://schemas.microsoft.com/office/drawing/2014/main" id="{F53EFDA4-3D3A-3AFA-BDAE-1ECD4D490BF3}"/>
              </a:ext>
            </a:extLst>
          </p:cNvPr>
          <p:cNvSpPr>
            <a:spLocks noGrp="1"/>
          </p:cNvSpPr>
          <p:nvPr>
            <p:ph type="body" sz="quarter" idx="17"/>
          </p:nvPr>
        </p:nvSpPr>
        <p:spPr/>
        <p:txBody>
          <a:bodyPr/>
          <a:lstStyle/>
          <a:p>
            <a:endParaRPr lang="en-US" dirty="0"/>
          </a:p>
        </p:txBody>
      </p:sp>
      <p:pic>
        <p:nvPicPr>
          <p:cNvPr id="5" name="Bildobjekt 4" descr="En bild som visar Grafik, logotyp, Teckensnitt, grafisk design&#10;&#10;AI-genererat innehåll kan vara felaktigt.">
            <a:extLst>
              <a:ext uri="{FF2B5EF4-FFF2-40B4-BE49-F238E27FC236}">
                <a16:creationId xmlns:a16="http://schemas.microsoft.com/office/drawing/2014/main" id="{887198EA-A892-3BF0-6852-5A4A9B381C9E}"/>
              </a:ext>
            </a:extLst>
          </p:cNvPr>
          <p:cNvPicPr>
            <a:picLocks noChangeAspect="1"/>
          </p:cNvPicPr>
          <p:nvPr/>
        </p:nvPicPr>
        <p:blipFill>
          <a:blip r:embed="rId3"/>
          <a:stretch>
            <a:fillRect/>
          </a:stretch>
        </p:blipFill>
        <p:spPr>
          <a:xfrm>
            <a:off x="2885491" y="311821"/>
            <a:ext cx="1328164" cy="603038"/>
          </a:xfrm>
          <a:prstGeom prst="rect">
            <a:avLst/>
          </a:prstGeom>
        </p:spPr>
      </p:pic>
    </p:spTree>
    <p:extLst>
      <p:ext uri="{BB962C8B-B14F-4D97-AF65-F5344CB8AC3E}">
        <p14:creationId xmlns:p14="http://schemas.microsoft.com/office/powerpoint/2010/main" val="272090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192D25E-E868-8385-8113-6A2956543090}"/>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898047A2-5946-A8E2-5FAC-8FEAC5A289BA}"/>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D1B328E8-CB56-A5B7-4952-8DEFFFD3858A}"/>
              </a:ext>
            </a:extLst>
          </p:cNvPr>
          <p:cNvSpPr>
            <a:spLocks noGrp="1"/>
          </p:cNvSpPr>
          <p:nvPr>
            <p:ph type="sldNum" sz="quarter" idx="16"/>
          </p:nvPr>
        </p:nvSpPr>
        <p:spPr/>
        <p:txBody>
          <a:bodyPr/>
          <a:lstStyle/>
          <a:p>
            <a:fld id="{ECE691D0-CC49-4FC7-9C4D-6112B0CB3A76}" type="slidenum">
              <a:rPr lang="en-US" noProof="0" smtClean="0"/>
              <a:pPr/>
              <a:t>6</a:t>
            </a:fld>
            <a:endParaRPr lang="en-US" noProof="0" dirty="0"/>
          </a:p>
        </p:txBody>
      </p:sp>
      <p:sp>
        <p:nvSpPr>
          <p:cNvPr id="5" name="Platshållare för text 4">
            <a:extLst>
              <a:ext uri="{FF2B5EF4-FFF2-40B4-BE49-F238E27FC236}">
                <a16:creationId xmlns:a16="http://schemas.microsoft.com/office/drawing/2014/main" id="{35E9980D-E53D-C3F4-AE62-0C9A51C8B1DE}"/>
              </a:ext>
            </a:extLst>
          </p:cNvPr>
          <p:cNvSpPr>
            <a:spLocks noGrp="1"/>
          </p:cNvSpPr>
          <p:nvPr>
            <p:ph type="body" sz="quarter" idx="17"/>
          </p:nvPr>
        </p:nvSpPr>
        <p:spPr>
          <a:xfrm>
            <a:off x="658813" y="1365569"/>
            <a:ext cx="5437187" cy="2254961"/>
          </a:xfrm>
        </p:spPr>
        <p:txBody>
          <a:bodyPr/>
          <a:lstStyle/>
          <a:p>
            <a:pPr marL="285750" indent="-285750">
              <a:buFont typeface="Arial" panose="020B0604020202020204" pitchFamily="34" charset="0"/>
              <a:buChar char="•"/>
            </a:pPr>
            <a:r>
              <a:rPr lang="en-US" noProof="0" dirty="0"/>
              <a:t>Kinetic model often used as a form of post-processing.</a:t>
            </a:r>
          </a:p>
          <a:p>
            <a:pPr marL="285750" indent="-285750">
              <a:buFont typeface="Arial" panose="020B0604020202020204" pitchFamily="34" charset="0"/>
              <a:buChar char="•"/>
            </a:pPr>
            <a:r>
              <a:rPr lang="en-US" noProof="0" dirty="0"/>
              <a:t>Fluid RE model allows for more self-consistent treatment of MHD.</a:t>
            </a:r>
          </a:p>
          <a:p>
            <a:pPr marL="285750" indent="-285750">
              <a:buFont typeface="Arial" panose="020B0604020202020204" pitchFamily="34" charset="0"/>
              <a:buChar char="•"/>
            </a:pPr>
            <a:r>
              <a:rPr lang="en-US" dirty="0"/>
              <a:t>Most accurate picture obtained when coupling kinetic RE model to the MHD.</a:t>
            </a:r>
          </a:p>
        </p:txBody>
      </p:sp>
      <p:sp>
        <p:nvSpPr>
          <p:cNvPr id="6" name="Rubrik 5">
            <a:extLst>
              <a:ext uri="{FF2B5EF4-FFF2-40B4-BE49-F238E27FC236}">
                <a16:creationId xmlns:a16="http://schemas.microsoft.com/office/drawing/2014/main" id="{6413EAEF-01C0-893A-6EDB-409558978AED}"/>
              </a:ext>
            </a:extLst>
          </p:cNvPr>
          <p:cNvSpPr>
            <a:spLocks noGrp="1"/>
          </p:cNvSpPr>
          <p:nvPr>
            <p:ph type="title"/>
          </p:nvPr>
        </p:nvSpPr>
        <p:spPr/>
        <p:txBody>
          <a:bodyPr/>
          <a:lstStyle/>
          <a:p>
            <a:r>
              <a:rPr lang="en-US" noProof="0" dirty="0"/>
              <a:t>Towards a more self-consistent treatment</a:t>
            </a:r>
          </a:p>
        </p:txBody>
      </p:sp>
      <p:pic>
        <p:nvPicPr>
          <p:cNvPr id="9" name="Bildobjekt 8" descr="En bild som visar skärmbild, text, diagram, Grafikprogramvara&#10;&#10;AI-genererat innehåll kan vara felaktigt.">
            <a:extLst>
              <a:ext uri="{FF2B5EF4-FFF2-40B4-BE49-F238E27FC236}">
                <a16:creationId xmlns:a16="http://schemas.microsoft.com/office/drawing/2014/main" id="{E06E6889-017D-5DD9-5CC8-1F8C1F77759C}"/>
              </a:ext>
            </a:extLst>
          </p:cNvPr>
          <p:cNvPicPr>
            <a:picLocks noChangeAspect="1"/>
          </p:cNvPicPr>
          <p:nvPr/>
        </p:nvPicPr>
        <p:blipFill>
          <a:blip r:embed="rId2"/>
          <a:srcRect r="40256"/>
          <a:stretch>
            <a:fillRect/>
          </a:stretch>
        </p:blipFill>
        <p:spPr>
          <a:xfrm>
            <a:off x="7525425" y="832644"/>
            <a:ext cx="2984410" cy="2686593"/>
          </a:xfrm>
          <a:prstGeom prst="rect">
            <a:avLst/>
          </a:prstGeom>
        </p:spPr>
      </p:pic>
      <p:pic>
        <p:nvPicPr>
          <p:cNvPr id="1026" name="Picture 2">
            <a:extLst>
              <a:ext uri="{FF2B5EF4-FFF2-40B4-BE49-F238E27FC236}">
                <a16:creationId xmlns:a16="http://schemas.microsoft.com/office/drawing/2014/main" id="{5351E8EE-6C29-D190-4409-4AF6B77C9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9872" y="3730081"/>
            <a:ext cx="3009963" cy="2689913"/>
          </a:xfrm>
          <a:prstGeom prst="rect">
            <a:avLst/>
          </a:prstGeom>
          <a:noFill/>
          <a:extLst>
            <a:ext uri="{909E8E84-426E-40DD-AFC4-6F175D3DCCD1}">
              <a14:hiddenFill xmlns:a14="http://schemas.microsoft.com/office/drawing/2010/main">
                <a:solidFill>
                  <a:srgbClr val="FFFFFF"/>
                </a:solidFill>
              </a14:hiddenFill>
            </a:ext>
          </a:extLst>
        </p:spPr>
      </p:pic>
      <p:sp>
        <p:nvSpPr>
          <p:cNvPr id="10" name="Platshållare för text 4">
            <a:extLst>
              <a:ext uri="{FF2B5EF4-FFF2-40B4-BE49-F238E27FC236}">
                <a16:creationId xmlns:a16="http://schemas.microsoft.com/office/drawing/2014/main" id="{4F371D4C-20B2-4684-A59E-520DBF2A142F}"/>
              </a:ext>
            </a:extLst>
          </p:cNvPr>
          <p:cNvSpPr txBox="1">
            <a:spLocks/>
          </p:cNvSpPr>
          <p:nvPr/>
        </p:nvSpPr>
        <p:spPr>
          <a:xfrm>
            <a:off x="658812" y="3910420"/>
            <a:ext cx="5437187" cy="2150496"/>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a:buFont typeface="Arial" panose="020B0604020202020204" pitchFamily="34" charset="0"/>
              <a:buChar char="•"/>
            </a:pPr>
            <a:r>
              <a:rPr lang="en-US" b="1" dirty="0"/>
              <a:t>This work: introduction of a full-f particle-in-cell scheme for coupling fully kinetic REs to the MHD</a:t>
            </a:r>
          </a:p>
          <a:p>
            <a:pPr marL="285750" indent="-285750">
              <a:buFont typeface="Arial" panose="020B0604020202020204" pitchFamily="34" charset="0"/>
              <a:buChar char="•"/>
            </a:pPr>
            <a:r>
              <a:rPr lang="en-US" dirty="0"/>
              <a:t>See also next presentation by Shi-Jie for a drift kinetic version.</a:t>
            </a:r>
          </a:p>
        </p:txBody>
      </p:sp>
    </p:spTree>
    <p:extLst>
      <p:ext uri="{BB962C8B-B14F-4D97-AF65-F5344CB8AC3E}">
        <p14:creationId xmlns:p14="http://schemas.microsoft.com/office/powerpoint/2010/main" val="379608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D5C92D8-7EF2-6BA9-CA96-704B8FFAD625}"/>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4FC576FB-6BC0-0653-42E4-8EC0E1E8CC1A}"/>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D05203F5-C96D-91B4-A9CF-A508E4FD639A}"/>
              </a:ext>
            </a:extLst>
          </p:cNvPr>
          <p:cNvSpPr>
            <a:spLocks noGrp="1"/>
          </p:cNvSpPr>
          <p:nvPr>
            <p:ph type="sldNum" sz="quarter" idx="16"/>
          </p:nvPr>
        </p:nvSpPr>
        <p:spPr/>
        <p:txBody>
          <a:bodyPr/>
          <a:lstStyle/>
          <a:p>
            <a:fld id="{ECE691D0-CC49-4FC7-9C4D-6112B0CB3A76}" type="slidenum">
              <a:rPr lang="en-US" noProof="0" smtClean="0"/>
              <a:pPr/>
              <a:t>7</a:t>
            </a:fld>
            <a:endParaRPr lang="en-US" noProof="0" dirty="0"/>
          </a:p>
        </p:txBody>
      </p:sp>
      <p:sp>
        <p:nvSpPr>
          <p:cNvPr id="5" name="Platshållare för text 4">
            <a:extLst>
              <a:ext uri="{FF2B5EF4-FFF2-40B4-BE49-F238E27FC236}">
                <a16:creationId xmlns:a16="http://schemas.microsoft.com/office/drawing/2014/main" id="{F6D31635-ADF6-B7E0-0B1F-A95CE9DFDFA4}"/>
              </a:ext>
            </a:extLst>
          </p:cNvPr>
          <p:cNvSpPr>
            <a:spLocks noGrp="1"/>
          </p:cNvSpPr>
          <p:nvPr>
            <p:ph type="body" sz="quarter" idx="17"/>
          </p:nvPr>
        </p:nvSpPr>
        <p:spPr>
          <a:xfrm>
            <a:off x="658813" y="1325217"/>
            <a:ext cx="5901013" cy="5127971"/>
          </a:xfrm>
        </p:spPr>
        <p:txBody>
          <a:bodyPr/>
          <a:lstStyle/>
          <a:p>
            <a:pPr marL="285750" indent="-285750">
              <a:buFont typeface="Arial" panose="020B0604020202020204" pitchFamily="34" charset="0"/>
              <a:buChar char="•"/>
            </a:pPr>
            <a:r>
              <a:rPr lang="en-US" noProof="0" dirty="0"/>
              <a:t>Full-f treatment sets constraints on number of markers used.</a:t>
            </a:r>
          </a:p>
          <a:p>
            <a:pPr marL="285750" indent="-285750">
              <a:buFont typeface="Arial" panose="020B0604020202020204" pitchFamily="34" charset="0"/>
              <a:buChar char="•"/>
            </a:pPr>
            <a:r>
              <a:rPr lang="en-US" noProof="0" dirty="0"/>
              <a:t>Full orbit REs requires small time step, in the order of ~10</a:t>
            </a:r>
            <a:r>
              <a:rPr lang="en-US" baseline="30000" noProof="0" dirty="0"/>
              <a:t>-13 </a:t>
            </a:r>
            <a:r>
              <a:rPr lang="en-US" noProof="0" dirty="0"/>
              <a:t>– 10</a:t>
            </a:r>
            <a:r>
              <a:rPr lang="en-US" baseline="30000" noProof="0" dirty="0"/>
              <a:t>-11</a:t>
            </a:r>
            <a:r>
              <a:rPr lang="en-US" noProof="0" dirty="0"/>
              <a:t> s.</a:t>
            </a:r>
          </a:p>
          <a:p>
            <a:pPr marL="285750" indent="-285750">
              <a:buFont typeface="Arial" panose="020B0604020202020204" pitchFamily="34" charset="0"/>
              <a:buChar char="•"/>
            </a:pPr>
            <a:r>
              <a:rPr lang="en-US" noProof="0" dirty="0"/>
              <a:t>For numerical efficiency we use the </a:t>
            </a:r>
            <a:r>
              <a:rPr lang="en-US" i="1" noProof="0" dirty="0"/>
              <a:t>pressure coupling scheme</a:t>
            </a:r>
            <a:r>
              <a:rPr lang="en-US" noProof="0" dirty="0"/>
              <a:t>:</a:t>
            </a:r>
          </a:p>
          <a:p>
            <a:endParaRPr lang="en-US" noProof="0" dirty="0"/>
          </a:p>
        </p:txBody>
      </p:sp>
      <p:sp>
        <p:nvSpPr>
          <p:cNvPr id="6" name="Rubrik 5">
            <a:extLst>
              <a:ext uri="{FF2B5EF4-FFF2-40B4-BE49-F238E27FC236}">
                <a16:creationId xmlns:a16="http://schemas.microsoft.com/office/drawing/2014/main" id="{6545A9A0-654C-80DE-12D1-DB46CE813E4E}"/>
              </a:ext>
            </a:extLst>
          </p:cNvPr>
          <p:cNvSpPr>
            <a:spLocks noGrp="1"/>
          </p:cNvSpPr>
          <p:nvPr>
            <p:ph type="title"/>
          </p:nvPr>
        </p:nvSpPr>
        <p:spPr/>
        <p:txBody>
          <a:bodyPr/>
          <a:lstStyle/>
          <a:p>
            <a:r>
              <a:rPr lang="en-US" noProof="0" dirty="0"/>
              <a:t>Coupled kinetic RE model</a:t>
            </a:r>
          </a:p>
        </p:txBody>
      </p:sp>
      <p:pic>
        <p:nvPicPr>
          <p:cNvPr id="7" name="Bildobjekt 6" descr="En bild som visar Färggrann, skärmbild, cirkel, text&#10;&#10;Automatiskt genererad beskrivning">
            <a:extLst>
              <a:ext uri="{FF2B5EF4-FFF2-40B4-BE49-F238E27FC236}">
                <a16:creationId xmlns:a16="http://schemas.microsoft.com/office/drawing/2014/main" id="{56A30DBB-7F4B-BAD0-12F6-D57FFEEBF66E}"/>
              </a:ext>
            </a:extLst>
          </p:cNvPr>
          <p:cNvPicPr>
            <a:picLocks noChangeAspect="1"/>
          </p:cNvPicPr>
          <p:nvPr/>
        </p:nvPicPr>
        <p:blipFill>
          <a:blip r:embed="rId2"/>
          <a:stretch>
            <a:fillRect/>
          </a:stretch>
        </p:blipFill>
        <p:spPr bwMode="auto">
          <a:xfrm>
            <a:off x="6919636" y="996349"/>
            <a:ext cx="5158892" cy="2766717"/>
          </a:xfrm>
          <a:prstGeom prst="rect">
            <a:avLst/>
          </a:prstGeom>
        </p:spPr>
      </p:pic>
      <p:pic>
        <p:nvPicPr>
          <p:cNvPr id="8" name="Bildobjekt 7" descr="En bild som visar Färggrann, skärmbild, text, cirkel&#10;&#10;Automatiskt genererad beskrivning">
            <a:extLst>
              <a:ext uri="{FF2B5EF4-FFF2-40B4-BE49-F238E27FC236}">
                <a16:creationId xmlns:a16="http://schemas.microsoft.com/office/drawing/2014/main" id="{913C1C41-7D62-624D-E69D-80588D2A7FA3}"/>
              </a:ext>
            </a:extLst>
          </p:cNvPr>
          <p:cNvPicPr>
            <a:picLocks noChangeAspect="1"/>
          </p:cNvPicPr>
          <p:nvPr/>
        </p:nvPicPr>
        <p:blipFill rotWithShape="1">
          <a:blip r:embed="rId3"/>
          <a:srcRect l="-455" t="1516" r="-241" b="2172"/>
          <a:stretch/>
        </p:blipFill>
        <p:spPr bwMode="auto">
          <a:xfrm>
            <a:off x="6920372" y="4046647"/>
            <a:ext cx="5147040" cy="2658953"/>
          </a:xfrm>
          <a:prstGeom prst="rect">
            <a:avLst/>
          </a:prstGeom>
        </p:spPr>
      </p:pic>
      <p:pic>
        <p:nvPicPr>
          <p:cNvPr id="9" name="Google Shape;236;p28">
            <a:extLst>
              <a:ext uri="{FF2B5EF4-FFF2-40B4-BE49-F238E27FC236}">
                <a16:creationId xmlns:a16="http://schemas.microsoft.com/office/drawing/2014/main" id="{765E1790-F293-1990-B7B3-CE8B60D9637A}"/>
              </a:ext>
            </a:extLst>
          </p:cNvPr>
          <p:cNvPicPr/>
          <p:nvPr/>
        </p:nvPicPr>
        <p:blipFill>
          <a:blip r:embed="rId4">
            <a:alphaModFix/>
          </a:blip>
          <a:srcRect r="7878"/>
          <a:stretch/>
        </p:blipFill>
        <p:spPr bwMode="auto">
          <a:xfrm>
            <a:off x="418697" y="3631361"/>
            <a:ext cx="6657964" cy="686729"/>
          </a:xfrm>
          <a:prstGeom prst="rect">
            <a:avLst/>
          </a:prstGeom>
          <a:noFill/>
          <a:ln>
            <a:noFill/>
          </a:ln>
        </p:spPr>
      </p:pic>
      <p:pic>
        <p:nvPicPr>
          <p:cNvPr id="10" name="Bildobjekt 9" descr="En bild som visar Teckensnitt, text, vit, linje&#10;&#10;Automatiskt genererad beskrivning">
            <a:extLst>
              <a:ext uri="{FF2B5EF4-FFF2-40B4-BE49-F238E27FC236}">
                <a16:creationId xmlns:a16="http://schemas.microsoft.com/office/drawing/2014/main" id="{F7B19DFF-10E7-C8AB-2A93-0DB3F0B533A5}"/>
              </a:ext>
            </a:extLst>
          </p:cNvPr>
          <p:cNvPicPr>
            <a:picLocks noChangeAspect="1"/>
          </p:cNvPicPr>
          <p:nvPr/>
        </p:nvPicPr>
        <p:blipFill rotWithShape="1">
          <a:blip r:embed="rId5"/>
          <a:srcRect t="10880" r="-99" b="14424"/>
          <a:stretch/>
        </p:blipFill>
        <p:spPr bwMode="auto">
          <a:xfrm>
            <a:off x="352437" y="4495887"/>
            <a:ext cx="5488911" cy="622401"/>
          </a:xfrm>
          <a:prstGeom prst="rect">
            <a:avLst/>
          </a:prstGeom>
        </p:spPr>
      </p:pic>
      <p:pic>
        <p:nvPicPr>
          <p:cNvPr id="11" name="Google Shape;234;p28">
            <a:extLst>
              <a:ext uri="{FF2B5EF4-FFF2-40B4-BE49-F238E27FC236}">
                <a16:creationId xmlns:a16="http://schemas.microsoft.com/office/drawing/2014/main" id="{750D1D6F-5A39-0E41-01C8-C7FC09F5F400}"/>
              </a:ext>
            </a:extLst>
          </p:cNvPr>
          <p:cNvPicPr>
            <a:picLocks noChangeAspect="1"/>
          </p:cNvPicPr>
          <p:nvPr/>
        </p:nvPicPr>
        <p:blipFill>
          <a:blip r:embed="rId6">
            <a:alphaModFix/>
          </a:blip>
          <a:srcRect t="74504"/>
          <a:stretch/>
        </p:blipFill>
        <p:spPr bwMode="auto">
          <a:xfrm>
            <a:off x="418697" y="5167560"/>
            <a:ext cx="5553456" cy="624803"/>
          </a:xfrm>
          <a:prstGeom prst="rect">
            <a:avLst/>
          </a:prstGeom>
          <a:noFill/>
          <a:ln>
            <a:noFill/>
          </a:ln>
        </p:spPr>
      </p:pic>
    </p:spTree>
    <p:extLst>
      <p:ext uri="{BB962C8B-B14F-4D97-AF65-F5344CB8AC3E}">
        <p14:creationId xmlns:p14="http://schemas.microsoft.com/office/powerpoint/2010/main" val="1386186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FCBD688-EF5F-458D-2416-419D7BC7991B}"/>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3007DE7F-848E-A315-0B54-15099FD21AAF}"/>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2E89CA70-06D1-D047-CCE4-D7F12B74FDA8}"/>
              </a:ext>
            </a:extLst>
          </p:cNvPr>
          <p:cNvSpPr>
            <a:spLocks noGrp="1"/>
          </p:cNvSpPr>
          <p:nvPr>
            <p:ph type="sldNum" sz="quarter" idx="16"/>
          </p:nvPr>
        </p:nvSpPr>
        <p:spPr/>
        <p:txBody>
          <a:bodyPr/>
          <a:lstStyle/>
          <a:p>
            <a:fld id="{ECE691D0-CC49-4FC7-9C4D-6112B0CB3A76}" type="slidenum">
              <a:rPr lang="en-US" noProof="0" smtClean="0"/>
              <a:pPr/>
              <a:t>8</a:t>
            </a:fld>
            <a:endParaRPr lang="en-US" noProof="0" dirty="0"/>
          </a:p>
        </p:txBody>
      </p:sp>
      <p:sp>
        <p:nvSpPr>
          <p:cNvPr id="8" name="Rubrik 7">
            <a:extLst>
              <a:ext uri="{FF2B5EF4-FFF2-40B4-BE49-F238E27FC236}">
                <a16:creationId xmlns:a16="http://schemas.microsoft.com/office/drawing/2014/main" id="{EF11C603-6AA1-CDFC-86A0-67D6DF3C0A9E}"/>
              </a:ext>
            </a:extLst>
          </p:cNvPr>
          <p:cNvSpPr>
            <a:spLocks noGrp="1"/>
          </p:cNvSpPr>
          <p:nvPr>
            <p:ph type="title"/>
          </p:nvPr>
        </p:nvSpPr>
        <p:spPr/>
        <p:txBody>
          <a:bodyPr/>
          <a:lstStyle/>
          <a:p>
            <a:pPr>
              <a:spcBef>
                <a:spcPts val="0"/>
              </a:spcBef>
              <a:defRPr/>
            </a:pPr>
            <a:r>
              <a:rPr lang="en-US" noProof="0" dirty="0"/>
              <a:t>2D Verification: radial force balance</a:t>
            </a:r>
          </a:p>
        </p:txBody>
      </p:sp>
      <p:sp>
        <p:nvSpPr>
          <p:cNvPr id="9" name="Google Shape;242;p29">
            <a:extLst>
              <a:ext uri="{FF2B5EF4-FFF2-40B4-BE49-F238E27FC236}">
                <a16:creationId xmlns:a16="http://schemas.microsoft.com/office/drawing/2014/main" id="{86E1FE36-9A83-C834-4679-DDD3D0A21F5E}"/>
              </a:ext>
            </a:extLst>
          </p:cNvPr>
          <p:cNvSpPr txBox="1">
            <a:spLocks/>
          </p:cNvSpPr>
          <p:nvPr/>
        </p:nvSpPr>
        <p:spPr bwMode="auto">
          <a:xfrm>
            <a:off x="658812" y="1881188"/>
            <a:ext cx="5265600" cy="4572000"/>
          </a:xfrm>
          <a:prstGeom prst="rect">
            <a:avLst/>
          </a:prstGeom>
        </p:spPr>
        <p:txBody>
          <a:bodyPr spcFirstLastPara="1" wrap="square" lIns="0" tIns="45700" rIns="0" bIns="45700" anchor="t" anchorCtr="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457200" indent="-342900">
              <a:buSzPts val="1800"/>
              <a:buFont typeface="Arial" panose="020B0604020202020204" pitchFamily="34" charset="0"/>
              <a:buChar char="●"/>
              <a:defRPr/>
            </a:pPr>
            <a:r>
              <a:rPr lang="en-US" noProof="0" dirty="0"/>
              <a:t>Main idea: study equilibrium where full current is carried by </a:t>
            </a:r>
            <a:r>
              <a:rPr lang="en-US" noProof="0" dirty="0" err="1"/>
              <a:t>REs.</a:t>
            </a:r>
            <a:endParaRPr lang="en-US" b="1" i="1" baseline="-25000" noProof="0" dirty="0">
              <a:latin typeface="PT Serif"/>
              <a:ea typeface="PT Serif"/>
              <a:cs typeface="PT Serif"/>
            </a:endParaRPr>
          </a:p>
          <a:p>
            <a:pPr marL="457200" indent="-342900">
              <a:spcBef>
                <a:spcPts val="0"/>
              </a:spcBef>
              <a:buSzPts val="1800"/>
              <a:buFont typeface="Arial" panose="020B0604020202020204" pitchFamily="34" charset="0"/>
              <a:buChar char="●"/>
              <a:defRPr/>
            </a:pPr>
            <a:r>
              <a:rPr lang="en-US" noProof="0" dirty="0"/>
              <a:t>There will be a relative shift of flux surfaces and RE drift orbit surfaces.</a:t>
            </a:r>
          </a:p>
          <a:p>
            <a:pPr marL="457200" indent="-342900">
              <a:spcBef>
                <a:spcPts val="0"/>
              </a:spcBef>
              <a:buSzPts val="1800"/>
              <a:buFont typeface="Arial" panose="020B0604020202020204" pitchFamily="34" charset="0"/>
              <a:buChar char="●"/>
              <a:defRPr/>
            </a:pPr>
            <a:r>
              <a:rPr lang="en-US" noProof="0" dirty="0" err="1"/>
              <a:t>Shafranov</a:t>
            </a:r>
            <a:r>
              <a:rPr lang="en-US" noProof="0" dirty="0"/>
              <a:t> shift of equilibrium varies with energy of </a:t>
            </a:r>
            <a:r>
              <a:rPr lang="en-US" noProof="0" dirty="0" err="1"/>
              <a:t>REs.</a:t>
            </a:r>
            <a:endParaRPr lang="en-US" noProof="0" dirty="0"/>
          </a:p>
          <a:p>
            <a:pPr marL="457200" indent="-342900">
              <a:spcBef>
                <a:spcPts val="0"/>
              </a:spcBef>
              <a:buSzPts val="1800"/>
              <a:buFont typeface="Arial" panose="020B0604020202020204" pitchFamily="34" charset="0"/>
              <a:buChar char="●"/>
              <a:defRPr/>
            </a:pPr>
            <a:r>
              <a:rPr lang="en-US" noProof="0" dirty="0"/>
              <a:t>Analytical predictions for single energy, small pitch angle case made in: </a:t>
            </a:r>
            <a:r>
              <a:rPr lang="en-US" i="1" noProof="0" dirty="0"/>
              <a:t>V. Bandaru et al. </a:t>
            </a:r>
            <a:r>
              <a:rPr lang="en-US" noProof="0" dirty="0"/>
              <a:t>[1]</a:t>
            </a:r>
          </a:p>
        </p:txBody>
      </p:sp>
      <p:pic>
        <p:nvPicPr>
          <p:cNvPr id="11" name="Google Shape;245;p29">
            <a:extLst>
              <a:ext uri="{FF2B5EF4-FFF2-40B4-BE49-F238E27FC236}">
                <a16:creationId xmlns:a16="http://schemas.microsoft.com/office/drawing/2014/main" id="{D23A2C02-B6CE-34F2-F13C-457EFE3A2733}"/>
              </a:ext>
            </a:extLst>
          </p:cNvPr>
          <p:cNvPicPr/>
          <p:nvPr/>
        </p:nvPicPr>
        <p:blipFill>
          <a:blip r:embed="rId2">
            <a:alphaModFix/>
          </a:blip>
          <a:stretch/>
        </p:blipFill>
        <p:spPr bwMode="auto">
          <a:xfrm>
            <a:off x="6172200" y="1573150"/>
            <a:ext cx="5511375" cy="4133524"/>
          </a:xfrm>
          <a:prstGeom prst="rect">
            <a:avLst/>
          </a:prstGeom>
          <a:noFill/>
          <a:ln>
            <a:noFill/>
          </a:ln>
        </p:spPr>
      </p:pic>
      <p:sp>
        <p:nvSpPr>
          <p:cNvPr id="12" name="TextBox 7">
            <a:extLst>
              <a:ext uri="{FF2B5EF4-FFF2-40B4-BE49-F238E27FC236}">
                <a16:creationId xmlns:a16="http://schemas.microsoft.com/office/drawing/2014/main" id="{0D7969AA-38D5-3D9B-EB99-93C5B8FC0DB2}"/>
              </a:ext>
            </a:extLst>
          </p:cNvPr>
          <p:cNvSpPr txBox="1"/>
          <p:nvPr/>
        </p:nvSpPr>
        <p:spPr bwMode="auto">
          <a:xfrm>
            <a:off x="1043041" y="5924994"/>
            <a:ext cx="5730823" cy="584775"/>
          </a:xfrm>
          <a:prstGeom prst="rect">
            <a:avLst/>
          </a:prstGeom>
          <a:noFill/>
        </p:spPr>
        <p:txBody>
          <a:bodyPr wrap="square" lIns="91440" tIns="45720" rIns="91440" bIns="45720" rtlCol="0" anchor="t">
            <a:spAutoFit/>
          </a:bodyPr>
          <a:lstStyle/>
          <a:p>
            <a:pPr>
              <a:defRPr/>
            </a:pPr>
            <a:r>
              <a:rPr lang="en-US" sz="1400" noProof="0" dirty="0">
                <a:solidFill>
                  <a:schemeClr val="bg1">
                    <a:lumMod val="65000"/>
                  </a:schemeClr>
                </a:solidFill>
              </a:rPr>
              <a:t>[1] </a:t>
            </a:r>
            <a:r>
              <a:rPr lang="en-US" sz="1400" i="1" noProof="0" dirty="0">
                <a:solidFill>
                  <a:schemeClr val="bg1">
                    <a:lumMod val="65000"/>
                  </a:schemeClr>
                </a:solidFill>
              </a:rPr>
              <a:t>V. Bandaru et al, Phys. Plasmas 30 092508 (2023)</a:t>
            </a:r>
            <a:endParaRPr lang="en-US" sz="1400" noProof="0" dirty="0">
              <a:solidFill>
                <a:schemeClr val="bg1">
                  <a:lumMod val="65000"/>
                </a:schemeClr>
              </a:solidFill>
            </a:endParaRPr>
          </a:p>
          <a:p>
            <a:pPr>
              <a:defRPr/>
            </a:pPr>
            <a:endParaRPr lang="en-US" sz="1800" noProof="0" dirty="0">
              <a:solidFill>
                <a:schemeClr val="bg1">
                  <a:lumMod val="65000"/>
                </a:schemeClr>
              </a:solidFill>
            </a:endParaRPr>
          </a:p>
        </p:txBody>
      </p:sp>
    </p:spTree>
    <p:extLst>
      <p:ext uri="{BB962C8B-B14F-4D97-AF65-F5344CB8AC3E}">
        <p14:creationId xmlns:p14="http://schemas.microsoft.com/office/powerpoint/2010/main" val="2948082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1179FF9-C877-84CB-0ED5-F77D0139FDF2}"/>
              </a:ext>
            </a:extLst>
          </p:cNvPr>
          <p:cNvSpPr>
            <a:spLocks noGrp="1"/>
          </p:cNvSpPr>
          <p:nvPr>
            <p:ph type="dt" sz="half" idx="14"/>
          </p:nvPr>
        </p:nvSpPr>
        <p:spPr/>
        <p:txBody>
          <a:bodyPr/>
          <a:lstStyle/>
          <a:p>
            <a:r>
              <a:rPr lang="sv-SE" noProof="0"/>
              <a:t>benign RE beam termination in JET</a:t>
            </a:r>
            <a:endParaRPr lang="en-US" noProof="0" dirty="0"/>
          </a:p>
        </p:txBody>
      </p:sp>
      <p:sp>
        <p:nvSpPr>
          <p:cNvPr id="3" name="Platshållare för sidfot 2">
            <a:extLst>
              <a:ext uri="{FF2B5EF4-FFF2-40B4-BE49-F238E27FC236}">
                <a16:creationId xmlns:a16="http://schemas.microsoft.com/office/drawing/2014/main" id="{526B111F-A86B-AF42-C57A-A0F002C238DA}"/>
              </a:ext>
            </a:extLst>
          </p:cNvPr>
          <p:cNvSpPr>
            <a:spLocks noGrp="1"/>
          </p:cNvSpPr>
          <p:nvPr>
            <p:ph type="ftr" sz="quarter" idx="15"/>
          </p:nvPr>
        </p:nvSpPr>
        <p:spPr/>
        <p:txBody>
          <a:bodyPr/>
          <a:lstStyle/>
          <a:p>
            <a:r>
              <a:rPr lang="en-US" noProof="0"/>
              <a:t>Max-Planck-Institut für Plasmaphysik | Hannes Bergström | 05-06-2025</a:t>
            </a:r>
            <a:endParaRPr lang="en-US" noProof="0" dirty="0"/>
          </a:p>
        </p:txBody>
      </p:sp>
      <p:sp>
        <p:nvSpPr>
          <p:cNvPr id="4" name="Platshållare för bildnummer 3">
            <a:extLst>
              <a:ext uri="{FF2B5EF4-FFF2-40B4-BE49-F238E27FC236}">
                <a16:creationId xmlns:a16="http://schemas.microsoft.com/office/drawing/2014/main" id="{24C1F1A9-ABDA-A514-523F-A2C0778B1120}"/>
              </a:ext>
            </a:extLst>
          </p:cNvPr>
          <p:cNvSpPr>
            <a:spLocks noGrp="1"/>
          </p:cNvSpPr>
          <p:nvPr>
            <p:ph type="sldNum" sz="quarter" idx="16"/>
          </p:nvPr>
        </p:nvSpPr>
        <p:spPr/>
        <p:txBody>
          <a:bodyPr/>
          <a:lstStyle/>
          <a:p>
            <a:fld id="{ECE691D0-CC49-4FC7-9C4D-6112B0CB3A76}" type="slidenum">
              <a:rPr lang="en-US" noProof="0" smtClean="0"/>
              <a:pPr/>
              <a:t>9</a:t>
            </a:fld>
            <a:endParaRPr lang="en-US" noProof="0" dirty="0"/>
          </a:p>
        </p:txBody>
      </p:sp>
      <p:sp>
        <p:nvSpPr>
          <p:cNvPr id="6" name="Rubrik 5">
            <a:extLst>
              <a:ext uri="{FF2B5EF4-FFF2-40B4-BE49-F238E27FC236}">
                <a16:creationId xmlns:a16="http://schemas.microsoft.com/office/drawing/2014/main" id="{7BC2186C-A695-D05D-B235-D0410DCD8054}"/>
              </a:ext>
            </a:extLst>
          </p:cNvPr>
          <p:cNvSpPr>
            <a:spLocks noGrp="1"/>
          </p:cNvSpPr>
          <p:nvPr>
            <p:ph type="title"/>
          </p:nvPr>
        </p:nvSpPr>
        <p:spPr/>
        <p:txBody>
          <a:bodyPr/>
          <a:lstStyle/>
          <a:p>
            <a:r>
              <a:rPr lang="en-US" noProof="0" dirty="0"/>
              <a:t>2D Verification: radial force balance</a:t>
            </a:r>
          </a:p>
        </p:txBody>
      </p:sp>
      <p:sp>
        <p:nvSpPr>
          <p:cNvPr id="7" name="Google Shape;252;p30">
            <a:extLst>
              <a:ext uri="{FF2B5EF4-FFF2-40B4-BE49-F238E27FC236}">
                <a16:creationId xmlns:a16="http://schemas.microsoft.com/office/drawing/2014/main" id="{9C04CA3F-FE8B-0347-3BCA-198C719DAEAE}"/>
              </a:ext>
            </a:extLst>
          </p:cNvPr>
          <p:cNvSpPr txBox="1">
            <a:spLocks/>
          </p:cNvSpPr>
          <p:nvPr/>
        </p:nvSpPr>
        <p:spPr bwMode="auto">
          <a:xfrm>
            <a:off x="658813" y="1228725"/>
            <a:ext cx="10514100" cy="4843500"/>
          </a:xfrm>
          <a:prstGeom prst="rect">
            <a:avLst/>
          </a:prstGeom>
        </p:spPr>
        <p:txBody>
          <a:bodyPr spcFirstLastPara="1" wrap="square" lIns="0" tIns="45700" rIns="0" bIns="45700" anchor="t" anchorCtr="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defRPr/>
            </a:pPr>
            <a:r>
              <a:rPr lang="en-US" noProof="0" dirty="0"/>
              <a:t>Simulations show good agreement with predictions!</a:t>
            </a:r>
          </a:p>
        </p:txBody>
      </p:sp>
      <p:pic>
        <p:nvPicPr>
          <p:cNvPr id="8" name="Bildobjekt 7" descr="En bild som visar text, diagram, skärmbild, linje&#10;&#10;Automatiskt genererad beskrivning">
            <a:extLst>
              <a:ext uri="{FF2B5EF4-FFF2-40B4-BE49-F238E27FC236}">
                <a16:creationId xmlns:a16="http://schemas.microsoft.com/office/drawing/2014/main" id="{263652D4-35B1-C127-066A-9591EA1C4715}"/>
              </a:ext>
            </a:extLst>
          </p:cNvPr>
          <p:cNvPicPr>
            <a:picLocks noChangeAspect="1"/>
          </p:cNvPicPr>
          <p:nvPr/>
        </p:nvPicPr>
        <p:blipFill>
          <a:blip r:embed="rId2"/>
          <a:stretch>
            <a:fillRect/>
          </a:stretch>
        </p:blipFill>
        <p:spPr bwMode="auto">
          <a:xfrm>
            <a:off x="1333631" y="1784804"/>
            <a:ext cx="9515458" cy="4590917"/>
          </a:xfrm>
          <a:prstGeom prst="rect">
            <a:avLst/>
          </a:prstGeom>
        </p:spPr>
      </p:pic>
    </p:spTree>
    <p:extLst>
      <p:ext uri="{BB962C8B-B14F-4D97-AF65-F5344CB8AC3E}">
        <p14:creationId xmlns:p14="http://schemas.microsoft.com/office/powerpoint/2010/main" val="16241159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5" id="{5C99E277-0862-4617-B313-ABE280910690}" vid="{DB40E6BF-CEF6-40DC-B64D-D61FA618AE2D}"/>
    </a:ext>
  </a:extLst>
</a:theme>
</file>

<file path=ppt/theme/theme2.xml><?xml version="1.0" encoding="utf-8"?>
<a:theme xmlns:a="http://schemas.openxmlformats.org/drawingml/2006/main" name="IPP bo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5" id="{5C99E277-0862-4617-B313-ABE280910690}" vid="{A7845B3C-FE4C-4AA3-BB18-4D6AF2B49D06}"/>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0A27627B636FF47A6184FA39C00692E" ma:contentTypeVersion="2" ma:contentTypeDescription="Ein neues Dokument erstellen." ma:contentTypeScope="" ma:versionID="19e20e51425a6beed18ff109fd7e1cf0">
  <xsd:schema xmlns:xsd="http://www.w3.org/2001/XMLSchema" xmlns:xs="http://www.w3.org/2001/XMLSchema" xmlns:p="http://schemas.microsoft.com/office/2006/metadata/properties" xmlns:ns1="http://schemas.microsoft.com/sharepoint/v3" xmlns:ns2="0e5b7d9f-1bdb-4093-895f-9fa530b420b7" targetNamespace="http://schemas.microsoft.com/office/2006/metadata/properties" ma:root="true" ma:fieldsID="a59d53772ceca9d5c15f30508dbf8606" ns1:_="" ns2:_="">
    <xsd:import namespace="http://schemas.microsoft.com/sharepoint/v3"/>
    <xsd:import namespace="0e5b7d9f-1bdb-4093-895f-9fa530b420b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Geplantes Startdatum" ma:description="Geplantes Startdatum ist eine Websitespalte, die über das Feature zum Veröffentlichen erstellt wird. Es wird zur Angabe des Datums und der Uhrzeit verwendet, wann diese Seite Besuchern zum ersten Mal angezeigt wird." ma:hidden="true" ma:internalName="PublishingStartDate">
      <xsd:simpleType>
        <xsd:restriction base="dms:Unknown"/>
      </xsd:simpleType>
    </xsd:element>
    <xsd:element name="PublishingExpirationDate" ma:index="9" nillable="true" ma:displayName="Geplantes Enddatum" ma:description="Geplantes Enddatum ist eine Websitespalte, die über das Feature zum Veröffentlichen erstellt wird. Es wird zur Angabe des Datums und der Uhrzeit verwendet, wann diese Seite Besuchern nicht mehr angezeigt wird."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5b7d9f-1bdb-4093-895f-9fa530b420b7" elementFormDefault="qualified">
    <xsd:import namespace="http://schemas.microsoft.com/office/2006/documentManagement/types"/>
    <xsd:import namespace="http://schemas.microsoft.com/office/infopath/2007/PartnerControls"/>
    <xsd:element name="SharedWithUsers" ma:index="10"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1DFF54-7B28-42C6-B4FE-9BE00953EAC4}">
  <ds:schemaRefs>
    <ds:schemaRef ds:uri="http://schemas.microsoft.com/sharepoint/v3/contenttype/forms"/>
  </ds:schemaRefs>
</ds:datastoreItem>
</file>

<file path=customXml/itemProps2.xml><?xml version="1.0" encoding="utf-8"?>
<ds:datastoreItem xmlns:ds="http://schemas.openxmlformats.org/officeDocument/2006/customXml" ds:itemID="{5E7EBD84-519A-4602-A67A-B114B582DA4A}">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ABF375F2-4B85-4AD3-A6CE-CE33125D6F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e5b7d9f-1bdb-4093-895f-9fa530b420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IPP</Template>
  <TotalTime>6190</TotalTime>
  <Words>1687</Words>
  <Application>Microsoft Macintosh PowerPoint</Application>
  <PresentationFormat>Bredbild</PresentationFormat>
  <Paragraphs>184</Paragraphs>
  <Slides>20</Slides>
  <Notes>0</Notes>
  <HiddenSlides>0</HiddenSlides>
  <MMClips>2</MMClips>
  <ScaleCrop>false</ScaleCrop>
  <HeadingPairs>
    <vt:vector size="8" baseType="variant">
      <vt:variant>
        <vt:lpstr>Använt teckensnitt</vt:lpstr>
      </vt:variant>
      <vt:variant>
        <vt:i4>10</vt:i4>
      </vt:variant>
      <vt:variant>
        <vt:lpstr>Tema</vt:lpstr>
      </vt:variant>
      <vt:variant>
        <vt:i4>2</vt:i4>
      </vt:variant>
      <vt:variant>
        <vt:lpstr>Serverprogram för OLE-inbäddning</vt:lpstr>
      </vt:variant>
      <vt:variant>
        <vt:i4>1</vt:i4>
      </vt:variant>
      <vt:variant>
        <vt:lpstr>Bildrubriker</vt:lpstr>
      </vt:variant>
      <vt:variant>
        <vt:i4>20</vt:i4>
      </vt:variant>
    </vt:vector>
  </HeadingPairs>
  <TitlesOfParts>
    <vt:vector size="33" baseType="lpstr">
      <vt:lpstr>.SF NS Symbols Regular</vt:lpstr>
      <vt:lpstr>Algerian</vt:lpstr>
      <vt:lpstr>Arial</vt:lpstr>
      <vt:lpstr>Arial Narrow</vt:lpstr>
      <vt:lpstr>Calibri</vt:lpstr>
      <vt:lpstr>Courier New</vt:lpstr>
      <vt:lpstr>Helvetica</vt:lpstr>
      <vt:lpstr>PT Serif</vt:lpstr>
      <vt:lpstr>Symbol</vt:lpstr>
      <vt:lpstr>Wingdings 3</vt:lpstr>
      <vt:lpstr>IPP</vt:lpstr>
      <vt:lpstr>IPP box</vt:lpstr>
      <vt:lpstr>think-cell Folie</vt:lpstr>
      <vt:lpstr>Hybrid kinetic-MHD simulations of benign RE beam termination in JET: Current progress and future work  H. Bergström,  M. Hoelzl, N. Schoonheere, S-J. Liu, V. Bandaru, P. Halldestam, JOREK Team, JET Contributors  </vt:lpstr>
      <vt:lpstr>The challenge of self-consistent RE modeling</vt:lpstr>
      <vt:lpstr>Kinetic REs in</vt:lpstr>
      <vt:lpstr>Kinetic REs in</vt:lpstr>
      <vt:lpstr>Kinetic REs in</vt:lpstr>
      <vt:lpstr>Towards a more self-consistent treatment</vt:lpstr>
      <vt:lpstr>Coupled kinetic RE model</vt:lpstr>
      <vt:lpstr>2D Verification: radial force balance</vt:lpstr>
      <vt:lpstr>2D Verification: radial force balance</vt:lpstr>
      <vt:lpstr>3D Verification: linear tearing mode growth rate</vt:lpstr>
      <vt:lpstr>Benign termination of runaway electron beams</vt:lpstr>
      <vt:lpstr>The concept of benign termination</vt:lpstr>
      <vt:lpstr>Simulation setup</vt:lpstr>
      <vt:lpstr>Growth of TM instability</vt:lpstr>
      <vt:lpstr>Growth of TM instability</vt:lpstr>
      <vt:lpstr>Termination event</vt:lpstr>
      <vt:lpstr>Towards more realistic phase space distributions</vt:lpstr>
      <vt:lpstr>Material densities through Bayesian optimization</vt:lpstr>
      <vt:lpstr>Preliminary DREAM results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Hannes Bersgtröm</dc:creator>
  <cp:lastModifiedBy>Hannes Bersgtröm</cp:lastModifiedBy>
  <cp:revision>3</cp:revision>
  <dcterms:created xsi:type="dcterms:W3CDTF">2025-05-10T15:29:05Z</dcterms:created>
  <dcterms:modified xsi:type="dcterms:W3CDTF">2025-06-05T08:26:47Z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0x01010090A27627B636FF47A6184FA39C00692E</vt:lpwstr>
  </property>
</Properties>
</file>