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66" r:id="rId2"/>
  </p:sldMasterIdLst>
  <p:notesMasterIdLst>
    <p:notesMasterId r:id="rId29"/>
  </p:notesMasterIdLst>
  <p:handoutMasterIdLst>
    <p:handoutMasterId r:id="rId30"/>
  </p:handoutMasterIdLst>
  <p:sldIdLst>
    <p:sldId id="429" r:id="rId3"/>
    <p:sldId id="497" r:id="rId4"/>
    <p:sldId id="496" r:id="rId5"/>
    <p:sldId id="606" r:id="rId6"/>
    <p:sldId id="511" r:id="rId7"/>
    <p:sldId id="599" r:id="rId8"/>
    <p:sldId id="600" r:id="rId9"/>
    <p:sldId id="612" r:id="rId10"/>
    <p:sldId id="613" r:id="rId11"/>
    <p:sldId id="614" r:id="rId12"/>
    <p:sldId id="615" r:id="rId13"/>
    <p:sldId id="607" r:id="rId14"/>
    <p:sldId id="514" r:id="rId15"/>
    <p:sldId id="619" r:id="rId16"/>
    <p:sldId id="620" r:id="rId17"/>
    <p:sldId id="608" r:id="rId18"/>
    <p:sldId id="616" r:id="rId19"/>
    <p:sldId id="617" r:id="rId20"/>
    <p:sldId id="609" r:id="rId21"/>
    <p:sldId id="602" r:id="rId22"/>
    <p:sldId id="605" r:id="rId23"/>
    <p:sldId id="610" r:id="rId24"/>
    <p:sldId id="601" r:id="rId25"/>
    <p:sldId id="604" r:id="rId26"/>
    <p:sldId id="611" r:id="rId27"/>
    <p:sldId id="5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D"/>
    <a:srgbClr val="D80002"/>
    <a:srgbClr val="33ABFF"/>
    <a:srgbClr val="000000"/>
    <a:srgbClr val="2B91D8"/>
    <a:srgbClr val="1E3D7B"/>
    <a:srgbClr val="223D77"/>
    <a:srgbClr val="605EC2"/>
    <a:srgbClr val="277CB7"/>
    <a:srgbClr val="C06D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89" autoAdjust="0"/>
    <p:restoredTop sz="99817" autoAdjust="0"/>
  </p:normalViewPr>
  <p:slideViewPr>
    <p:cSldViewPr snapToGrid="0" snapToObjects="1">
      <p:cViewPr varScale="1">
        <p:scale>
          <a:sx n="106" d="100"/>
          <a:sy n="106" d="100"/>
        </p:scale>
        <p:origin x="200" y="39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1FA32A-99BF-E14F-BAA2-B486C685FF99}" type="datetimeFigureOut">
              <a:rPr lang="en-US" smtClean="0"/>
              <a:t>6/10/24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57D4EF-61AC-E94C-8E50-34F96DDBA753}" type="slidenum">
              <a:rPr lang="en-US" smtClean="0"/>
              <a:t>‹#›</a:t>
            </a:fld>
            <a:endParaRPr lang="en-US" dirty="0"/>
          </a:p>
        </p:txBody>
      </p:sp>
    </p:spTree>
    <p:extLst>
      <p:ext uri="{BB962C8B-B14F-4D97-AF65-F5344CB8AC3E}">
        <p14:creationId xmlns:p14="http://schemas.microsoft.com/office/powerpoint/2010/main" val="29220755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0D62B5-5726-234B-A223-D6E3E20DA5C7}" type="datetimeFigureOut">
              <a:rPr lang="en-US" smtClean="0"/>
              <a:t>6/10/24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63EE06-F5B2-BF4E-B802-CA5E57017E80}" type="slidenum">
              <a:rPr lang="en-US" smtClean="0"/>
              <a:t>‹#›</a:t>
            </a:fld>
            <a:endParaRPr lang="en-US" dirty="0"/>
          </a:p>
        </p:txBody>
      </p:sp>
    </p:spTree>
    <p:extLst>
      <p:ext uri="{BB962C8B-B14F-4D97-AF65-F5344CB8AC3E}">
        <p14:creationId xmlns:p14="http://schemas.microsoft.com/office/powerpoint/2010/main" val="2396454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63EE06-F5B2-BF4E-B802-CA5E57017E80}" type="slidenum">
              <a:rPr lang="en-US" smtClean="0"/>
              <a:t>1</a:t>
            </a:fld>
            <a:endParaRPr lang="en-US" dirty="0"/>
          </a:p>
        </p:txBody>
      </p:sp>
    </p:spTree>
    <p:extLst>
      <p:ext uri="{BB962C8B-B14F-4D97-AF65-F5344CB8AC3E}">
        <p14:creationId xmlns:p14="http://schemas.microsoft.com/office/powerpoint/2010/main" val="196726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will begin with some quick motivations for the the implementation of a fully 3D electromagnetic code</a:t>
            </a:r>
          </a:p>
        </p:txBody>
      </p:sp>
      <p:sp>
        <p:nvSpPr>
          <p:cNvPr id="4" name="Slide Number Placeholder 3"/>
          <p:cNvSpPr>
            <a:spLocks noGrp="1"/>
          </p:cNvSpPr>
          <p:nvPr>
            <p:ph type="sldNum" sz="quarter" idx="5"/>
          </p:nvPr>
        </p:nvSpPr>
        <p:spPr/>
        <p:txBody>
          <a:bodyPr/>
          <a:lstStyle/>
          <a:p>
            <a:fld id="{6863EE06-F5B2-BF4E-B802-CA5E57017E80}" type="slidenum">
              <a:rPr lang="en-US" smtClean="0"/>
              <a:t>2</a:t>
            </a:fld>
            <a:endParaRPr lang="en-US" dirty="0"/>
          </a:p>
        </p:txBody>
      </p:sp>
    </p:spTree>
    <p:extLst>
      <p:ext uri="{BB962C8B-B14F-4D97-AF65-F5344CB8AC3E}">
        <p14:creationId xmlns:p14="http://schemas.microsoft.com/office/powerpoint/2010/main" val="128181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the motivation slide we seek to identify an externally launched wave which is capable of modifying the runaway population. An obvious place to begin this search is the electron cyclotron wave. </a:t>
            </a:r>
          </a:p>
          <a:p>
            <a:endParaRPr lang="en-US" dirty="0"/>
          </a:p>
          <a:p>
            <a:r>
              <a:rPr lang="en-US" dirty="0"/>
              <a:t>Both O and X-mode polarizations of EC heating are routinely applied on DIII-D for both heating and current drive. However, we have a problem being that these two waves are incapable of interacting directly with the relativistic population since they both have a parallel phase velocity which is much greater than the speed of light. </a:t>
            </a:r>
          </a:p>
          <a:p>
            <a:endParaRPr lang="en-US" dirty="0"/>
          </a:p>
          <a:p>
            <a:r>
              <a:rPr lang="en-US" dirty="0"/>
              <a:t>The solution lies in a third branch of this wave which is shown the the dispersion relationships shown on the right side of this slide. On the top we the situation representative of a typical launching configuration where there is a distinct branch between the O-mode and the slow-X or Z-mode branch. However, there </a:t>
            </a:r>
            <a:r>
              <a:rPr lang="en-US" dirty="0" err="1"/>
              <a:t>excists</a:t>
            </a:r>
            <a:r>
              <a:rPr lang="en-US" dirty="0"/>
              <a:t> an optimal launching angle and therefore parallel index of refraction where the O-mode can smoothly transition to the slow-X branch. </a:t>
            </a:r>
          </a:p>
        </p:txBody>
      </p:sp>
      <p:sp>
        <p:nvSpPr>
          <p:cNvPr id="4" name="Slide Number Placeholder 3"/>
          <p:cNvSpPr>
            <a:spLocks noGrp="1"/>
          </p:cNvSpPr>
          <p:nvPr>
            <p:ph type="sldNum" sz="quarter" idx="5"/>
          </p:nvPr>
        </p:nvSpPr>
        <p:spPr/>
        <p:txBody>
          <a:bodyPr/>
          <a:lstStyle/>
          <a:p>
            <a:fld id="{6863EE06-F5B2-BF4E-B802-CA5E57017E80}" type="slidenum">
              <a:rPr lang="en-US" smtClean="0"/>
              <a:t>13</a:t>
            </a:fld>
            <a:endParaRPr lang="en-US" dirty="0"/>
          </a:p>
        </p:txBody>
      </p:sp>
    </p:spTree>
    <p:extLst>
      <p:ext uri="{BB962C8B-B14F-4D97-AF65-F5344CB8AC3E}">
        <p14:creationId xmlns:p14="http://schemas.microsoft.com/office/powerpoint/2010/main" val="2983081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75221-ECAE-DF45-99A0-865A4755E080}"/>
              </a:ext>
            </a:extLst>
          </p:cNvPr>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EE643B1B-1696-6B47-8955-E43A7BC50B7E}"/>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958705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57B3-DFA7-2247-B124-EEB9F9B8F7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33B675-C95B-904D-BEF9-CEA7B2D995C8}"/>
              </a:ext>
            </a:extLst>
          </p:cNvPr>
          <p:cNvSpPr>
            <a:spLocks noGrp="1"/>
          </p:cNvSpPr>
          <p:nvPr>
            <p:ph sz="half" idx="1"/>
          </p:nvPr>
        </p:nvSpPr>
        <p:spPr>
          <a:xfrm>
            <a:off x="838200" y="1063487"/>
            <a:ext cx="5181600" cy="5113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1C1C2-3BFE-424D-8119-CA9FC47019AD}"/>
              </a:ext>
            </a:extLst>
          </p:cNvPr>
          <p:cNvSpPr>
            <a:spLocks noGrp="1"/>
          </p:cNvSpPr>
          <p:nvPr>
            <p:ph sz="half" idx="2"/>
          </p:nvPr>
        </p:nvSpPr>
        <p:spPr>
          <a:xfrm>
            <a:off x="6172200" y="1063487"/>
            <a:ext cx="5181600" cy="51134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9FF83F9E-9AF7-BE45-99DB-C08DF27C1EBE}"/>
              </a:ext>
            </a:extLst>
          </p:cNvPr>
          <p:cNvSpPr txBox="1"/>
          <p:nvPr userDrawn="1"/>
        </p:nvSpPr>
        <p:spPr>
          <a:xfrm>
            <a:off x="12647661" y="3574473"/>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11434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BCCA9-BA06-5347-A2AE-16A380F50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798229-AB3D-A940-9AF9-5FB5FFC439CA}"/>
              </a:ext>
            </a:extLst>
          </p:cNvPr>
          <p:cNvSpPr>
            <a:spLocks noGrp="1"/>
          </p:cNvSpPr>
          <p:nvPr>
            <p:ph idx="1"/>
          </p:nvPr>
        </p:nvSpPr>
        <p:spPr>
          <a:xfrm>
            <a:off x="838201" y="1083733"/>
            <a:ext cx="5709356" cy="5093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775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B33B-E1CC-5341-AAFD-DEBCEC0FB116}"/>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98D8A0C-4364-D14B-9FA7-831172B58EB7}"/>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296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57B3-DFA7-2247-B124-EEB9F9B8F7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33B675-C95B-904D-BEF9-CEA7B2D995C8}"/>
              </a:ext>
            </a:extLst>
          </p:cNvPr>
          <p:cNvSpPr>
            <a:spLocks noGrp="1"/>
          </p:cNvSpPr>
          <p:nvPr>
            <p:ph sz="half" idx="1"/>
          </p:nvPr>
        </p:nvSpPr>
        <p:spPr>
          <a:xfrm>
            <a:off x="838200" y="1063487"/>
            <a:ext cx="5181600" cy="5113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1C1C2-3BFE-424D-8119-CA9FC47019AD}"/>
              </a:ext>
            </a:extLst>
          </p:cNvPr>
          <p:cNvSpPr>
            <a:spLocks noGrp="1"/>
          </p:cNvSpPr>
          <p:nvPr>
            <p:ph sz="half" idx="2"/>
          </p:nvPr>
        </p:nvSpPr>
        <p:spPr>
          <a:xfrm>
            <a:off x="6172200" y="1063487"/>
            <a:ext cx="5181600" cy="51134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9FF83F9E-9AF7-BE45-99DB-C08DF27C1EBE}"/>
              </a:ext>
            </a:extLst>
          </p:cNvPr>
          <p:cNvSpPr txBox="1"/>
          <p:nvPr userDrawn="1"/>
        </p:nvSpPr>
        <p:spPr>
          <a:xfrm>
            <a:off x="12647661" y="3574473"/>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701674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57B3-DFA7-2247-B124-EEB9F9B8F7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33B675-C95B-904D-BEF9-CEA7B2D995C8}"/>
              </a:ext>
            </a:extLst>
          </p:cNvPr>
          <p:cNvSpPr>
            <a:spLocks noGrp="1"/>
          </p:cNvSpPr>
          <p:nvPr>
            <p:ph sz="half" idx="1"/>
          </p:nvPr>
        </p:nvSpPr>
        <p:spPr>
          <a:xfrm>
            <a:off x="838200" y="1063487"/>
            <a:ext cx="5181600" cy="5113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1C1C2-3BFE-424D-8119-CA9FC47019AD}"/>
              </a:ext>
            </a:extLst>
          </p:cNvPr>
          <p:cNvSpPr>
            <a:spLocks noGrp="1"/>
          </p:cNvSpPr>
          <p:nvPr>
            <p:ph sz="half" idx="2"/>
          </p:nvPr>
        </p:nvSpPr>
        <p:spPr>
          <a:xfrm>
            <a:off x="6172200" y="1063487"/>
            <a:ext cx="5181600" cy="51134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9FF83F9E-9AF7-BE45-99DB-C08DF27C1EBE}"/>
              </a:ext>
            </a:extLst>
          </p:cNvPr>
          <p:cNvSpPr txBox="1"/>
          <p:nvPr userDrawn="1"/>
        </p:nvSpPr>
        <p:spPr>
          <a:xfrm>
            <a:off x="12647661" y="3574473"/>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1985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75221-ECAE-DF45-99A0-865A4755E08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643B1B-1696-6B47-8955-E43A7BC50B7E}"/>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0631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BCCA9-BA06-5347-A2AE-16A380F50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798229-AB3D-A940-9AF9-5FB5FFC439CA}"/>
              </a:ext>
            </a:extLst>
          </p:cNvPr>
          <p:cNvSpPr>
            <a:spLocks noGrp="1"/>
          </p:cNvSpPr>
          <p:nvPr>
            <p:ph idx="1"/>
          </p:nvPr>
        </p:nvSpPr>
        <p:spPr>
          <a:xfrm>
            <a:off x="838201" y="1083733"/>
            <a:ext cx="5709356" cy="5093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320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B33B-E1CC-5341-AAFD-DEBCEC0FB116}"/>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98D8A0C-4364-D14B-9FA7-831172B58EB7}"/>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45593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57B3-DFA7-2247-B124-EEB9F9B8F7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33B675-C95B-904D-BEF9-CEA7B2D995C8}"/>
              </a:ext>
            </a:extLst>
          </p:cNvPr>
          <p:cNvSpPr>
            <a:spLocks noGrp="1"/>
          </p:cNvSpPr>
          <p:nvPr>
            <p:ph sz="half" idx="1"/>
          </p:nvPr>
        </p:nvSpPr>
        <p:spPr>
          <a:xfrm>
            <a:off x="838200" y="1063487"/>
            <a:ext cx="5181600" cy="5113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1C1C2-3BFE-424D-8119-CA9FC47019AD}"/>
              </a:ext>
            </a:extLst>
          </p:cNvPr>
          <p:cNvSpPr>
            <a:spLocks noGrp="1"/>
          </p:cNvSpPr>
          <p:nvPr>
            <p:ph sz="half" idx="2"/>
          </p:nvPr>
        </p:nvSpPr>
        <p:spPr>
          <a:xfrm>
            <a:off x="6172200" y="1063487"/>
            <a:ext cx="5181600" cy="51134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9FF83F9E-9AF7-BE45-99DB-C08DF27C1EBE}"/>
              </a:ext>
            </a:extLst>
          </p:cNvPr>
          <p:cNvSpPr txBox="1"/>
          <p:nvPr userDrawn="1"/>
        </p:nvSpPr>
        <p:spPr>
          <a:xfrm>
            <a:off x="12647661" y="3574473"/>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40816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BF1BE-E7D2-7D41-9F89-464CF417102B}"/>
              </a:ext>
            </a:extLst>
          </p:cNvPr>
          <p:cNvSpPr>
            <a:spLocks noGrp="1"/>
          </p:cNvSpPr>
          <p:nvPr>
            <p:ph type="title"/>
          </p:nvPr>
        </p:nvSpPr>
        <p:spPr>
          <a:xfrm>
            <a:off x="838200" y="208723"/>
            <a:ext cx="9591261" cy="5140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38C805A-D32F-0C4E-BF30-983D0C4484FB}"/>
              </a:ext>
            </a:extLst>
          </p:cNvPr>
          <p:cNvSpPr>
            <a:spLocks noGrp="1"/>
          </p:cNvSpPr>
          <p:nvPr>
            <p:ph type="body" idx="1"/>
          </p:nvPr>
        </p:nvSpPr>
        <p:spPr>
          <a:xfrm>
            <a:off x="838200" y="1172817"/>
            <a:ext cx="4937607" cy="50041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931B6AF-0F4B-9843-A53F-5AE3CB48DD44}"/>
              </a:ext>
            </a:extLst>
          </p:cNvPr>
          <p:cNvSpPr/>
          <p:nvPr userDrawn="1"/>
        </p:nvSpPr>
        <p:spPr>
          <a:xfrm>
            <a:off x="-15240" y="6280374"/>
            <a:ext cx="12207240" cy="583413"/>
          </a:xfrm>
          <a:prstGeom prst="rect">
            <a:avLst/>
          </a:prstGeom>
          <a:solidFill>
            <a:srgbClr val="1E3D7B"/>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4">
            <a:extLst>
              <a:ext uri="{FF2B5EF4-FFF2-40B4-BE49-F238E27FC236}">
                <a16:creationId xmlns:a16="http://schemas.microsoft.com/office/drawing/2014/main" id="{75CA1D10-BF12-6D43-B29B-B1C598753333}"/>
              </a:ext>
            </a:extLst>
          </p:cNvPr>
          <p:cNvSpPr txBox="1">
            <a:spLocks/>
          </p:cNvSpPr>
          <p:nvPr userDrawn="1"/>
        </p:nvSpPr>
        <p:spPr>
          <a:xfrm>
            <a:off x="9339176" y="6571494"/>
            <a:ext cx="2616449" cy="21832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B5AC35-2BC5-224D-8F30-84D5ACF600C3}" type="slidenum">
              <a:rPr lang="en-US" sz="1400" smtClean="0">
                <a:solidFill>
                  <a:schemeClr val="bg1"/>
                </a:solidFill>
              </a:rPr>
              <a:pPr algn="r"/>
              <a:t>‹#›</a:t>
            </a:fld>
            <a:endParaRPr lang="en-US" sz="1400" dirty="0">
              <a:solidFill>
                <a:schemeClr val="bg1"/>
              </a:solidFill>
            </a:endParaRPr>
          </a:p>
        </p:txBody>
      </p:sp>
      <p:grpSp>
        <p:nvGrpSpPr>
          <p:cNvPr id="9" name="Group 8">
            <a:extLst>
              <a:ext uri="{FF2B5EF4-FFF2-40B4-BE49-F238E27FC236}">
                <a16:creationId xmlns:a16="http://schemas.microsoft.com/office/drawing/2014/main" id="{DF73F48F-623D-8143-A427-9D7F76E40617}"/>
              </a:ext>
            </a:extLst>
          </p:cNvPr>
          <p:cNvGrpSpPr/>
          <p:nvPr userDrawn="1"/>
        </p:nvGrpSpPr>
        <p:grpSpPr>
          <a:xfrm>
            <a:off x="240817" y="771595"/>
            <a:ext cx="12228576" cy="73740"/>
            <a:chOff x="0" y="829414"/>
            <a:chExt cx="9144000" cy="73740"/>
          </a:xfrm>
        </p:grpSpPr>
        <p:sp>
          <p:nvSpPr>
            <p:cNvPr id="10" name="Line 4">
              <a:extLst>
                <a:ext uri="{FF2B5EF4-FFF2-40B4-BE49-F238E27FC236}">
                  <a16:creationId xmlns:a16="http://schemas.microsoft.com/office/drawing/2014/main" id="{8E09DF4C-67E2-6048-8545-87221F7055FE}"/>
                </a:ext>
              </a:extLst>
            </p:cNvPr>
            <p:cNvSpPr>
              <a:spLocks noChangeShapeType="1"/>
            </p:cNvSpPr>
            <p:nvPr/>
          </p:nvSpPr>
          <p:spPr bwMode="auto">
            <a:xfrm>
              <a:off x="0" y="829414"/>
              <a:ext cx="9144000" cy="0"/>
            </a:xfrm>
            <a:prstGeom prst="line">
              <a:avLst/>
            </a:prstGeom>
            <a:noFill/>
            <a:ln w="47625">
              <a:solidFill>
                <a:srgbClr val="1E3D7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dirty="0">
                <a:cs typeface="Arial" charset="0"/>
              </a:endParaRPr>
            </a:p>
          </p:txBody>
        </p:sp>
        <p:sp>
          <p:nvSpPr>
            <p:cNvPr id="11" name="Line 4">
              <a:extLst>
                <a:ext uri="{FF2B5EF4-FFF2-40B4-BE49-F238E27FC236}">
                  <a16:creationId xmlns:a16="http://schemas.microsoft.com/office/drawing/2014/main" id="{1D5656F7-12F5-9342-AFB8-ECB8527D3B0A}"/>
                </a:ext>
              </a:extLst>
            </p:cNvPr>
            <p:cNvSpPr>
              <a:spLocks noChangeShapeType="1"/>
            </p:cNvSpPr>
            <p:nvPr/>
          </p:nvSpPr>
          <p:spPr bwMode="auto">
            <a:xfrm flipV="1">
              <a:off x="800719" y="903154"/>
              <a:ext cx="7460576" cy="0"/>
            </a:xfrm>
            <a:prstGeom prst="line">
              <a:avLst/>
            </a:prstGeom>
            <a:noFill/>
            <a:ln w="25400">
              <a:solidFill>
                <a:srgbClr val="1E3D7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800" dirty="0">
                  <a:cs typeface="Arial" charset="0"/>
                </a:rPr>
                <a:t> </a:t>
              </a:r>
            </a:p>
          </p:txBody>
        </p:sp>
      </p:grpSp>
      <p:sp>
        <p:nvSpPr>
          <p:cNvPr id="12" name="Freeform 11">
            <a:extLst>
              <a:ext uri="{FF2B5EF4-FFF2-40B4-BE49-F238E27FC236}">
                <a16:creationId xmlns:a16="http://schemas.microsoft.com/office/drawing/2014/main" id="{8886F267-0889-DF46-A39E-1CF1F360736B}"/>
              </a:ext>
            </a:extLst>
          </p:cNvPr>
          <p:cNvSpPr/>
          <p:nvPr userDrawn="1"/>
        </p:nvSpPr>
        <p:spPr>
          <a:xfrm>
            <a:off x="8246534" y="6477640"/>
            <a:ext cx="3057505" cy="395400"/>
          </a:xfrm>
          <a:custGeom>
            <a:avLst/>
            <a:gdLst>
              <a:gd name="connsiteX0" fmla="*/ 1227969 w 1227969"/>
              <a:gd name="connsiteY0" fmla="*/ 0 h 567329"/>
              <a:gd name="connsiteX1" fmla="*/ 621771 w 1227969"/>
              <a:gd name="connsiteY1" fmla="*/ 518290 h 567329"/>
              <a:gd name="connsiteX2" fmla="*/ 616197 w 1227969"/>
              <a:gd name="connsiteY2" fmla="*/ 567329 h 567329"/>
              <a:gd name="connsiteX3" fmla="*/ 0 w 1227969"/>
              <a:gd name="connsiteY3" fmla="*/ 567329 h 567329"/>
              <a:gd name="connsiteX4" fmla="*/ 2687 w 1227969"/>
              <a:gd name="connsiteY4" fmla="*/ 541284 h 567329"/>
              <a:gd name="connsiteX5" fmla="*/ 1227969 w 1227969"/>
              <a:gd name="connsiteY5" fmla="*/ 0 h 56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969" h="567329">
                <a:moveTo>
                  <a:pt x="1227969" y="0"/>
                </a:moveTo>
                <a:cubicBezTo>
                  <a:pt x="868741" y="131891"/>
                  <a:pt x="666675" y="321484"/>
                  <a:pt x="621771" y="518290"/>
                </a:cubicBezTo>
                <a:lnTo>
                  <a:pt x="616197" y="567329"/>
                </a:lnTo>
                <a:lnTo>
                  <a:pt x="0" y="567329"/>
                </a:lnTo>
                <a:lnTo>
                  <a:pt x="2687" y="541284"/>
                </a:lnTo>
                <a:cubicBezTo>
                  <a:pt x="65759" y="237253"/>
                  <a:pt x="590266" y="0"/>
                  <a:pt x="1227969" y="0"/>
                </a:cubicBezTo>
                <a:close/>
              </a:path>
            </a:pathLst>
          </a:custGeom>
          <a:gradFill>
            <a:gsLst>
              <a:gs pos="0">
                <a:srgbClr val="223D77">
                  <a:alpha val="0"/>
                </a:srgbClr>
              </a:gs>
              <a:gs pos="100000">
                <a:srgbClr val="3969D3">
                  <a:alpha val="57000"/>
                </a:srgbClr>
              </a:gs>
            </a:gsLst>
            <a:lin ang="0" scaled="0"/>
          </a:gra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dirty="0"/>
          </a:p>
        </p:txBody>
      </p:sp>
      <p:pic>
        <p:nvPicPr>
          <p:cNvPr id="13" name="Picture 12">
            <a:extLst>
              <a:ext uri="{FF2B5EF4-FFF2-40B4-BE49-F238E27FC236}">
                <a16:creationId xmlns:a16="http://schemas.microsoft.com/office/drawing/2014/main" id="{A84073FD-5532-024E-9651-3CFBEFAE695B}"/>
              </a:ext>
            </a:extLst>
          </p:cNvPr>
          <p:cNvPicPr>
            <a:picLocks noChangeAspect="1"/>
          </p:cNvPicPr>
          <p:nvPr userDrawn="1"/>
        </p:nvPicPr>
        <p:blipFill>
          <a:blip r:embed="rId7"/>
          <a:stretch>
            <a:fillRect/>
          </a:stretch>
        </p:blipFill>
        <p:spPr>
          <a:xfrm>
            <a:off x="4415653" y="6397678"/>
            <a:ext cx="2720308" cy="387472"/>
          </a:xfrm>
          <a:prstGeom prst="rect">
            <a:avLst/>
          </a:prstGeom>
        </p:spPr>
      </p:pic>
      <p:pic>
        <p:nvPicPr>
          <p:cNvPr id="4" name="Picture 19" descr="DIII-D.png">
            <a:extLst>
              <a:ext uri="{FF2B5EF4-FFF2-40B4-BE49-F238E27FC236}">
                <a16:creationId xmlns:a16="http://schemas.microsoft.com/office/drawing/2014/main" id="{826684DF-942F-D0C6-0B5A-275F9C8FD8B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676304" y="163576"/>
            <a:ext cx="1354993" cy="59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3847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p:txStyles>
    <p:titleStyle>
      <a:lvl1pPr algn="l" defTabSz="685800" rtl="0" eaLnBrk="1" latinLnBrk="0" hangingPunct="1">
        <a:lnSpc>
          <a:spcPct val="90000"/>
        </a:lnSpc>
        <a:spcBef>
          <a:spcPct val="0"/>
        </a:spcBef>
        <a:buNone/>
        <a:defRPr sz="2600" b="1" kern="1200">
          <a:solidFill>
            <a:schemeClr val="tx1"/>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BF1BE-E7D2-7D41-9F89-464CF417102B}"/>
              </a:ext>
            </a:extLst>
          </p:cNvPr>
          <p:cNvSpPr>
            <a:spLocks noGrp="1"/>
          </p:cNvSpPr>
          <p:nvPr>
            <p:ph type="title"/>
          </p:nvPr>
        </p:nvSpPr>
        <p:spPr>
          <a:xfrm>
            <a:off x="838200" y="208723"/>
            <a:ext cx="9591261" cy="5140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38C805A-D32F-0C4E-BF30-983D0C4484FB}"/>
              </a:ext>
            </a:extLst>
          </p:cNvPr>
          <p:cNvSpPr>
            <a:spLocks noGrp="1"/>
          </p:cNvSpPr>
          <p:nvPr>
            <p:ph type="body" idx="1"/>
          </p:nvPr>
        </p:nvSpPr>
        <p:spPr>
          <a:xfrm>
            <a:off x="838200" y="1172817"/>
            <a:ext cx="4937607" cy="50041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931B6AF-0F4B-9843-A53F-5AE3CB48DD44}"/>
              </a:ext>
            </a:extLst>
          </p:cNvPr>
          <p:cNvSpPr/>
          <p:nvPr userDrawn="1"/>
        </p:nvSpPr>
        <p:spPr>
          <a:xfrm>
            <a:off x="-15240" y="6093811"/>
            <a:ext cx="12207240" cy="769977"/>
          </a:xfrm>
          <a:prstGeom prst="rect">
            <a:avLst/>
          </a:prstGeom>
          <a:solidFill>
            <a:srgbClr val="1E3D7B"/>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4">
            <a:extLst>
              <a:ext uri="{FF2B5EF4-FFF2-40B4-BE49-F238E27FC236}">
                <a16:creationId xmlns:a16="http://schemas.microsoft.com/office/drawing/2014/main" id="{75CA1D10-BF12-6D43-B29B-B1C598753333}"/>
              </a:ext>
            </a:extLst>
          </p:cNvPr>
          <p:cNvSpPr txBox="1">
            <a:spLocks/>
          </p:cNvSpPr>
          <p:nvPr userDrawn="1"/>
        </p:nvSpPr>
        <p:spPr>
          <a:xfrm>
            <a:off x="9339176" y="6571494"/>
            <a:ext cx="2616449" cy="21832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4B5AC35-2BC5-224D-8F30-84D5ACF600C3}" type="slidenum">
              <a:rPr lang="en-US" sz="1400" smtClean="0">
                <a:solidFill>
                  <a:schemeClr val="bg1"/>
                </a:solidFill>
              </a:rPr>
              <a:pPr algn="r"/>
              <a:t>‹#›</a:t>
            </a:fld>
            <a:endParaRPr lang="en-US" sz="1400" dirty="0">
              <a:solidFill>
                <a:schemeClr val="bg1"/>
              </a:solidFill>
            </a:endParaRPr>
          </a:p>
        </p:txBody>
      </p:sp>
      <p:grpSp>
        <p:nvGrpSpPr>
          <p:cNvPr id="9" name="Group 8">
            <a:extLst>
              <a:ext uri="{FF2B5EF4-FFF2-40B4-BE49-F238E27FC236}">
                <a16:creationId xmlns:a16="http://schemas.microsoft.com/office/drawing/2014/main" id="{DF73F48F-623D-8143-A427-9D7F76E40617}"/>
              </a:ext>
            </a:extLst>
          </p:cNvPr>
          <p:cNvGrpSpPr/>
          <p:nvPr userDrawn="1"/>
        </p:nvGrpSpPr>
        <p:grpSpPr>
          <a:xfrm>
            <a:off x="-16760" y="828465"/>
            <a:ext cx="12228576" cy="73740"/>
            <a:chOff x="0" y="829414"/>
            <a:chExt cx="9144000" cy="73740"/>
          </a:xfrm>
        </p:grpSpPr>
        <p:sp>
          <p:nvSpPr>
            <p:cNvPr id="10" name="Line 4">
              <a:extLst>
                <a:ext uri="{FF2B5EF4-FFF2-40B4-BE49-F238E27FC236}">
                  <a16:creationId xmlns:a16="http://schemas.microsoft.com/office/drawing/2014/main" id="{8E09DF4C-67E2-6048-8545-87221F7055FE}"/>
                </a:ext>
              </a:extLst>
            </p:cNvPr>
            <p:cNvSpPr>
              <a:spLocks noChangeShapeType="1"/>
            </p:cNvSpPr>
            <p:nvPr/>
          </p:nvSpPr>
          <p:spPr bwMode="auto">
            <a:xfrm>
              <a:off x="0" y="829414"/>
              <a:ext cx="9144000" cy="0"/>
            </a:xfrm>
            <a:prstGeom prst="line">
              <a:avLst/>
            </a:prstGeom>
            <a:noFill/>
            <a:ln w="47625">
              <a:solidFill>
                <a:srgbClr val="1E3D7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dirty="0">
                <a:cs typeface="Arial" charset="0"/>
              </a:endParaRPr>
            </a:p>
          </p:txBody>
        </p:sp>
        <p:sp>
          <p:nvSpPr>
            <p:cNvPr id="11" name="Line 4">
              <a:extLst>
                <a:ext uri="{FF2B5EF4-FFF2-40B4-BE49-F238E27FC236}">
                  <a16:creationId xmlns:a16="http://schemas.microsoft.com/office/drawing/2014/main" id="{1D5656F7-12F5-9342-AFB8-ECB8527D3B0A}"/>
                </a:ext>
              </a:extLst>
            </p:cNvPr>
            <p:cNvSpPr>
              <a:spLocks noChangeShapeType="1"/>
            </p:cNvSpPr>
            <p:nvPr/>
          </p:nvSpPr>
          <p:spPr bwMode="auto">
            <a:xfrm flipV="1">
              <a:off x="800719" y="903154"/>
              <a:ext cx="7460576" cy="0"/>
            </a:xfrm>
            <a:prstGeom prst="line">
              <a:avLst/>
            </a:prstGeom>
            <a:noFill/>
            <a:ln w="25400">
              <a:solidFill>
                <a:srgbClr val="1E3D7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800" dirty="0">
                  <a:cs typeface="Arial" charset="0"/>
                </a:rPr>
                <a:t> </a:t>
              </a:r>
            </a:p>
          </p:txBody>
        </p:sp>
      </p:grpSp>
      <p:sp>
        <p:nvSpPr>
          <p:cNvPr id="12" name="Freeform 11">
            <a:extLst>
              <a:ext uri="{FF2B5EF4-FFF2-40B4-BE49-F238E27FC236}">
                <a16:creationId xmlns:a16="http://schemas.microsoft.com/office/drawing/2014/main" id="{8886F267-0889-DF46-A39E-1CF1F360736B}"/>
              </a:ext>
            </a:extLst>
          </p:cNvPr>
          <p:cNvSpPr/>
          <p:nvPr userDrawn="1"/>
        </p:nvSpPr>
        <p:spPr>
          <a:xfrm>
            <a:off x="8246534" y="6477640"/>
            <a:ext cx="3057505" cy="395400"/>
          </a:xfrm>
          <a:custGeom>
            <a:avLst/>
            <a:gdLst>
              <a:gd name="connsiteX0" fmla="*/ 1227969 w 1227969"/>
              <a:gd name="connsiteY0" fmla="*/ 0 h 567329"/>
              <a:gd name="connsiteX1" fmla="*/ 621771 w 1227969"/>
              <a:gd name="connsiteY1" fmla="*/ 518290 h 567329"/>
              <a:gd name="connsiteX2" fmla="*/ 616197 w 1227969"/>
              <a:gd name="connsiteY2" fmla="*/ 567329 h 567329"/>
              <a:gd name="connsiteX3" fmla="*/ 0 w 1227969"/>
              <a:gd name="connsiteY3" fmla="*/ 567329 h 567329"/>
              <a:gd name="connsiteX4" fmla="*/ 2687 w 1227969"/>
              <a:gd name="connsiteY4" fmla="*/ 541284 h 567329"/>
              <a:gd name="connsiteX5" fmla="*/ 1227969 w 1227969"/>
              <a:gd name="connsiteY5" fmla="*/ 0 h 56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969" h="567329">
                <a:moveTo>
                  <a:pt x="1227969" y="0"/>
                </a:moveTo>
                <a:cubicBezTo>
                  <a:pt x="868741" y="131891"/>
                  <a:pt x="666675" y="321484"/>
                  <a:pt x="621771" y="518290"/>
                </a:cubicBezTo>
                <a:lnTo>
                  <a:pt x="616197" y="567329"/>
                </a:lnTo>
                <a:lnTo>
                  <a:pt x="0" y="567329"/>
                </a:lnTo>
                <a:lnTo>
                  <a:pt x="2687" y="541284"/>
                </a:lnTo>
                <a:cubicBezTo>
                  <a:pt x="65759" y="237253"/>
                  <a:pt x="590266" y="0"/>
                  <a:pt x="1227969" y="0"/>
                </a:cubicBezTo>
                <a:close/>
              </a:path>
            </a:pathLst>
          </a:custGeom>
          <a:gradFill>
            <a:gsLst>
              <a:gs pos="0">
                <a:srgbClr val="223D77">
                  <a:alpha val="0"/>
                </a:srgbClr>
              </a:gs>
              <a:gs pos="100000">
                <a:srgbClr val="3969D3">
                  <a:alpha val="57000"/>
                </a:srgbClr>
              </a:gs>
            </a:gsLst>
            <a:lin ang="0" scaled="0"/>
          </a:gra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dirty="0"/>
          </a:p>
        </p:txBody>
      </p:sp>
      <p:pic>
        <p:nvPicPr>
          <p:cNvPr id="13" name="Picture 12">
            <a:extLst>
              <a:ext uri="{FF2B5EF4-FFF2-40B4-BE49-F238E27FC236}">
                <a16:creationId xmlns:a16="http://schemas.microsoft.com/office/drawing/2014/main" id="{A84073FD-5532-024E-9651-3CFBEFAE695B}"/>
              </a:ext>
            </a:extLst>
          </p:cNvPr>
          <p:cNvPicPr>
            <a:picLocks noChangeAspect="1"/>
          </p:cNvPicPr>
          <p:nvPr userDrawn="1"/>
        </p:nvPicPr>
        <p:blipFill>
          <a:blip r:embed="rId7"/>
          <a:stretch>
            <a:fillRect/>
          </a:stretch>
        </p:blipFill>
        <p:spPr>
          <a:xfrm>
            <a:off x="4415653" y="6296455"/>
            <a:ext cx="2720308" cy="387472"/>
          </a:xfrm>
          <a:prstGeom prst="rect">
            <a:avLst/>
          </a:prstGeom>
        </p:spPr>
      </p:pic>
      <p:pic>
        <p:nvPicPr>
          <p:cNvPr id="4" name="Picture 19" descr="DIII-D.png">
            <a:extLst>
              <a:ext uri="{FF2B5EF4-FFF2-40B4-BE49-F238E27FC236}">
                <a16:creationId xmlns:a16="http://schemas.microsoft.com/office/drawing/2014/main" id="{B45655C7-7553-9EB6-F490-29EFD73ADF6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661678" y="6185518"/>
            <a:ext cx="1354993" cy="590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46AA8A6-4825-5906-AA49-CD1763F8145D}"/>
              </a:ext>
            </a:extLst>
          </p:cNvPr>
          <p:cNvPicPr>
            <a:picLocks noChangeAspect="1"/>
          </p:cNvPicPr>
          <p:nvPr userDrawn="1"/>
        </p:nvPicPr>
        <p:blipFill>
          <a:blip r:embed="rId9"/>
          <a:stretch>
            <a:fillRect/>
          </a:stretch>
        </p:blipFill>
        <p:spPr>
          <a:xfrm>
            <a:off x="1965193" y="6202764"/>
            <a:ext cx="1125068" cy="582562"/>
          </a:xfrm>
          <a:prstGeom prst="rect">
            <a:avLst/>
          </a:prstGeom>
        </p:spPr>
      </p:pic>
    </p:spTree>
    <p:extLst>
      <p:ext uri="{BB962C8B-B14F-4D97-AF65-F5344CB8AC3E}">
        <p14:creationId xmlns:p14="http://schemas.microsoft.com/office/powerpoint/2010/main" val="18152562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p:txStyles>
    <p:titleStyle>
      <a:lvl1pPr algn="l" defTabSz="685800" rtl="0" eaLnBrk="1" latinLnBrk="0" hangingPunct="1">
        <a:lnSpc>
          <a:spcPct val="90000"/>
        </a:lnSpc>
        <a:spcBef>
          <a:spcPct val="0"/>
        </a:spcBef>
        <a:buNone/>
        <a:defRPr sz="2600" b="1" kern="1200">
          <a:solidFill>
            <a:schemeClr val="tx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8.png"/><Relationship Id="rId7" Type="http://schemas.openxmlformats.org/officeDocument/2006/relationships/image" Target="../media/image1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image" Target="../media/image150.png"/><Relationship Id="rId5" Type="http://schemas.openxmlformats.org/officeDocument/2006/relationships/image" Target="../media/image20.png"/><Relationship Id="rId10" Type="http://schemas.openxmlformats.org/officeDocument/2006/relationships/image" Target="../media/image140.png"/><Relationship Id="rId4" Type="http://schemas.openxmlformats.org/officeDocument/2006/relationships/image" Target="../media/image19.png"/><Relationship Id="rId9" Type="http://schemas.openxmlformats.org/officeDocument/2006/relationships/image" Target="../media/image13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arxiv.org/pdf/2404.09900"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6635"/>
            <a:ext cx="9144000" cy="985127"/>
          </a:xfrm>
        </p:spPr>
        <p:txBody>
          <a:bodyPr>
            <a:noAutofit/>
          </a:bodyPr>
          <a:lstStyle/>
          <a:p>
            <a:pPr algn="ctr"/>
            <a:r>
              <a:rPr lang="en-US" sz="2800" dirty="0"/>
              <a:t>Status of Collisionless Runaway Electron Mitigation Experiments </a:t>
            </a:r>
          </a:p>
        </p:txBody>
      </p:sp>
      <p:sp>
        <p:nvSpPr>
          <p:cNvPr id="45" name="Content Placeholder 2">
            <a:extLst>
              <a:ext uri="{FF2B5EF4-FFF2-40B4-BE49-F238E27FC236}">
                <a16:creationId xmlns:a16="http://schemas.microsoft.com/office/drawing/2014/main" id="{844F5858-FE96-CC44-AE46-68C868F0F440}"/>
              </a:ext>
            </a:extLst>
          </p:cNvPr>
          <p:cNvSpPr txBox="1">
            <a:spLocks/>
          </p:cNvSpPr>
          <p:nvPr/>
        </p:nvSpPr>
        <p:spPr>
          <a:xfrm>
            <a:off x="320503" y="1009179"/>
            <a:ext cx="6153449" cy="4851294"/>
          </a:xfrm>
          <a:prstGeom prst="rect">
            <a:avLst/>
          </a:prstGeom>
          <a:ln w="25400">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u="sng" dirty="0">
                <a:latin typeface="Century Gothic" panose="020B0502020202020204" pitchFamily="34" charset="0"/>
                <a:ea typeface="Helvetica" charset="0"/>
                <a:cs typeface="Arial" panose="020B0604020202020204" pitchFamily="34" charset="0"/>
              </a:rPr>
              <a:t>By:</a:t>
            </a:r>
          </a:p>
          <a:p>
            <a:pPr marL="0" indent="0">
              <a:buNone/>
            </a:pPr>
            <a:r>
              <a:rPr lang="en-US" sz="1600" b="1" u="sng" dirty="0">
                <a:latin typeface="Century Gothic" panose="020B0502020202020204" pitchFamily="34" charset="0"/>
                <a:cs typeface="Arial" panose="020B0604020202020204" pitchFamily="34" charset="0"/>
              </a:rPr>
              <a:t>A.F. Battey</a:t>
            </a:r>
            <a:r>
              <a:rPr lang="en-US" sz="1600" b="1" dirty="0">
                <a:latin typeface="Century Gothic" panose="020B0502020202020204" pitchFamily="34" charset="0"/>
                <a:cs typeface="Arial" panose="020B0604020202020204" pitchFamily="34" charset="0"/>
              </a:rPr>
              <a:t>, H. Choudhury, P. Aleynikov, U. Sheikh, J. Decker, X. Tang, Q. Zhang, Y. Zhang, C. Paz-Soldan, D. </a:t>
            </a:r>
            <a:r>
              <a:rPr lang="en-US" sz="1600" b="1" dirty="0" err="1">
                <a:latin typeface="Century Gothic" panose="020B0502020202020204" pitchFamily="34" charset="0"/>
                <a:cs typeface="Arial" panose="020B0604020202020204" pitchFamily="34" charset="0"/>
              </a:rPr>
              <a:t>Spong</a:t>
            </a:r>
            <a:r>
              <a:rPr lang="en-US" sz="1600" b="1" dirty="0">
                <a:latin typeface="Century Gothic" panose="020B0502020202020204" pitchFamily="34" charset="0"/>
                <a:cs typeface="Arial" panose="020B0604020202020204" pitchFamily="34" charset="0"/>
              </a:rPr>
              <a:t>, Y. </a:t>
            </a:r>
            <a:r>
              <a:rPr lang="en-US" sz="1600" b="1" dirty="0" err="1">
                <a:latin typeface="Century Gothic" panose="020B0502020202020204" pitchFamily="34" charset="0"/>
                <a:cs typeface="Arial" panose="020B0604020202020204" pitchFamily="34" charset="0"/>
              </a:rPr>
              <a:t>Ghai</a:t>
            </a:r>
            <a:r>
              <a:rPr lang="en-US" sz="1600" b="1" dirty="0">
                <a:latin typeface="Century Gothic" panose="020B0502020202020204" pitchFamily="34" charset="0"/>
                <a:cs typeface="Arial" panose="020B0604020202020204" pitchFamily="34" charset="0"/>
              </a:rPr>
              <a:t>, W. </a:t>
            </a:r>
            <a:r>
              <a:rPr lang="en-US" sz="1600" b="1" dirty="0" err="1">
                <a:latin typeface="Century Gothic" panose="020B0502020202020204" pitchFamily="34" charset="0"/>
                <a:cs typeface="Arial" panose="020B0604020202020204" pitchFamily="34" charset="0"/>
              </a:rPr>
              <a:t>Heidbrink</a:t>
            </a:r>
            <a:r>
              <a:rPr lang="en-US" sz="1600" b="1" dirty="0">
                <a:latin typeface="Century Gothic" panose="020B0502020202020204" pitchFamily="34" charset="0"/>
                <a:cs typeface="Arial" panose="020B0604020202020204" pitchFamily="34" charset="0"/>
              </a:rPr>
              <a:t>, E. Hollman, C. Marini, A. </a:t>
            </a:r>
            <a:r>
              <a:rPr lang="en-US" sz="1600" b="1" dirty="0" err="1">
                <a:latin typeface="Century Gothic" panose="020B0502020202020204" pitchFamily="34" charset="0"/>
                <a:cs typeface="Arial" panose="020B0604020202020204" pitchFamily="34" charset="0"/>
              </a:rPr>
              <a:t>Lvovskiy</a:t>
            </a:r>
            <a:r>
              <a:rPr lang="en-US" sz="1600" b="1" dirty="0">
                <a:latin typeface="Century Gothic" panose="020B0502020202020204" pitchFamily="34" charset="0"/>
                <a:cs typeface="Arial" panose="020B0604020202020204" pitchFamily="34" charset="0"/>
              </a:rPr>
              <a:t>, S. Tang, C. </a:t>
            </a:r>
            <a:r>
              <a:rPr lang="en-US" sz="1600" b="1" dirty="0" err="1">
                <a:latin typeface="Century Gothic" panose="020B0502020202020204" pitchFamily="34" charset="0"/>
                <a:cs typeface="Arial" panose="020B0604020202020204" pitchFamily="34" charset="0"/>
              </a:rPr>
              <a:t>Lasnier</a:t>
            </a:r>
            <a:r>
              <a:rPr lang="en-US" sz="1600" b="1" dirty="0">
                <a:latin typeface="Century Gothic" panose="020B0502020202020204" pitchFamily="34" charset="0"/>
                <a:cs typeface="Arial" panose="020B0604020202020204" pitchFamily="34" charset="0"/>
              </a:rPr>
              <a:t>, B. Van </a:t>
            </a:r>
            <a:r>
              <a:rPr lang="en-US" sz="1600" b="1" dirty="0" err="1">
                <a:latin typeface="Century Gothic" panose="020B0502020202020204" pitchFamily="34" charset="0"/>
                <a:cs typeface="Arial" panose="020B0604020202020204" pitchFamily="34" charset="0"/>
              </a:rPr>
              <a:t>Compernolle</a:t>
            </a:r>
            <a:r>
              <a:rPr lang="en-US" sz="1600" b="1" dirty="0">
                <a:latin typeface="Century Gothic" panose="020B0502020202020204" pitchFamily="34" charset="0"/>
                <a:cs typeface="Arial" panose="020B0604020202020204" pitchFamily="34" charset="0"/>
              </a:rPr>
              <a:t>, J. Barr, D. </a:t>
            </a:r>
            <a:r>
              <a:rPr lang="en-US" sz="1600" b="1" dirty="0" err="1">
                <a:latin typeface="Century Gothic" panose="020B0502020202020204" pitchFamily="34" charset="0"/>
                <a:cs typeface="Arial" panose="020B0604020202020204" pitchFamily="34" charset="0"/>
              </a:rPr>
              <a:t>Shiraki</a:t>
            </a:r>
            <a:r>
              <a:rPr lang="en-US" sz="1600" b="1" dirty="0">
                <a:latin typeface="Century Gothic" panose="020B0502020202020204" pitchFamily="34" charset="0"/>
                <a:cs typeface="Arial" panose="020B0604020202020204" pitchFamily="34" charset="0"/>
              </a:rPr>
              <a:t>, N. W. </a:t>
            </a:r>
            <a:r>
              <a:rPr lang="en-US" sz="1600" b="1" dirty="0" err="1">
                <a:latin typeface="Century Gothic" panose="020B0502020202020204" pitchFamily="34" charset="0"/>
                <a:cs typeface="Arial" panose="020B0604020202020204" pitchFamily="34" charset="0"/>
              </a:rPr>
              <a:t>Eidietis</a:t>
            </a:r>
            <a:r>
              <a:rPr lang="en-US" sz="1600" b="1" dirty="0">
                <a:latin typeface="Century Gothic" panose="020B0502020202020204" pitchFamily="34" charset="0"/>
                <a:cs typeface="Arial" panose="020B0604020202020204" pitchFamily="34" charset="0"/>
              </a:rPr>
              <a:t>, M. Pandya, the DIII-D Team, LAPD, and MST teams </a:t>
            </a:r>
          </a:p>
          <a:p>
            <a:pPr marL="0" indent="0">
              <a:buNone/>
            </a:pPr>
            <a:endParaRPr lang="en-US" sz="1600" b="1" u="sng" dirty="0">
              <a:latin typeface="Century Gothic" panose="020B0502020202020204" pitchFamily="34" charset="0"/>
              <a:ea typeface="Helvetica" charset="0"/>
              <a:cs typeface="Arial" panose="020B0604020202020204" pitchFamily="34" charset="0"/>
            </a:endParaRPr>
          </a:p>
          <a:p>
            <a:pPr marL="0" indent="0">
              <a:buNone/>
            </a:pPr>
            <a:r>
              <a:rPr lang="en-US" sz="1600" b="1" u="sng" dirty="0">
                <a:latin typeface="Century Gothic" panose="020B0502020202020204" pitchFamily="34" charset="0"/>
                <a:cs typeface="Arial" panose="020B0604020202020204" pitchFamily="34" charset="0"/>
              </a:rPr>
              <a:t>Affiliations: </a:t>
            </a:r>
          </a:p>
          <a:p>
            <a:pPr marL="0" indent="0">
              <a:buNone/>
            </a:pPr>
            <a:r>
              <a:rPr lang="en-US" sz="1600" b="1" dirty="0">
                <a:latin typeface="Century Gothic" panose="020B0502020202020204" pitchFamily="34" charset="0"/>
                <a:cs typeface="Arial" panose="020B0604020202020204" pitchFamily="34" charset="0"/>
              </a:rPr>
              <a:t>Columbia University, Max Planck Institute for Plasma Physics, Swiss Federal Institute of Technology in Lausanne, Los Alamos National Lab, Oak Ridge National Lab, University of California Irvine, University of California San Diego, General Atomics, Lawrence Livermore National Lab, and University of Wisconsin-Madison </a:t>
            </a:r>
          </a:p>
          <a:p>
            <a:pPr marL="0" indent="0">
              <a:buNone/>
            </a:pPr>
            <a:endParaRPr lang="en-US" sz="1600" b="1" u="sng" dirty="0">
              <a:latin typeface="Century Gothic" panose="020B0502020202020204" pitchFamily="34" charset="0"/>
              <a:ea typeface="Helvetica" charset="0"/>
              <a:cs typeface="Arial" panose="020B0604020202020204" pitchFamily="34" charset="0"/>
            </a:endParaRPr>
          </a:p>
          <a:p>
            <a:pPr marL="0" indent="0">
              <a:buNone/>
            </a:pPr>
            <a:r>
              <a:rPr lang="en-US" sz="1600" b="1" u="sng" dirty="0">
                <a:latin typeface="Century Gothic" panose="020B0502020202020204" pitchFamily="34" charset="0"/>
                <a:ea typeface="Helvetica" charset="0"/>
                <a:cs typeface="Arial" panose="020B0604020202020204" pitchFamily="34" charset="0"/>
              </a:rPr>
              <a:t>Presented to:</a:t>
            </a:r>
          </a:p>
          <a:p>
            <a:pPr marL="0" indent="0">
              <a:buNone/>
            </a:pPr>
            <a:r>
              <a:rPr lang="en-US" sz="1600" b="1" dirty="0">
                <a:latin typeface="Century Gothic" panose="020B0502020202020204" pitchFamily="34" charset="0"/>
                <a:ea typeface="Helvetica" charset="0"/>
                <a:cs typeface="Arial" panose="020B0604020202020204" pitchFamily="34" charset="0"/>
              </a:rPr>
              <a:t>11</a:t>
            </a:r>
            <a:r>
              <a:rPr lang="en-US" sz="1600" b="1" baseline="30000" dirty="0">
                <a:latin typeface="Century Gothic" panose="020B0502020202020204" pitchFamily="34" charset="0"/>
                <a:ea typeface="Helvetica" charset="0"/>
                <a:cs typeface="Arial" panose="020B0604020202020204" pitchFamily="34" charset="0"/>
              </a:rPr>
              <a:t>th</a:t>
            </a:r>
            <a:r>
              <a:rPr lang="en-US" sz="1600" b="1" dirty="0">
                <a:latin typeface="Century Gothic" panose="020B0502020202020204" pitchFamily="34" charset="0"/>
                <a:ea typeface="Helvetica" charset="0"/>
                <a:cs typeface="Arial" panose="020B0604020202020204" pitchFamily="34" charset="0"/>
              </a:rPr>
              <a:t> Runaway Electron Modeling Meeting</a:t>
            </a:r>
          </a:p>
          <a:p>
            <a:pPr marL="0" indent="0">
              <a:buNone/>
            </a:pPr>
            <a:r>
              <a:rPr lang="en-US" sz="1600" b="1" dirty="0">
                <a:latin typeface="Century Gothic" panose="020B0502020202020204" pitchFamily="34" charset="0"/>
                <a:ea typeface="Helvetica" charset="0"/>
                <a:cs typeface="Arial" panose="020B0604020202020204" pitchFamily="34" charset="0"/>
              </a:rPr>
              <a:t>06/11/2024 </a:t>
            </a:r>
          </a:p>
          <a:p>
            <a:pPr marL="0" indent="0">
              <a:buNone/>
            </a:pPr>
            <a:endParaRPr lang="en-US" sz="1600" dirty="0">
              <a:latin typeface="Century Gothic" panose="020B0502020202020204" pitchFamily="34" charset="0"/>
              <a:ea typeface="Helvetica" charset="0"/>
              <a:cs typeface="Arial" panose="020B0604020202020204" pitchFamily="34" charset="0"/>
            </a:endParaRPr>
          </a:p>
          <a:p>
            <a:pPr marL="0" indent="0">
              <a:buNone/>
            </a:pPr>
            <a:endParaRPr lang="en-US" sz="1600" dirty="0">
              <a:latin typeface="Century Gothic" panose="020B0502020202020204" pitchFamily="34" charset="0"/>
              <a:ea typeface="Helvetica" charset="0"/>
              <a:cs typeface="Arial" panose="020B0604020202020204" pitchFamily="34" charset="0"/>
            </a:endParaRPr>
          </a:p>
          <a:p>
            <a:pPr>
              <a:buFont typeface="Wingdings" pitchFamily="2" charset="2"/>
              <a:buChar char="§"/>
            </a:pPr>
            <a:endParaRPr lang="en-US" sz="1600" dirty="0">
              <a:latin typeface="Century Gothic" panose="020B0502020202020204" pitchFamily="34" charset="0"/>
              <a:ea typeface="Helvetica" charset="0"/>
              <a:cs typeface="Arial" panose="020B0604020202020204" pitchFamily="34" charset="0"/>
            </a:endParaRPr>
          </a:p>
          <a:p>
            <a:pPr>
              <a:buFont typeface="Wingdings" pitchFamily="2" charset="2"/>
              <a:buChar char="§"/>
            </a:pPr>
            <a:endParaRPr lang="en-US" sz="1600" dirty="0">
              <a:latin typeface="Century Gothic" panose="020B0502020202020204" pitchFamily="34" charset="0"/>
              <a:ea typeface="Helvetica" charset="0"/>
              <a:cs typeface="Arial" panose="020B0604020202020204" pitchFamily="34" charset="0"/>
            </a:endParaRPr>
          </a:p>
          <a:p>
            <a:pPr>
              <a:buFont typeface="Wingdings" pitchFamily="2" charset="2"/>
              <a:buChar char="§"/>
            </a:pPr>
            <a:endParaRPr lang="en-US" sz="1600" dirty="0">
              <a:latin typeface="Century Gothic" panose="020B0502020202020204" pitchFamily="34" charset="0"/>
              <a:ea typeface="Helvetica" charset="0"/>
              <a:cs typeface="Arial" panose="020B0604020202020204" pitchFamily="34" charset="0"/>
            </a:endParaRPr>
          </a:p>
        </p:txBody>
      </p:sp>
      <p:pic>
        <p:nvPicPr>
          <p:cNvPr id="7" name="Picture 6">
            <a:extLst>
              <a:ext uri="{FF2B5EF4-FFF2-40B4-BE49-F238E27FC236}">
                <a16:creationId xmlns:a16="http://schemas.microsoft.com/office/drawing/2014/main" id="{76853CD9-9375-2E52-9F9B-FDFE3EC14DD0}"/>
              </a:ext>
            </a:extLst>
          </p:cNvPr>
          <p:cNvPicPr>
            <a:picLocks noChangeAspect="1"/>
          </p:cNvPicPr>
          <p:nvPr/>
        </p:nvPicPr>
        <p:blipFill rotWithShape="1">
          <a:blip r:embed="rId3"/>
          <a:srcRect l="35462" t="15059" r="9881" b="26393"/>
          <a:stretch/>
        </p:blipFill>
        <p:spPr>
          <a:xfrm>
            <a:off x="9380002" y="1325837"/>
            <a:ext cx="2686567" cy="1798676"/>
          </a:xfrm>
          <a:prstGeom prst="rect">
            <a:avLst/>
          </a:prstGeom>
        </p:spPr>
      </p:pic>
      <p:pic>
        <p:nvPicPr>
          <p:cNvPr id="10" name="Picture 9">
            <a:extLst>
              <a:ext uri="{FF2B5EF4-FFF2-40B4-BE49-F238E27FC236}">
                <a16:creationId xmlns:a16="http://schemas.microsoft.com/office/drawing/2014/main" id="{779D30D9-F77E-A643-0924-B884B8C37DAE}"/>
              </a:ext>
            </a:extLst>
          </p:cNvPr>
          <p:cNvPicPr>
            <a:picLocks noChangeAspect="1"/>
          </p:cNvPicPr>
          <p:nvPr/>
        </p:nvPicPr>
        <p:blipFill>
          <a:blip r:embed="rId4"/>
          <a:stretch>
            <a:fillRect/>
          </a:stretch>
        </p:blipFill>
        <p:spPr>
          <a:xfrm>
            <a:off x="6925992" y="3774900"/>
            <a:ext cx="5104937" cy="1975693"/>
          </a:xfrm>
          <a:prstGeom prst="rect">
            <a:avLst/>
          </a:prstGeom>
        </p:spPr>
      </p:pic>
      <p:pic>
        <p:nvPicPr>
          <p:cNvPr id="3" name="Picture 2">
            <a:extLst>
              <a:ext uri="{FF2B5EF4-FFF2-40B4-BE49-F238E27FC236}">
                <a16:creationId xmlns:a16="http://schemas.microsoft.com/office/drawing/2014/main" id="{7CF63782-3F98-D332-BBA5-3B562F57451E}"/>
              </a:ext>
            </a:extLst>
          </p:cNvPr>
          <p:cNvPicPr>
            <a:picLocks noChangeAspect="1"/>
          </p:cNvPicPr>
          <p:nvPr/>
        </p:nvPicPr>
        <p:blipFill>
          <a:blip r:embed="rId5"/>
          <a:stretch>
            <a:fillRect/>
          </a:stretch>
        </p:blipFill>
        <p:spPr>
          <a:xfrm>
            <a:off x="6771608" y="1325837"/>
            <a:ext cx="2596279" cy="1798676"/>
          </a:xfrm>
          <a:prstGeom prst="rect">
            <a:avLst/>
          </a:prstGeom>
        </p:spPr>
      </p:pic>
      <p:sp>
        <p:nvSpPr>
          <p:cNvPr id="4" name="Rectangle 3">
            <a:extLst>
              <a:ext uri="{FF2B5EF4-FFF2-40B4-BE49-F238E27FC236}">
                <a16:creationId xmlns:a16="http://schemas.microsoft.com/office/drawing/2014/main" id="{23605A14-8DD8-551A-FC50-151A50FE202B}"/>
              </a:ext>
            </a:extLst>
          </p:cNvPr>
          <p:cNvSpPr/>
          <p:nvPr/>
        </p:nvSpPr>
        <p:spPr>
          <a:xfrm>
            <a:off x="10302240" y="3075745"/>
            <a:ext cx="316992" cy="304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C7823C-DE4F-0584-8AB7-82AAC90B4267}"/>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848954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0142-A049-3612-04DC-E277874BD4ED}"/>
              </a:ext>
            </a:extLst>
          </p:cNvPr>
          <p:cNvSpPr>
            <a:spLocks noGrp="1"/>
          </p:cNvSpPr>
          <p:nvPr>
            <p:ph type="title"/>
          </p:nvPr>
        </p:nvSpPr>
        <p:spPr>
          <a:xfrm>
            <a:off x="838200" y="147763"/>
            <a:ext cx="9591261" cy="514094"/>
          </a:xfrm>
        </p:spPr>
        <p:txBody>
          <a:bodyPr>
            <a:noAutofit/>
          </a:bodyPr>
          <a:lstStyle/>
          <a:p>
            <a:pPr algn="ctr"/>
            <a:r>
              <a:rPr lang="en-US" sz="2800" dirty="0"/>
              <a:t>Flushing Rate Observed to Correlate with Power of Fluctuations</a:t>
            </a:r>
          </a:p>
        </p:txBody>
      </p:sp>
      <p:sp>
        <p:nvSpPr>
          <p:cNvPr id="3" name="Content Placeholder 2">
            <a:extLst>
              <a:ext uri="{FF2B5EF4-FFF2-40B4-BE49-F238E27FC236}">
                <a16:creationId xmlns:a16="http://schemas.microsoft.com/office/drawing/2014/main" id="{C4F590A9-F58E-89E3-3F34-120551F78E06}"/>
              </a:ext>
            </a:extLst>
          </p:cNvPr>
          <p:cNvSpPr>
            <a:spLocks noGrp="1"/>
          </p:cNvSpPr>
          <p:nvPr>
            <p:ph sz="half" idx="1"/>
          </p:nvPr>
        </p:nvSpPr>
        <p:spPr>
          <a:xfrm>
            <a:off x="17161" y="1015221"/>
            <a:ext cx="4995831" cy="5113476"/>
          </a:xfrm>
        </p:spPr>
        <p:txBody>
          <a:bodyPr/>
          <a:lstStyle/>
          <a:p>
            <a:r>
              <a:rPr lang="en-US" b="1" dirty="0"/>
              <a:t>Radial Interferometer Polarimeter (RIP) density fluctuations </a:t>
            </a:r>
            <a:r>
              <a:rPr lang="en-US" b="1" u="sng" dirty="0"/>
              <a:t>integrated from 10-200kHz to assess power of fluctuations </a:t>
            </a:r>
          </a:p>
          <a:p>
            <a:endParaRPr lang="en-US" sz="1000" b="1" dirty="0"/>
          </a:p>
          <a:p>
            <a:r>
              <a:rPr lang="en-US" b="1" dirty="0"/>
              <a:t>While the frequency range of fluctuations increases between 0.5 and 1.1 MW </a:t>
            </a:r>
            <a:r>
              <a:rPr lang="en-US" b="1" u="sng" dirty="0"/>
              <a:t>the power and RE flushing rate are comparable </a:t>
            </a:r>
          </a:p>
          <a:p>
            <a:endParaRPr lang="en-US" sz="1000" b="1" u="sng" dirty="0"/>
          </a:p>
          <a:p>
            <a:r>
              <a:rPr lang="en-US" b="1" dirty="0"/>
              <a:t>The </a:t>
            </a:r>
            <a:r>
              <a:rPr lang="en-US" b="1" u="sng" dirty="0"/>
              <a:t>fluctuation power is observed to be the best indicator</a:t>
            </a:r>
            <a:r>
              <a:rPr lang="en-US" b="1" dirty="0"/>
              <a:t> of HXR decay </a:t>
            </a:r>
          </a:p>
          <a:p>
            <a:pPr lvl="1"/>
            <a:r>
              <a:rPr lang="en-US" dirty="0"/>
              <a:t>Comparable loop voltage and density indicates that the RE transport is most important </a:t>
            </a:r>
          </a:p>
        </p:txBody>
      </p:sp>
      <p:pic>
        <p:nvPicPr>
          <p:cNvPr id="9" name="Google Shape;195;p28">
            <a:extLst>
              <a:ext uri="{FF2B5EF4-FFF2-40B4-BE49-F238E27FC236}">
                <a16:creationId xmlns:a16="http://schemas.microsoft.com/office/drawing/2014/main" id="{F2A58A49-BC9E-B31C-3D4E-F1592A660CFF}"/>
              </a:ext>
            </a:extLst>
          </p:cNvPr>
          <p:cNvPicPr preferRelativeResize="0"/>
          <p:nvPr/>
        </p:nvPicPr>
        <p:blipFill>
          <a:blip r:embed="rId2">
            <a:alphaModFix/>
          </a:blip>
          <a:stretch>
            <a:fillRect/>
          </a:stretch>
        </p:blipFill>
        <p:spPr>
          <a:xfrm>
            <a:off x="4924934" y="2022541"/>
            <a:ext cx="3706368" cy="3195092"/>
          </a:xfrm>
          <a:prstGeom prst="rect">
            <a:avLst/>
          </a:prstGeom>
          <a:noFill/>
          <a:ln>
            <a:noFill/>
          </a:ln>
        </p:spPr>
      </p:pic>
      <p:pic>
        <p:nvPicPr>
          <p:cNvPr id="10" name="Google Shape;196;p28">
            <a:extLst>
              <a:ext uri="{FF2B5EF4-FFF2-40B4-BE49-F238E27FC236}">
                <a16:creationId xmlns:a16="http://schemas.microsoft.com/office/drawing/2014/main" id="{9BCDD5BB-FD2F-2F9C-9E38-15F0C375B68A}"/>
              </a:ext>
            </a:extLst>
          </p:cNvPr>
          <p:cNvPicPr preferRelativeResize="0"/>
          <p:nvPr/>
        </p:nvPicPr>
        <p:blipFill>
          <a:blip r:embed="rId3">
            <a:alphaModFix/>
          </a:blip>
          <a:stretch>
            <a:fillRect/>
          </a:stretch>
        </p:blipFill>
        <p:spPr>
          <a:xfrm>
            <a:off x="8456440" y="941832"/>
            <a:ext cx="3706367" cy="4974336"/>
          </a:xfrm>
          <a:prstGeom prst="rect">
            <a:avLst/>
          </a:prstGeom>
          <a:noFill/>
          <a:ln>
            <a:noFill/>
          </a:ln>
        </p:spPr>
      </p:pic>
      <p:sp>
        <p:nvSpPr>
          <p:cNvPr id="11" name="Rectangle 10">
            <a:extLst>
              <a:ext uri="{FF2B5EF4-FFF2-40B4-BE49-F238E27FC236}">
                <a16:creationId xmlns:a16="http://schemas.microsoft.com/office/drawing/2014/main" id="{67E65BB0-BA64-F2AD-5679-FB7F8DB9A6A1}"/>
              </a:ext>
            </a:extLst>
          </p:cNvPr>
          <p:cNvSpPr/>
          <p:nvPr/>
        </p:nvSpPr>
        <p:spPr>
          <a:xfrm>
            <a:off x="10452421" y="5838409"/>
            <a:ext cx="1739579" cy="338554"/>
          </a:xfrm>
          <a:prstGeom prst="rect">
            <a:avLst/>
          </a:prstGeom>
          <a:noFill/>
        </p:spPr>
        <p:txBody>
          <a:bodyPr wrap="none" lIns="91440" tIns="45720" rIns="91440" bIns="45720">
            <a:spAutoFit/>
          </a:bodyPr>
          <a:lstStyle/>
          <a:p>
            <a:pPr algn="ctr"/>
            <a:r>
              <a:rPr lang="en-US" sz="16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Hari Choudhury</a:t>
            </a:r>
          </a:p>
        </p:txBody>
      </p:sp>
    </p:spTree>
    <p:extLst>
      <p:ext uri="{BB962C8B-B14F-4D97-AF65-F5344CB8AC3E}">
        <p14:creationId xmlns:p14="http://schemas.microsoft.com/office/powerpoint/2010/main" val="1808399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0142-A049-3612-04DC-E277874BD4ED}"/>
              </a:ext>
            </a:extLst>
          </p:cNvPr>
          <p:cNvSpPr>
            <a:spLocks noGrp="1"/>
          </p:cNvSpPr>
          <p:nvPr>
            <p:ph type="title"/>
          </p:nvPr>
        </p:nvSpPr>
        <p:spPr>
          <a:xfrm>
            <a:off x="838200" y="147763"/>
            <a:ext cx="9591261" cy="514094"/>
          </a:xfrm>
        </p:spPr>
        <p:txBody>
          <a:bodyPr>
            <a:noAutofit/>
          </a:bodyPr>
          <a:lstStyle/>
          <a:p>
            <a:pPr algn="ctr"/>
            <a:r>
              <a:rPr lang="en-US" sz="2800" dirty="0"/>
              <a:t>EC Current-Drive Results in Lower Flushing Rate than Pure Heating</a:t>
            </a:r>
          </a:p>
        </p:txBody>
      </p:sp>
      <p:sp>
        <p:nvSpPr>
          <p:cNvPr id="3" name="Content Placeholder 2">
            <a:extLst>
              <a:ext uri="{FF2B5EF4-FFF2-40B4-BE49-F238E27FC236}">
                <a16:creationId xmlns:a16="http://schemas.microsoft.com/office/drawing/2014/main" id="{C4F590A9-F58E-89E3-3F34-120551F78E06}"/>
              </a:ext>
            </a:extLst>
          </p:cNvPr>
          <p:cNvSpPr>
            <a:spLocks noGrp="1"/>
          </p:cNvSpPr>
          <p:nvPr>
            <p:ph sz="half" idx="1"/>
          </p:nvPr>
        </p:nvSpPr>
        <p:spPr>
          <a:xfrm>
            <a:off x="132347" y="1017383"/>
            <a:ext cx="4841989" cy="5159580"/>
          </a:xfrm>
        </p:spPr>
        <p:txBody>
          <a:bodyPr/>
          <a:lstStyle/>
          <a:p>
            <a:r>
              <a:rPr lang="en-US" b="1" dirty="0"/>
              <a:t>Several shots were taken to explore the </a:t>
            </a:r>
            <a:r>
              <a:rPr lang="en-US" b="1" u="sng" dirty="0"/>
              <a:t>effect of heating vs. current drive</a:t>
            </a:r>
            <a:r>
              <a:rPr lang="en-US" b="1" dirty="0"/>
              <a:t> on RE flushing</a:t>
            </a:r>
          </a:p>
          <a:p>
            <a:endParaRPr lang="en-US" sz="1000" b="1" dirty="0"/>
          </a:p>
          <a:p>
            <a:r>
              <a:rPr lang="en-US" b="1" dirty="0"/>
              <a:t>A </a:t>
            </a:r>
            <a:r>
              <a:rPr lang="en-US" b="1" u="sng" dirty="0"/>
              <a:t>significant difference in the flushing rate</a:t>
            </a:r>
            <a:r>
              <a:rPr lang="en-US" b="1" dirty="0"/>
              <a:t> is observed for the heating vs. co-current drive cases</a:t>
            </a:r>
          </a:p>
          <a:p>
            <a:pPr lvl="1"/>
            <a:r>
              <a:rPr lang="en-US" dirty="0"/>
              <a:t>Unable to get a counter-current case </a:t>
            </a:r>
          </a:p>
          <a:p>
            <a:pPr lvl="1"/>
            <a:endParaRPr lang="en-US" sz="1000" dirty="0"/>
          </a:p>
          <a:p>
            <a:r>
              <a:rPr lang="en-US" b="1" dirty="0"/>
              <a:t>Current hypothesis is that the </a:t>
            </a:r>
            <a:r>
              <a:rPr lang="en-US" b="1" u="sng" dirty="0"/>
              <a:t>current-drive results in an increase in RE production</a:t>
            </a:r>
          </a:p>
          <a:p>
            <a:pPr lvl="1"/>
            <a:r>
              <a:rPr lang="en-US" dirty="0">
                <a:solidFill>
                  <a:schemeClr val="accent6">
                    <a:lumMod val="75000"/>
                  </a:schemeClr>
                </a:solidFill>
              </a:rPr>
              <a:t>Loop voltage is the same</a:t>
            </a:r>
          </a:p>
          <a:p>
            <a:pPr lvl="1"/>
            <a:r>
              <a:rPr lang="en-US" dirty="0">
                <a:solidFill>
                  <a:srgbClr val="FF0000"/>
                </a:solidFill>
              </a:rPr>
              <a:t>Density is the same</a:t>
            </a:r>
          </a:p>
          <a:p>
            <a:pPr lvl="1"/>
            <a:r>
              <a:rPr lang="en-US" dirty="0">
                <a:solidFill>
                  <a:srgbClr val="FF0000"/>
                </a:solidFill>
              </a:rPr>
              <a:t>Fluctuation power is the same </a:t>
            </a:r>
          </a:p>
        </p:txBody>
      </p:sp>
      <p:pic>
        <p:nvPicPr>
          <p:cNvPr id="9" name="Google Shape;224;p32">
            <a:extLst>
              <a:ext uri="{FF2B5EF4-FFF2-40B4-BE49-F238E27FC236}">
                <a16:creationId xmlns:a16="http://schemas.microsoft.com/office/drawing/2014/main" id="{32A28CC2-84D4-F01E-D121-0D4F61900BE7}"/>
              </a:ext>
            </a:extLst>
          </p:cNvPr>
          <p:cNvPicPr preferRelativeResize="0">
            <a:picLocks noChangeAspect="1"/>
          </p:cNvPicPr>
          <p:nvPr/>
        </p:nvPicPr>
        <p:blipFill>
          <a:blip r:embed="rId2">
            <a:alphaModFix/>
          </a:blip>
          <a:stretch>
            <a:fillRect/>
          </a:stretch>
        </p:blipFill>
        <p:spPr>
          <a:xfrm>
            <a:off x="4843206" y="2357476"/>
            <a:ext cx="3657600" cy="2143048"/>
          </a:xfrm>
          <a:prstGeom prst="rect">
            <a:avLst/>
          </a:prstGeom>
          <a:noFill/>
          <a:ln>
            <a:noFill/>
          </a:ln>
        </p:spPr>
      </p:pic>
      <p:pic>
        <p:nvPicPr>
          <p:cNvPr id="5" name="Google Shape;225;p32">
            <a:extLst>
              <a:ext uri="{FF2B5EF4-FFF2-40B4-BE49-F238E27FC236}">
                <a16:creationId xmlns:a16="http://schemas.microsoft.com/office/drawing/2014/main" id="{F8E57F68-32F8-5BE3-0774-695C05D2EDDE}"/>
              </a:ext>
            </a:extLst>
          </p:cNvPr>
          <p:cNvPicPr preferRelativeResize="0">
            <a:picLocks noGrp="1" noChangeAspect="1"/>
          </p:cNvPicPr>
          <p:nvPr>
            <p:ph sz="half" idx="2"/>
          </p:nvPr>
        </p:nvPicPr>
        <p:blipFill rotWithShape="1">
          <a:blip r:embed="rId3">
            <a:alphaModFix/>
          </a:blip>
          <a:srcRect t="10051"/>
          <a:stretch/>
        </p:blipFill>
        <p:spPr>
          <a:xfrm>
            <a:off x="8249248" y="1017383"/>
            <a:ext cx="3942752" cy="5159580"/>
          </a:xfrm>
          <a:prstGeom prst="rect">
            <a:avLst/>
          </a:prstGeom>
          <a:noFill/>
          <a:ln>
            <a:noFill/>
          </a:ln>
        </p:spPr>
      </p:pic>
      <p:sp>
        <p:nvSpPr>
          <p:cNvPr id="7" name="Rectangle 6">
            <a:extLst>
              <a:ext uri="{FF2B5EF4-FFF2-40B4-BE49-F238E27FC236}">
                <a16:creationId xmlns:a16="http://schemas.microsoft.com/office/drawing/2014/main" id="{47DD97E1-5DC8-E3CF-79AB-32809007EBDD}"/>
              </a:ext>
            </a:extLst>
          </p:cNvPr>
          <p:cNvSpPr/>
          <p:nvPr/>
        </p:nvSpPr>
        <p:spPr>
          <a:xfrm>
            <a:off x="10975165" y="2674727"/>
            <a:ext cx="995016" cy="400110"/>
          </a:xfrm>
          <a:prstGeom prst="rect">
            <a:avLst/>
          </a:prstGeom>
          <a:noFill/>
        </p:spPr>
        <p:txBody>
          <a:bodyPr wrap="none" lIns="91440" tIns="45720" rIns="91440" bIns="45720">
            <a:spAutoFit/>
          </a:bodyPr>
          <a:lstStyle/>
          <a:p>
            <a:pPr algn="ctr"/>
            <a:r>
              <a:rPr lang="en-US" sz="2000" b="0" cap="none" spc="0" dirty="0">
                <a:ln w="0"/>
                <a:solidFill>
                  <a:srgbClr val="FF0000"/>
                </a:solidFill>
                <a:effectLst>
                  <a:outerShdw blurRad="38100" dist="19050" dir="2700000" algn="tl" rotWithShape="0">
                    <a:schemeClr val="dk1">
                      <a:alpha val="40000"/>
                    </a:schemeClr>
                  </a:outerShdw>
                </a:effectLst>
              </a:rPr>
              <a:t>Heating</a:t>
            </a:r>
          </a:p>
        </p:txBody>
      </p:sp>
      <p:sp>
        <p:nvSpPr>
          <p:cNvPr id="8" name="Rectangle 7">
            <a:extLst>
              <a:ext uri="{FF2B5EF4-FFF2-40B4-BE49-F238E27FC236}">
                <a16:creationId xmlns:a16="http://schemas.microsoft.com/office/drawing/2014/main" id="{1B20F0A8-49F3-3962-AB75-E7FE726C4A58}"/>
              </a:ext>
            </a:extLst>
          </p:cNvPr>
          <p:cNvSpPr/>
          <p:nvPr/>
        </p:nvSpPr>
        <p:spPr>
          <a:xfrm>
            <a:off x="11110623" y="2949047"/>
            <a:ext cx="736292" cy="400110"/>
          </a:xfrm>
          <a:prstGeom prst="rect">
            <a:avLst/>
          </a:prstGeom>
          <a:noFill/>
        </p:spPr>
        <p:txBody>
          <a:bodyPr wrap="none" lIns="91440" tIns="45720" rIns="91440" bIns="45720">
            <a:spAutoFit/>
          </a:bodyPr>
          <a:lstStyle/>
          <a:p>
            <a:pPr algn="ctr"/>
            <a:r>
              <a:rPr lang="en-US" sz="2000" b="0" cap="none" spc="0" dirty="0">
                <a:ln w="0"/>
                <a:solidFill>
                  <a:srgbClr val="0000CD"/>
                </a:solidFill>
                <a:effectLst>
                  <a:outerShdw blurRad="38100" dist="19050" dir="2700000" algn="tl" rotWithShape="0">
                    <a:schemeClr val="dk1">
                      <a:alpha val="40000"/>
                    </a:schemeClr>
                  </a:outerShdw>
                </a:effectLst>
              </a:rPr>
              <a:t>ECCD</a:t>
            </a:r>
          </a:p>
        </p:txBody>
      </p:sp>
      <p:sp>
        <p:nvSpPr>
          <p:cNvPr id="10" name="Rectangle 9">
            <a:extLst>
              <a:ext uri="{FF2B5EF4-FFF2-40B4-BE49-F238E27FC236}">
                <a16:creationId xmlns:a16="http://schemas.microsoft.com/office/drawing/2014/main" id="{51978660-3BB0-7731-312D-E26C21CE7384}"/>
              </a:ext>
            </a:extLst>
          </p:cNvPr>
          <p:cNvSpPr/>
          <p:nvPr/>
        </p:nvSpPr>
        <p:spPr>
          <a:xfrm>
            <a:off x="10452421" y="5838409"/>
            <a:ext cx="1739579" cy="338554"/>
          </a:xfrm>
          <a:prstGeom prst="rect">
            <a:avLst/>
          </a:prstGeom>
          <a:noFill/>
        </p:spPr>
        <p:txBody>
          <a:bodyPr wrap="none" lIns="91440" tIns="45720" rIns="91440" bIns="45720">
            <a:spAutoFit/>
          </a:bodyPr>
          <a:lstStyle/>
          <a:p>
            <a:pPr algn="ctr"/>
            <a:r>
              <a:rPr lang="en-US" sz="16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Hari Choudhury</a:t>
            </a:r>
          </a:p>
        </p:txBody>
      </p:sp>
    </p:spTree>
    <p:extLst>
      <p:ext uri="{BB962C8B-B14F-4D97-AF65-F5344CB8AC3E}">
        <p14:creationId xmlns:p14="http://schemas.microsoft.com/office/powerpoint/2010/main" val="1562256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B798-D6E5-D488-4384-EB635D47F07B}"/>
              </a:ext>
            </a:extLst>
          </p:cNvPr>
          <p:cNvSpPr>
            <a:spLocks noGrp="1"/>
          </p:cNvSpPr>
          <p:nvPr>
            <p:ph type="title"/>
          </p:nvPr>
        </p:nvSpPr>
        <p:spPr/>
        <p:txBody>
          <a:bodyPr>
            <a:normAutofit fontScale="90000"/>
          </a:bodyPr>
          <a:lstStyle/>
          <a:p>
            <a:pPr algn="ctr"/>
            <a:r>
              <a:rPr lang="en-US" sz="4000" dirty="0">
                <a:latin typeface="Century Gothic" panose="020B0502020202020204" pitchFamily="34" charset="0"/>
              </a:rPr>
              <a:t>Outline</a:t>
            </a:r>
            <a:endParaRPr lang="en-US" sz="32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2093177-C725-23EA-2DBA-DFB8F4CBF24F}"/>
              </a:ext>
            </a:extLst>
          </p:cNvPr>
          <p:cNvSpPr>
            <a:spLocks noGrp="1"/>
          </p:cNvSpPr>
          <p:nvPr>
            <p:ph idx="1"/>
          </p:nvPr>
        </p:nvSpPr>
        <p:spPr>
          <a:xfrm>
            <a:off x="332028" y="975461"/>
            <a:ext cx="10967112" cy="5093230"/>
          </a:xfrm>
        </p:spPr>
        <p:txBody>
          <a:bodyPr>
            <a:noAutofit/>
          </a:bodyPr>
          <a:lstStyle/>
          <a:p>
            <a:pPr marL="514350" indent="-514350">
              <a:buFont typeface="+mj-lt"/>
              <a:buAutoNum type="arabicPeriod"/>
            </a:pPr>
            <a:r>
              <a:rPr lang="en-US" sz="2800" b="1" u="sng" dirty="0">
                <a:latin typeface="Century Gothic" panose="020B0502020202020204" pitchFamily="34" charset="0"/>
              </a:rPr>
              <a:t>Low Density Runaway Electron Flushing</a:t>
            </a:r>
          </a:p>
          <a:p>
            <a:pPr marL="857250" lvl="1" indent="-514350">
              <a:buFont typeface="+mj-lt"/>
              <a:buAutoNum type="alphaLcParenR"/>
            </a:pPr>
            <a:endParaRPr lang="en-US" sz="1000" dirty="0"/>
          </a:p>
          <a:p>
            <a:pPr marL="514350" indent="-514350">
              <a:buFont typeface="+mj-lt"/>
              <a:buAutoNum type="arabicPeriod"/>
            </a:pPr>
            <a:r>
              <a:rPr lang="en-US" sz="2800" b="1" u="sng" dirty="0"/>
              <a:t>EC OXB Mode-Conversion Experiment</a:t>
            </a:r>
          </a:p>
          <a:p>
            <a:pPr marL="514350" indent="-514350">
              <a:buFont typeface="+mj-lt"/>
              <a:buAutoNum type="arabicPeriod"/>
            </a:pPr>
            <a:endParaRPr lang="en-US" sz="1000" dirty="0"/>
          </a:p>
          <a:p>
            <a:pPr marL="514350" indent="-514350">
              <a:buFont typeface="+mj-lt"/>
              <a:buAutoNum type="arabicPeriod"/>
            </a:pPr>
            <a:r>
              <a:rPr lang="en-US" sz="2800" b="1" u="sng" dirty="0"/>
              <a:t>Benign Termination Experiment</a:t>
            </a:r>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Frontier Science Experiments </a:t>
            </a:r>
            <a:endParaRPr lang="en-US" sz="2800" b="1" dirty="0"/>
          </a:p>
          <a:p>
            <a:pPr marL="857250" lvl="1" indent="-514350">
              <a:buFont typeface="+mj-lt"/>
              <a:buAutoNum type="alphaLcParenR"/>
            </a:pPr>
            <a:r>
              <a:rPr lang="en-US" sz="2500" dirty="0"/>
              <a:t>LAPD</a:t>
            </a:r>
          </a:p>
          <a:p>
            <a:pPr marL="857250" lvl="1" indent="-514350">
              <a:buFont typeface="+mj-lt"/>
              <a:buAutoNum type="alphaLcParenR"/>
            </a:pPr>
            <a:r>
              <a:rPr lang="en-US" sz="2500" dirty="0"/>
              <a:t>MST</a:t>
            </a:r>
            <a:endParaRPr lang="en-US" sz="1000" b="1" dirty="0"/>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Conclusions</a:t>
            </a:r>
            <a:endParaRPr lang="en-US" sz="2800" b="1" u="sng" dirty="0">
              <a:latin typeface="Century Gothic" panose="020B0502020202020204" pitchFamily="34" charset="0"/>
            </a:endParaRPr>
          </a:p>
          <a:p>
            <a:pPr marL="457200" indent="-457200">
              <a:buFont typeface="+mj-lt"/>
              <a:buAutoNum type="arabicPeriod"/>
            </a:pPr>
            <a:endParaRPr lang="en-US" sz="2800" b="1" dirty="0">
              <a:latin typeface="Century Gothic" panose="020B0502020202020204" pitchFamily="34" charset="0"/>
            </a:endParaRPr>
          </a:p>
        </p:txBody>
      </p:sp>
      <p:sp>
        <p:nvSpPr>
          <p:cNvPr id="4" name="Rectangle 3">
            <a:extLst>
              <a:ext uri="{FF2B5EF4-FFF2-40B4-BE49-F238E27FC236}">
                <a16:creationId xmlns:a16="http://schemas.microsoft.com/office/drawing/2014/main" id="{87BB2278-A3D3-32A6-94FA-7EAADA9D3E6B}"/>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5B38C0FD-537B-4C97-BB45-2F1CA8CEF927}"/>
              </a:ext>
            </a:extLst>
          </p:cNvPr>
          <p:cNvSpPr/>
          <p:nvPr/>
        </p:nvSpPr>
        <p:spPr>
          <a:xfrm>
            <a:off x="892860" y="1644577"/>
            <a:ext cx="6745224" cy="46329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766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1ADA-8267-1E39-8AFD-02F266ECD2B9}"/>
              </a:ext>
            </a:extLst>
          </p:cNvPr>
          <p:cNvSpPr>
            <a:spLocks noGrp="1"/>
          </p:cNvSpPr>
          <p:nvPr>
            <p:ph type="title"/>
          </p:nvPr>
        </p:nvSpPr>
        <p:spPr>
          <a:xfrm>
            <a:off x="838200" y="136688"/>
            <a:ext cx="9591261" cy="514094"/>
          </a:xfrm>
        </p:spPr>
        <p:txBody>
          <a:bodyPr>
            <a:noAutofit/>
          </a:bodyPr>
          <a:lstStyle/>
          <a:p>
            <a:pPr algn="ctr"/>
            <a:r>
              <a:rPr lang="en-US" sz="2800" dirty="0">
                <a:latin typeface="Century Gothic" panose="020B0502020202020204" pitchFamily="34" charset="0"/>
              </a:rPr>
              <a:t>Direct Wave-Particle Interaction Possible with Mode Conversion to Slow-X Mode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95D59EA-6025-0B07-65BB-9BF27F81CE55}"/>
                  </a:ext>
                </a:extLst>
              </p:cNvPr>
              <p:cNvSpPr>
                <a:spLocks noGrp="1"/>
              </p:cNvSpPr>
              <p:nvPr>
                <p:ph sz="half" idx="1"/>
              </p:nvPr>
            </p:nvSpPr>
            <p:spPr>
              <a:xfrm>
                <a:off x="257299" y="1063487"/>
                <a:ext cx="5958149" cy="5113476"/>
              </a:xfrm>
            </p:spPr>
            <p:txBody>
              <a:bodyPr>
                <a:normAutofit/>
              </a:bodyPr>
              <a:lstStyle/>
              <a:p>
                <a:pPr>
                  <a:spcBef>
                    <a:spcPts val="0"/>
                  </a:spcBef>
                </a:pPr>
                <a:r>
                  <a:rPr lang="en-US" b="1" dirty="0">
                    <a:latin typeface="Century Gothic" panose="020B0502020202020204" pitchFamily="34" charset="0"/>
                    <a:ea typeface="Helvetica Neue"/>
                    <a:cs typeface="Helvetica Neue"/>
                    <a:sym typeface="Helvetica Neue"/>
                  </a:rPr>
                  <a:t>O and X-mode ECH polarization </a:t>
                </a:r>
                <a:r>
                  <a:rPr lang="en-US" b="1" u="sng" dirty="0">
                    <a:latin typeface="Century Gothic" panose="020B0502020202020204" pitchFamily="34" charset="0"/>
                    <a:ea typeface="Helvetica Neue"/>
                    <a:cs typeface="Helvetica Neue"/>
                    <a:sym typeface="Helvetica Neue"/>
                  </a:rPr>
                  <a:t>routinely used on DIII-D</a:t>
                </a:r>
                <a:r>
                  <a:rPr lang="en-US" b="1" dirty="0">
                    <a:latin typeface="Century Gothic" panose="020B0502020202020204" pitchFamily="34" charset="0"/>
                    <a:ea typeface="Helvetica Neue"/>
                    <a:cs typeface="Helvetica Neue"/>
                    <a:sym typeface="Helvetica Neue"/>
                  </a:rPr>
                  <a:t> for heating and current-drive</a:t>
                </a:r>
              </a:p>
              <a:p>
                <a:pPr marL="0" indent="0">
                  <a:spcBef>
                    <a:spcPts val="0"/>
                  </a:spcBef>
                  <a:buNone/>
                </a:pPr>
                <a:endParaRPr lang="en-US" sz="2000" b="1" dirty="0">
                  <a:latin typeface="Century Gothic" panose="020B0502020202020204" pitchFamily="34" charset="0"/>
                  <a:ea typeface="Helvetica Neue"/>
                  <a:cs typeface="Helvetica Neue"/>
                  <a:sym typeface="Helvetica Neue"/>
                </a:endParaRPr>
              </a:p>
              <a:p>
                <a:pPr>
                  <a:spcBef>
                    <a:spcPts val="0"/>
                  </a:spcBef>
                </a:pPr>
                <a:r>
                  <a:rPr lang="en-US" b="1" u="sng" dirty="0">
                    <a:latin typeface="Century Gothic" panose="020B0502020202020204" pitchFamily="34" charset="0"/>
                    <a:ea typeface="Helvetica Neue"/>
                    <a:cs typeface="Helvetica Neue"/>
                    <a:sym typeface="Helvetica Neue"/>
                  </a:rPr>
                  <a:t>Problem:</a:t>
                </a:r>
                <a:r>
                  <a:rPr lang="en-US" b="1" dirty="0">
                    <a:latin typeface="Century Gothic" panose="020B0502020202020204" pitchFamily="34" charset="0"/>
                    <a:ea typeface="Helvetica Neue"/>
                    <a:cs typeface="Helvetica Neue"/>
                    <a:sym typeface="Helvetica Neue"/>
                  </a:rPr>
                  <a:t> These waves are </a:t>
                </a:r>
                <a:r>
                  <a:rPr lang="en-US" b="1" u="sng" dirty="0">
                    <a:latin typeface="Century Gothic" panose="020B0502020202020204" pitchFamily="34" charset="0"/>
                    <a:ea typeface="Helvetica Neue"/>
                    <a:cs typeface="Helvetica Neue"/>
                    <a:sym typeface="Helvetica Neue"/>
                  </a:rPr>
                  <a:t>incapable of interacting directly with runaway electrons</a:t>
                </a:r>
              </a:p>
              <a:p>
                <a:pPr lvl="1">
                  <a:spcBef>
                    <a:spcPts val="0"/>
                  </a:spcBef>
                </a:pPr>
                <a:r>
                  <a:rPr lang="en-US" dirty="0">
                    <a:latin typeface="Century Gothic" panose="020B0502020202020204" pitchFamily="34" charset="0"/>
                    <a:ea typeface="Helvetica Neue"/>
                    <a:cs typeface="Helvetica Neue"/>
                    <a:sym typeface="Helvetica Neue"/>
                  </a:rPr>
                  <a:t>Their </a:t>
                </a:r>
                <a:r>
                  <a:rPr lang="en-US" u="sng" dirty="0">
                    <a:latin typeface="Century Gothic" panose="020B0502020202020204" pitchFamily="34" charset="0"/>
                    <a:ea typeface="Helvetica Neue"/>
                    <a:cs typeface="Helvetica Neue"/>
                    <a:sym typeface="Helvetica Neue"/>
                  </a:rPr>
                  <a:t>parallel phase velocity</a:t>
                </a:r>
                <a:r>
                  <a:rPr lang="en-US" dirty="0">
                    <a:latin typeface="Century Gothic" panose="020B0502020202020204" pitchFamily="34" charset="0"/>
                    <a:ea typeface="Helvetica Neue"/>
                    <a:cs typeface="Helvetica Neue"/>
                    <a:sym typeface="Helvetica Neue"/>
                  </a:rPr>
                  <a:t> is much greater than the speed of light</a:t>
                </a:r>
              </a:p>
              <a:p>
                <a:pPr lvl="1">
                  <a:spcBef>
                    <a:spcPts val="0"/>
                  </a:spcBef>
                </a:pPr>
                <a:endParaRPr lang="en-US" sz="2000" dirty="0">
                  <a:latin typeface="Century Gothic" panose="020B0502020202020204" pitchFamily="34" charset="0"/>
                  <a:ea typeface="Helvetica Neue"/>
                  <a:cs typeface="Helvetica Neue"/>
                  <a:sym typeface="Helvetica Neue"/>
                </a:endParaRPr>
              </a:p>
              <a:p>
                <a:pPr>
                  <a:spcBef>
                    <a:spcPts val="0"/>
                  </a:spcBef>
                </a:pPr>
                <a:r>
                  <a:rPr lang="en-US" b="1" u="sng" dirty="0">
                    <a:latin typeface="Century Gothic" panose="020B0502020202020204" pitchFamily="34" charset="0"/>
                    <a:ea typeface="Helvetica Neue"/>
                    <a:cs typeface="Helvetica Neue"/>
                    <a:sym typeface="Helvetica Neue"/>
                  </a:rPr>
                  <a:t>Solution:</a:t>
                </a:r>
                <a:r>
                  <a:rPr lang="en-US" b="1" dirty="0">
                    <a:latin typeface="Century Gothic" panose="020B0502020202020204" pitchFamily="34" charset="0"/>
                    <a:ea typeface="Helvetica Neue"/>
                    <a:cs typeface="Helvetica Neue"/>
                    <a:sym typeface="Helvetica Neue"/>
                  </a:rPr>
                  <a:t> Mode conversion to slow-X (Z-mode) </a:t>
                </a:r>
              </a:p>
              <a:p>
                <a:pPr lvl="1">
                  <a:spcBef>
                    <a:spcPts val="0"/>
                  </a:spcBef>
                </a:pPr>
                <a:r>
                  <a:rPr lang="en-US" dirty="0">
                    <a:latin typeface="Century Gothic" panose="020B0502020202020204" pitchFamily="34" charset="0"/>
                    <a:ea typeface="Helvetica Neue"/>
                    <a:cs typeface="Helvetica Neue"/>
                    <a:sym typeface="Helvetica Neue"/>
                  </a:rPr>
                  <a:t>Launch O-mode wave</a:t>
                </a:r>
              </a:p>
              <a:p>
                <a:pPr lvl="1">
                  <a:spcBef>
                    <a:spcPts val="0"/>
                  </a:spcBef>
                </a:pPr>
                <a:endParaRPr lang="en-US" sz="2000" u="sng" dirty="0">
                  <a:latin typeface="Century Gothic" panose="020B0502020202020204" pitchFamily="34" charset="0"/>
                  <a:ea typeface="Helvetica Neue"/>
                  <a:cs typeface="Helvetica Neue"/>
                  <a:sym typeface="Helvetica Neue"/>
                </a:endParaRPr>
              </a:p>
              <a:p>
                <a:pPr>
                  <a:spcBef>
                    <a:spcPts val="0"/>
                  </a:spcBef>
                </a:pPr>
                <a:r>
                  <a:rPr lang="en-US" b="1" u="sng" dirty="0">
                    <a:latin typeface="Century Gothic" panose="020B0502020202020204" pitchFamily="34" charset="0"/>
                    <a:ea typeface="Helvetica Neue"/>
                    <a:cs typeface="Helvetica Neue"/>
                    <a:sym typeface="Helvetica Neue"/>
                  </a:rPr>
                  <a:t>Requirements:</a:t>
                </a:r>
                <a:r>
                  <a:rPr lang="en-US" b="1" dirty="0">
                    <a:latin typeface="Century Gothic" panose="020B0502020202020204" pitchFamily="34" charset="0"/>
                    <a:ea typeface="Helvetica Neue"/>
                    <a:cs typeface="Helvetica Neue"/>
                    <a:sym typeface="Helvetica Neue"/>
                  </a:rPr>
                  <a:t> </a:t>
                </a:r>
              </a:p>
              <a:p>
                <a:pPr marL="685800" lvl="1" indent="-342900">
                  <a:spcBef>
                    <a:spcPts val="0"/>
                  </a:spcBef>
                  <a:buFont typeface="+mj-lt"/>
                  <a:buAutoNum type="arabicPeriod"/>
                </a:pPr>
                <a:r>
                  <a:rPr lang="en-US" b="1" dirty="0">
                    <a:latin typeface="Century Gothic" panose="020B0502020202020204" pitchFamily="34" charset="0"/>
                    <a:ea typeface="Helvetica Neue"/>
                    <a:cs typeface="Helvetica Neue"/>
                    <a:sym typeface="Helvetica Neue"/>
                  </a:rPr>
                  <a:t>Optimal parallel wave number, </a:t>
                </a:r>
                <a14:m>
                  <m:oMath xmlns:m="http://schemas.openxmlformats.org/officeDocument/2006/math">
                    <m:sSub>
                      <m:sSubPr>
                        <m:ctrlPr>
                          <a:rPr lang="en-US" b="1" i="1" smtClean="0">
                            <a:latin typeface="Cambria Math" panose="02040503050406030204" pitchFamily="18" charset="0"/>
                            <a:ea typeface="Helvetica Neue"/>
                            <a:cs typeface="Helvetica Neue"/>
                            <a:sym typeface="Helvetica Neue"/>
                          </a:rPr>
                        </m:ctrlPr>
                      </m:sSubPr>
                      <m:e>
                        <m:r>
                          <a:rPr lang="en-US" b="1" i="1" smtClean="0">
                            <a:latin typeface="Cambria Math" panose="02040503050406030204" pitchFamily="18" charset="0"/>
                            <a:ea typeface="Helvetica Neue"/>
                            <a:cs typeface="Helvetica Neue"/>
                            <a:sym typeface="Helvetica Neue"/>
                          </a:rPr>
                          <m:t>𝑵</m:t>
                        </m:r>
                      </m:e>
                      <m:sub>
                        <m:r>
                          <a:rPr lang="en-US" b="1" i="1" smtClean="0">
                            <a:latin typeface="Cambria Math" panose="02040503050406030204" pitchFamily="18" charset="0"/>
                            <a:ea typeface="Helvetica Neue"/>
                            <a:cs typeface="Helvetica Neue"/>
                            <a:sym typeface="Helvetica Neue"/>
                          </a:rPr>
                          <m:t>||</m:t>
                        </m:r>
                      </m:sub>
                    </m:sSub>
                  </m:oMath>
                </a14:m>
                <a:r>
                  <a:rPr lang="en-US" b="1" dirty="0">
                    <a:latin typeface="Century Gothic" panose="020B0502020202020204" pitchFamily="34" charset="0"/>
                    <a:ea typeface="Helvetica Neue"/>
                    <a:cs typeface="Helvetica Neue"/>
                    <a:sym typeface="Helvetica Neue"/>
                  </a:rPr>
                  <a:t>, or </a:t>
                </a:r>
                <a:r>
                  <a:rPr lang="en-US" b="1" u="sng" dirty="0">
                    <a:latin typeface="Century Gothic" panose="020B0502020202020204" pitchFamily="34" charset="0"/>
                    <a:ea typeface="Helvetica Neue"/>
                    <a:cs typeface="Helvetica Neue"/>
                    <a:sym typeface="Helvetica Neue"/>
                  </a:rPr>
                  <a:t>angle to magnetic field</a:t>
                </a:r>
              </a:p>
              <a:p>
                <a:pPr marL="685800" lvl="1" indent="-342900">
                  <a:spcBef>
                    <a:spcPts val="0"/>
                  </a:spcBef>
                  <a:buFont typeface="+mj-lt"/>
                  <a:buAutoNum type="arabicPeriod"/>
                </a:pPr>
                <a:r>
                  <a:rPr lang="en-US" b="1" dirty="0">
                    <a:ea typeface="Helvetica Neue"/>
                    <a:cs typeface="Helvetica Neue"/>
                    <a:sym typeface="Helvetica Neue"/>
                  </a:rPr>
                  <a:t>O-mode density </a:t>
                </a:r>
                <a:r>
                  <a:rPr lang="en-US" b="1" u="sng" dirty="0">
                    <a:ea typeface="Helvetica Neue"/>
                    <a:cs typeface="Helvetica Neue"/>
                    <a:sym typeface="Helvetica Neue"/>
                  </a:rPr>
                  <a:t>cutoff within the plasma </a:t>
                </a:r>
                <a:endParaRPr lang="en-US" b="1" u="sng" dirty="0">
                  <a:latin typeface="Century Gothic" panose="020B0502020202020204" pitchFamily="34" charset="0"/>
                  <a:ea typeface="Helvetica Neue"/>
                  <a:cs typeface="Helvetica Neue"/>
                  <a:sym typeface="Helvetica Neue"/>
                </a:endParaRPr>
              </a:p>
              <a:p>
                <a:pPr lvl="1">
                  <a:spcBef>
                    <a:spcPts val="0"/>
                  </a:spcBef>
                </a:pPr>
                <a:endParaRPr lang="en-US" u="sng" dirty="0">
                  <a:latin typeface="Century Gothic" panose="020B0502020202020204" pitchFamily="34" charset="0"/>
                  <a:ea typeface="Helvetica Neue"/>
                  <a:cs typeface="Helvetica Neue"/>
                  <a:sym typeface="Helvetica Neue"/>
                </a:endParaRPr>
              </a:p>
            </p:txBody>
          </p:sp>
        </mc:Choice>
        <mc:Fallback xmlns="">
          <p:sp>
            <p:nvSpPr>
              <p:cNvPr id="3" name="Content Placeholder 2">
                <a:extLst>
                  <a:ext uri="{FF2B5EF4-FFF2-40B4-BE49-F238E27FC236}">
                    <a16:creationId xmlns:a16="http://schemas.microsoft.com/office/drawing/2014/main" id="{395D59EA-6025-0B07-65BB-9BF27F81CE55}"/>
                  </a:ext>
                </a:extLst>
              </p:cNvPr>
              <p:cNvSpPr>
                <a:spLocks noGrp="1" noRot="1" noChangeAspect="1" noMove="1" noResize="1" noEditPoints="1" noAdjustHandles="1" noChangeArrowheads="1" noChangeShapeType="1" noTextEdit="1"/>
              </p:cNvSpPr>
              <p:nvPr>
                <p:ph sz="half" idx="1"/>
              </p:nvPr>
            </p:nvSpPr>
            <p:spPr>
              <a:xfrm>
                <a:off x="257299" y="1063487"/>
                <a:ext cx="5958149" cy="5113476"/>
              </a:xfrm>
              <a:blipFill>
                <a:blip r:embed="rId3"/>
                <a:stretch>
                  <a:fillRect l="-1064" t="-1485"/>
                </a:stretch>
              </a:blipFill>
            </p:spPr>
            <p:txBody>
              <a:bodyPr/>
              <a:lstStyle/>
              <a:p>
                <a:r>
                  <a:rPr lang="en-US">
                    <a:noFill/>
                  </a:rPr>
                  <a:t> </a:t>
                </a:r>
              </a:p>
            </p:txBody>
          </p:sp>
        </mc:Fallback>
      </mc:AlternateContent>
      <p:pic>
        <p:nvPicPr>
          <p:cNvPr id="17" name="fig1.pdf" descr="fig1.pdf">
            <a:extLst>
              <a:ext uri="{FF2B5EF4-FFF2-40B4-BE49-F238E27FC236}">
                <a16:creationId xmlns:a16="http://schemas.microsoft.com/office/drawing/2014/main" id="{C0C8CE2B-D274-4BC2-5C59-4520F312AEE7}"/>
              </a:ext>
            </a:extLst>
          </p:cNvPr>
          <p:cNvPicPr>
            <a:picLocks noChangeAspect="1"/>
          </p:cNvPicPr>
          <p:nvPr/>
        </p:nvPicPr>
        <p:blipFill>
          <a:blip r:embed="rId4"/>
          <a:stretch>
            <a:fillRect/>
          </a:stretch>
        </p:blipFill>
        <p:spPr>
          <a:xfrm>
            <a:off x="7735129" y="1091214"/>
            <a:ext cx="3810001" cy="2177145"/>
          </a:xfrm>
          <a:prstGeom prst="rect">
            <a:avLst/>
          </a:prstGeom>
          <a:ln w="12700">
            <a:miter lim="400000"/>
          </a:ln>
        </p:spPr>
      </p:pic>
      <p:pic>
        <p:nvPicPr>
          <p:cNvPr id="18" name="fig3.pdf" descr="fig3.pdf">
            <a:extLst>
              <a:ext uri="{FF2B5EF4-FFF2-40B4-BE49-F238E27FC236}">
                <a16:creationId xmlns:a16="http://schemas.microsoft.com/office/drawing/2014/main" id="{2076C935-0F09-0461-1CEC-42DF5E5C9FC5}"/>
              </a:ext>
            </a:extLst>
          </p:cNvPr>
          <p:cNvPicPr>
            <a:picLocks noChangeAspect="1"/>
          </p:cNvPicPr>
          <p:nvPr/>
        </p:nvPicPr>
        <p:blipFill>
          <a:blip r:embed="rId5"/>
          <a:stretch>
            <a:fillRect/>
          </a:stretch>
        </p:blipFill>
        <p:spPr>
          <a:xfrm>
            <a:off x="7735129" y="3679501"/>
            <a:ext cx="3810001" cy="2177144"/>
          </a:xfrm>
          <a:prstGeom prst="rect">
            <a:avLst/>
          </a:prstGeom>
          <a:ln w="12700">
            <a:miter lim="400000"/>
          </a:ln>
        </p:spPr>
      </p:pic>
      <mc:AlternateContent xmlns:mc="http://schemas.openxmlformats.org/markup-compatibility/2006" xmlns:a14="http://schemas.microsoft.com/office/drawing/2010/main">
        <mc:Choice Requires="a14">
          <p:sp>
            <p:nvSpPr>
              <p:cNvPr id="19" name="Text">
                <a:extLst>
                  <a:ext uri="{FF2B5EF4-FFF2-40B4-BE49-F238E27FC236}">
                    <a16:creationId xmlns:a16="http://schemas.microsoft.com/office/drawing/2014/main" id="{6B23A80E-545A-447C-1402-02295D7F6401}"/>
                  </a:ext>
                </a:extLst>
              </p:cNvPr>
              <p:cNvSpPr txBox="1"/>
              <p:nvPr/>
            </p:nvSpPr>
            <p:spPr>
              <a:xfrm>
                <a:off x="9538779" y="3194706"/>
                <a:ext cx="202700" cy="30942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0" tIns="0" rIns="0" bIns="0">
                <a:spAutoFit/>
              </a:bodyPr>
              <a:lstStyle/>
              <a:p>
                <a:pPr/>
                <a14:m>
                  <m:oMathPara xmlns:m="http://schemas.openxmlformats.org/officeDocument/2006/math">
                    <m:oMathParaPr>
                      <m:jc m:val="left"/>
                    </m:oMathParaPr>
                    <m:oMath xmlns:m="http://schemas.openxmlformats.org/officeDocument/2006/math">
                      <m:r>
                        <a:rPr sz="2350" i="1">
                          <a:solidFill>
                            <a:srgbClr val="000000"/>
                          </a:solidFill>
                          <a:latin typeface="Cambria Math" panose="02040503050406030204" pitchFamily="18" charset="0"/>
                        </a:rPr>
                        <m:t>𝜔</m:t>
                      </m:r>
                    </m:oMath>
                  </m:oMathPara>
                </a14:m>
                <a:endParaRPr dirty="0"/>
              </a:p>
            </p:txBody>
          </p:sp>
        </mc:Choice>
        <mc:Fallback xmlns="">
          <p:sp>
            <p:nvSpPr>
              <p:cNvPr id="19" name="Text">
                <a:extLst>
                  <a:ext uri="{FF2B5EF4-FFF2-40B4-BE49-F238E27FC236}">
                    <a16:creationId xmlns:a16="http://schemas.microsoft.com/office/drawing/2014/main" id="{6B23A80E-545A-447C-1402-02295D7F6401}"/>
                  </a:ext>
                </a:extLst>
              </p:cNvPr>
              <p:cNvSpPr txBox="1">
                <a:spLocks noRot="1" noChangeAspect="1" noMove="1" noResize="1" noEditPoints="1" noAdjustHandles="1" noChangeArrowheads="1" noChangeShapeType="1" noTextEdit="1"/>
              </p:cNvSpPr>
              <p:nvPr/>
            </p:nvSpPr>
            <p:spPr>
              <a:xfrm>
                <a:off x="9538779" y="3194706"/>
                <a:ext cx="202700" cy="309424"/>
              </a:xfrm>
              <a:prstGeom prst="rect">
                <a:avLst/>
              </a:prstGeom>
              <a:blipFill>
                <a:blip r:embed="rId6"/>
                <a:stretch>
                  <a:fillRect l="-35294" r="-35294" b="-16000"/>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a:extLst>
                  <a:ext uri="{FF2B5EF4-FFF2-40B4-BE49-F238E27FC236}">
                    <a16:creationId xmlns:a16="http://schemas.microsoft.com/office/drawing/2014/main" id="{55C381F6-1FC3-CFBC-0C14-B00A3EC178E7}"/>
                  </a:ext>
                </a:extLst>
              </p:cNvPr>
              <p:cNvSpPr txBox="1"/>
              <p:nvPr/>
            </p:nvSpPr>
            <p:spPr>
              <a:xfrm>
                <a:off x="9538779" y="5853817"/>
                <a:ext cx="202700" cy="30942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0" tIns="0" rIns="0" bIns="0">
                <a:spAutoFit/>
              </a:bodyPr>
              <a:lstStyle/>
              <a:p>
                <a:pPr/>
                <a14:m>
                  <m:oMathPara xmlns:m="http://schemas.openxmlformats.org/officeDocument/2006/math">
                    <m:oMathParaPr>
                      <m:jc m:val="left"/>
                    </m:oMathParaPr>
                    <m:oMath xmlns:m="http://schemas.openxmlformats.org/officeDocument/2006/math">
                      <m:r>
                        <a:rPr sz="2350" i="1">
                          <a:solidFill>
                            <a:srgbClr val="000000"/>
                          </a:solidFill>
                          <a:latin typeface="Cambria Math" panose="02040503050406030204" pitchFamily="18" charset="0"/>
                        </a:rPr>
                        <m:t>𝜔</m:t>
                      </m:r>
                    </m:oMath>
                  </m:oMathPara>
                </a14:m>
                <a:endParaRPr dirty="0"/>
              </a:p>
            </p:txBody>
          </p:sp>
        </mc:Choice>
        <mc:Fallback xmlns="">
          <p:sp>
            <p:nvSpPr>
              <p:cNvPr id="20" name="Text">
                <a:extLst>
                  <a:ext uri="{FF2B5EF4-FFF2-40B4-BE49-F238E27FC236}">
                    <a16:creationId xmlns:a16="http://schemas.microsoft.com/office/drawing/2014/main" id="{55C381F6-1FC3-CFBC-0C14-B00A3EC178E7}"/>
                  </a:ext>
                </a:extLst>
              </p:cNvPr>
              <p:cNvSpPr txBox="1">
                <a:spLocks noRot="1" noChangeAspect="1" noMove="1" noResize="1" noEditPoints="1" noAdjustHandles="1" noChangeArrowheads="1" noChangeShapeType="1" noTextEdit="1"/>
              </p:cNvSpPr>
              <p:nvPr/>
            </p:nvSpPr>
            <p:spPr>
              <a:xfrm>
                <a:off x="9538779" y="5853817"/>
                <a:ext cx="202700" cy="309424"/>
              </a:xfrm>
              <a:prstGeom prst="rect">
                <a:avLst/>
              </a:prstGeom>
              <a:blipFill>
                <a:blip r:embed="rId7"/>
                <a:stretch>
                  <a:fillRect l="-35294" r="-35294" b="-11538"/>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a:extLst>
                  <a:ext uri="{FF2B5EF4-FFF2-40B4-BE49-F238E27FC236}">
                    <a16:creationId xmlns:a16="http://schemas.microsoft.com/office/drawing/2014/main" id="{D4657536-4679-02AC-AE02-288AC2A4B147}"/>
                  </a:ext>
                </a:extLst>
              </p:cNvPr>
              <p:cNvSpPr txBox="1"/>
              <p:nvPr/>
            </p:nvSpPr>
            <p:spPr>
              <a:xfrm>
                <a:off x="7806445" y="3842004"/>
                <a:ext cx="316373" cy="30942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0" tIns="0" rIns="0" bIns="0">
                <a:spAutoFit/>
              </a:bodyPr>
              <a:lstStyle/>
              <a:p>
                <a:pPr/>
                <a14:m>
                  <m:oMathPara xmlns:m="http://schemas.openxmlformats.org/officeDocument/2006/math">
                    <m:oMathParaPr>
                      <m:jc m:val="left"/>
                    </m:oMathParaPr>
                    <m:oMath xmlns:m="http://schemas.openxmlformats.org/officeDocument/2006/math">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𝑁</m:t>
                          </m:r>
                        </m:e>
                        <m:sup>
                          <m:r>
                            <a:rPr sz="2150" i="1">
                              <a:solidFill>
                                <a:srgbClr val="000000"/>
                              </a:solidFill>
                              <a:latin typeface="Cambria Math" panose="02040503050406030204" pitchFamily="18" charset="0"/>
                            </a:rPr>
                            <m:t>2</m:t>
                          </m:r>
                        </m:sup>
                      </m:sSup>
                    </m:oMath>
                  </m:oMathPara>
                </a14:m>
                <a:endParaRPr dirty="0"/>
              </a:p>
            </p:txBody>
          </p:sp>
        </mc:Choice>
        <mc:Fallback xmlns="">
          <p:sp>
            <p:nvSpPr>
              <p:cNvPr id="21" name="Text">
                <a:extLst>
                  <a:ext uri="{FF2B5EF4-FFF2-40B4-BE49-F238E27FC236}">
                    <a16:creationId xmlns:a16="http://schemas.microsoft.com/office/drawing/2014/main" id="{D4657536-4679-02AC-AE02-288AC2A4B147}"/>
                  </a:ext>
                </a:extLst>
              </p:cNvPr>
              <p:cNvSpPr txBox="1">
                <a:spLocks noRot="1" noChangeAspect="1" noMove="1" noResize="1" noEditPoints="1" noAdjustHandles="1" noChangeArrowheads="1" noChangeShapeType="1" noTextEdit="1"/>
              </p:cNvSpPr>
              <p:nvPr/>
            </p:nvSpPr>
            <p:spPr>
              <a:xfrm>
                <a:off x="7806445" y="3842004"/>
                <a:ext cx="316373" cy="309424"/>
              </a:xfrm>
              <a:prstGeom prst="rect">
                <a:avLst/>
              </a:prstGeom>
              <a:blipFill>
                <a:blip r:embed="rId8"/>
                <a:stretch>
                  <a:fillRect l="-26923" t="-4000" r="-26923" b="-12000"/>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
                <a:extLst>
                  <a:ext uri="{FF2B5EF4-FFF2-40B4-BE49-F238E27FC236}">
                    <a16:creationId xmlns:a16="http://schemas.microsoft.com/office/drawing/2014/main" id="{21339FFA-31FD-E81F-9A06-720CE558AFC9}"/>
                  </a:ext>
                </a:extLst>
              </p:cNvPr>
              <p:cNvSpPr txBox="1"/>
              <p:nvPr/>
            </p:nvSpPr>
            <p:spPr>
              <a:xfrm>
                <a:off x="7806445" y="1271793"/>
                <a:ext cx="316373" cy="30942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0" tIns="0" rIns="0" bIns="0">
                <a:spAutoFit/>
              </a:bodyPr>
              <a:lstStyle/>
              <a:p>
                <a:pPr/>
                <a14:m>
                  <m:oMathPara xmlns:m="http://schemas.openxmlformats.org/officeDocument/2006/math">
                    <m:oMathParaPr>
                      <m:jc m:val="left"/>
                    </m:oMathParaPr>
                    <m:oMath xmlns:m="http://schemas.openxmlformats.org/officeDocument/2006/math">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𝑁</m:t>
                          </m:r>
                        </m:e>
                        <m:sup>
                          <m:r>
                            <a:rPr sz="2150" i="1">
                              <a:solidFill>
                                <a:srgbClr val="000000"/>
                              </a:solidFill>
                              <a:latin typeface="Cambria Math" panose="02040503050406030204" pitchFamily="18" charset="0"/>
                            </a:rPr>
                            <m:t>2</m:t>
                          </m:r>
                        </m:sup>
                      </m:sSup>
                    </m:oMath>
                  </m:oMathPara>
                </a14:m>
                <a:endParaRPr dirty="0"/>
              </a:p>
            </p:txBody>
          </p:sp>
        </mc:Choice>
        <mc:Fallback xmlns="">
          <p:sp>
            <p:nvSpPr>
              <p:cNvPr id="22" name="Text">
                <a:extLst>
                  <a:ext uri="{FF2B5EF4-FFF2-40B4-BE49-F238E27FC236}">
                    <a16:creationId xmlns:a16="http://schemas.microsoft.com/office/drawing/2014/main" id="{21339FFA-31FD-E81F-9A06-720CE558AFC9}"/>
                  </a:ext>
                </a:extLst>
              </p:cNvPr>
              <p:cNvSpPr txBox="1">
                <a:spLocks noRot="1" noChangeAspect="1" noMove="1" noResize="1" noEditPoints="1" noAdjustHandles="1" noChangeArrowheads="1" noChangeShapeType="1" noTextEdit="1"/>
              </p:cNvSpPr>
              <p:nvPr/>
            </p:nvSpPr>
            <p:spPr>
              <a:xfrm>
                <a:off x="7806445" y="1271793"/>
                <a:ext cx="316373" cy="309424"/>
              </a:xfrm>
              <a:prstGeom prst="rect">
                <a:avLst/>
              </a:prstGeom>
              <a:blipFill>
                <a:blip r:embed="rId9"/>
                <a:stretch>
                  <a:fillRect l="-26923" t="-4000" r="-26923" b="-12000"/>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
                <a:extLst>
                  <a:ext uri="{FF2B5EF4-FFF2-40B4-BE49-F238E27FC236}">
                    <a16:creationId xmlns:a16="http://schemas.microsoft.com/office/drawing/2014/main" id="{3048D847-E0AC-8D0A-FF2A-BDBA4209BCBD}"/>
                  </a:ext>
                </a:extLst>
              </p:cNvPr>
              <p:cNvSpPr txBox="1"/>
              <p:nvPr/>
            </p:nvSpPr>
            <p:spPr>
              <a:xfrm>
                <a:off x="9631550" y="1815101"/>
                <a:ext cx="1376249" cy="35358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0" tIns="0" rIns="0" bIns="0">
                <a:spAutoFit/>
              </a:bodyPr>
              <a:lstStyle>
                <a:lvl1pPr defTabSz="914400">
                  <a:lnSpc>
                    <a:spcPct val="120000"/>
                  </a:lnSpc>
                  <a:spcBef>
                    <a:spcPts val="600"/>
                  </a:spcBef>
                  <a:defRPr sz="1700" spc="37">
                    <a:solidFill>
                      <a:schemeClr val="accent5"/>
                    </a:solidFill>
                  </a:defRPr>
                </a:lvl1pPr>
              </a:lstStyle>
              <a:p>
                <a:pPr/>
                <a14:m>
                  <m:oMathPara xmlns:m="http://schemas.openxmlformats.org/officeDocument/2006/math">
                    <m:oMathParaPr>
                      <m:jc m:val="left"/>
                    </m:oMathParaPr>
                    <m:oMath xmlns:m="http://schemas.openxmlformats.org/officeDocument/2006/math">
                      <m:sSub>
                        <m:sSubPr>
                          <m:ctrlPr>
                            <a:rPr sz="2000" i="1">
                              <a:solidFill>
                                <a:srgbClr val="EF7C00"/>
                              </a:solidFill>
                              <a:latin typeface="Cambria Math" panose="02040503050406030204" pitchFamily="18" charset="0"/>
                            </a:rPr>
                          </m:ctrlPr>
                        </m:sSubPr>
                        <m:e>
                          <m:r>
                            <a:rPr sz="2000" i="1">
                              <a:solidFill>
                                <a:srgbClr val="EF7C00"/>
                              </a:solidFill>
                              <a:latin typeface="Cambria Math" panose="02040503050406030204" pitchFamily="18" charset="0"/>
                            </a:rPr>
                            <m:t>𝑁</m:t>
                          </m:r>
                        </m:e>
                        <m:sub>
                          <m:r>
                            <a:rPr sz="2000" i="1">
                              <a:solidFill>
                                <a:srgbClr val="EF7C00"/>
                              </a:solidFill>
                              <a:latin typeface="Cambria Math" panose="02040503050406030204" pitchFamily="18" charset="0"/>
                            </a:rPr>
                            <m:t>||</m:t>
                          </m:r>
                        </m:sub>
                      </m:sSub>
                      <m:r>
                        <a:rPr sz="2000" i="1">
                          <a:solidFill>
                            <a:srgbClr val="EF7C00"/>
                          </a:solidFill>
                          <a:latin typeface="Cambria Math" panose="02040503050406030204" pitchFamily="18" charset="0"/>
                        </a:rPr>
                        <m:t>=0.5</m:t>
                      </m:r>
                      <m:sSubSup>
                        <m:sSubSupPr>
                          <m:ctrlPr>
                            <a:rPr sz="2000" i="1">
                              <a:solidFill>
                                <a:srgbClr val="EF7C00"/>
                              </a:solidFill>
                              <a:latin typeface="Cambria Math" panose="02040503050406030204" pitchFamily="18" charset="0"/>
                            </a:rPr>
                          </m:ctrlPr>
                        </m:sSubSupPr>
                        <m:e>
                          <m:r>
                            <a:rPr sz="2000" i="1">
                              <a:solidFill>
                                <a:srgbClr val="EF7C00"/>
                              </a:solidFill>
                              <a:latin typeface="Cambria Math" panose="02040503050406030204" pitchFamily="18" charset="0"/>
                            </a:rPr>
                            <m:t>𝑁</m:t>
                          </m:r>
                        </m:e>
                        <m:sub>
                          <m:r>
                            <a:rPr sz="2000" i="1">
                              <a:solidFill>
                                <a:srgbClr val="EF7C00"/>
                              </a:solidFill>
                              <a:latin typeface="Cambria Math" panose="02040503050406030204" pitchFamily="18" charset="0"/>
                            </a:rPr>
                            <m:t>||</m:t>
                          </m:r>
                        </m:sub>
                        <m:sup>
                          <m:r>
                            <a:rPr sz="2000" i="1">
                              <a:solidFill>
                                <a:srgbClr val="EF7C00"/>
                              </a:solidFill>
                              <a:latin typeface="Cambria Math" panose="02040503050406030204" pitchFamily="18" charset="0"/>
                            </a:rPr>
                            <m:t>𝑜𝑝𝑡</m:t>
                          </m:r>
                        </m:sup>
                      </m:sSubSup>
                    </m:oMath>
                  </m:oMathPara>
                </a14:m>
                <a:endParaRPr dirty="0">
                  <a:solidFill>
                    <a:srgbClr val="EF7C00"/>
                  </a:solidFill>
                </a:endParaRPr>
              </a:p>
            </p:txBody>
          </p:sp>
        </mc:Choice>
        <mc:Fallback xmlns="">
          <p:sp>
            <p:nvSpPr>
              <p:cNvPr id="23" name="Text">
                <a:extLst>
                  <a:ext uri="{FF2B5EF4-FFF2-40B4-BE49-F238E27FC236}">
                    <a16:creationId xmlns:a16="http://schemas.microsoft.com/office/drawing/2014/main" id="{3048D847-E0AC-8D0A-FF2A-BDBA4209BCBD}"/>
                  </a:ext>
                </a:extLst>
              </p:cNvPr>
              <p:cNvSpPr txBox="1">
                <a:spLocks noRot="1" noChangeAspect="1" noMove="1" noResize="1" noEditPoints="1" noAdjustHandles="1" noChangeArrowheads="1" noChangeShapeType="1" noTextEdit="1"/>
              </p:cNvSpPr>
              <p:nvPr/>
            </p:nvSpPr>
            <p:spPr>
              <a:xfrm>
                <a:off x="9631550" y="1815101"/>
                <a:ext cx="1376249" cy="353584"/>
              </a:xfrm>
              <a:prstGeom prst="rect">
                <a:avLst/>
              </a:prstGeom>
              <a:blipFill>
                <a:blip r:embed="rId10"/>
                <a:stretch>
                  <a:fillRect l="-6422" r="-15596" b="-57143"/>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
                <a:extLst>
                  <a:ext uri="{FF2B5EF4-FFF2-40B4-BE49-F238E27FC236}">
                    <a16:creationId xmlns:a16="http://schemas.microsoft.com/office/drawing/2014/main" id="{1B81425B-24B7-1F24-CB11-C98D9A5EEC09}"/>
                  </a:ext>
                </a:extLst>
              </p:cNvPr>
              <p:cNvSpPr txBox="1"/>
              <p:nvPr/>
            </p:nvSpPr>
            <p:spPr>
              <a:xfrm>
                <a:off x="9640129" y="4398013"/>
                <a:ext cx="1049275" cy="353583"/>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0" tIns="0" rIns="0" bIns="0">
                <a:spAutoFit/>
              </a:bodyPr>
              <a:lstStyle>
                <a:lvl1pPr defTabSz="914400">
                  <a:lnSpc>
                    <a:spcPct val="120000"/>
                  </a:lnSpc>
                  <a:spcBef>
                    <a:spcPts val="600"/>
                  </a:spcBef>
                  <a:defRPr sz="1700" spc="37">
                    <a:solidFill>
                      <a:schemeClr val="accent5"/>
                    </a:solidFill>
                  </a:defRPr>
                </a:lvl1pPr>
              </a:lstStyle>
              <a:p>
                <a:pPr/>
                <a14:m>
                  <m:oMathPara xmlns:m="http://schemas.openxmlformats.org/officeDocument/2006/math">
                    <m:oMathParaPr>
                      <m:jc m:val="left"/>
                    </m:oMathParaPr>
                    <m:oMath xmlns:m="http://schemas.openxmlformats.org/officeDocument/2006/math">
                      <m:sSub>
                        <m:sSubPr>
                          <m:ctrlPr>
                            <a:rPr sz="2000" i="1">
                              <a:solidFill>
                                <a:srgbClr val="EF7C00"/>
                              </a:solidFill>
                              <a:latin typeface="Cambria Math" panose="02040503050406030204" pitchFamily="18" charset="0"/>
                            </a:rPr>
                          </m:ctrlPr>
                        </m:sSubPr>
                        <m:e>
                          <m:r>
                            <a:rPr sz="2000" i="1">
                              <a:solidFill>
                                <a:srgbClr val="EF7C00"/>
                              </a:solidFill>
                              <a:latin typeface="Cambria Math" panose="02040503050406030204" pitchFamily="18" charset="0"/>
                            </a:rPr>
                            <m:t>𝑁</m:t>
                          </m:r>
                        </m:e>
                        <m:sub>
                          <m:r>
                            <a:rPr sz="2000" i="1">
                              <a:solidFill>
                                <a:srgbClr val="EF7C00"/>
                              </a:solidFill>
                              <a:latin typeface="Cambria Math" panose="02040503050406030204" pitchFamily="18" charset="0"/>
                            </a:rPr>
                            <m:t>||</m:t>
                          </m:r>
                        </m:sub>
                      </m:sSub>
                      <m:r>
                        <a:rPr sz="2000" i="1">
                          <a:solidFill>
                            <a:srgbClr val="EF7C00"/>
                          </a:solidFill>
                          <a:latin typeface="Cambria Math" panose="02040503050406030204" pitchFamily="18" charset="0"/>
                        </a:rPr>
                        <m:t>=</m:t>
                      </m:r>
                      <m:sSubSup>
                        <m:sSubSupPr>
                          <m:ctrlPr>
                            <a:rPr sz="2000" i="1">
                              <a:solidFill>
                                <a:srgbClr val="EF7C00"/>
                              </a:solidFill>
                              <a:latin typeface="Cambria Math" panose="02040503050406030204" pitchFamily="18" charset="0"/>
                            </a:rPr>
                          </m:ctrlPr>
                        </m:sSubSupPr>
                        <m:e>
                          <m:r>
                            <a:rPr sz="2000" i="1">
                              <a:solidFill>
                                <a:srgbClr val="EF7C00"/>
                              </a:solidFill>
                              <a:latin typeface="Cambria Math" panose="02040503050406030204" pitchFamily="18" charset="0"/>
                            </a:rPr>
                            <m:t>𝑁</m:t>
                          </m:r>
                        </m:e>
                        <m:sub>
                          <m:r>
                            <a:rPr sz="2000" i="1">
                              <a:solidFill>
                                <a:srgbClr val="EF7C00"/>
                              </a:solidFill>
                              <a:latin typeface="Cambria Math" panose="02040503050406030204" pitchFamily="18" charset="0"/>
                            </a:rPr>
                            <m:t>||</m:t>
                          </m:r>
                        </m:sub>
                        <m:sup>
                          <m:r>
                            <a:rPr sz="2000" i="1">
                              <a:solidFill>
                                <a:srgbClr val="EF7C00"/>
                              </a:solidFill>
                              <a:latin typeface="Cambria Math" panose="02040503050406030204" pitchFamily="18" charset="0"/>
                            </a:rPr>
                            <m:t>𝑜𝑝𝑡</m:t>
                          </m:r>
                        </m:sup>
                      </m:sSubSup>
                    </m:oMath>
                  </m:oMathPara>
                </a14:m>
                <a:endParaRPr>
                  <a:solidFill>
                    <a:srgbClr val="EF7C00"/>
                  </a:solidFill>
                </a:endParaRPr>
              </a:p>
            </p:txBody>
          </p:sp>
        </mc:Choice>
        <mc:Fallback xmlns="">
          <p:sp>
            <p:nvSpPr>
              <p:cNvPr id="24" name="Text">
                <a:extLst>
                  <a:ext uri="{FF2B5EF4-FFF2-40B4-BE49-F238E27FC236}">
                    <a16:creationId xmlns:a16="http://schemas.microsoft.com/office/drawing/2014/main" id="{1B81425B-24B7-1F24-CB11-C98D9A5EEC09}"/>
                  </a:ext>
                </a:extLst>
              </p:cNvPr>
              <p:cNvSpPr txBox="1">
                <a:spLocks noRot="1" noChangeAspect="1" noMove="1" noResize="1" noEditPoints="1" noAdjustHandles="1" noChangeArrowheads="1" noChangeShapeType="1" noTextEdit="1"/>
              </p:cNvSpPr>
              <p:nvPr/>
            </p:nvSpPr>
            <p:spPr>
              <a:xfrm>
                <a:off x="9640129" y="4398013"/>
                <a:ext cx="1049275" cy="353583"/>
              </a:xfrm>
              <a:prstGeom prst="rect">
                <a:avLst/>
              </a:prstGeom>
              <a:blipFill>
                <a:blip r:embed="rId11"/>
                <a:stretch>
                  <a:fillRect l="-7143" r="-17857" b="-57143"/>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sp>
        <p:nvSpPr>
          <p:cNvPr id="25" name="TextBox 19">
            <a:extLst>
              <a:ext uri="{FF2B5EF4-FFF2-40B4-BE49-F238E27FC236}">
                <a16:creationId xmlns:a16="http://schemas.microsoft.com/office/drawing/2014/main" id="{68BDD153-7DB1-21A6-8AD6-584B350C1A83}"/>
              </a:ext>
            </a:extLst>
          </p:cNvPr>
          <p:cNvSpPr txBox="1"/>
          <p:nvPr/>
        </p:nvSpPr>
        <p:spPr>
          <a:xfrm>
            <a:off x="10132072" y="2744575"/>
            <a:ext cx="375206"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914400">
              <a:defRPr sz="1600" b="1">
                <a:solidFill>
                  <a:srgbClr val="0000FF"/>
                </a:solidFill>
              </a:defRPr>
            </a:lvl1pPr>
          </a:lstStyle>
          <a:p>
            <a:r>
              <a:t>X</a:t>
            </a:r>
          </a:p>
        </p:txBody>
      </p:sp>
      <p:sp>
        <p:nvSpPr>
          <p:cNvPr id="26" name="TextBox 19">
            <a:extLst>
              <a:ext uri="{FF2B5EF4-FFF2-40B4-BE49-F238E27FC236}">
                <a16:creationId xmlns:a16="http://schemas.microsoft.com/office/drawing/2014/main" id="{DAA4A681-FC0E-07B3-2E8D-6D281262A145}"/>
              </a:ext>
            </a:extLst>
          </p:cNvPr>
          <p:cNvSpPr txBox="1"/>
          <p:nvPr/>
        </p:nvSpPr>
        <p:spPr>
          <a:xfrm>
            <a:off x="9427126" y="2508002"/>
            <a:ext cx="375207" cy="313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914400">
              <a:defRPr sz="1600" b="1">
                <a:solidFill>
                  <a:srgbClr val="FF0000"/>
                </a:solidFill>
              </a:defRPr>
            </a:lvl1pPr>
          </a:lstStyle>
          <a:p>
            <a:r>
              <a:t>O</a:t>
            </a:r>
          </a:p>
        </p:txBody>
      </p:sp>
      <p:sp>
        <p:nvSpPr>
          <p:cNvPr id="27" name="TextBox 19">
            <a:extLst>
              <a:ext uri="{FF2B5EF4-FFF2-40B4-BE49-F238E27FC236}">
                <a16:creationId xmlns:a16="http://schemas.microsoft.com/office/drawing/2014/main" id="{7E24E162-FD80-58FB-1CC8-A90F92317480}"/>
              </a:ext>
            </a:extLst>
          </p:cNvPr>
          <p:cNvSpPr txBox="1"/>
          <p:nvPr/>
        </p:nvSpPr>
        <p:spPr>
          <a:xfrm>
            <a:off x="8722180" y="2431802"/>
            <a:ext cx="375207" cy="313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914400">
              <a:defRPr sz="1600" b="1">
                <a:solidFill>
                  <a:srgbClr val="0000FF"/>
                </a:solidFill>
              </a:defRPr>
            </a:lvl1pPr>
          </a:lstStyle>
          <a:p>
            <a:r>
              <a:rPr dirty="0" err="1"/>
              <a:t>sX</a:t>
            </a:r>
            <a:endParaRPr dirty="0"/>
          </a:p>
        </p:txBody>
      </p:sp>
      <p:sp>
        <p:nvSpPr>
          <p:cNvPr id="28" name="TextBox 19">
            <a:extLst>
              <a:ext uri="{FF2B5EF4-FFF2-40B4-BE49-F238E27FC236}">
                <a16:creationId xmlns:a16="http://schemas.microsoft.com/office/drawing/2014/main" id="{F162B5D2-CBFD-D96B-3BF9-403872E316E7}"/>
              </a:ext>
            </a:extLst>
          </p:cNvPr>
          <p:cNvSpPr txBox="1"/>
          <p:nvPr/>
        </p:nvSpPr>
        <p:spPr>
          <a:xfrm>
            <a:off x="10716272" y="5365896"/>
            <a:ext cx="375206"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914400">
              <a:defRPr sz="1600" b="1">
                <a:solidFill>
                  <a:srgbClr val="0000FF"/>
                </a:solidFill>
              </a:defRPr>
            </a:lvl1pPr>
          </a:lstStyle>
          <a:p>
            <a:r>
              <a:t>X</a:t>
            </a:r>
          </a:p>
        </p:txBody>
      </p:sp>
      <p:sp>
        <p:nvSpPr>
          <p:cNvPr id="29" name="TextBox 19">
            <a:extLst>
              <a:ext uri="{FF2B5EF4-FFF2-40B4-BE49-F238E27FC236}">
                <a16:creationId xmlns:a16="http://schemas.microsoft.com/office/drawing/2014/main" id="{316AC512-4E29-1416-2B41-7607427B92F5}"/>
              </a:ext>
            </a:extLst>
          </p:cNvPr>
          <p:cNvSpPr txBox="1"/>
          <p:nvPr/>
        </p:nvSpPr>
        <p:spPr>
          <a:xfrm>
            <a:off x="9465226" y="5192823"/>
            <a:ext cx="375207"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914400">
              <a:defRPr sz="1600" b="1">
                <a:solidFill>
                  <a:srgbClr val="FF0000"/>
                </a:solidFill>
              </a:defRPr>
            </a:lvl1pPr>
          </a:lstStyle>
          <a:p>
            <a:r>
              <a:t>O</a:t>
            </a:r>
          </a:p>
        </p:txBody>
      </p:sp>
      <p:sp>
        <p:nvSpPr>
          <p:cNvPr id="30" name="TextBox 19">
            <a:extLst>
              <a:ext uri="{FF2B5EF4-FFF2-40B4-BE49-F238E27FC236}">
                <a16:creationId xmlns:a16="http://schemas.microsoft.com/office/drawing/2014/main" id="{E90E462C-9BB9-2850-3FFE-8CF9AB0351BD}"/>
              </a:ext>
            </a:extLst>
          </p:cNvPr>
          <p:cNvSpPr txBox="1"/>
          <p:nvPr/>
        </p:nvSpPr>
        <p:spPr>
          <a:xfrm>
            <a:off x="8671380" y="5065823"/>
            <a:ext cx="375207"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914400">
              <a:defRPr sz="1600" b="1">
                <a:solidFill>
                  <a:srgbClr val="0000FF"/>
                </a:solidFill>
              </a:defRPr>
            </a:lvl1pPr>
          </a:lstStyle>
          <a:p>
            <a:r>
              <a:t>sX</a:t>
            </a:r>
          </a:p>
        </p:txBody>
      </p:sp>
      <p:sp>
        <p:nvSpPr>
          <p:cNvPr id="31" name="Rectangle 30">
            <a:extLst>
              <a:ext uri="{FF2B5EF4-FFF2-40B4-BE49-F238E27FC236}">
                <a16:creationId xmlns:a16="http://schemas.microsoft.com/office/drawing/2014/main" id="{01469692-7DD6-FE15-FEC3-A9DBFE920581}"/>
              </a:ext>
            </a:extLst>
          </p:cNvPr>
          <p:cNvSpPr/>
          <p:nvPr/>
        </p:nvSpPr>
        <p:spPr>
          <a:xfrm rot="16200000">
            <a:off x="6375107" y="1950068"/>
            <a:ext cx="1538691" cy="677108"/>
          </a:xfrm>
          <a:prstGeom prst="rect">
            <a:avLst/>
          </a:prstGeom>
          <a:noFill/>
        </p:spPr>
        <p:txBody>
          <a:bodyPr wrap="none" lIns="91440" tIns="45720" rIns="91440" bIns="45720">
            <a:spAutoFit/>
          </a:bodyPr>
          <a:lstStyle/>
          <a:p>
            <a:pPr algn="ctr"/>
            <a:r>
              <a:rPr lang="en-US" sz="3800" b="0" u="sng" cap="none" spc="0" dirty="0">
                <a:ln w="0"/>
                <a:solidFill>
                  <a:schemeClr val="tx1"/>
                </a:solidFill>
                <a:effectLst>
                  <a:outerShdw blurRad="38100" dist="19050" dir="2700000" algn="tl" rotWithShape="0">
                    <a:schemeClr val="dk1">
                      <a:alpha val="40000"/>
                    </a:schemeClr>
                  </a:outerShdw>
                </a:effectLst>
              </a:rPr>
              <a:t>Typical</a:t>
            </a:r>
          </a:p>
        </p:txBody>
      </p:sp>
      <p:sp>
        <p:nvSpPr>
          <p:cNvPr id="32" name="Rectangle 31">
            <a:extLst>
              <a:ext uri="{FF2B5EF4-FFF2-40B4-BE49-F238E27FC236}">
                <a16:creationId xmlns:a16="http://schemas.microsoft.com/office/drawing/2014/main" id="{4B58E821-40E3-F8F6-76A6-772E14898BA5}"/>
              </a:ext>
            </a:extLst>
          </p:cNvPr>
          <p:cNvSpPr/>
          <p:nvPr/>
        </p:nvSpPr>
        <p:spPr>
          <a:xfrm rot="16200000">
            <a:off x="6311481" y="4398316"/>
            <a:ext cx="1772729" cy="677108"/>
          </a:xfrm>
          <a:prstGeom prst="rect">
            <a:avLst/>
          </a:prstGeom>
          <a:noFill/>
        </p:spPr>
        <p:txBody>
          <a:bodyPr wrap="none" lIns="91440" tIns="45720" rIns="91440" bIns="45720">
            <a:spAutoFit/>
          </a:bodyPr>
          <a:lstStyle/>
          <a:p>
            <a:pPr algn="ctr"/>
            <a:r>
              <a:rPr lang="en-US" sz="3800" b="0" u="sng" cap="none" spc="0" dirty="0">
                <a:ln w="0"/>
                <a:solidFill>
                  <a:schemeClr val="accent6"/>
                </a:solidFill>
                <a:effectLst>
                  <a:outerShdw blurRad="38100" dist="19050" dir="2700000" algn="tl" rotWithShape="0">
                    <a:schemeClr val="dk1">
                      <a:alpha val="40000"/>
                    </a:schemeClr>
                  </a:outerShdw>
                </a:effectLst>
              </a:rPr>
              <a:t>Optimal</a:t>
            </a:r>
          </a:p>
        </p:txBody>
      </p:sp>
      <p:sp>
        <p:nvSpPr>
          <p:cNvPr id="33" name="Right Arrow 32">
            <a:extLst>
              <a:ext uri="{FF2B5EF4-FFF2-40B4-BE49-F238E27FC236}">
                <a16:creationId xmlns:a16="http://schemas.microsoft.com/office/drawing/2014/main" id="{8E59A017-B1B7-7328-81C7-51B2E674E3AC}"/>
              </a:ext>
            </a:extLst>
          </p:cNvPr>
          <p:cNvSpPr/>
          <p:nvPr/>
        </p:nvSpPr>
        <p:spPr>
          <a:xfrm>
            <a:off x="5774840" y="4611660"/>
            <a:ext cx="961996" cy="440393"/>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4" name="Rectangle 3">
            <a:extLst>
              <a:ext uri="{FF2B5EF4-FFF2-40B4-BE49-F238E27FC236}">
                <a16:creationId xmlns:a16="http://schemas.microsoft.com/office/drawing/2014/main" id="{75F0AC43-AB74-5C13-AF5F-576D9045F98B}"/>
              </a:ext>
            </a:extLst>
          </p:cNvPr>
          <p:cNvSpPr/>
          <p:nvPr/>
        </p:nvSpPr>
        <p:spPr>
          <a:xfrm>
            <a:off x="10619137" y="5838409"/>
            <a:ext cx="1406154" cy="338554"/>
          </a:xfrm>
          <a:prstGeom prst="rect">
            <a:avLst/>
          </a:prstGeom>
          <a:noFill/>
        </p:spPr>
        <p:txBody>
          <a:bodyPr wrap="none" lIns="91440" tIns="45720" rIns="91440" bIns="45720">
            <a:spAutoFit/>
          </a:bodyPr>
          <a:lstStyle/>
          <a:p>
            <a:pPr algn="ctr"/>
            <a:r>
              <a:rPr lang="en-US" sz="16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P. Aleynikov</a:t>
            </a:r>
          </a:p>
        </p:txBody>
      </p:sp>
    </p:spTree>
    <p:extLst>
      <p:ext uri="{BB962C8B-B14F-4D97-AF65-F5344CB8AC3E}">
        <p14:creationId xmlns:p14="http://schemas.microsoft.com/office/powerpoint/2010/main" val="1288658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3E6E2-C6DC-82F0-6887-3B7A19A403FB}"/>
              </a:ext>
            </a:extLst>
          </p:cNvPr>
          <p:cNvSpPr>
            <a:spLocks noGrp="1"/>
          </p:cNvSpPr>
          <p:nvPr>
            <p:ph type="title"/>
          </p:nvPr>
        </p:nvSpPr>
        <p:spPr/>
        <p:txBody>
          <a:bodyPr>
            <a:normAutofit fontScale="90000"/>
          </a:bodyPr>
          <a:lstStyle/>
          <a:p>
            <a:pPr algn="ctr"/>
            <a:r>
              <a:rPr lang="en-US" dirty="0"/>
              <a:t>First OXB Mode Conversion Experiment Completed During Previous DIII-D Campaign</a:t>
            </a:r>
          </a:p>
        </p:txBody>
      </p:sp>
      <p:sp>
        <p:nvSpPr>
          <p:cNvPr id="3" name="Content Placeholder 2">
            <a:extLst>
              <a:ext uri="{FF2B5EF4-FFF2-40B4-BE49-F238E27FC236}">
                <a16:creationId xmlns:a16="http://schemas.microsoft.com/office/drawing/2014/main" id="{1FB5F814-144D-5B56-B798-1D3DB8822DAA}"/>
              </a:ext>
            </a:extLst>
          </p:cNvPr>
          <p:cNvSpPr>
            <a:spLocks noGrp="1"/>
          </p:cNvSpPr>
          <p:nvPr>
            <p:ph sz="half" idx="1"/>
          </p:nvPr>
        </p:nvSpPr>
        <p:spPr>
          <a:xfrm>
            <a:off x="283781" y="1039423"/>
            <a:ext cx="5623723" cy="5113476"/>
          </a:xfrm>
        </p:spPr>
        <p:txBody>
          <a:bodyPr>
            <a:normAutofit lnSpcReduction="10000"/>
          </a:bodyPr>
          <a:lstStyle/>
          <a:p>
            <a:r>
              <a:rPr lang="en-US" b="1" dirty="0"/>
              <a:t>Two half day experiments allocated as part of the Frontier Science Program</a:t>
            </a:r>
          </a:p>
          <a:p>
            <a:endParaRPr lang="en-US" sz="1000" b="1" dirty="0"/>
          </a:p>
          <a:p>
            <a:r>
              <a:rPr lang="en-US" b="1" dirty="0"/>
              <a:t>First half day experiment measured successful OXB mode conversion</a:t>
            </a:r>
          </a:p>
          <a:p>
            <a:pPr lvl="1"/>
            <a:r>
              <a:rPr lang="en-US" dirty="0"/>
              <a:t>Indicated by a peak in density near the edge of plasma </a:t>
            </a:r>
          </a:p>
          <a:p>
            <a:pPr lvl="1"/>
            <a:endParaRPr lang="en-US" sz="1000" dirty="0"/>
          </a:p>
          <a:p>
            <a:r>
              <a:rPr lang="en-US" b="1" dirty="0"/>
              <a:t>Increase in synchrotron power observed following OXB conversion </a:t>
            </a:r>
          </a:p>
          <a:p>
            <a:pPr lvl="1"/>
            <a:r>
              <a:rPr lang="en-US" dirty="0"/>
              <a:t>Kinetic modeling indicates that this could be explain by increase in plasma density and/or wave-particle effects</a:t>
            </a:r>
          </a:p>
          <a:p>
            <a:pPr lvl="1"/>
            <a:endParaRPr lang="en-US" sz="1000" dirty="0"/>
          </a:p>
          <a:p>
            <a:r>
              <a:rPr lang="en-US" b="1" dirty="0"/>
              <a:t>Presence of helium used to raise plasma density resulted in 3D density structure</a:t>
            </a:r>
          </a:p>
          <a:p>
            <a:pPr lvl="1"/>
            <a:r>
              <a:rPr lang="en-US" dirty="0"/>
              <a:t>Ionization near EC port </a:t>
            </a:r>
          </a:p>
          <a:p>
            <a:pPr lvl="1"/>
            <a:r>
              <a:rPr lang="en-US" dirty="0"/>
              <a:t>Significantly complicates analysis</a:t>
            </a:r>
          </a:p>
        </p:txBody>
      </p:sp>
      <p:pic>
        <p:nvPicPr>
          <p:cNvPr id="5" name="Content Placeholder 5">
            <a:extLst>
              <a:ext uri="{FF2B5EF4-FFF2-40B4-BE49-F238E27FC236}">
                <a16:creationId xmlns:a16="http://schemas.microsoft.com/office/drawing/2014/main" id="{ED8E4946-F19E-6B2F-8E29-EA78608E5588}"/>
              </a:ext>
            </a:extLst>
          </p:cNvPr>
          <p:cNvPicPr>
            <a:picLocks noGrp="1" noChangeAspect="1"/>
          </p:cNvPicPr>
          <p:nvPr>
            <p:ph sz="half" idx="2"/>
          </p:nvPr>
        </p:nvPicPr>
        <p:blipFill rotWithShape="1">
          <a:blip r:embed="rId2"/>
          <a:srcRect l="2120" t="8400" r="5519" b="6153"/>
          <a:stretch/>
        </p:blipFill>
        <p:spPr>
          <a:xfrm>
            <a:off x="6096000" y="1742468"/>
            <a:ext cx="6064260" cy="4168238"/>
          </a:xfrm>
        </p:spPr>
      </p:pic>
      <p:sp>
        <p:nvSpPr>
          <p:cNvPr id="6" name="Rectangle 5">
            <a:extLst>
              <a:ext uri="{FF2B5EF4-FFF2-40B4-BE49-F238E27FC236}">
                <a16:creationId xmlns:a16="http://schemas.microsoft.com/office/drawing/2014/main" id="{CE87EABA-8725-0CDF-36B6-8CE72763BD12}"/>
              </a:ext>
            </a:extLst>
          </p:cNvPr>
          <p:cNvSpPr/>
          <p:nvPr/>
        </p:nvSpPr>
        <p:spPr>
          <a:xfrm>
            <a:off x="6866221" y="947294"/>
            <a:ext cx="4779514" cy="784830"/>
          </a:xfrm>
          <a:prstGeom prst="rect">
            <a:avLst/>
          </a:prstGeom>
          <a:noFill/>
          <a:ln>
            <a:noFill/>
          </a:ln>
        </p:spPr>
        <p:txBody>
          <a:bodyPr wrap="none" lIns="91440" tIns="45720" rIns="91440" bIns="45720">
            <a:spAutoFit/>
          </a:bodyPr>
          <a:lstStyle/>
          <a:p>
            <a:pPr algn="ctr"/>
            <a:r>
              <a:rPr lang="en-US" sz="4500" b="1" cap="none" spc="0" dirty="0">
                <a:ln w="22225">
                  <a:solidFill>
                    <a:schemeClr val="accent2"/>
                  </a:solidFill>
                  <a:prstDash val="solid"/>
                </a:ln>
                <a:solidFill>
                  <a:schemeClr val="accent2">
                    <a:lumMod val="40000"/>
                    <a:lumOff val="60000"/>
                  </a:schemeClr>
                </a:solidFill>
                <a:effectLst/>
              </a:rPr>
              <a:t>EC Begins at 600ms</a:t>
            </a:r>
          </a:p>
        </p:txBody>
      </p:sp>
    </p:spTree>
    <p:extLst>
      <p:ext uri="{BB962C8B-B14F-4D97-AF65-F5344CB8AC3E}">
        <p14:creationId xmlns:p14="http://schemas.microsoft.com/office/powerpoint/2010/main" val="3177425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2EF5-901C-8698-D56A-03DC676C1D50}"/>
              </a:ext>
            </a:extLst>
          </p:cNvPr>
          <p:cNvSpPr>
            <a:spLocks noGrp="1"/>
          </p:cNvSpPr>
          <p:nvPr>
            <p:ph type="title"/>
          </p:nvPr>
        </p:nvSpPr>
        <p:spPr>
          <a:xfrm>
            <a:off x="838200" y="184659"/>
            <a:ext cx="9591261" cy="514094"/>
          </a:xfrm>
        </p:spPr>
        <p:txBody>
          <a:bodyPr>
            <a:noAutofit/>
          </a:bodyPr>
          <a:lstStyle/>
          <a:p>
            <a:pPr algn="ctr"/>
            <a:r>
              <a:rPr lang="en-US" sz="2800" dirty="0"/>
              <a:t>Second Half Day Designed to Answer Remaining RE Interaction Questions</a:t>
            </a:r>
          </a:p>
        </p:txBody>
      </p:sp>
      <p:sp>
        <p:nvSpPr>
          <p:cNvPr id="3" name="Content Placeholder 2">
            <a:extLst>
              <a:ext uri="{FF2B5EF4-FFF2-40B4-BE49-F238E27FC236}">
                <a16:creationId xmlns:a16="http://schemas.microsoft.com/office/drawing/2014/main" id="{3A4C867C-C6D9-C75C-F9CD-DD36CCF2057C}"/>
              </a:ext>
            </a:extLst>
          </p:cNvPr>
          <p:cNvSpPr>
            <a:spLocks noGrp="1"/>
          </p:cNvSpPr>
          <p:nvPr>
            <p:ph sz="half" idx="1"/>
          </p:nvPr>
        </p:nvSpPr>
        <p:spPr>
          <a:xfrm>
            <a:off x="257300" y="1063487"/>
            <a:ext cx="5762500" cy="5113476"/>
          </a:xfrm>
        </p:spPr>
        <p:txBody>
          <a:bodyPr/>
          <a:lstStyle/>
          <a:p>
            <a:r>
              <a:rPr lang="en-US" b="1" dirty="0">
                <a:latin typeface="Century Gothic" panose="020B0502020202020204" pitchFamily="34" charset="0"/>
              </a:rPr>
              <a:t>Second half day experiment currently </a:t>
            </a:r>
            <a:r>
              <a:rPr lang="en-US" b="1" u="sng" dirty="0">
                <a:latin typeface="Century Gothic" panose="020B0502020202020204" pitchFamily="34" charset="0"/>
              </a:rPr>
              <a:t>scheduled for June 14</a:t>
            </a:r>
            <a:r>
              <a:rPr lang="en-US" b="1" u="sng" baseline="30000" dirty="0">
                <a:latin typeface="Century Gothic" panose="020B0502020202020204" pitchFamily="34" charset="0"/>
              </a:rPr>
              <a:t>th</a:t>
            </a:r>
            <a:r>
              <a:rPr lang="en-US" b="1" dirty="0">
                <a:latin typeface="Century Gothic" panose="020B0502020202020204" pitchFamily="34" charset="0"/>
              </a:rPr>
              <a:t>!</a:t>
            </a:r>
          </a:p>
          <a:p>
            <a:pPr lvl="1"/>
            <a:r>
              <a:rPr lang="en-US" dirty="0">
                <a:latin typeface="Century Gothic" panose="020B0502020202020204" pitchFamily="34" charset="0"/>
              </a:rPr>
              <a:t>Flying back early from REM run experiment as session leader</a:t>
            </a:r>
          </a:p>
          <a:p>
            <a:pPr lvl="1"/>
            <a:endParaRPr lang="en-US" sz="1000" dirty="0">
              <a:latin typeface="Century Gothic" panose="020B0502020202020204" pitchFamily="34" charset="0"/>
            </a:endParaRPr>
          </a:p>
          <a:p>
            <a:r>
              <a:rPr lang="en-US" b="1" dirty="0">
                <a:latin typeface="Century Gothic" panose="020B0502020202020204" pitchFamily="34" charset="0"/>
              </a:rPr>
              <a:t>Several steps will be taken to isolate the RE wave-particles effects:</a:t>
            </a:r>
          </a:p>
          <a:p>
            <a:pPr marL="685800" lvl="1" indent="-342900">
              <a:buFont typeface="+mj-lt"/>
              <a:buAutoNum type="arabicPeriod"/>
            </a:pPr>
            <a:r>
              <a:rPr lang="en-US" u="sng" dirty="0">
                <a:latin typeface="Century Gothic" panose="020B0502020202020204" pitchFamily="34" charset="0"/>
              </a:rPr>
              <a:t>Pure D2 MGI </a:t>
            </a:r>
            <a:r>
              <a:rPr lang="en-US" dirty="0">
                <a:latin typeface="Century Gothic" panose="020B0502020202020204" pitchFamily="34" charset="0"/>
              </a:rPr>
              <a:t>will be used instead of helium to increase plasma density to O2 cutoff </a:t>
            </a:r>
          </a:p>
          <a:p>
            <a:pPr marL="685800" lvl="1" indent="-342900">
              <a:buFont typeface="+mj-lt"/>
              <a:buAutoNum type="arabicPeriod"/>
            </a:pPr>
            <a:r>
              <a:rPr lang="en-US" dirty="0">
                <a:latin typeface="Century Gothic" panose="020B0502020202020204" pitchFamily="34" charset="0"/>
              </a:rPr>
              <a:t>Delay will be taken between MGI and OXB application to allow </a:t>
            </a:r>
            <a:r>
              <a:rPr lang="en-US" dirty="0" err="1">
                <a:latin typeface="Century Gothic" panose="020B0502020202020204" pitchFamily="34" charset="0"/>
              </a:rPr>
              <a:t>Ar</a:t>
            </a:r>
            <a:r>
              <a:rPr lang="en-US" dirty="0">
                <a:latin typeface="Century Gothic" panose="020B0502020202020204" pitchFamily="34" charset="0"/>
              </a:rPr>
              <a:t> to be purged</a:t>
            </a:r>
          </a:p>
          <a:p>
            <a:pPr marL="685800" lvl="1" indent="-342900">
              <a:buFont typeface="+mj-lt"/>
              <a:buAutoNum type="arabicPeriod"/>
            </a:pPr>
            <a:endParaRPr lang="en-US" sz="1000" dirty="0">
              <a:latin typeface="Century Gothic" panose="020B0502020202020204" pitchFamily="34" charset="0"/>
            </a:endParaRPr>
          </a:p>
          <a:p>
            <a:r>
              <a:rPr lang="en-US" b="1" dirty="0">
                <a:latin typeface="Century Gothic" panose="020B0502020202020204" pitchFamily="34" charset="0"/>
              </a:rPr>
              <a:t>New gyrotrons will allow direct comparison between X-mode, OXB, and non-OXB O-mode</a:t>
            </a:r>
          </a:p>
          <a:p>
            <a:pPr lvl="1"/>
            <a:endParaRPr lang="en-US" b="1" dirty="0">
              <a:latin typeface="Century Gothic" panose="020B0502020202020204" pitchFamily="34" charset="0"/>
            </a:endParaRPr>
          </a:p>
        </p:txBody>
      </p:sp>
      <p:pic>
        <p:nvPicPr>
          <p:cNvPr id="12" name="Google Shape;119;p3" descr="g_yZe_m637w8KJ2N344h33oBst--7EuEUcHcdapLc5k-NbFJdtiE8ozM15B4qVrgPmCYUT9p7GSKr7d1kGzEgTOc2Tbkrc3SNPy9vsFSPso6ps1ptVgaPNtEGs-4BRCk62BUBKDBDynM27_El1BSFmWCyolTX-0M.png">
            <a:extLst>
              <a:ext uri="{FF2B5EF4-FFF2-40B4-BE49-F238E27FC236}">
                <a16:creationId xmlns:a16="http://schemas.microsoft.com/office/drawing/2014/main" id="{3D635A29-A8B5-A8AC-A39B-AE9A49ABEE92}"/>
              </a:ext>
            </a:extLst>
          </p:cNvPr>
          <p:cNvPicPr preferRelativeResize="0">
            <a:picLocks noGrp="1" noChangeAspect="1"/>
          </p:cNvPicPr>
          <p:nvPr>
            <p:ph sz="half" idx="2"/>
          </p:nvPr>
        </p:nvPicPr>
        <p:blipFill rotWithShape="1">
          <a:blip r:embed="rId2">
            <a:alphaModFix/>
          </a:blip>
          <a:srcRect t="2759" r="1355"/>
          <a:stretch/>
        </p:blipFill>
        <p:spPr>
          <a:xfrm>
            <a:off x="6374081" y="1641051"/>
            <a:ext cx="5560619" cy="3575898"/>
          </a:xfrm>
          <a:prstGeom prst="rect">
            <a:avLst/>
          </a:prstGeom>
          <a:noFill/>
          <a:ln>
            <a:noFill/>
          </a:ln>
        </p:spPr>
      </p:pic>
      <p:sp>
        <p:nvSpPr>
          <p:cNvPr id="14" name="Rectangle 13">
            <a:extLst>
              <a:ext uri="{FF2B5EF4-FFF2-40B4-BE49-F238E27FC236}">
                <a16:creationId xmlns:a16="http://schemas.microsoft.com/office/drawing/2014/main" id="{DC9D49B3-E331-6950-1911-408A8B4B8787}"/>
              </a:ext>
            </a:extLst>
          </p:cNvPr>
          <p:cNvSpPr/>
          <p:nvPr/>
        </p:nvSpPr>
        <p:spPr>
          <a:xfrm>
            <a:off x="10619137" y="5790281"/>
            <a:ext cx="1406154" cy="338554"/>
          </a:xfrm>
          <a:prstGeom prst="rect">
            <a:avLst/>
          </a:prstGeom>
          <a:noFill/>
        </p:spPr>
        <p:txBody>
          <a:bodyPr wrap="none" lIns="91440" tIns="45720" rIns="91440" bIns="45720">
            <a:spAutoFit/>
          </a:bodyPr>
          <a:lstStyle/>
          <a:p>
            <a:pPr algn="ctr"/>
            <a:r>
              <a:rPr lang="en-US" sz="16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P. Aleynikov</a:t>
            </a:r>
          </a:p>
        </p:txBody>
      </p:sp>
    </p:spTree>
    <p:extLst>
      <p:ext uri="{BB962C8B-B14F-4D97-AF65-F5344CB8AC3E}">
        <p14:creationId xmlns:p14="http://schemas.microsoft.com/office/powerpoint/2010/main" val="1627457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B798-D6E5-D488-4384-EB635D47F07B}"/>
              </a:ext>
            </a:extLst>
          </p:cNvPr>
          <p:cNvSpPr>
            <a:spLocks noGrp="1"/>
          </p:cNvSpPr>
          <p:nvPr>
            <p:ph type="title"/>
          </p:nvPr>
        </p:nvSpPr>
        <p:spPr/>
        <p:txBody>
          <a:bodyPr>
            <a:normAutofit fontScale="90000"/>
          </a:bodyPr>
          <a:lstStyle/>
          <a:p>
            <a:pPr algn="ctr"/>
            <a:r>
              <a:rPr lang="en-US" sz="4000" dirty="0">
                <a:latin typeface="Century Gothic" panose="020B0502020202020204" pitchFamily="34" charset="0"/>
              </a:rPr>
              <a:t>Outline</a:t>
            </a:r>
            <a:endParaRPr lang="en-US" sz="32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2093177-C725-23EA-2DBA-DFB8F4CBF24F}"/>
              </a:ext>
            </a:extLst>
          </p:cNvPr>
          <p:cNvSpPr>
            <a:spLocks noGrp="1"/>
          </p:cNvSpPr>
          <p:nvPr>
            <p:ph idx="1"/>
          </p:nvPr>
        </p:nvSpPr>
        <p:spPr>
          <a:xfrm>
            <a:off x="332028" y="975461"/>
            <a:ext cx="10967112" cy="5093230"/>
          </a:xfrm>
        </p:spPr>
        <p:txBody>
          <a:bodyPr>
            <a:noAutofit/>
          </a:bodyPr>
          <a:lstStyle/>
          <a:p>
            <a:pPr marL="514350" indent="-514350">
              <a:buFont typeface="+mj-lt"/>
              <a:buAutoNum type="arabicPeriod"/>
            </a:pPr>
            <a:r>
              <a:rPr lang="en-US" sz="2800" b="1" u="sng" dirty="0">
                <a:latin typeface="Century Gothic" panose="020B0502020202020204" pitchFamily="34" charset="0"/>
              </a:rPr>
              <a:t>Low Density Runaway Electron Flushing</a:t>
            </a:r>
          </a:p>
          <a:p>
            <a:pPr marL="857250" lvl="1" indent="-514350">
              <a:buFont typeface="+mj-lt"/>
              <a:buAutoNum type="alphaLcParenR"/>
            </a:pPr>
            <a:endParaRPr lang="en-US" sz="1000" dirty="0"/>
          </a:p>
          <a:p>
            <a:pPr marL="514350" indent="-514350">
              <a:buFont typeface="+mj-lt"/>
              <a:buAutoNum type="arabicPeriod"/>
            </a:pPr>
            <a:r>
              <a:rPr lang="en-US" sz="2800" b="1" u="sng" dirty="0"/>
              <a:t>EC OXB Mode-Conversion Experiment</a:t>
            </a:r>
          </a:p>
          <a:p>
            <a:pPr marL="514350" indent="-514350">
              <a:buFont typeface="+mj-lt"/>
              <a:buAutoNum type="arabicPeriod"/>
            </a:pPr>
            <a:endParaRPr lang="en-US" sz="1000" dirty="0"/>
          </a:p>
          <a:p>
            <a:pPr marL="514350" indent="-514350">
              <a:buFont typeface="+mj-lt"/>
              <a:buAutoNum type="arabicPeriod"/>
            </a:pPr>
            <a:r>
              <a:rPr lang="en-US" sz="2800" b="1" u="sng" dirty="0"/>
              <a:t>Benign Termination Experiment</a:t>
            </a:r>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Frontier Science Experiments </a:t>
            </a:r>
            <a:endParaRPr lang="en-US" sz="2800" b="1" dirty="0"/>
          </a:p>
          <a:p>
            <a:pPr marL="857250" lvl="1" indent="-514350">
              <a:buFont typeface="+mj-lt"/>
              <a:buAutoNum type="alphaLcParenR"/>
            </a:pPr>
            <a:r>
              <a:rPr lang="en-US" sz="2500" dirty="0"/>
              <a:t>LAPD</a:t>
            </a:r>
          </a:p>
          <a:p>
            <a:pPr marL="857250" lvl="1" indent="-514350">
              <a:buFont typeface="+mj-lt"/>
              <a:buAutoNum type="alphaLcParenR"/>
            </a:pPr>
            <a:r>
              <a:rPr lang="en-US" sz="2500" dirty="0"/>
              <a:t>MST</a:t>
            </a:r>
            <a:endParaRPr lang="en-US" sz="1000" b="1" dirty="0"/>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Conclusions</a:t>
            </a:r>
            <a:endParaRPr lang="en-US" sz="2800" b="1" u="sng" dirty="0">
              <a:latin typeface="Century Gothic" panose="020B0502020202020204" pitchFamily="34" charset="0"/>
            </a:endParaRPr>
          </a:p>
          <a:p>
            <a:pPr marL="457200" indent="-457200">
              <a:buFont typeface="+mj-lt"/>
              <a:buAutoNum type="arabicPeriod"/>
            </a:pPr>
            <a:endParaRPr lang="en-US" sz="2800" b="1" dirty="0">
              <a:latin typeface="Century Gothic" panose="020B0502020202020204" pitchFamily="34" charset="0"/>
            </a:endParaRPr>
          </a:p>
        </p:txBody>
      </p:sp>
      <p:sp>
        <p:nvSpPr>
          <p:cNvPr id="4" name="Rectangle 3">
            <a:extLst>
              <a:ext uri="{FF2B5EF4-FFF2-40B4-BE49-F238E27FC236}">
                <a16:creationId xmlns:a16="http://schemas.microsoft.com/office/drawing/2014/main" id="{87BB2278-A3D3-32A6-94FA-7EAADA9D3E6B}"/>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5B38C0FD-537B-4C97-BB45-2F1CA8CEF927}"/>
              </a:ext>
            </a:extLst>
          </p:cNvPr>
          <p:cNvSpPr/>
          <p:nvPr/>
        </p:nvSpPr>
        <p:spPr>
          <a:xfrm>
            <a:off x="838200" y="2400000"/>
            <a:ext cx="5452872" cy="46329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478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9DA1C5-1530-D277-9F6E-B268AA124E7A}"/>
              </a:ext>
            </a:extLst>
          </p:cNvPr>
          <p:cNvSpPr>
            <a:spLocks noGrp="1"/>
          </p:cNvSpPr>
          <p:nvPr>
            <p:ph sz="half" idx="1"/>
          </p:nvPr>
        </p:nvSpPr>
        <p:spPr>
          <a:xfrm>
            <a:off x="119865" y="1050752"/>
            <a:ext cx="6331735" cy="4957763"/>
          </a:xfrm>
        </p:spPr>
        <p:txBody>
          <a:bodyPr>
            <a:normAutofit/>
          </a:bodyPr>
          <a:lstStyle/>
          <a:p>
            <a:r>
              <a:rPr lang="en-US" b="1" dirty="0">
                <a:latin typeface="Century Gothic" panose="020B0502020202020204" pitchFamily="34" charset="0"/>
              </a:rPr>
              <a:t>Technique being developed to </a:t>
            </a:r>
            <a:r>
              <a:rPr lang="en-US" b="1" u="sng" dirty="0">
                <a:latin typeface="Century Gothic" panose="020B0502020202020204" pitchFamily="34" charset="0"/>
              </a:rPr>
              <a:t>safely terminate an existing RE beam </a:t>
            </a:r>
          </a:p>
          <a:p>
            <a:pPr marL="914400" lvl="1" indent="-457200">
              <a:buFont typeface="+mj-lt"/>
              <a:buAutoNum type="arabicPeriod"/>
            </a:pPr>
            <a:r>
              <a:rPr lang="en-US" dirty="0">
                <a:latin typeface="Century Gothic" panose="020B0502020202020204" pitchFamily="34" charset="0"/>
              </a:rPr>
              <a:t>Greatly increase energy deposition wetted area </a:t>
            </a:r>
          </a:p>
          <a:p>
            <a:pPr marL="914400" lvl="1" indent="-457200">
              <a:buFont typeface="+mj-lt"/>
              <a:buAutoNum type="arabicPeriod"/>
            </a:pPr>
            <a:r>
              <a:rPr lang="en-US" dirty="0">
                <a:latin typeface="Century Gothic" panose="020B0502020202020204" pitchFamily="34" charset="0"/>
              </a:rPr>
              <a:t>Does not rely in collisional damping </a:t>
            </a:r>
          </a:p>
          <a:p>
            <a:endParaRPr lang="en-US" sz="1200" dirty="0">
              <a:latin typeface="Century Gothic" panose="020B0502020202020204" pitchFamily="34" charset="0"/>
            </a:endParaRPr>
          </a:p>
          <a:p>
            <a:r>
              <a:rPr lang="en-US" b="1" u="sng" dirty="0">
                <a:latin typeface="Century Gothic" panose="020B0502020202020204" pitchFamily="34" charset="0"/>
              </a:rPr>
              <a:t>Procedure</a:t>
            </a:r>
            <a:r>
              <a:rPr lang="en-US" b="1" dirty="0">
                <a:latin typeface="Century Gothic" panose="020B0502020202020204" pitchFamily="34" charset="0"/>
              </a:rPr>
              <a:t>: </a:t>
            </a:r>
          </a:p>
          <a:p>
            <a:pPr marL="914400" lvl="1" indent="-457200">
              <a:buFont typeface="+mj-lt"/>
              <a:buAutoNum type="arabicPeriod"/>
            </a:pPr>
            <a:r>
              <a:rPr lang="en-US" b="1" dirty="0">
                <a:latin typeface="Century Gothic" panose="020B0502020202020204" pitchFamily="34" charset="0"/>
              </a:rPr>
              <a:t>RE beam is formed (killer </a:t>
            </a:r>
            <a:r>
              <a:rPr lang="en-US" b="1" dirty="0" err="1">
                <a:latin typeface="Century Gothic" panose="020B0502020202020204" pitchFamily="34" charset="0"/>
              </a:rPr>
              <a:t>Ar</a:t>
            </a:r>
            <a:r>
              <a:rPr lang="en-US" b="1" dirty="0">
                <a:latin typeface="Century Gothic" panose="020B0502020202020204" pitchFamily="34" charset="0"/>
              </a:rPr>
              <a:t> pellet)</a:t>
            </a:r>
          </a:p>
          <a:p>
            <a:pPr marL="914400" lvl="1" indent="-457200">
              <a:buFont typeface="+mj-lt"/>
              <a:buAutoNum type="arabicPeriod"/>
            </a:pPr>
            <a:r>
              <a:rPr lang="en-US" b="1" dirty="0">
                <a:latin typeface="Century Gothic" panose="020B0502020202020204" pitchFamily="34" charset="0"/>
              </a:rPr>
              <a:t>Secondary low-Z gas is puffed in (MGI) to recombined the background plasma</a:t>
            </a:r>
          </a:p>
          <a:p>
            <a:pPr marL="914400" lvl="1" indent="-457200">
              <a:buFont typeface="+mj-lt"/>
              <a:buAutoNum type="arabicPeriod"/>
            </a:pPr>
            <a:r>
              <a:rPr lang="en-US" b="1" dirty="0">
                <a:latin typeface="Century Gothic" panose="020B0502020202020204" pitchFamily="34" charset="0"/>
              </a:rPr>
              <a:t>Plasma equilibrium to driven towards low edge-q condition </a:t>
            </a:r>
          </a:p>
          <a:p>
            <a:pPr marL="1371600" lvl="2" indent="-457200">
              <a:buFont typeface="+mj-lt"/>
              <a:buAutoNum type="alphaLcParenR"/>
            </a:pPr>
            <a:r>
              <a:rPr lang="en-US" dirty="0">
                <a:latin typeface="Century Gothic" panose="020B0502020202020204" pitchFamily="34" charset="0"/>
              </a:rPr>
              <a:t>Increase plasma current </a:t>
            </a:r>
          </a:p>
          <a:p>
            <a:pPr marL="1371600" lvl="2" indent="-457200">
              <a:buFont typeface="+mj-lt"/>
              <a:buAutoNum type="alphaLcParenR"/>
            </a:pPr>
            <a:r>
              <a:rPr lang="en-US" dirty="0">
                <a:latin typeface="Century Gothic" panose="020B0502020202020204" pitchFamily="34" charset="0"/>
              </a:rPr>
              <a:t>Compress equilibrium (CP or VDE)</a:t>
            </a:r>
          </a:p>
          <a:p>
            <a:pPr marL="914400" lvl="1" indent="-457200">
              <a:buFont typeface="+mj-lt"/>
              <a:buAutoNum type="arabicPeriod"/>
            </a:pPr>
            <a:r>
              <a:rPr lang="en-US" b="1" dirty="0">
                <a:latin typeface="Century Gothic" panose="020B0502020202020204" pitchFamily="34" charset="0"/>
              </a:rPr>
              <a:t>Large MHD event terminates the plasma</a:t>
            </a:r>
          </a:p>
        </p:txBody>
      </p:sp>
      <p:sp>
        <p:nvSpPr>
          <p:cNvPr id="5" name="Date Placeholder 4">
            <a:extLst>
              <a:ext uri="{FF2B5EF4-FFF2-40B4-BE49-F238E27FC236}">
                <a16:creationId xmlns:a16="http://schemas.microsoft.com/office/drawing/2014/main" id="{1CBEB595-8551-72C8-3528-7F06876F1A2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0A3B07-E6E9-2B44-B800-999AB0DD7201}" type="datetime1">
              <a:rPr lang="en-US" smtClean="0"/>
              <a:pPr/>
              <a:t>6/10/24</a:t>
            </a:fld>
            <a:endParaRPr lang="en-US"/>
          </a:p>
        </p:txBody>
      </p:sp>
      <p:sp>
        <p:nvSpPr>
          <p:cNvPr id="7" name="Slide Number Placeholder 6">
            <a:extLst>
              <a:ext uri="{FF2B5EF4-FFF2-40B4-BE49-F238E27FC236}">
                <a16:creationId xmlns:a16="http://schemas.microsoft.com/office/drawing/2014/main" id="{504B7F7B-BBE9-106F-69DE-D486EDE7F8E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3A720D-46B7-6F4C-99CD-CC441B675002}" type="slidenum">
              <a:rPr lang="en-US" smtClean="0"/>
              <a:pPr/>
              <a:t>17</a:t>
            </a:fld>
            <a:endParaRPr lang="en-US"/>
          </a:p>
        </p:txBody>
      </p:sp>
      <p:sp>
        <p:nvSpPr>
          <p:cNvPr id="9" name="Title 1">
            <a:extLst>
              <a:ext uri="{FF2B5EF4-FFF2-40B4-BE49-F238E27FC236}">
                <a16:creationId xmlns:a16="http://schemas.microsoft.com/office/drawing/2014/main" id="{F5ED28C3-1682-F57B-6CDA-8F48203FB56A}"/>
              </a:ext>
            </a:extLst>
          </p:cNvPr>
          <p:cNvSpPr>
            <a:spLocks noGrp="1"/>
          </p:cNvSpPr>
          <p:nvPr>
            <p:ph type="title"/>
          </p:nvPr>
        </p:nvSpPr>
        <p:spPr>
          <a:xfrm>
            <a:off x="-465981" y="0"/>
            <a:ext cx="11973672" cy="867773"/>
          </a:xfrm>
        </p:spPr>
        <p:txBody>
          <a:bodyPr>
            <a:normAutofit/>
          </a:bodyPr>
          <a:lstStyle/>
          <a:p>
            <a:pPr algn="ctr"/>
            <a:r>
              <a:rPr lang="en-US" sz="3600" u="sng" dirty="0">
                <a:latin typeface="Century Gothic" panose="020B0502020202020204" pitchFamily="34" charset="0"/>
              </a:rPr>
              <a:t>Background</a:t>
            </a:r>
            <a:r>
              <a:rPr lang="en-US" sz="3600" dirty="0">
                <a:latin typeface="Century Gothic" panose="020B0502020202020204" pitchFamily="34" charset="0"/>
              </a:rPr>
              <a:t>: Benign Termination Strategy</a:t>
            </a:r>
          </a:p>
        </p:txBody>
      </p:sp>
      <p:pic>
        <p:nvPicPr>
          <p:cNvPr id="30" name="image1.png">
            <a:extLst>
              <a:ext uri="{FF2B5EF4-FFF2-40B4-BE49-F238E27FC236}">
                <a16:creationId xmlns:a16="http://schemas.microsoft.com/office/drawing/2014/main" id="{B92274EF-3DC4-889D-05C2-560617053995}"/>
              </a:ext>
            </a:extLst>
          </p:cNvPr>
          <p:cNvPicPr>
            <a:picLocks noGrp="1" noChangeAspect="1"/>
          </p:cNvPicPr>
          <p:nvPr>
            <p:ph sz="half" idx="2"/>
          </p:nvPr>
        </p:nvPicPr>
        <p:blipFill>
          <a:blip r:embed="rId2"/>
          <a:srcRect/>
          <a:stretch>
            <a:fillRect/>
          </a:stretch>
        </p:blipFill>
        <p:spPr>
          <a:xfrm>
            <a:off x="6714682" y="1670304"/>
            <a:ext cx="5132710" cy="3868683"/>
          </a:xfrm>
          <a:prstGeom prst="rect">
            <a:avLst/>
          </a:prstGeom>
          <a:ln/>
        </p:spPr>
      </p:pic>
    </p:spTree>
    <p:extLst>
      <p:ext uri="{BB962C8B-B14F-4D97-AF65-F5344CB8AC3E}">
        <p14:creationId xmlns:p14="http://schemas.microsoft.com/office/powerpoint/2010/main" val="3161423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4645E-B5CF-05B9-4917-484BA8F76175}"/>
              </a:ext>
            </a:extLst>
          </p:cNvPr>
          <p:cNvSpPr>
            <a:spLocks noGrp="1"/>
          </p:cNvSpPr>
          <p:nvPr>
            <p:ph type="title"/>
          </p:nvPr>
        </p:nvSpPr>
        <p:spPr>
          <a:xfrm>
            <a:off x="838200" y="124499"/>
            <a:ext cx="9591261" cy="514094"/>
          </a:xfrm>
        </p:spPr>
        <p:txBody>
          <a:bodyPr>
            <a:noAutofit/>
          </a:bodyPr>
          <a:lstStyle/>
          <a:p>
            <a:pPr algn="ctr"/>
            <a:r>
              <a:rPr lang="en-US" sz="2800" dirty="0"/>
              <a:t>DIII-D Benign Termination Designed to Answer Remaining Benign Termination Physics</a:t>
            </a:r>
          </a:p>
        </p:txBody>
      </p:sp>
      <p:sp>
        <p:nvSpPr>
          <p:cNvPr id="3" name="Content Placeholder 2">
            <a:extLst>
              <a:ext uri="{FF2B5EF4-FFF2-40B4-BE49-F238E27FC236}">
                <a16:creationId xmlns:a16="http://schemas.microsoft.com/office/drawing/2014/main" id="{9A1CAFDD-55EB-7100-1B1E-E241DD06B878}"/>
              </a:ext>
            </a:extLst>
          </p:cNvPr>
          <p:cNvSpPr>
            <a:spLocks noGrp="1"/>
          </p:cNvSpPr>
          <p:nvPr>
            <p:ph sz="half" idx="1"/>
          </p:nvPr>
        </p:nvSpPr>
        <p:spPr>
          <a:xfrm>
            <a:off x="276726" y="1063487"/>
            <a:ext cx="6015790" cy="5113476"/>
          </a:xfrm>
        </p:spPr>
        <p:txBody>
          <a:bodyPr>
            <a:normAutofit lnSpcReduction="10000"/>
          </a:bodyPr>
          <a:lstStyle/>
          <a:p>
            <a:r>
              <a:rPr lang="en-US" b="1" dirty="0"/>
              <a:t>Experiment will be split into two back-to-back half days:</a:t>
            </a:r>
          </a:p>
          <a:p>
            <a:pPr marL="685800" lvl="1" indent="-342900">
              <a:buFont typeface="+mj-lt"/>
              <a:buAutoNum type="arabicPeriod"/>
            </a:pPr>
            <a:r>
              <a:rPr lang="en-US" dirty="0">
                <a:solidFill>
                  <a:schemeClr val="accent1"/>
                </a:solidFill>
              </a:rPr>
              <a:t>MGI and fueling values will be used to </a:t>
            </a:r>
            <a:r>
              <a:rPr lang="en-US" u="sng" dirty="0">
                <a:solidFill>
                  <a:schemeClr val="accent1"/>
                </a:solidFill>
              </a:rPr>
              <a:t>scan the neutral pressure to identify recombination threshold</a:t>
            </a:r>
          </a:p>
          <a:p>
            <a:pPr lvl="2"/>
            <a:r>
              <a:rPr lang="en-US" dirty="0"/>
              <a:t>Effect of RE-current</a:t>
            </a:r>
          </a:p>
          <a:p>
            <a:pPr lvl="2"/>
            <a:r>
              <a:rPr lang="en-US" dirty="0"/>
              <a:t>Effect of </a:t>
            </a:r>
            <a:r>
              <a:rPr lang="en-US" dirty="0" err="1"/>
              <a:t>Ar</a:t>
            </a:r>
            <a:r>
              <a:rPr lang="en-US" dirty="0"/>
              <a:t> quantity </a:t>
            </a:r>
          </a:p>
          <a:p>
            <a:pPr lvl="1"/>
            <a:r>
              <a:rPr lang="en-US" dirty="0">
                <a:solidFill>
                  <a:schemeClr val="accent2"/>
                </a:solidFill>
              </a:rPr>
              <a:t>Access to benign termination at </a:t>
            </a:r>
            <a:r>
              <a:rPr lang="en-US" u="sng" dirty="0">
                <a:solidFill>
                  <a:schemeClr val="accent2"/>
                </a:solidFill>
              </a:rPr>
              <a:t>high neutral pressures</a:t>
            </a:r>
          </a:p>
          <a:p>
            <a:pPr lvl="2"/>
            <a:r>
              <a:rPr lang="en-US" dirty="0"/>
              <a:t>Effect of plasma current </a:t>
            </a:r>
          </a:p>
          <a:p>
            <a:pPr lvl="2"/>
            <a:r>
              <a:rPr lang="en-US" dirty="0"/>
              <a:t>Effect of compression rate</a:t>
            </a:r>
          </a:p>
          <a:p>
            <a:pPr marL="0" indent="0">
              <a:buNone/>
            </a:pPr>
            <a:endParaRPr lang="en-US" sz="1000" b="1" dirty="0"/>
          </a:p>
          <a:p>
            <a:r>
              <a:rPr lang="en-US" b="1" dirty="0"/>
              <a:t>Neutral partial pressure of D2 and </a:t>
            </a:r>
            <a:r>
              <a:rPr lang="en-US" b="1" dirty="0" err="1"/>
              <a:t>Ar</a:t>
            </a:r>
            <a:r>
              <a:rPr lang="en-US" b="1" dirty="0"/>
              <a:t> will be measured using Penning Gauges </a:t>
            </a:r>
          </a:p>
          <a:p>
            <a:endParaRPr lang="en-US" sz="1000" b="1" dirty="0"/>
          </a:p>
          <a:p>
            <a:r>
              <a:rPr lang="en-US" b="1" dirty="0"/>
              <a:t>Neutral pressure measurements will be compared to values obtained on European machines  </a:t>
            </a:r>
          </a:p>
        </p:txBody>
      </p:sp>
      <p:pic>
        <p:nvPicPr>
          <p:cNvPr id="5" name="image1.png">
            <a:extLst>
              <a:ext uri="{FF2B5EF4-FFF2-40B4-BE49-F238E27FC236}">
                <a16:creationId xmlns:a16="http://schemas.microsoft.com/office/drawing/2014/main" id="{BE9AFDA1-D212-53B0-23BF-F6454B72DF98}"/>
              </a:ext>
            </a:extLst>
          </p:cNvPr>
          <p:cNvPicPr>
            <a:picLocks noGrp="1" noChangeAspect="1"/>
          </p:cNvPicPr>
          <p:nvPr>
            <p:ph sz="half" idx="2"/>
          </p:nvPr>
        </p:nvPicPr>
        <p:blipFill>
          <a:blip r:embed="rId2"/>
          <a:srcRect/>
          <a:stretch>
            <a:fillRect/>
          </a:stretch>
        </p:blipFill>
        <p:spPr>
          <a:xfrm>
            <a:off x="6714682" y="1670304"/>
            <a:ext cx="5132710" cy="3868683"/>
          </a:xfrm>
          <a:prstGeom prst="rect">
            <a:avLst/>
          </a:prstGeom>
          <a:ln/>
        </p:spPr>
      </p:pic>
      <p:sp>
        <p:nvSpPr>
          <p:cNvPr id="7" name="Oval 6">
            <a:extLst>
              <a:ext uri="{FF2B5EF4-FFF2-40B4-BE49-F238E27FC236}">
                <a16:creationId xmlns:a16="http://schemas.microsoft.com/office/drawing/2014/main" id="{A104589E-71E8-4641-F7BA-88E07816608A}"/>
              </a:ext>
            </a:extLst>
          </p:cNvPr>
          <p:cNvSpPr/>
          <p:nvPr/>
        </p:nvSpPr>
        <p:spPr>
          <a:xfrm>
            <a:off x="8766048" y="2133600"/>
            <a:ext cx="1865376" cy="2743200"/>
          </a:xfrm>
          <a:prstGeom prst="ellipse">
            <a:avLst/>
          </a:prstGeom>
          <a:noFill/>
          <a:ln w="28575">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600413F-0613-06A2-66E5-08FA974ED660}"/>
              </a:ext>
            </a:extLst>
          </p:cNvPr>
          <p:cNvSpPr/>
          <p:nvPr/>
        </p:nvSpPr>
        <p:spPr>
          <a:xfrm>
            <a:off x="10546080" y="2133600"/>
            <a:ext cx="1045464" cy="2743200"/>
          </a:xfrm>
          <a:prstGeom prst="ellipse">
            <a:avLst/>
          </a:pr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972874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B798-D6E5-D488-4384-EB635D47F07B}"/>
              </a:ext>
            </a:extLst>
          </p:cNvPr>
          <p:cNvSpPr>
            <a:spLocks noGrp="1"/>
          </p:cNvSpPr>
          <p:nvPr>
            <p:ph type="title"/>
          </p:nvPr>
        </p:nvSpPr>
        <p:spPr/>
        <p:txBody>
          <a:bodyPr>
            <a:normAutofit fontScale="90000"/>
          </a:bodyPr>
          <a:lstStyle/>
          <a:p>
            <a:pPr algn="ctr"/>
            <a:r>
              <a:rPr lang="en-US" sz="4000" dirty="0">
                <a:latin typeface="Century Gothic" panose="020B0502020202020204" pitchFamily="34" charset="0"/>
              </a:rPr>
              <a:t>Outline</a:t>
            </a:r>
            <a:endParaRPr lang="en-US" sz="32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2093177-C725-23EA-2DBA-DFB8F4CBF24F}"/>
              </a:ext>
            </a:extLst>
          </p:cNvPr>
          <p:cNvSpPr>
            <a:spLocks noGrp="1"/>
          </p:cNvSpPr>
          <p:nvPr>
            <p:ph idx="1"/>
          </p:nvPr>
        </p:nvSpPr>
        <p:spPr>
          <a:xfrm>
            <a:off x="332028" y="975461"/>
            <a:ext cx="10967112" cy="5093230"/>
          </a:xfrm>
        </p:spPr>
        <p:txBody>
          <a:bodyPr>
            <a:noAutofit/>
          </a:bodyPr>
          <a:lstStyle/>
          <a:p>
            <a:pPr marL="514350" indent="-514350">
              <a:buFont typeface="+mj-lt"/>
              <a:buAutoNum type="arabicPeriod"/>
            </a:pPr>
            <a:r>
              <a:rPr lang="en-US" sz="2800" b="1" u="sng" dirty="0">
                <a:latin typeface="Century Gothic" panose="020B0502020202020204" pitchFamily="34" charset="0"/>
              </a:rPr>
              <a:t>Low Density Runaway Electron Flushing</a:t>
            </a:r>
          </a:p>
          <a:p>
            <a:pPr marL="857250" lvl="1" indent="-514350">
              <a:buFont typeface="+mj-lt"/>
              <a:buAutoNum type="alphaLcParenR"/>
            </a:pPr>
            <a:endParaRPr lang="en-US" sz="1000" dirty="0"/>
          </a:p>
          <a:p>
            <a:pPr marL="514350" indent="-514350">
              <a:buFont typeface="+mj-lt"/>
              <a:buAutoNum type="arabicPeriod"/>
            </a:pPr>
            <a:r>
              <a:rPr lang="en-US" sz="2800" b="1" u="sng" dirty="0"/>
              <a:t>EC OXB Mode-Conversion Experiment</a:t>
            </a:r>
          </a:p>
          <a:p>
            <a:pPr marL="514350" indent="-514350">
              <a:buFont typeface="+mj-lt"/>
              <a:buAutoNum type="arabicPeriod"/>
            </a:pPr>
            <a:endParaRPr lang="en-US" sz="1000" dirty="0"/>
          </a:p>
          <a:p>
            <a:pPr marL="514350" indent="-514350">
              <a:buFont typeface="+mj-lt"/>
              <a:buAutoNum type="arabicPeriod"/>
            </a:pPr>
            <a:r>
              <a:rPr lang="en-US" sz="2800" b="1" u="sng" dirty="0"/>
              <a:t>Benign Termination Experiment</a:t>
            </a:r>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Frontier Science Experiments </a:t>
            </a:r>
            <a:endParaRPr lang="en-US" sz="2800" b="1" dirty="0"/>
          </a:p>
          <a:p>
            <a:pPr marL="857250" lvl="1" indent="-514350">
              <a:buFont typeface="+mj-lt"/>
              <a:buAutoNum type="alphaLcParenR"/>
            </a:pPr>
            <a:r>
              <a:rPr lang="en-US" sz="2500" dirty="0"/>
              <a:t>LAPD</a:t>
            </a:r>
          </a:p>
          <a:p>
            <a:pPr marL="857250" lvl="1" indent="-514350">
              <a:buFont typeface="+mj-lt"/>
              <a:buAutoNum type="alphaLcParenR"/>
            </a:pPr>
            <a:r>
              <a:rPr lang="en-US" sz="2500" dirty="0"/>
              <a:t>MST</a:t>
            </a:r>
            <a:endParaRPr lang="en-US" sz="1000" b="1" dirty="0"/>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Conclusions</a:t>
            </a:r>
            <a:endParaRPr lang="en-US" sz="2800" b="1" u="sng" dirty="0">
              <a:latin typeface="Century Gothic" panose="020B0502020202020204" pitchFamily="34" charset="0"/>
            </a:endParaRPr>
          </a:p>
          <a:p>
            <a:pPr marL="457200" indent="-457200">
              <a:buFont typeface="+mj-lt"/>
              <a:buAutoNum type="arabicPeriod"/>
            </a:pPr>
            <a:endParaRPr lang="en-US" sz="2800" b="1" dirty="0">
              <a:latin typeface="Century Gothic" panose="020B0502020202020204" pitchFamily="34" charset="0"/>
            </a:endParaRPr>
          </a:p>
        </p:txBody>
      </p:sp>
      <p:sp>
        <p:nvSpPr>
          <p:cNvPr id="4" name="Rectangle 3">
            <a:extLst>
              <a:ext uri="{FF2B5EF4-FFF2-40B4-BE49-F238E27FC236}">
                <a16:creationId xmlns:a16="http://schemas.microsoft.com/office/drawing/2014/main" id="{87BB2278-A3D3-32A6-94FA-7EAADA9D3E6B}"/>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5B38C0FD-537B-4C97-BB45-2F1CA8CEF927}"/>
              </a:ext>
            </a:extLst>
          </p:cNvPr>
          <p:cNvSpPr/>
          <p:nvPr/>
        </p:nvSpPr>
        <p:spPr>
          <a:xfrm>
            <a:off x="1231392" y="3558449"/>
            <a:ext cx="950976" cy="378053"/>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617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D5255-F006-D642-6777-2E89D7BBDA86}"/>
              </a:ext>
            </a:extLst>
          </p:cNvPr>
          <p:cNvSpPr>
            <a:spLocks noGrp="1"/>
          </p:cNvSpPr>
          <p:nvPr>
            <p:ph type="title"/>
          </p:nvPr>
        </p:nvSpPr>
        <p:spPr/>
        <p:txBody>
          <a:bodyPr>
            <a:noAutofit/>
          </a:bodyPr>
          <a:lstStyle/>
          <a:p>
            <a:pPr algn="ctr"/>
            <a:r>
              <a:rPr lang="en-US" sz="3600" dirty="0">
                <a:latin typeface="Century Gothic" panose="020B0502020202020204" pitchFamily="34" charset="0"/>
              </a:rPr>
              <a:t>Motivation</a:t>
            </a:r>
          </a:p>
        </p:txBody>
      </p:sp>
      <p:sp>
        <p:nvSpPr>
          <p:cNvPr id="5" name="Content Placeholder 4">
            <a:extLst>
              <a:ext uri="{FF2B5EF4-FFF2-40B4-BE49-F238E27FC236}">
                <a16:creationId xmlns:a16="http://schemas.microsoft.com/office/drawing/2014/main" id="{8BC65F2E-45CB-637B-79B4-A7C3B88BC4AD}"/>
              </a:ext>
            </a:extLst>
          </p:cNvPr>
          <p:cNvSpPr>
            <a:spLocks noGrp="1"/>
          </p:cNvSpPr>
          <p:nvPr>
            <p:ph idx="1"/>
          </p:nvPr>
        </p:nvSpPr>
        <p:spPr>
          <a:xfrm>
            <a:off x="352851" y="1056438"/>
            <a:ext cx="11486297" cy="5093230"/>
          </a:xfrm>
        </p:spPr>
        <p:txBody>
          <a:bodyPr>
            <a:normAutofit/>
          </a:bodyPr>
          <a:lstStyle/>
          <a:p>
            <a:r>
              <a:rPr lang="en-US" sz="2400" b="1" dirty="0"/>
              <a:t>Runaway electrons (REs) can be created during plasma </a:t>
            </a:r>
            <a:r>
              <a:rPr lang="en-US" sz="2400" b="1" u="sng" dirty="0"/>
              <a:t>start-up and tokamak disruptions</a:t>
            </a:r>
          </a:p>
          <a:p>
            <a:pPr lvl="1"/>
            <a:r>
              <a:rPr lang="en-US" sz="2400" dirty="0"/>
              <a:t>Pose a severe risk to plasma-facing and water-cooled components </a:t>
            </a:r>
          </a:p>
          <a:p>
            <a:pPr lvl="1"/>
            <a:endParaRPr lang="en-US" sz="1000" dirty="0"/>
          </a:p>
          <a:p>
            <a:r>
              <a:rPr lang="en-US" sz="2400" b="1" dirty="0"/>
              <a:t>While the injection of high-Z impurities is capable of collisionally lowering the energy of REs it </a:t>
            </a:r>
            <a:r>
              <a:rPr lang="en-US" sz="2400" b="1" u="sng" dirty="0"/>
              <a:t>does not appear to be sufficient in machines with larger stored energy</a:t>
            </a:r>
          </a:p>
          <a:p>
            <a:pPr lvl="1"/>
            <a:r>
              <a:rPr lang="en-US" sz="2100" dirty="0"/>
              <a:t>New mitigation techniques are therefore required </a:t>
            </a:r>
          </a:p>
          <a:p>
            <a:pPr lvl="1"/>
            <a:endParaRPr lang="en-US" sz="1000" b="1" dirty="0"/>
          </a:p>
          <a:p>
            <a:r>
              <a:rPr lang="en-US" sz="2400" b="1" dirty="0"/>
              <a:t>The </a:t>
            </a:r>
            <a:r>
              <a:rPr lang="en-US" sz="2400" b="1" u="sng" dirty="0"/>
              <a:t>low-Z benign termination technique</a:t>
            </a:r>
            <a:r>
              <a:rPr lang="en-US" sz="2400" b="1" dirty="0"/>
              <a:t> has been shown to safely terminate dangerous RE beams on DIII-D and JET</a:t>
            </a:r>
          </a:p>
          <a:p>
            <a:endParaRPr lang="en-US" sz="1000" b="1" dirty="0"/>
          </a:p>
          <a:p>
            <a:r>
              <a:rPr lang="en-US" sz="2400" b="1" dirty="0"/>
              <a:t>The interaction with plasma waves has been </a:t>
            </a:r>
            <a:r>
              <a:rPr lang="en-US" sz="2400" b="1" u="sng" dirty="0"/>
              <a:t>shown to significantly alter the distribution function</a:t>
            </a:r>
            <a:r>
              <a:rPr lang="en-US" sz="2400" b="1" dirty="0"/>
              <a:t> of relativistic electrons </a:t>
            </a:r>
          </a:p>
          <a:p>
            <a:endParaRPr lang="en-US" sz="2400" dirty="0"/>
          </a:p>
          <a:p>
            <a:pPr lvl="1"/>
            <a:endParaRPr lang="en-US" sz="2400" dirty="0"/>
          </a:p>
          <a:p>
            <a:pPr marL="0" indent="0">
              <a:buNone/>
            </a:pPr>
            <a:endParaRPr lang="en-US" sz="2400" dirty="0"/>
          </a:p>
        </p:txBody>
      </p:sp>
      <p:sp>
        <p:nvSpPr>
          <p:cNvPr id="3" name="Rectangle 2">
            <a:extLst>
              <a:ext uri="{FF2B5EF4-FFF2-40B4-BE49-F238E27FC236}">
                <a16:creationId xmlns:a16="http://schemas.microsoft.com/office/drawing/2014/main" id="{A9F87BC6-9F12-E377-933D-1B9391CF198F}"/>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837767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5F6C-C654-9FDF-6357-378F3585AE9B}"/>
              </a:ext>
            </a:extLst>
          </p:cNvPr>
          <p:cNvSpPr>
            <a:spLocks noGrp="1"/>
          </p:cNvSpPr>
          <p:nvPr>
            <p:ph type="title"/>
          </p:nvPr>
        </p:nvSpPr>
        <p:spPr>
          <a:xfrm>
            <a:off x="838200" y="147763"/>
            <a:ext cx="9591261" cy="514094"/>
          </a:xfrm>
        </p:spPr>
        <p:txBody>
          <a:bodyPr>
            <a:noAutofit/>
          </a:bodyPr>
          <a:lstStyle/>
          <a:p>
            <a:pPr algn="ctr"/>
            <a:r>
              <a:rPr lang="en-US" sz="2800" dirty="0"/>
              <a:t>Effect of Externally Injected Whistlers to be Studied on LAPD</a:t>
            </a:r>
          </a:p>
        </p:txBody>
      </p:sp>
      <p:sp>
        <p:nvSpPr>
          <p:cNvPr id="3" name="Content Placeholder 2">
            <a:extLst>
              <a:ext uri="{FF2B5EF4-FFF2-40B4-BE49-F238E27FC236}">
                <a16:creationId xmlns:a16="http://schemas.microsoft.com/office/drawing/2014/main" id="{B361A417-C689-FD8F-BF8A-21EAF6342A5E}"/>
              </a:ext>
            </a:extLst>
          </p:cNvPr>
          <p:cNvSpPr>
            <a:spLocks noGrp="1"/>
          </p:cNvSpPr>
          <p:nvPr>
            <p:ph sz="half" idx="1"/>
          </p:nvPr>
        </p:nvSpPr>
        <p:spPr>
          <a:xfrm>
            <a:off x="304800" y="978143"/>
            <a:ext cx="6193536" cy="5113476"/>
          </a:xfrm>
        </p:spPr>
        <p:txBody>
          <a:bodyPr>
            <a:normAutofit/>
          </a:bodyPr>
          <a:lstStyle/>
          <a:p>
            <a:r>
              <a:rPr lang="en-US" b="1" dirty="0"/>
              <a:t>Relativistic electrons will be created using the </a:t>
            </a:r>
            <a:r>
              <a:rPr lang="en-US" b="1" u="sng" dirty="0"/>
              <a:t>RF hot-electron ring source</a:t>
            </a:r>
            <a:r>
              <a:rPr lang="en-US" b="1" dirty="0"/>
              <a:t> </a:t>
            </a:r>
          </a:p>
          <a:p>
            <a:pPr lvl="1"/>
            <a:r>
              <a:rPr lang="en-US" dirty="0"/>
              <a:t>Maximum RE energy: 100s keV</a:t>
            </a:r>
          </a:p>
          <a:p>
            <a:pPr lvl="1"/>
            <a:r>
              <a:rPr lang="en-US" dirty="0"/>
              <a:t>REs will have mainly perpendicular energy </a:t>
            </a:r>
          </a:p>
          <a:p>
            <a:pPr lvl="1"/>
            <a:endParaRPr lang="en-US" dirty="0"/>
          </a:p>
          <a:p>
            <a:r>
              <a:rPr lang="en-US" b="1" u="sng" dirty="0"/>
              <a:t>Magnetic mirror configuration</a:t>
            </a:r>
            <a:r>
              <a:rPr lang="en-US" b="1" dirty="0"/>
              <a:t> will be used with whistler waves fired along magnetic field line</a:t>
            </a:r>
          </a:p>
          <a:p>
            <a:endParaRPr lang="en-US" b="1" dirty="0"/>
          </a:p>
          <a:p>
            <a:r>
              <a:rPr lang="en-US" b="1" dirty="0"/>
              <a:t>Rough experimental plan: </a:t>
            </a:r>
          </a:p>
          <a:p>
            <a:pPr marL="800100" lvl="1" indent="-457200">
              <a:buFont typeface="+mj-lt"/>
              <a:buAutoNum type="arabicPeriod"/>
            </a:pPr>
            <a:r>
              <a:rPr lang="en-US" dirty="0">
                <a:effectLst/>
                <a:latin typeface="Helvetica" pitchFamily="2" charset="0"/>
              </a:rPr>
              <a:t>Create optimal pulse with low magnetic field (400G) and high density (4e12 cm-3). </a:t>
            </a:r>
          </a:p>
          <a:p>
            <a:pPr marL="800100" lvl="1" indent="-457200">
              <a:buFont typeface="+mj-lt"/>
              <a:buAutoNum type="arabicPeriod"/>
            </a:pPr>
            <a:r>
              <a:rPr lang="en-US" dirty="0">
                <a:effectLst/>
                <a:latin typeface="Helvetica" pitchFamily="2" charset="0"/>
              </a:rPr>
              <a:t>Helicon and scintillator diagnostic commissioning</a:t>
            </a:r>
          </a:p>
          <a:p>
            <a:pPr marL="800100" lvl="1" indent="-457200">
              <a:buFont typeface="+mj-lt"/>
              <a:buAutoNum type="arabicPeriod"/>
            </a:pPr>
            <a:r>
              <a:rPr lang="en-US" dirty="0">
                <a:effectLst/>
                <a:latin typeface="Helvetica" pitchFamily="2" charset="0"/>
              </a:rPr>
              <a:t>Scattering parameter scans (density and field)</a:t>
            </a:r>
          </a:p>
        </p:txBody>
      </p:sp>
      <p:pic>
        <p:nvPicPr>
          <p:cNvPr id="19" name="Content Placeholder 18">
            <a:extLst>
              <a:ext uri="{FF2B5EF4-FFF2-40B4-BE49-F238E27FC236}">
                <a16:creationId xmlns:a16="http://schemas.microsoft.com/office/drawing/2014/main" id="{47866C2B-4B64-B7C0-16B6-A54D7D224437}"/>
              </a:ext>
            </a:extLst>
          </p:cNvPr>
          <p:cNvPicPr>
            <a:picLocks noGrp="1" noChangeAspect="1"/>
          </p:cNvPicPr>
          <p:nvPr>
            <p:ph sz="half" idx="2"/>
          </p:nvPr>
        </p:nvPicPr>
        <p:blipFill>
          <a:blip r:embed="rId2"/>
          <a:stretch>
            <a:fillRect/>
          </a:stretch>
        </p:blipFill>
        <p:spPr>
          <a:xfrm>
            <a:off x="6269739" y="1877968"/>
            <a:ext cx="5808118" cy="3102063"/>
          </a:xfrm>
        </p:spPr>
      </p:pic>
      <p:sp>
        <p:nvSpPr>
          <p:cNvPr id="20" name="Rectangle 19">
            <a:extLst>
              <a:ext uri="{FF2B5EF4-FFF2-40B4-BE49-F238E27FC236}">
                <a16:creationId xmlns:a16="http://schemas.microsoft.com/office/drawing/2014/main" id="{76BC7350-1F70-A07B-788C-D472576437F5}"/>
              </a:ext>
            </a:extLst>
          </p:cNvPr>
          <p:cNvSpPr/>
          <p:nvPr/>
        </p:nvSpPr>
        <p:spPr>
          <a:xfrm>
            <a:off x="10986221" y="5934532"/>
            <a:ext cx="1205779" cy="523220"/>
          </a:xfrm>
          <a:prstGeom prst="rect">
            <a:avLst/>
          </a:prstGeom>
          <a:noFill/>
        </p:spPr>
        <p:txBody>
          <a:bodyPr wrap="none" lIns="91440" tIns="45720" rIns="91440" bIns="45720">
            <a:spAutoFit/>
          </a:bodyPr>
          <a:lstStyle/>
          <a:p>
            <a:pPr algn="ctr"/>
            <a:r>
              <a:rPr lang="en-US" sz="1200" b="1" dirty="0">
                <a:latin typeface="Century Gothic" panose="020B0502020202020204" pitchFamily="34" charset="0"/>
              </a:rPr>
              <a:t>H. Choudhury</a:t>
            </a:r>
          </a:p>
          <a:p>
            <a:pPr algn="ctr"/>
            <a:endParaRPr lang="en-US" sz="16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4" name="Rectangle 3">
            <a:extLst>
              <a:ext uri="{FF2B5EF4-FFF2-40B4-BE49-F238E27FC236}">
                <a16:creationId xmlns:a16="http://schemas.microsoft.com/office/drawing/2014/main" id="{6EB08F1E-73B7-B51D-B27C-2B0DA1AFB3FD}"/>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409023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5F6C-C654-9FDF-6357-378F3585AE9B}"/>
              </a:ext>
            </a:extLst>
          </p:cNvPr>
          <p:cNvSpPr>
            <a:spLocks noGrp="1"/>
          </p:cNvSpPr>
          <p:nvPr>
            <p:ph type="title"/>
          </p:nvPr>
        </p:nvSpPr>
        <p:spPr>
          <a:xfrm>
            <a:off x="838200" y="147763"/>
            <a:ext cx="9591261" cy="514094"/>
          </a:xfrm>
        </p:spPr>
        <p:txBody>
          <a:bodyPr>
            <a:noAutofit/>
          </a:bodyPr>
          <a:lstStyle/>
          <a:p>
            <a:pPr algn="ctr"/>
            <a:r>
              <a:rPr lang="en-US" sz="2800" dirty="0"/>
              <a:t>Plasma Parameters will be Leveraged to Explore Different Resonance Conditions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361A417-C689-FD8F-BF8A-21EAF6342A5E}"/>
                  </a:ext>
                </a:extLst>
              </p:cNvPr>
              <p:cNvSpPr>
                <a:spLocks noGrp="1"/>
              </p:cNvSpPr>
              <p:nvPr>
                <p:ph sz="half" idx="1"/>
              </p:nvPr>
            </p:nvSpPr>
            <p:spPr>
              <a:xfrm>
                <a:off x="452230" y="1039103"/>
                <a:ext cx="5546234" cy="5113476"/>
              </a:xfrm>
            </p:spPr>
            <p:txBody>
              <a:bodyPr>
                <a:normAutofit fontScale="92500" lnSpcReduction="10000"/>
              </a:bodyPr>
              <a:lstStyle/>
              <a:p>
                <a:r>
                  <a:rPr lang="en-US" b="1" dirty="0"/>
                  <a:t>Colleagues at Los Alamos provided us with a </a:t>
                </a:r>
                <a:r>
                  <a:rPr lang="en-US" b="1" u="sng" dirty="0"/>
                  <a:t>momentum space engineering tool</a:t>
                </a:r>
                <a:r>
                  <a:rPr lang="en-US" b="1" dirty="0"/>
                  <a:t> to explore resonance locations</a:t>
                </a:r>
              </a:p>
              <a:p>
                <a:pPr lvl="1"/>
                <a:r>
                  <a:rPr lang="en-US" dirty="0"/>
                  <a:t>Numerical simulation employs the quasilinear diffusion operator in the relativistic Fokker-Planck equation</a:t>
                </a:r>
              </a:p>
              <a:p>
                <a:endParaRPr lang="en-US" sz="1000" b="1" dirty="0"/>
              </a:p>
              <a:p>
                <a:r>
                  <a:rPr lang="en-US" b="1" dirty="0"/>
                  <a:t>Predicts location of three </a:t>
                </a:r>
                <a:r>
                  <a:rPr lang="en-US" b="1" u="sng" dirty="0"/>
                  <a:t>primary Whistler resonances</a:t>
                </a:r>
                <a:r>
                  <a:rPr lang="en-US" b="1" dirty="0"/>
                  <a:t> (</a:t>
                </a:r>
                <a14:m>
                  <m:oMath xmlns:m="http://schemas.openxmlformats.org/officeDocument/2006/math">
                    <m:r>
                      <a:rPr lang="en-US" b="1" i="1" smtClean="0">
                        <a:latin typeface="Cambria Math" panose="02040503050406030204" pitchFamily="18" charset="0"/>
                      </a:rPr>
                      <m:t>𝒍</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m:t>
                    </m:r>
                  </m:oMath>
                </a14:m>
                <a:r>
                  <a:rPr lang="en-US" b="1" dirty="0"/>
                  <a:t>)</a:t>
                </a:r>
              </a:p>
              <a:p>
                <a:pPr lvl="1"/>
                <a:r>
                  <a:rPr lang="en-US" dirty="0"/>
                  <a:t>Inputs: Wave frequency, plasma density, toroidal field, electric field, theta, and Zeff</a:t>
                </a:r>
              </a:p>
              <a:p>
                <a:endParaRPr lang="en-US" sz="1100" b="1" dirty="0"/>
              </a:p>
              <a:p>
                <a:r>
                  <a:rPr lang="en-US" b="1" dirty="0"/>
                  <a:t>Location of resonance in momentum space </a:t>
                </a:r>
                <a:r>
                  <a:rPr lang="en-US" b="1" u="sng" dirty="0"/>
                  <a:t>depends on background plasma density and magnetic field</a:t>
                </a:r>
              </a:p>
              <a:p>
                <a:endParaRPr lang="en-US" sz="1100" b="1" dirty="0"/>
              </a:p>
              <a:p>
                <a:r>
                  <a:rPr lang="en-US" b="1" dirty="0"/>
                  <a:t>Co and Counter-injection allows different resonances to be selected </a:t>
                </a:r>
              </a:p>
              <a:p>
                <a:pPr lvl="1"/>
                <a:r>
                  <a:rPr lang="en-US" dirty="0"/>
                  <a:t>Normal, Cherenkov, or Anomalous</a:t>
                </a:r>
              </a:p>
            </p:txBody>
          </p:sp>
        </mc:Choice>
        <mc:Fallback>
          <p:sp>
            <p:nvSpPr>
              <p:cNvPr id="3" name="Content Placeholder 2">
                <a:extLst>
                  <a:ext uri="{FF2B5EF4-FFF2-40B4-BE49-F238E27FC236}">
                    <a16:creationId xmlns:a16="http://schemas.microsoft.com/office/drawing/2014/main" id="{B361A417-C689-FD8F-BF8A-21EAF6342A5E}"/>
                  </a:ext>
                </a:extLst>
              </p:cNvPr>
              <p:cNvSpPr>
                <a:spLocks noGrp="1" noRot="1" noChangeAspect="1" noMove="1" noResize="1" noEditPoints="1" noAdjustHandles="1" noChangeArrowheads="1" noChangeShapeType="1" noTextEdit="1"/>
              </p:cNvSpPr>
              <p:nvPr>
                <p:ph sz="half" idx="1"/>
              </p:nvPr>
            </p:nvSpPr>
            <p:spPr>
              <a:xfrm>
                <a:off x="452230" y="1039103"/>
                <a:ext cx="5546234" cy="5113476"/>
              </a:xfrm>
              <a:blipFill>
                <a:blip r:embed="rId2"/>
                <a:stretch>
                  <a:fillRect l="-685" t="-1733" r="-457"/>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6EAE7638-8369-F128-48A8-B50A18D04FF7}"/>
              </a:ext>
            </a:extLst>
          </p:cNvPr>
          <p:cNvPicPr>
            <a:picLocks noGrp="1" noChangeAspect="1"/>
          </p:cNvPicPr>
          <p:nvPr>
            <p:ph sz="half" idx="2"/>
          </p:nvPr>
        </p:nvPicPr>
        <p:blipFill>
          <a:blip r:embed="rId3"/>
          <a:stretch>
            <a:fillRect/>
          </a:stretch>
        </p:blipFill>
        <p:spPr>
          <a:xfrm>
            <a:off x="6096000" y="2235663"/>
            <a:ext cx="5909860" cy="2386674"/>
          </a:xfrm>
        </p:spPr>
      </p:pic>
      <p:sp>
        <p:nvSpPr>
          <p:cNvPr id="6" name="Rectangle 5">
            <a:extLst>
              <a:ext uri="{FF2B5EF4-FFF2-40B4-BE49-F238E27FC236}">
                <a16:creationId xmlns:a16="http://schemas.microsoft.com/office/drawing/2014/main" id="{70D2E9A7-CE03-789A-FED0-CF2755015C06}"/>
              </a:ext>
            </a:extLst>
          </p:cNvPr>
          <p:cNvSpPr/>
          <p:nvPr/>
        </p:nvSpPr>
        <p:spPr>
          <a:xfrm>
            <a:off x="10986221" y="5934532"/>
            <a:ext cx="1205779" cy="523220"/>
          </a:xfrm>
          <a:prstGeom prst="rect">
            <a:avLst/>
          </a:prstGeom>
          <a:noFill/>
        </p:spPr>
        <p:txBody>
          <a:bodyPr wrap="none" lIns="91440" tIns="45720" rIns="91440" bIns="45720">
            <a:spAutoFit/>
          </a:bodyPr>
          <a:lstStyle/>
          <a:p>
            <a:pPr algn="ctr"/>
            <a:r>
              <a:rPr lang="en-US" sz="1200" b="1" dirty="0">
                <a:latin typeface="Century Gothic" panose="020B0502020202020204" pitchFamily="34" charset="0"/>
              </a:rPr>
              <a:t>H. Choudhury</a:t>
            </a:r>
          </a:p>
          <a:p>
            <a:pPr algn="ctr"/>
            <a:endParaRPr lang="en-US" sz="16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4" name="Rectangle 3">
            <a:extLst>
              <a:ext uri="{FF2B5EF4-FFF2-40B4-BE49-F238E27FC236}">
                <a16:creationId xmlns:a16="http://schemas.microsoft.com/office/drawing/2014/main" id="{7EDAAA8A-3CB1-C04B-90F2-7E83C4A5FD93}"/>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414398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B798-D6E5-D488-4384-EB635D47F07B}"/>
              </a:ext>
            </a:extLst>
          </p:cNvPr>
          <p:cNvSpPr>
            <a:spLocks noGrp="1"/>
          </p:cNvSpPr>
          <p:nvPr>
            <p:ph type="title"/>
          </p:nvPr>
        </p:nvSpPr>
        <p:spPr/>
        <p:txBody>
          <a:bodyPr>
            <a:normAutofit fontScale="90000"/>
          </a:bodyPr>
          <a:lstStyle/>
          <a:p>
            <a:pPr algn="ctr"/>
            <a:r>
              <a:rPr lang="en-US" sz="4000" dirty="0">
                <a:latin typeface="Century Gothic" panose="020B0502020202020204" pitchFamily="34" charset="0"/>
              </a:rPr>
              <a:t>Outline</a:t>
            </a:r>
            <a:endParaRPr lang="en-US" sz="32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2093177-C725-23EA-2DBA-DFB8F4CBF24F}"/>
              </a:ext>
            </a:extLst>
          </p:cNvPr>
          <p:cNvSpPr>
            <a:spLocks noGrp="1"/>
          </p:cNvSpPr>
          <p:nvPr>
            <p:ph idx="1"/>
          </p:nvPr>
        </p:nvSpPr>
        <p:spPr>
          <a:xfrm>
            <a:off x="332028" y="975461"/>
            <a:ext cx="10967112" cy="5093230"/>
          </a:xfrm>
        </p:spPr>
        <p:txBody>
          <a:bodyPr>
            <a:noAutofit/>
          </a:bodyPr>
          <a:lstStyle/>
          <a:p>
            <a:pPr marL="514350" indent="-514350">
              <a:buFont typeface="+mj-lt"/>
              <a:buAutoNum type="arabicPeriod"/>
            </a:pPr>
            <a:r>
              <a:rPr lang="en-US" sz="2800" b="1" u="sng" dirty="0">
                <a:latin typeface="Century Gothic" panose="020B0502020202020204" pitchFamily="34" charset="0"/>
              </a:rPr>
              <a:t>Low Density Runaway Electron Flushing</a:t>
            </a:r>
          </a:p>
          <a:p>
            <a:pPr marL="857250" lvl="1" indent="-514350">
              <a:buFont typeface="+mj-lt"/>
              <a:buAutoNum type="alphaLcParenR"/>
            </a:pPr>
            <a:endParaRPr lang="en-US" sz="1000" dirty="0"/>
          </a:p>
          <a:p>
            <a:pPr marL="514350" indent="-514350">
              <a:buFont typeface="+mj-lt"/>
              <a:buAutoNum type="arabicPeriod"/>
            </a:pPr>
            <a:r>
              <a:rPr lang="en-US" sz="2800" b="1" u="sng" dirty="0"/>
              <a:t>EC OXB Mode-Conversion Experiment</a:t>
            </a:r>
          </a:p>
          <a:p>
            <a:pPr marL="514350" indent="-514350">
              <a:buFont typeface="+mj-lt"/>
              <a:buAutoNum type="arabicPeriod"/>
            </a:pPr>
            <a:endParaRPr lang="en-US" sz="1000" dirty="0"/>
          </a:p>
          <a:p>
            <a:pPr marL="514350" indent="-514350">
              <a:buFont typeface="+mj-lt"/>
              <a:buAutoNum type="arabicPeriod"/>
            </a:pPr>
            <a:r>
              <a:rPr lang="en-US" sz="2800" b="1" u="sng" dirty="0"/>
              <a:t>Benign Termination Experiment</a:t>
            </a:r>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Frontier Science Experiments </a:t>
            </a:r>
            <a:endParaRPr lang="en-US" sz="2800" b="1" dirty="0"/>
          </a:p>
          <a:p>
            <a:pPr marL="857250" lvl="1" indent="-514350">
              <a:buFont typeface="+mj-lt"/>
              <a:buAutoNum type="alphaLcParenR"/>
            </a:pPr>
            <a:r>
              <a:rPr lang="en-US" sz="2500" dirty="0"/>
              <a:t>LAPD</a:t>
            </a:r>
          </a:p>
          <a:p>
            <a:pPr marL="857250" lvl="1" indent="-514350">
              <a:buFont typeface="+mj-lt"/>
              <a:buAutoNum type="alphaLcParenR"/>
            </a:pPr>
            <a:r>
              <a:rPr lang="en-US" sz="2500" dirty="0"/>
              <a:t>MST</a:t>
            </a:r>
            <a:endParaRPr lang="en-US" sz="1000" b="1" dirty="0"/>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Conclusions</a:t>
            </a:r>
            <a:endParaRPr lang="en-US" sz="2800" b="1" u="sng" dirty="0">
              <a:latin typeface="Century Gothic" panose="020B0502020202020204" pitchFamily="34" charset="0"/>
            </a:endParaRPr>
          </a:p>
          <a:p>
            <a:pPr marL="457200" indent="-457200">
              <a:buFont typeface="+mj-lt"/>
              <a:buAutoNum type="arabicPeriod"/>
            </a:pPr>
            <a:endParaRPr lang="en-US" sz="2800" b="1" dirty="0">
              <a:latin typeface="Century Gothic" panose="020B0502020202020204" pitchFamily="34" charset="0"/>
            </a:endParaRPr>
          </a:p>
        </p:txBody>
      </p:sp>
      <p:sp>
        <p:nvSpPr>
          <p:cNvPr id="4" name="Rectangle 3">
            <a:extLst>
              <a:ext uri="{FF2B5EF4-FFF2-40B4-BE49-F238E27FC236}">
                <a16:creationId xmlns:a16="http://schemas.microsoft.com/office/drawing/2014/main" id="{87BB2278-A3D3-32A6-94FA-7EAADA9D3E6B}"/>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5B38C0FD-537B-4C97-BB45-2F1CA8CEF927}"/>
              </a:ext>
            </a:extLst>
          </p:cNvPr>
          <p:cNvSpPr/>
          <p:nvPr/>
        </p:nvSpPr>
        <p:spPr>
          <a:xfrm>
            <a:off x="1231392" y="3960311"/>
            <a:ext cx="743712" cy="378053"/>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697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F6B5D-D7B0-A587-CFE6-519F593957F7}"/>
              </a:ext>
            </a:extLst>
          </p:cNvPr>
          <p:cNvSpPr>
            <a:spLocks noGrp="1"/>
          </p:cNvSpPr>
          <p:nvPr>
            <p:ph type="title"/>
          </p:nvPr>
        </p:nvSpPr>
        <p:spPr>
          <a:xfrm>
            <a:off x="838200" y="130367"/>
            <a:ext cx="9591261" cy="514094"/>
          </a:xfrm>
        </p:spPr>
        <p:txBody>
          <a:bodyPr>
            <a:noAutofit/>
          </a:bodyPr>
          <a:lstStyle/>
          <a:p>
            <a:pPr algn="ctr"/>
            <a:r>
              <a:rPr lang="en-US" sz="2800" dirty="0"/>
              <a:t>Simulations Predict RE-Driven Slow-X Mode Decays to Whistler Modes</a:t>
            </a:r>
          </a:p>
        </p:txBody>
      </p:sp>
      <p:sp>
        <p:nvSpPr>
          <p:cNvPr id="3" name="Content Placeholder 2">
            <a:extLst>
              <a:ext uri="{FF2B5EF4-FFF2-40B4-BE49-F238E27FC236}">
                <a16:creationId xmlns:a16="http://schemas.microsoft.com/office/drawing/2014/main" id="{25CE626D-638A-DF15-1332-75B4C8887576}"/>
              </a:ext>
            </a:extLst>
          </p:cNvPr>
          <p:cNvSpPr>
            <a:spLocks noGrp="1"/>
          </p:cNvSpPr>
          <p:nvPr>
            <p:ph idx="1"/>
          </p:nvPr>
        </p:nvSpPr>
        <p:spPr>
          <a:xfrm>
            <a:off x="534924" y="4181855"/>
            <a:ext cx="10902695" cy="1995107"/>
          </a:xfrm>
        </p:spPr>
        <p:txBody>
          <a:bodyPr>
            <a:normAutofit/>
          </a:bodyPr>
          <a:lstStyle/>
          <a:p>
            <a:r>
              <a:rPr lang="en-US" b="1" dirty="0" err="1"/>
              <a:t>Kinetic+PIC</a:t>
            </a:r>
            <a:r>
              <a:rPr lang="en-US" b="1" dirty="0"/>
              <a:t> simulation indicate that under conditions </a:t>
            </a:r>
            <a:r>
              <a:rPr lang="en-US" b="1" u="sng" dirty="0"/>
              <a:t>REs are capable of driving slow-X EC waves </a:t>
            </a:r>
            <a:endParaRPr lang="en-US" sz="1000" b="1" u="sng" dirty="0"/>
          </a:p>
          <a:p>
            <a:pPr lvl="1"/>
            <a:r>
              <a:rPr lang="en-US" dirty="0"/>
              <a:t>Can then parametrically decay to lower frequency whistler waves</a:t>
            </a:r>
          </a:p>
          <a:p>
            <a:pPr lvl="1"/>
            <a:endParaRPr lang="en-US" sz="800" dirty="0"/>
          </a:p>
          <a:p>
            <a:r>
              <a:rPr lang="en-US" b="1" dirty="0"/>
              <a:t>Do to the </a:t>
            </a:r>
            <a:r>
              <a:rPr lang="en-US" b="1" u="sng" dirty="0"/>
              <a:t>high frequency and internal nature</a:t>
            </a:r>
            <a:r>
              <a:rPr lang="en-US" b="1" dirty="0"/>
              <a:t> of these waves it is impossible to measure them on machines like DIII-D</a:t>
            </a:r>
          </a:p>
        </p:txBody>
      </p:sp>
      <p:pic>
        <p:nvPicPr>
          <p:cNvPr id="5" name="Picture 4">
            <a:extLst>
              <a:ext uri="{FF2B5EF4-FFF2-40B4-BE49-F238E27FC236}">
                <a16:creationId xmlns:a16="http://schemas.microsoft.com/office/drawing/2014/main" id="{73E12D81-5DA1-66E0-01BB-27E1CAB7E9E2}"/>
              </a:ext>
            </a:extLst>
          </p:cNvPr>
          <p:cNvPicPr>
            <a:picLocks noChangeAspect="1"/>
          </p:cNvPicPr>
          <p:nvPr/>
        </p:nvPicPr>
        <p:blipFill>
          <a:blip r:embed="rId2"/>
          <a:stretch>
            <a:fillRect/>
          </a:stretch>
        </p:blipFill>
        <p:spPr>
          <a:xfrm>
            <a:off x="2562946" y="914400"/>
            <a:ext cx="7497610" cy="2901696"/>
          </a:xfrm>
          <a:prstGeom prst="rect">
            <a:avLst/>
          </a:prstGeom>
        </p:spPr>
      </p:pic>
      <p:sp>
        <p:nvSpPr>
          <p:cNvPr id="6" name="Rectangle 5">
            <a:extLst>
              <a:ext uri="{FF2B5EF4-FFF2-40B4-BE49-F238E27FC236}">
                <a16:creationId xmlns:a16="http://schemas.microsoft.com/office/drawing/2014/main" id="{79C257D1-4DDB-A1EF-7789-92D0665BB562}"/>
              </a:ext>
            </a:extLst>
          </p:cNvPr>
          <p:cNvSpPr/>
          <p:nvPr/>
        </p:nvSpPr>
        <p:spPr>
          <a:xfrm>
            <a:off x="9429352" y="3649945"/>
            <a:ext cx="994182" cy="276999"/>
          </a:xfrm>
          <a:prstGeom prst="rect">
            <a:avLst/>
          </a:prstGeom>
          <a:noFill/>
        </p:spPr>
        <p:txBody>
          <a:bodyPr wrap="none" lIns="91440" tIns="45720" rIns="91440" bIns="45720">
            <a:spAutoFit/>
          </a:bodyPr>
          <a:lstStyle/>
          <a:p>
            <a:pPr algn="ctr"/>
            <a:r>
              <a:rPr lang="en-US" sz="12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Qile Zhang</a:t>
            </a:r>
          </a:p>
        </p:txBody>
      </p:sp>
      <p:sp>
        <p:nvSpPr>
          <p:cNvPr id="4" name="Rectangle 3">
            <a:extLst>
              <a:ext uri="{FF2B5EF4-FFF2-40B4-BE49-F238E27FC236}">
                <a16:creationId xmlns:a16="http://schemas.microsoft.com/office/drawing/2014/main" id="{AAE66CEA-A349-85D4-436C-67A13BC0187A}"/>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7" name="Rectangle 6">
            <a:extLst>
              <a:ext uri="{FF2B5EF4-FFF2-40B4-BE49-F238E27FC236}">
                <a16:creationId xmlns:a16="http://schemas.microsoft.com/office/drawing/2014/main" id="{4481BC70-4150-C864-176F-8292E08FFB27}"/>
              </a:ext>
            </a:extLst>
          </p:cNvPr>
          <p:cNvSpPr/>
          <p:nvPr/>
        </p:nvSpPr>
        <p:spPr>
          <a:xfrm>
            <a:off x="6992527" y="2881991"/>
            <a:ext cx="255199" cy="307777"/>
          </a:xfrm>
          <a:prstGeom prst="rect">
            <a:avLst/>
          </a:prstGeom>
          <a:noFill/>
        </p:spPr>
        <p:txBody>
          <a:bodyPr wrap="none" lIns="91440" tIns="45720" rIns="91440" bIns="45720">
            <a:spAutoFit/>
          </a:bodyPr>
          <a:lstStyle/>
          <a:p>
            <a:pPr algn="ctr"/>
            <a:r>
              <a:rPr lang="en-US" sz="1400" b="1" cap="none" spc="0" dirty="0">
                <a:ln w="0"/>
                <a:solidFill>
                  <a:srgbClr val="0000CD"/>
                </a:solidFill>
                <a:effectLst>
                  <a:outerShdw blurRad="38100" dist="19050" dir="2700000" algn="tl" rotWithShape="0">
                    <a:schemeClr val="dk1">
                      <a:alpha val="40000"/>
                    </a:schemeClr>
                  </a:outerShdw>
                </a:effectLst>
              </a:rPr>
              <a:t>s</a:t>
            </a:r>
          </a:p>
        </p:txBody>
      </p:sp>
    </p:spTree>
    <p:extLst>
      <p:ext uri="{BB962C8B-B14F-4D97-AF65-F5344CB8AC3E}">
        <p14:creationId xmlns:p14="http://schemas.microsoft.com/office/powerpoint/2010/main" val="3386638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AB77B2-D500-6BEA-BE2C-D20714DBCF74}"/>
              </a:ext>
            </a:extLst>
          </p:cNvPr>
          <p:cNvSpPr>
            <a:spLocks noGrp="1"/>
          </p:cNvSpPr>
          <p:nvPr>
            <p:ph type="title"/>
          </p:nvPr>
        </p:nvSpPr>
        <p:spPr>
          <a:xfrm>
            <a:off x="838200" y="123379"/>
            <a:ext cx="9591261" cy="514094"/>
          </a:xfrm>
        </p:spPr>
        <p:txBody>
          <a:bodyPr>
            <a:noAutofit/>
          </a:bodyPr>
          <a:lstStyle/>
          <a:p>
            <a:pPr algn="ctr"/>
            <a:r>
              <a:rPr lang="en-US" sz="2800" dirty="0"/>
              <a:t>Experiments Designed to Explore Self-Excited Slow-X Wave on MST</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7C763F4B-68B4-723D-DC91-FACA584009B9}"/>
                  </a:ext>
                </a:extLst>
              </p:cNvPr>
              <p:cNvSpPr>
                <a:spLocks noGrp="1"/>
              </p:cNvSpPr>
              <p:nvPr>
                <p:ph sz="half" idx="1"/>
              </p:nvPr>
            </p:nvSpPr>
            <p:spPr>
              <a:xfrm>
                <a:off x="304800" y="978143"/>
                <a:ext cx="7473696" cy="5113476"/>
              </a:xfrm>
            </p:spPr>
            <p:txBody>
              <a:bodyPr>
                <a:normAutofit lnSpcReduction="10000"/>
              </a:bodyPr>
              <a:lstStyle/>
              <a:p>
                <a:r>
                  <a:rPr lang="en-US" b="1" dirty="0"/>
                  <a:t>Insertable fast magnetic probe on MST </a:t>
                </a:r>
                <a:r>
                  <a:rPr lang="en-US" b="1" u="sng" dirty="0"/>
                  <a:t>allows measurement of modes with </a:t>
                </a:r>
                <a14:m>
                  <m:oMath xmlns:m="http://schemas.openxmlformats.org/officeDocument/2006/math">
                    <m:r>
                      <a:rPr lang="en-US" b="1" i="1" u="sng" smtClean="0">
                        <a:latin typeface="Cambria Math" panose="02040503050406030204" pitchFamily="18" charset="0"/>
                      </a:rPr>
                      <m:t>𝝎</m:t>
                    </m:r>
                    <m:r>
                      <a:rPr lang="en-US" b="1" i="1" u="sng" smtClean="0">
                        <a:latin typeface="Cambria Math" panose="02040503050406030204" pitchFamily="18" charset="0"/>
                      </a:rPr>
                      <m:t>≥</m:t>
                    </m:r>
                    <m:sSub>
                      <m:sSubPr>
                        <m:ctrlPr>
                          <a:rPr lang="en-US" b="1" i="1" u="sng" smtClean="0">
                            <a:latin typeface="Cambria Math" panose="02040503050406030204" pitchFamily="18" charset="0"/>
                          </a:rPr>
                        </m:ctrlPr>
                      </m:sSubPr>
                      <m:e>
                        <m:r>
                          <a:rPr lang="en-US" b="1" i="0" u="sng" smtClean="0">
                            <a:latin typeface="Cambria Math" panose="02040503050406030204" pitchFamily="18" charset="0"/>
                          </a:rPr>
                          <m:t>𝛀</m:t>
                        </m:r>
                      </m:e>
                      <m:sub>
                        <m:r>
                          <a:rPr lang="en-US" b="1" i="1" u="sng" smtClean="0">
                            <a:latin typeface="Cambria Math" panose="02040503050406030204" pitchFamily="18" charset="0"/>
                          </a:rPr>
                          <m:t>𝒄𝒆</m:t>
                        </m:r>
                      </m:sub>
                    </m:sSub>
                  </m:oMath>
                </a14:m>
                <a:endParaRPr lang="en-US" b="1" u="sng" dirty="0"/>
              </a:p>
              <a:p>
                <a:pPr lvl="1"/>
                <a:r>
                  <a:rPr lang="en-US" dirty="0"/>
                  <a:t>Measures up to 6GHz (</a:t>
                </a:r>
                <a14:m>
                  <m:oMath xmlns:m="http://schemas.openxmlformats.org/officeDocument/2006/math">
                    <m:sSub>
                      <m:sSubPr>
                        <m:ctrlPr>
                          <a:rPr lang="en-US" b="1" i="1" smtClean="0">
                            <a:latin typeface="Cambria Math" panose="02040503050406030204" pitchFamily="18" charset="0"/>
                          </a:rPr>
                        </m:ctrlPr>
                      </m:sSubPr>
                      <m:e>
                        <m:r>
                          <a:rPr lang="en-US" b="1" i="0" smtClean="0">
                            <a:latin typeface="Cambria Math" panose="02040503050406030204" pitchFamily="18" charset="0"/>
                          </a:rPr>
                          <m:t>𝛀</m:t>
                        </m:r>
                      </m:e>
                      <m:sub>
                        <m:r>
                          <a:rPr lang="en-US" b="1" i="1" smtClean="0">
                            <a:latin typeface="Cambria Math" panose="02040503050406030204" pitchFamily="18" charset="0"/>
                          </a:rPr>
                          <m:t>𝒄𝒆</m:t>
                        </m:r>
                        <m:r>
                          <a:rPr lang="en-US" b="1" i="1" smtClean="0">
                            <a:latin typeface="Cambria Math" panose="02040503050406030204" pitchFamily="18" charset="0"/>
                          </a:rPr>
                          <m:t>,</m:t>
                        </m:r>
                        <m:r>
                          <a:rPr lang="en-US" b="1" i="1" smtClean="0">
                            <a:latin typeface="Cambria Math" panose="02040503050406030204" pitchFamily="18" charset="0"/>
                          </a:rPr>
                          <m:t>𝒄𝒐𝒓𝒆</m:t>
                        </m:r>
                      </m:sub>
                    </m:sSub>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𝟐</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𝟖</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𝟖</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𝟑</m:t>
                    </m:r>
                    <m:r>
                      <a:rPr lang="en-US" b="1" i="1" smtClean="0">
                        <a:latin typeface="Cambria Math" panose="02040503050406030204" pitchFamily="18" charset="0"/>
                        <a:ea typeface="Cambria Math" panose="02040503050406030204" pitchFamily="18" charset="0"/>
                      </a:rPr>
                      <m:t>𝑮𝑯𝒛</m:t>
                    </m:r>
                    <m:r>
                      <a:rPr lang="en-US" b="1" i="1" smtClean="0">
                        <a:latin typeface="Cambria Math" panose="02040503050406030204" pitchFamily="18" charset="0"/>
                        <a:ea typeface="Cambria Math" panose="02040503050406030204" pitchFamily="18" charset="0"/>
                      </a:rPr>
                      <m:t>)</m:t>
                    </m:r>
                  </m:oMath>
                </a14:m>
                <a:endParaRPr lang="en-US" dirty="0"/>
              </a:p>
              <a:p>
                <a:pPr lvl="1"/>
                <a:r>
                  <a:rPr lang="en-US" dirty="0"/>
                  <a:t>Can be inserted directly into the edge of the plasma</a:t>
                </a:r>
              </a:p>
              <a:p>
                <a:pPr lvl="1"/>
                <a:endParaRPr lang="en-US" sz="1000" dirty="0"/>
              </a:p>
              <a:p>
                <a:r>
                  <a:rPr lang="en-US" b="1" dirty="0"/>
                  <a:t>Work will follow-up on previously completed runaway electron experiments </a:t>
                </a:r>
              </a:p>
              <a:p>
                <a:endParaRPr lang="en-US" sz="1000" b="1" dirty="0"/>
              </a:p>
              <a:p>
                <a:r>
                  <a:rPr lang="en-US" b="1" dirty="0"/>
                  <a:t>Experiments will be broken into two phases: </a:t>
                </a:r>
              </a:p>
              <a:p>
                <a:pPr marL="685800" lvl="1" indent="-342900">
                  <a:buFont typeface="+mj-lt"/>
                  <a:buAutoNum type="arabicPeriod"/>
                </a:pPr>
                <a:r>
                  <a:rPr lang="en-US" dirty="0"/>
                  <a:t>Develop new high energy runaway target plasma </a:t>
                </a:r>
              </a:p>
              <a:p>
                <a:pPr lvl="2"/>
                <a:r>
                  <a:rPr lang="en-US" dirty="0"/>
                  <a:t>Expected to need &gt;1MeV</a:t>
                </a:r>
              </a:p>
              <a:p>
                <a:pPr marL="685800" lvl="1" indent="-342900">
                  <a:buFont typeface="+mj-lt"/>
                  <a:buAutoNum type="arabicPeriod"/>
                </a:pPr>
                <a:r>
                  <a:rPr lang="en-US" dirty="0"/>
                  <a:t>Attempt to measure the slow-X mode and possible children modes </a:t>
                </a:r>
              </a:p>
              <a:p>
                <a:pPr lvl="2"/>
                <a:r>
                  <a:rPr lang="en-US" dirty="0"/>
                  <a:t>Children modes will be determined using observed wave parameters </a:t>
                </a:r>
              </a:p>
              <a:p>
                <a:pPr lvl="2"/>
                <a:endParaRPr lang="en-US" sz="1000" b="1" dirty="0"/>
              </a:p>
              <a:p>
                <a:r>
                  <a:rPr lang="en-US" b="1" dirty="0"/>
                  <a:t>Results will then be compared to modeling completed by Los Alamos colleagues </a:t>
                </a:r>
              </a:p>
              <a:p>
                <a:pPr lvl="1"/>
                <a:r>
                  <a:rPr lang="en-US" dirty="0" err="1"/>
                  <a:t>Xianzhu</a:t>
                </a:r>
                <a:r>
                  <a:rPr lang="en-US" dirty="0"/>
                  <a:t> Tang and Qile Zhang</a:t>
                </a:r>
              </a:p>
            </p:txBody>
          </p:sp>
        </mc:Choice>
        <mc:Fallback>
          <p:sp>
            <p:nvSpPr>
              <p:cNvPr id="5" name="Content Placeholder 4">
                <a:extLst>
                  <a:ext uri="{FF2B5EF4-FFF2-40B4-BE49-F238E27FC236}">
                    <a16:creationId xmlns:a16="http://schemas.microsoft.com/office/drawing/2014/main" id="{7C763F4B-68B4-723D-DC91-FACA584009B9}"/>
                  </a:ext>
                </a:extLst>
              </p:cNvPr>
              <p:cNvSpPr>
                <a:spLocks noGrp="1" noRot="1" noChangeAspect="1" noMove="1" noResize="1" noEditPoints="1" noAdjustHandles="1" noChangeArrowheads="1" noChangeShapeType="1" noTextEdit="1"/>
              </p:cNvSpPr>
              <p:nvPr>
                <p:ph sz="half" idx="1"/>
              </p:nvPr>
            </p:nvSpPr>
            <p:spPr>
              <a:xfrm>
                <a:off x="304800" y="978143"/>
                <a:ext cx="7473696" cy="5113476"/>
              </a:xfrm>
              <a:blipFill>
                <a:blip r:embed="rId2"/>
                <a:stretch>
                  <a:fillRect l="-849" t="-1733" r="-1188"/>
                </a:stretch>
              </a:blipFill>
            </p:spPr>
            <p:txBody>
              <a:bodyPr/>
              <a:lstStyle/>
              <a:p>
                <a:r>
                  <a:rPr lang="en-US">
                    <a:noFill/>
                  </a:rPr>
                  <a:t> </a:t>
                </a:r>
              </a:p>
            </p:txBody>
          </p:sp>
        </mc:Fallback>
      </mc:AlternateContent>
      <p:pic>
        <p:nvPicPr>
          <p:cNvPr id="8" name="Content Placeholder 7">
            <a:extLst>
              <a:ext uri="{FF2B5EF4-FFF2-40B4-BE49-F238E27FC236}">
                <a16:creationId xmlns:a16="http://schemas.microsoft.com/office/drawing/2014/main" id="{97443E8A-FFA5-A3A5-2FAD-53E9C3D4345F}"/>
              </a:ext>
            </a:extLst>
          </p:cNvPr>
          <p:cNvPicPr>
            <a:picLocks noGrp="1" noChangeAspect="1"/>
          </p:cNvPicPr>
          <p:nvPr>
            <p:ph sz="half" idx="2"/>
          </p:nvPr>
        </p:nvPicPr>
        <p:blipFill rotWithShape="1">
          <a:blip r:embed="rId3"/>
          <a:srcRect l="49614"/>
          <a:stretch/>
        </p:blipFill>
        <p:spPr>
          <a:xfrm>
            <a:off x="8948709" y="978143"/>
            <a:ext cx="2307336" cy="1647969"/>
          </a:xfrm>
        </p:spPr>
      </p:pic>
      <p:pic>
        <p:nvPicPr>
          <p:cNvPr id="10" name="Picture 9">
            <a:extLst>
              <a:ext uri="{FF2B5EF4-FFF2-40B4-BE49-F238E27FC236}">
                <a16:creationId xmlns:a16="http://schemas.microsoft.com/office/drawing/2014/main" id="{0126D960-17A5-5C36-53DA-101FA9701EF8}"/>
              </a:ext>
            </a:extLst>
          </p:cNvPr>
          <p:cNvPicPr>
            <a:picLocks noChangeAspect="1"/>
          </p:cNvPicPr>
          <p:nvPr/>
        </p:nvPicPr>
        <p:blipFill>
          <a:blip r:embed="rId4"/>
          <a:stretch>
            <a:fillRect/>
          </a:stretch>
        </p:blipFill>
        <p:spPr>
          <a:xfrm>
            <a:off x="8497460" y="3012631"/>
            <a:ext cx="3209833" cy="3188716"/>
          </a:xfrm>
          <a:prstGeom prst="rect">
            <a:avLst/>
          </a:prstGeom>
        </p:spPr>
      </p:pic>
      <p:sp>
        <p:nvSpPr>
          <p:cNvPr id="11" name="Rectangle 10">
            <a:extLst>
              <a:ext uri="{FF2B5EF4-FFF2-40B4-BE49-F238E27FC236}">
                <a16:creationId xmlns:a16="http://schemas.microsoft.com/office/drawing/2014/main" id="{B5ED0D07-66E4-C4FD-8EA2-7CBB53C2F698}"/>
              </a:ext>
            </a:extLst>
          </p:cNvPr>
          <p:cNvSpPr/>
          <p:nvPr/>
        </p:nvSpPr>
        <p:spPr>
          <a:xfrm>
            <a:off x="10577013" y="2661514"/>
            <a:ext cx="1358064" cy="246221"/>
          </a:xfrm>
          <a:prstGeom prst="rect">
            <a:avLst/>
          </a:prstGeom>
          <a:noFill/>
        </p:spPr>
        <p:txBody>
          <a:bodyPr wrap="none" lIns="91440" tIns="45720" rIns="91440" bIns="45720">
            <a:spAutoFit/>
          </a:bodyPr>
          <a:lstStyle/>
          <a:p>
            <a:pPr algn="ctr"/>
            <a:r>
              <a:rPr lang="en-US" sz="1000" b="1" cap="none" spc="0" dirty="0" err="1">
                <a:ln w="0"/>
                <a:solidFill>
                  <a:schemeClr val="tx1"/>
                </a:solidFill>
                <a:effectLst>
                  <a:outerShdw blurRad="38100" dist="19050" dir="2700000" algn="tl" rotWithShape="0">
                    <a:schemeClr val="dk1">
                      <a:alpha val="40000"/>
                    </a:schemeClr>
                  </a:outerShdw>
                </a:effectLst>
                <a:latin typeface="Century Gothic" panose="020B0502020202020204" pitchFamily="34" charset="0"/>
              </a:rPr>
              <a:t>MagNetUS</a:t>
            </a:r>
            <a:r>
              <a:rPr lang="en-US" sz="10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Website</a:t>
            </a:r>
          </a:p>
        </p:txBody>
      </p:sp>
      <p:sp>
        <p:nvSpPr>
          <p:cNvPr id="12" name="Rectangle 11">
            <a:extLst>
              <a:ext uri="{FF2B5EF4-FFF2-40B4-BE49-F238E27FC236}">
                <a16:creationId xmlns:a16="http://schemas.microsoft.com/office/drawing/2014/main" id="{6613F59A-6A9A-BCF8-BF7F-418DEB202C2B}"/>
              </a:ext>
            </a:extLst>
          </p:cNvPr>
          <p:cNvSpPr/>
          <p:nvPr/>
        </p:nvSpPr>
        <p:spPr>
          <a:xfrm>
            <a:off x="11049980" y="5968508"/>
            <a:ext cx="798617" cy="246221"/>
          </a:xfrm>
          <a:prstGeom prst="rect">
            <a:avLst/>
          </a:prstGeom>
          <a:noFill/>
        </p:spPr>
        <p:txBody>
          <a:bodyPr wrap="none" lIns="91440" tIns="45720" rIns="91440" bIns="45720">
            <a:spAutoFit/>
          </a:bodyPr>
          <a:lstStyle/>
          <a:p>
            <a:pPr algn="ctr"/>
            <a:r>
              <a:rPr lang="en-US" sz="10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MST Team</a:t>
            </a:r>
          </a:p>
        </p:txBody>
      </p:sp>
      <p:sp>
        <p:nvSpPr>
          <p:cNvPr id="2" name="Rectangle 1">
            <a:extLst>
              <a:ext uri="{FF2B5EF4-FFF2-40B4-BE49-F238E27FC236}">
                <a16:creationId xmlns:a16="http://schemas.microsoft.com/office/drawing/2014/main" id="{F70B5D6F-6653-BAB3-1578-E4DA3EAD3144}"/>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588446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B798-D6E5-D488-4384-EB635D47F07B}"/>
              </a:ext>
            </a:extLst>
          </p:cNvPr>
          <p:cNvSpPr>
            <a:spLocks noGrp="1"/>
          </p:cNvSpPr>
          <p:nvPr>
            <p:ph type="title"/>
          </p:nvPr>
        </p:nvSpPr>
        <p:spPr/>
        <p:txBody>
          <a:bodyPr>
            <a:normAutofit fontScale="90000"/>
          </a:bodyPr>
          <a:lstStyle/>
          <a:p>
            <a:pPr algn="ctr"/>
            <a:r>
              <a:rPr lang="en-US" sz="4000" dirty="0">
                <a:latin typeface="Century Gothic" panose="020B0502020202020204" pitchFamily="34" charset="0"/>
              </a:rPr>
              <a:t>Outline</a:t>
            </a:r>
            <a:endParaRPr lang="en-US" sz="32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2093177-C725-23EA-2DBA-DFB8F4CBF24F}"/>
              </a:ext>
            </a:extLst>
          </p:cNvPr>
          <p:cNvSpPr>
            <a:spLocks noGrp="1"/>
          </p:cNvSpPr>
          <p:nvPr>
            <p:ph idx="1"/>
          </p:nvPr>
        </p:nvSpPr>
        <p:spPr>
          <a:xfrm>
            <a:off x="332028" y="975461"/>
            <a:ext cx="10967112" cy="5093230"/>
          </a:xfrm>
        </p:spPr>
        <p:txBody>
          <a:bodyPr>
            <a:noAutofit/>
          </a:bodyPr>
          <a:lstStyle/>
          <a:p>
            <a:pPr marL="514350" indent="-514350">
              <a:buFont typeface="+mj-lt"/>
              <a:buAutoNum type="arabicPeriod"/>
            </a:pPr>
            <a:r>
              <a:rPr lang="en-US" sz="2800" b="1" u="sng" dirty="0">
                <a:latin typeface="Century Gothic" panose="020B0502020202020204" pitchFamily="34" charset="0"/>
              </a:rPr>
              <a:t>Low Density Runaway Electron Flushing</a:t>
            </a:r>
          </a:p>
          <a:p>
            <a:pPr marL="857250" lvl="1" indent="-514350">
              <a:buFont typeface="+mj-lt"/>
              <a:buAutoNum type="alphaLcParenR"/>
            </a:pPr>
            <a:endParaRPr lang="en-US" sz="1000" dirty="0"/>
          </a:p>
          <a:p>
            <a:pPr marL="514350" indent="-514350">
              <a:buFont typeface="+mj-lt"/>
              <a:buAutoNum type="arabicPeriod"/>
            </a:pPr>
            <a:r>
              <a:rPr lang="en-US" sz="2800" b="1" u="sng" dirty="0"/>
              <a:t>EC OXB Mode-Conversion Experiment</a:t>
            </a:r>
          </a:p>
          <a:p>
            <a:pPr marL="514350" indent="-514350">
              <a:buFont typeface="+mj-lt"/>
              <a:buAutoNum type="arabicPeriod"/>
            </a:pPr>
            <a:endParaRPr lang="en-US" sz="1000" dirty="0"/>
          </a:p>
          <a:p>
            <a:pPr marL="514350" indent="-514350">
              <a:buFont typeface="+mj-lt"/>
              <a:buAutoNum type="arabicPeriod"/>
            </a:pPr>
            <a:r>
              <a:rPr lang="en-US" sz="2800" b="1" u="sng" dirty="0"/>
              <a:t>Benign Termination Experiment</a:t>
            </a:r>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Frontier Science Experiments </a:t>
            </a:r>
            <a:endParaRPr lang="en-US" sz="2800" b="1" dirty="0"/>
          </a:p>
          <a:p>
            <a:pPr marL="857250" lvl="1" indent="-514350">
              <a:buFont typeface="+mj-lt"/>
              <a:buAutoNum type="alphaLcParenR"/>
            </a:pPr>
            <a:r>
              <a:rPr lang="en-US" sz="2500" dirty="0"/>
              <a:t>LAPD</a:t>
            </a:r>
          </a:p>
          <a:p>
            <a:pPr marL="857250" lvl="1" indent="-514350">
              <a:buFont typeface="+mj-lt"/>
              <a:buAutoNum type="alphaLcParenR"/>
            </a:pPr>
            <a:r>
              <a:rPr lang="en-US" sz="2500" dirty="0"/>
              <a:t>MST</a:t>
            </a:r>
            <a:endParaRPr lang="en-US" sz="1000" b="1" dirty="0"/>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Conclusions</a:t>
            </a:r>
            <a:endParaRPr lang="en-US" sz="2800" b="1" u="sng" dirty="0">
              <a:latin typeface="Century Gothic" panose="020B0502020202020204" pitchFamily="34" charset="0"/>
            </a:endParaRPr>
          </a:p>
          <a:p>
            <a:pPr marL="457200" indent="-457200">
              <a:buFont typeface="+mj-lt"/>
              <a:buAutoNum type="arabicPeriod"/>
            </a:pPr>
            <a:endParaRPr lang="en-US" sz="2800" b="1" dirty="0">
              <a:latin typeface="Century Gothic" panose="020B0502020202020204" pitchFamily="34" charset="0"/>
            </a:endParaRPr>
          </a:p>
        </p:txBody>
      </p:sp>
      <p:sp>
        <p:nvSpPr>
          <p:cNvPr id="4" name="Rectangle 3">
            <a:extLst>
              <a:ext uri="{FF2B5EF4-FFF2-40B4-BE49-F238E27FC236}">
                <a16:creationId xmlns:a16="http://schemas.microsoft.com/office/drawing/2014/main" id="{87BB2278-A3D3-32A6-94FA-7EAADA9D3E6B}"/>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5B38C0FD-537B-4C97-BB45-2F1CA8CEF927}"/>
              </a:ext>
            </a:extLst>
          </p:cNvPr>
          <p:cNvSpPr/>
          <p:nvPr/>
        </p:nvSpPr>
        <p:spPr>
          <a:xfrm>
            <a:off x="838200" y="4643641"/>
            <a:ext cx="2356104" cy="46329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292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2C54-1372-5748-7981-681A694F248E}"/>
              </a:ext>
            </a:extLst>
          </p:cNvPr>
          <p:cNvSpPr>
            <a:spLocks noGrp="1"/>
          </p:cNvSpPr>
          <p:nvPr>
            <p:ph type="title"/>
          </p:nvPr>
        </p:nvSpPr>
        <p:spPr>
          <a:xfrm>
            <a:off x="838200" y="148563"/>
            <a:ext cx="9591261" cy="514094"/>
          </a:xfrm>
        </p:spPr>
        <p:txBody>
          <a:bodyPr>
            <a:noAutofit/>
          </a:bodyPr>
          <a:lstStyle/>
          <a:p>
            <a:pPr algn="ctr"/>
            <a:r>
              <a:rPr lang="en-US" sz="3200" dirty="0"/>
              <a:t>Conclusions</a:t>
            </a:r>
          </a:p>
        </p:txBody>
      </p:sp>
      <p:sp>
        <p:nvSpPr>
          <p:cNvPr id="5" name="Content Placeholder 4">
            <a:extLst>
              <a:ext uri="{FF2B5EF4-FFF2-40B4-BE49-F238E27FC236}">
                <a16:creationId xmlns:a16="http://schemas.microsoft.com/office/drawing/2014/main" id="{F9DD888E-008E-E8BC-F2C9-4B74B0FEBE2A}"/>
              </a:ext>
            </a:extLst>
          </p:cNvPr>
          <p:cNvSpPr>
            <a:spLocks noGrp="1"/>
          </p:cNvSpPr>
          <p:nvPr>
            <p:ph idx="1"/>
          </p:nvPr>
        </p:nvSpPr>
        <p:spPr>
          <a:xfrm>
            <a:off x="444610" y="1010653"/>
            <a:ext cx="11129769" cy="5190694"/>
          </a:xfrm>
        </p:spPr>
        <p:txBody>
          <a:bodyPr>
            <a:normAutofit/>
          </a:bodyPr>
          <a:lstStyle/>
          <a:p>
            <a:r>
              <a:rPr lang="en-US" sz="2400" b="1" dirty="0"/>
              <a:t>Recently completed experiments show correlation between </a:t>
            </a:r>
            <a:r>
              <a:rPr lang="en-US" sz="2400" b="1" u="sng" dirty="0"/>
              <a:t>power of low frequency fluctuations and RE flushing rate </a:t>
            </a:r>
          </a:p>
          <a:p>
            <a:endParaRPr lang="en-US" sz="1000" b="1" dirty="0"/>
          </a:p>
          <a:p>
            <a:r>
              <a:rPr lang="en-US" sz="2400" b="1" dirty="0"/>
              <a:t>Second half day experiment will explore </a:t>
            </a:r>
            <a:r>
              <a:rPr lang="en-US" sz="2400" b="1" u="sng" dirty="0"/>
              <a:t>effect of slow-X mode on REs</a:t>
            </a:r>
          </a:p>
          <a:p>
            <a:pPr lvl="1"/>
            <a:r>
              <a:rPr lang="en-US" sz="2100" dirty="0"/>
              <a:t>Will attempt to obtained O2 cutoff density with minimal impurities </a:t>
            </a:r>
          </a:p>
          <a:p>
            <a:endParaRPr lang="en-US" sz="1000" b="1" dirty="0"/>
          </a:p>
          <a:p>
            <a:r>
              <a:rPr lang="en-US" sz="2400" b="1" dirty="0"/>
              <a:t>Benign termination experiment later this year will explore the </a:t>
            </a:r>
            <a:r>
              <a:rPr lang="en-US" sz="2400" b="1" u="sng" dirty="0"/>
              <a:t>physics of recombination and technique at elevated neutral pressure</a:t>
            </a:r>
          </a:p>
          <a:p>
            <a:endParaRPr lang="en-US" sz="1000" b="1" dirty="0"/>
          </a:p>
          <a:p>
            <a:r>
              <a:rPr lang="en-US" sz="2400" b="1" dirty="0"/>
              <a:t>The effect of </a:t>
            </a:r>
            <a:r>
              <a:rPr lang="en-US" sz="2400" b="1" u="sng" dirty="0"/>
              <a:t>externally launched whistler waves</a:t>
            </a:r>
            <a:r>
              <a:rPr lang="en-US" sz="2400" b="1" dirty="0"/>
              <a:t> will be studied will be studied </a:t>
            </a:r>
            <a:r>
              <a:rPr lang="en-US" sz="2400" b="1" u="sng" dirty="0"/>
              <a:t>using the helicon antenna on LAPD</a:t>
            </a:r>
          </a:p>
          <a:p>
            <a:endParaRPr lang="en-US" sz="1050" b="1" dirty="0"/>
          </a:p>
          <a:p>
            <a:r>
              <a:rPr lang="en-US" sz="2400" b="1" dirty="0"/>
              <a:t>High frequency insertable probe on MST </a:t>
            </a:r>
            <a:r>
              <a:rPr lang="en-US" sz="2400" b="1" u="sng" dirty="0"/>
              <a:t>allows for the direct measurement of self-excited slow-X mode</a:t>
            </a:r>
            <a:r>
              <a:rPr lang="en-US" sz="2400" b="1" dirty="0"/>
              <a:t> and ‘child’ whistler modes </a:t>
            </a:r>
          </a:p>
          <a:p>
            <a:endParaRPr lang="en-US" sz="2400" b="1" dirty="0"/>
          </a:p>
          <a:p>
            <a:endParaRPr lang="en-US" sz="2400" b="1" dirty="0"/>
          </a:p>
        </p:txBody>
      </p:sp>
      <p:sp>
        <p:nvSpPr>
          <p:cNvPr id="3" name="Rectangle 2">
            <a:extLst>
              <a:ext uri="{FF2B5EF4-FFF2-40B4-BE49-F238E27FC236}">
                <a16:creationId xmlns:a16="http://schemas.microsoft.com/office/drawing/2014/main" id="{3C98091D-E5A3-14BD-3FCB-77EFA89EA6F0}"/>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548803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B798-D6E5-D488-4384-EB635D47F07B}"/>
              </a:ext>
            </a:extLst>
          </p:cNvPr>
          <p:cNvSpPr>
            <a:spLocks noGrp="1"/>
          </p:cNvSpPr>
          <p:nvPr>
            <p:ph type="title"/>
          </p:nvPr>
        </p:nvSpPr>
        <p:spPr/>
        <p:txBody>
          <a:bodyPr>
            <a:normAutofit fontScale="90000"/>
          </a:bodyPr>
          <a:lstStyle/>
          <a:p>
            <a:pPr algn="ctr"/>
            <a:r>
              <a:rPr lang="en-US" sz="4000" dirty="0">
                <a:latin typeface="Century Gothic" panose="020B0502020202020204" pitchFamily="34" charset="0"/>
              </a:rPr>
              <a:t>Outline</a:t>
            </a:r>
            <a:endParaRPr lang="en-US" sz="32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2093177-C725-23EA-2DBA-DFB8F4CBF24F}"/>
              </a:ext>
            </a:extLst>
          </p:cNvPr>
          <p:cNvSpPr>
            <a:spLocks noGrp="1"/>
          </p:cNvSpPr>
          <p:nvPr>
            <p:ph idx="1"/>
          </p:nvPr>
        </p:nvSpPr>
        <p:spPr>
          <a:xfrm>
            <a:off x="332028" y="975461"/>
            <a:ext cx="10967112" cy="5093230"/>
          </a:xfrm>
        </p:spPr>
        <p:txBody>
          <a:bodyPr>
            <a:noAutofit/>
          </a:bodyPr>
          <a:lstStyle/>
          <a:p>
            <a:pPr marL="514350" indent="-514350">
              <a:buFont typeface="+mj-lt"/>
              <a:buAutoNum type="arabicPeriod"/>
            </a:pPr>
            <a:r>
              <a:rPr lang="en-US" sz="2800" b="1" u="sng" dirty="0">
                <a:latin typeface="Century Gothic" panose="020B0502020202020204" pitchFamily="34" charset="0"/>
              </a:rPr>
              <a:t>Low Density Runaway Electron Flushing</a:t>
            </a:r>
          </a:p>
          <a:p>
            <a:pPr marL="857250" lvl="1" indent="-514350">
              <a:buFont typeface="+mj-lt"/>
              <a:buAutoNum type="alphaLcParenR"/>
            </a:pPr>
            <a:endParaRPr lang="en-US" sz="1000" dirty="0"/>
          </a:p>
          <a:p>
            <a:pPr marL="514350" indent="-514350">
              <a:buFont typeface="+mj-lt"/>
              <a:buAutoNum type="arabicPeriod"/>
            </a:pPr>
            <a:r>
              <a:rPr lang="en-US" sz="2800" b="1" u="sng" dirty="0"/>
              <a:t>EC OXB Mode-Conversion Experiment</a:t>
            </a:r>
          </a:p>
          <a:p>
            <a:pPr marL="514350" indent="-514350">
              <a:buFont typeface="+mj-lt"/>
              <a:buAutoNum type="arabicPeriod"/>
            </a:pPr>
            <a:endParaRPr lang="en-US" sz="1000" dirty="0"/>
          </a:p>
          <a:p>
            <a:pPr marL="514350" indent="-514350">
              <a:buFont typeface="+mj-lt"/>
              <a:buAutoNum type="arabicPeriod"/>
            </a:pPr>
            <a:r>
              <a:rPr lang="en-US" sz="2800" b="1" u="sng" dirty="0"/>
              <a:t>Benign Termination Experiment</a:t>
            </a:r>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Frontier Science Experiments </a:t>
            </a:r>
            <a:endParaRPr lang="en-US" sz="2800" b="1" dirty="0"/>
          </a:p>
          <a:p>
            <a:pPr marL="857250" lvl="1" indent="-514350">
              <a:buFont typeface="+mj-lt"/>
              <a:buAutoNum type="alphaLcParenR"/>
            </a:pPr>
            <a:r>
              <a:rPr lang="en-US" sz="2500" dirty="0"/>
              <a:t>LAPD</a:t>
            </a:r>
          </a:p>
          <a:p>
            <a:pPr marL="857250" lvl="1" indent="-514350">
              <a:buFont typeface="+mj-lt"/>
              <a:buAutoNum type="alphaLcParenR"/>
            </a:pPr>
            <a:r>
              <a:rPr lang="en-US" sz="2500" dirty="0"/>
              <a:t>MST</a:t>
            </a:r>
            <a:endParaRPr lang="en-US" sz="1000" b="1" dirty="0"/>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Conclusions</a:t>
            </a:r>
            <a:endParaRPr lang="en-US" sz="2800" b="1" u="sng" dirty="0">
              <a:latin typeface="Century Gothic" panose="020B0502020202020204" pitchFamily="34" charset="0"/>
            </a:endParaRPr>
          </a:p>
          <a:p>
            <a:pPr marL="457200" indent="-457200">
              <a:buFont typeface="+mj-lt"/>
              <a:buAutoNum type="arabicPeriod"/>
            </a:pPr>
            <a:endParaRPr lang="en-US" sz="2800" b="1" dirty="0">
              <a:latin typeface="Century Gothic" panose="020B0502020202020204" pitchFamily="34" charset="0"/>
            </a:endParaRPr>
          </a:p>
        </p:txBody>
      </p:sp>
      <p:sp>
        <p:nvSpPr>
          <p:cNvPr id="4" name="Rectangle 3">
            <a:extLst>
              <a:ext uri="{FF2B5EF4-FFF2-40B4-BE49-F238E27FC236}">
                <a16:creationId xmlns:a16="http://schemas.microsoft.com/office/drawing/2014/main" id="{87BB2278-A3D3-32A6-94FA-7EAADA9D3E6B}"/>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3308287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B798-D6E5-D488-4384-EB635D47F07B}"/>
              </a:ext>
            </a:extLst>
          </p:cNvPr>
          <p:cNvSpPr>
            <a:spLocks noGrp="1"/>
          </p:cNvSpPr>
          <p:nvPr>
            <p:ph type="title"/>
          </p:nvPr>
        </p:nvSpPr>
        <p:spPr/>
        <p:txBody>
          <a:bodyPr>
            <a:normAutofit fontScale="90000"/>
          </a:bodyPr>
          <a:lstStyle/>
          <a:p>
            <a:pPr algn="ctr"/>
            <a:r>
              <a:rPr lang="en-US" sz="4000" dirty="0">
                <a:latin typeface="Century Gothic" panose="020B0502020202020204" pitchFamily="34" charset="0"/>
              </a:rPr>
              <a:t>Outline</a:t>
            </a:r>
            <a:endParaRPr lang="en-US" sz="32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A2093177-C725-23EA-2DBA-DFB8F4CBF24F}"/>
              </a:ext>
            </a:extLst>
          </p:cNvPr>
          <p:cNvSpPr>
            <a:spLocks noGrp="1"/>
          </p:cNvSpPr>
          <p:nvPr>
            <p:ph idx="1"/>
          </p:nvPr>
        </p:nvSpPr>
        <p:spPr>
          <a:xfrm>
            <a:off x="332028" y="975461"/>
            <a:ext cx="10967112" cy="5093230"/>
          </a:xfrm>
        </p:spPr>
        <p:txBody>
          <a:bodyPr>
            <a:noAutofit/>
          </a:bodyPr>
          <a:lstStyle/>
          <a:p>
            <a:pPr marL="514350" indent="-514350">
              <a:buFont typeface="+mj-lt"/>
              <a:buAutoNum type="arabicPeriod"/>
            </a:pPr>
            <a:r>
              <a:rPr lang="en-US" sz="2800" b="1" u="sng" dirty="0">
                <a:latin typeface="Century Gothic" panose="020B0502020202020204" pitchFamily="34" charset="0"/>
              </a:rPr>
              <a:t>Low Density Runaway Electron Flushing</a:t>
            </a:r>
          </a:p>
          <a:p>
            <a:pPr marL="857250" lvl="1" indent="-514350">
              <a:buFont typeface="+mj-lt"/>
              <a:buAutoNum type="alphaLcParenR"/>
            </a:pPr>
            <a:endParaRPr lang="en-US" sz="1000" dirty="0"/>
          </a:p>
          <a:p>
            <a:pPr marL="514350" indent="-514350">
              <a:buFont typeface="+mj-lt"/>
              <a:buAutoNum type="arabicPeriod"/>
            </a:pPr>
            <a:r>
              <a:rPr lang="en-US" sz="2800" b="1" u="sng" dirty="0"/>
              <a:t>EC OXB Mode-Conversion Experiment</a:t>
            </a:r>
          </a:p>
          <a:p>
            <a:pPr marL="514350" indent="-514350">
              <a:buFont typeface="+mj-lt"/>
              <a:buAutoNum type="arabicPeriod"/>
            </a:pPr>
            <a:endParaRPr lang="en-US" sz="1000" dirty="0"/>
          </a:p>
          <a:p>
            <a:pPr marL="514350" indent="-514350">
              <a:buFont typeface="+mj-lt"/>
              <a:buAutoNum type="arabicPeriod"/>
            </a:pPr>
            <a:r>
              <a:rPr lang="en-US" sz="2800" b="1" u="sng" dirty="0"/>
              <a:t>Benign Termination Experiment</a:t>
            </a:r>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Frontier Science Experiments </a:t>
            </a:r>
            <a:endParaRPr lang="en-US" sz="2800" b="1" dirty="0"/>
          </a:p>
          <a:p>
            <a:pPr marL="857250" lvl="1" indent="-514350">
              <a:buFont typeface="+mj-lt"/>
              <a:buAutoNum type="alphaLcParenR"/>
            </a:pPr>
            <a:r>
              <a:rPr lang="en-US" sz="2500" dirty="0"/>
              <a:t>LAPD</a:t>
            </a:r>
          </a:p>
          <a:p>
            <a:pPr marL="857250" lvl="1" indent="-514350">
              <a:buFont typeface="+mj-lt"/>
              <a:buAutoNum type="alphaLcParenR"/>
            </a:pPr>
            <a:r>
              <a:rPr lang="en-US" sz="2500" dirty="0"/>
              <a:t>MST</a:t>
            </a:r>
            <a:endParaRPr lang="en-US" sz="1000" b="1" dirty="0"/>
          </a:p>
          <a:p>
            <a:pPr marL="514350" indent="-514350">
              <a:buFont typeface="+mj-lt"/>
              <a:buAutoNum type="arabicPeriod"/>
            </a:pPr>
            <a:endParaRPr lang="en-US" sz="1000" b="1" dirty="0">
              <a:latin typeface="Century Gothic" panose="020B0502020202020204" pitchFamily="34" charset="0"/>
            </a:endParaRPr>
          </a:p>
          <a:p>
            <a:pPr marL="514350" indent="-514350">
              <a:buFont typeface="+mj-lt"/>
              <a:buAutoNum type="arabicPeriod"/>
            </a:pPr>
            <a:r>
              <a:rPr lang="en-US" sz="2800" b="1" u="sng" dirty="0"/>
              <a:t>Conclusions</a:t>
            </a:r>
            <a:endParaRPr lang="en-US" sz="2800" b="1" u="sng" dirty="0">
              <a:latin typeface="Century Gothic" panose="020B0502020202020204" pitchFamily="34" charset="0"/>
            </a:endParaRPr>
          </a:p>
          <a:p>
            <a:pPr marL="457200" indent="-457200">
              <a:buFont typeface="+mj-lt"/>
              <a:buAutoNum type="arabicPeriod"/>
            </a:pPr>
            <a:endParaRPr lang="en-US" sz="2800" b="1" dirty="0">
              <a:latin typeface="Century Gothic" panose="020B0502020202020204" pitchFamily="34" charset="0"/>
            </a:endParaRPr>
          </a:p>
        </p:txBody>
      </p:sp>
      <p:sp>
        <p:nvSpPr>
          <p:cNvPr id="4" name="Rectangle 3">
            <a:extLst>
              <a:ext uri="{FF2B5EF4-FFF2-40B4-BE49-F238E27FC236}">
                <a16:creationId xmlns:a16="http://schemas.microsoft.com/office/drawing/2014/main" id="{87BB2278-A3D3-32A6-94FA-7EAADA9D3E6B}"/>
              </a:ext>
            </a:extLst>
          </p:cNvPr>
          <p:cNvSpPr/>
          <p:nvPr/>
        </p:nvSpPr>
        <p:spPr>
          <a:xfrm>
            <a:off x="10631424" y="60960"/>
            <a:ext cx="1528639" cy="67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5B38C0FD-537B-4C97-BB45-2F1CA8CEF927}"/>
              </a:ext>
            </a:extLst>
          </p:cNvPr>
          <p:cNvSpPr/>
          <p:nvPr/>
        </p:nvSpPr>
        <p:spPr>
          <a:xfrm>
            <a:off x="838200" y="975461"/>
            <a:ext cx="6867144" cy="46329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887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1ADA-8267-1E39-8AFD-02F266ECD2B9}"/>
              </a:ext>
            </a:extLst>
          </p:cNvPr>
          <p:cNvSpPr>
            <a:spLocks noGrp="1"/>
          </p:cNvSpPr>
          <p:nvPr>
            <p:ph type="title"/>
          </p:nvPr>
        </p:nvSpPr>
        <p:spPr>
          <a:xfrm>
            <a:off x="838200" y="59375"/>
            <a:ext cx="9591261" cy="722817"/>
          </a:xfrm>
        </p:spPr>
        <p:txBody>
          <a:bodyPr>
            <a:noAutofit/>
          </a:bodyPr>
          <a:lstStyle/>
          <a:p>
            <a:pPr algn="ctr"/>
            <a:r>
              <a:rPr lang="en-US" sz="2800" dirty="0">
                <a:latin typeface="Century Gothic" panose="020B0502020202020204" pitchFamily="34" charset="0"/>
              </a:rPr>
              <a:t>Relativistic Electrons Created in Multiple Regimes in DIII-D Device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95D59EA-6025-0B07-65BB-9BF27F81CE55}"/>
                  </a:ext>
                </a:extLst>
              </p:cNvPr>
              <p:cNvSpPr>
                <a:spLocks noGrp="1"/>
              </p:cNvSpPr>
              <p:nvPr>
                <p:ph sz="half" idx="1"/>
              </p:nvPr>
            </p:nvSpPr>
            <p:spPr>
              <a:xfrm>
                <a:off x="308763" y="1027862"/>
                <a:ext cx="5681146" cy="5113476"/>
              </a:xfrm>
            </p:spPr>
            <p:txBody>
              <a:bodyPr>
                <a:normAutofit lnSpcReduction="10000"/>
              </a:bodyPr>
              <a:lstStyle/>
              <a:p>
                <a:r>
                  <a:rPr lang="en-US" b="1" u="sng" dirty="0"/>
                  <a:t>QRE</a:t>
                </a:r>
                <a:r>
                  <a:rPr lang="en-US" b="1" u="sng" dirty="0">
                    <a:latin typeface="Century Gothic" panose="020B0502020202020204" pitchFamily="34" charset="0"/>
                  </a:rPr>
                  <a:t> Regime</a:t>
                </a:r>
                <a:r>
                  <a:rPr lang="en-US" b="1" dirty="0">
                    <a:latin typeface="Century Gothic" panose="020B0502020202020204" pitchFamily="34" charset="0"/>
                  </a:rPr>
                  <a:t>: Created by lowering density and therefore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𝑬</m:t>
                        </m:r>
                      </m:e>
                      <m:sub>
                        <m:r>
                          <a:rPr lang="en-US" b="1" i="1" smtClean="0">
                            <a:latin typeface="Cambria Math" panose="02040503050406030204" pitchFamily="18" charset="0"/>
                          </a:rPr>
                          <m:t>𝒄𝒓𝒊𝒕</m:t>
                        </m:r>
                      </m:sub>
                    </m:sSub>
                  </m:oMath>
                </a14:m>
                <a:endParaRPr lang="en-US" b="1" dirty="0">
                  <a:latin typeface="Century Gothic" panose="020B0502020202020204" pitchFamily="34" charset="0"/>
                </a:endParaRPr>
              </a:p>
              <a:p>
                <a:pPr marL="685800" lvl="1" indent="-342900">
                  <a:buFont typeface="+mj-lt"/>
                  <a:buAutoNum type="arabicPeriod"/>
                </a:pPr>
                <a:r>
                  <a:rPr lang="en-US" b="1" dirty="0">
                    <a:latin typeface="Century Gothic" panose="020B0502020202020204" pitchFamily="34" charset="0"/>
                  </a:rPr>
                  <a:t>Density lowered</a:t>
                </a:r>
              </a:p>
              <a:p>
                <a:pPr marL="685800" lvl="1" indent="-342900">
                  <a:buFont typeface="+mj-lt"/>
                  <a:buAutoNum type="arabicPeriod"/>
                </a:pPr>
                <a:r>
                  <a:rPr lang="en-US" b="1" dirty="0">
                    <a:latin typeface="Century Gothic" panose="020B0502020202020204" pitchFamily="34" charset="0"/>
                  </a:rPr>
                  <a:t>Loop voltage from solenoid begins to pull electrons into relativistic population </a:t>
                </a:r>
              </a:p>
              <a:p>
                <a:pPr marL="685800" lvl="1" indent="-342900">
                  <a:buFont typeface="+mj-lt"/>
                  <a:buAutoNum type="arabicPeriod"/>
                </a:pPr>
                <a:r>
                  <a:rPr lang="en-US" b="1" dirty="0">
                    <a:latin typeface="Century Gothic" panose="020B0502020202020204" pitchFamily="34" charset="0"/>
                  </a:rPr>
                  <a:t>Radiation from REs (ECE) detected by dud detection system</a:t>
                </a:r>
              </a:p>
              <a:p>
                <a:pPr marL="685800" lvl="1" indent="-342900">
                  <a:buFont typeface="+mj-lt"/>
                  <a:buAutoNum type="arabicPeriod"/>
                </a:pPr>
                <a:r>
                  <a:rPr lang="en-US" b="1" dirty="0">
                    <a:solidFill>
                      <a:schemeClr val="accent6"/>
                    </a:solidFill>
                    <a:latin typeface="Century Gothic" panose="020B0502020202020204" pitchFamily="34" charset="0"/>
                  </a:rPr>
                  <a:t>Secondary gas puffed to raise density and cease RE production </a:t>
                </a:r>
              </a:p>
              <a:p>
                <a:pPr marL="685800" lvl="1" indent="-342900">
                  <a:buFont typeface="+mj-lt"/>
                  <a:buAutoNum type="arabicPeriod"/>
                </a:pPr>
                <a:r>
                  <a:rPr lang="en-US" b="1" dirty="0">
                    <a:latin typeface="Century Gothic" panose="020B0502020202020204" pitchFamily="34" charset="0"/>
                  </a:rPr>
                  <a:t>Experiment Conducted</a:t>
                </a:r>
              </a:p>
              <a:p>
                <a:pPr marL="685800" lvl="1" indent="-342900">
                  <a:buFont typeface="+mj-lt"/>
                  <a:buAutoNum type="arabicPeriod"/>
                </a:pPr>
                <a:endParaRPr lang="en-US" sz="1000" b="1" dirty="0">
                  <a:latin typeface="Century Gothic" panose="020B0502020202020204" pitchFamily="34" charset="0"/>
                </a:endParaRPr>
              </a:p>
              <a:p>
                <a:r>
                  <a:rPr lang="en-US" b="1" dirty="0">
                    <a:latin typeface="Century Gothic" panose="020B0502020202020204" pitchFamily="34" charset="0"/>
                  </a:rPr>
                  <a:t>In this regime REs carry a small percentage of the total plasma current</a:t>
                </a:r>
              </a:p>
              <a:p>
                <a:pPr lvl="1"/>
                <a:r>
                  <a:rPr lang="en-US" b="1" dirty="0">
                    <a:latin typeface="Century Gothic" panose="020B0502020202020204" pitchFamily="34" charset="0"/>
                  </a:rPr>
                  <a:t>Enables used of Gamma Ray Imager (GRI) Diagnostic</a:t>
                </a:r>
              </a:p>
              <a:p>
                <a:endParaRPr lang="en-US" sz="1000" b="1" dirty="0">
                  <a:latin typeface="Century Gothic" panose="020B0502020202020204" pitchFamily="34" charset="0"/>
                </a:endParaRPr>
              </a:p>
              <a:p>
                <a:r>
                  <a:rPr lang="en-US" b="1" dirty="0">
                    <a:latin typeface="Century Gothic" panose="020B0502020202020204" pitchFamily="34" charset="0"/>
                  </a:rPr>
                  <a:t>This regime is most similar to start-up runaway electrons vs. post-disruption beams</a:t>
                </a:r>
              </a:p>
            </p:txBody>
          </p:sp>
        </mc:Choice>
        <mc:Fallback xmlns="">
          <p:sp>
            <p:nvSpPr>
              <p:cNvPr id="3" name="Content Placeholder 2">
                <a:extLst>
                  <a:ext uri="{FF2B5EF4-FFF2-40B4-BE49-F238E27FC236}">
                    <a16:creationId xmlns:a16="http://schemas.microsoft.com/office/drawing/2014/main" id="{395D59EA-6025-0B07-65BB-9BF27F81CE55}"/>
                  </a:ext>
                </a:extLst>
              </p:cNvPr>
              <p:cNvSpPr>
                <a:spLocks noGrp="1" noRot="1" noChangeAspect="1" noMove="1" noResize="1" noEditPoints="1" noAdjustHandles="1" noChangeArrowheads="1" noChangeShapeType="1" noTextEdit="1"/>
              </p:cNvSpPr>
              <p:nvPr>
                <p:ph sz="half" idx="1"/>
              </p:nvPr>
            </p:nvSpPr>
            <p:spPr>
              <a:xfrm>
                <a:off x="308763" y="1027862"/>
                <a:ext cx="5681146" cy="5113476"/>
              </a:xfrm>
              <a:blipFill>
                <a:blip r:embed="rId2"/>
                <a:stretch>
                  <a:fillRect l="-1116" t="-2233"/>
                </a:stretch>
              </a:blipFill>
            </p:spPr>
            <p:txBody>
              <a:bodyPr/>
              <a:lstStyle/>
              <a:p>
                <a:r>
                  <a:rPr lang="en-US">
                    <a:noFill/>
                  </a:rPr>
                  <a:t> </a:t>
                </a:r>
              </a:p>
            </p:txBody>
          </p:sp>
        </mc:Fallback>
      </mc:AlternateContent>
      <p:pic>
        <p:nvPicPr>
          <p:cNvPr id="8" name="Content Placeholder 7">
            <a:extLst>
              <a:ext uri="{FF2B5EF4-FFF2-40B4-BE49-F238E27FC236}">
                <a16:creationId xmlns:a16="http://schemas.microsoft.com/office/drawing/2014/main" id="{28564935-C84C-A36B-21CD-1194E77744A7}"/>
              </a:ext>
            </a:extLst>
          </p:cNvPr>
          <p:cNvPicPr>
            <a:picLocks noGrp="1" noChangeAspect="1"/>
          </p:cNvPicPr>
          <p:nvPr>
            <p:ph sz="half" idx="2"/>
          </p:nvPr>
        </p:nvPicPr>
        <p:blipFill rotWithShape="1">
          <a:blip r:embed="rId3">
            <a:extLst>
              <a:ext uri="{96DAC541-7B7A-43D3-8B79-37D633B846F1}">
                <asvg:svgBlip xmlns:asvg="http://schemas.microsoft.com/office/drawing/2016/SVG/main" r:embed="rId4"/>
              </a:ext>
            </a:extLst>
          </a:blip>
          <a:srcRect t="5443" r="7193" b="3750"/>
          <a:stretch/>
        </p:blipFill>
        <p:spPr>
          <a:xfrm>
            <a:off x="7478618" y="980362"/>
            <a:ext cx="4404619" cy="5257800"/>
          </a:xfrm>
        </p:spPr>
      </p:pic>
      <p:sp>
        <p:nvSpPr>
          <p:cNvPr id="9" name="Down Arrow 8">
            <a:extLst>
              <a:ext uri="{FF2B5EF4-FFF2-40B4-BE49-F238E27FC236}">
                <a16:creationId xmlns:a16="http://schemas.microsoft.com/office/drawing/2014/main" id="{0C6762C0-EF91-2D86-8800-F6F5137A43EE}"/>
              </a:ext>
            </a:extLst>
          </p:cNvPr>
          <p:cNvSpPr/>
          <p:nvPr/>
        </p:nvSpPr>
        <p:spPr>
          <a:xfrm>
            <a:off x="10545288" y="2541319"/>
            <a:ext cx="213756" cy="403761"/>
          </a:xfrm>
          <a:prstGeom prst="down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82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8772-F2C4-F7BC-323D-8FB62930080D}"/>
              </a:ext>
            </a:extLst>
          </p:cNvPr>
          <p:cNvSpPr>
            <a:spLocks noGrp="1"/>
          </p:cNvSpPr>
          <p:nvPr>
            <p:ph type="title"/>
          </p:nvPr>
        </p:nvSpPr>
        <p:spPr>
          <a:xfrm>
            <a:off x="643128" y="166943"/>
            <a:ext cx="9591261" cy="514094"/>
          </a:xfrm>
        </p:spPr>
        <p:txBody>
          <a:bodyPr>
            <a:noAutofit/>
          </a:bodyPr>
          <a:lstStyle/>
          <a:p>
            <a:pPr algn="ctr"/>
            <a:r>
              <a:rPr lang="en-US" sz="2800" dirty="0"/>
              <a:t>X-Mode ECH Results in Flushing of Trace RE Population</a:t>
            </a:r>
          </a:p>
        </p:txBody>
      </p:sp>
      <p:pic>
        <p:nvPicPr>
          <p:cNvPr id="5" name="Content Placeholder 4">
            <a:extLst>
              <a:ext uri="{FF2B5EF4-FFF2-40B4-BE49-F238E27FC236}">
                <a16:creationId xmlns:a16="http://schemas.microsoft.com/office/drawing/2014/main" id="{0097D876-9202-251B-A903-8C4ADBB26F35}"/>
              </a:ext>
            </a:extLst>
          </p:cNvPr>
          <p:cNvPicPr>
            <a:picLocks noGrp="1" noChangeAspect="1"/>
          </p:cNvPicPr>
          <p:nvPr>
            <p:ph sz="half" idx="2"/>
          </p:nvPr>
        </p:nvPicPr>
        <p:blipFill rotWithShape="1">
          <a:blip r:embed="rId2"/>
          <a:srcRect l="35462" t="15059" r="9881" b="10850"/>
          <a:stretch/>
        </p:blipFill>
        <p:spPr>
          <a:xfrm>
            <a:off x="7052110" y="1334309"/>
            <a:ext cx="4944818" cy="4189382"/>
          </a:xfrm>
          <a:prstGeom prst="rect">
            <a:avLst/>
          </a:prstGeom>
        </p:spPr>
      </p:pic>
      <p:sp>
        <p:nvSpPr>
          <p:cNvPr id="6" name="Rectangle 5">
            <a:extLst>
              <a:ext uri="{FF2B5EF4-FFF2-40B4-BE49-F238E27FC236}">
                <a16:creationId xmlns:a16="http://schemas.microsoft.com/office/drawing/2014/main" id="{7ABF63B5-0D92-FEF6-B15D-998DE14031D5}"/>
              </a:ext>
            </a:extLst>
          </p:cNvPr>
          <p:cNvSpPr/>
          <p:nvPr/>
        </p:nvSpPr>
        <p:spPr>
          <a:xfrm>
            <a:off x="10452421" y="5838409"/>
            <a:ext cx="1739579" cy="338554"/>
          </a:xfrm>
          <a:prstGeom prst="rect">
            <a:avLst/>
          </a:prstGeom>
          <a:noFill/>
        </p:spPr>
        <p:txBody>
          <a:bodyPr wrap="none" lIns="91440" tIns="45720" rIns="91440" bIns="45720">
            <a:spAutoFit/>
          </a:bodyPr>
          <a:lstStyle/>
          <a:p>
            <a:pPr algn="ctr"/>
            <a:r>
              <a:rPr lang="en-US" sz="16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Hari Choudhury</a:t>
            </a:r>
          </a:p>
        </p:txBody>
      </p:sp>
      <p:sp>
        <p:nvSpPr>
          <p:cNvPr id="3" name="Content Placeholder 2">
            <a:extLst>
              <a:ext uri="{FF2B5EF4-FFF2-40B4-BE49-F238E27FC236}">
                <a16:creationId xmlns:a16="http://schemas.microsoft.com/office/drawing/2014/main" id="{37E4F79B-06BD-C9C4-88A8-ABD7B24D8C4F}"/>
              </a:ext>
            </a:extLst>
          </p:cNvPr>
          <p:cNvSpPr>
            <a:spLocks noGrp="1"/>
          </p:cNvSpPr>
          <p:nvPr>
            <p:ph sz="half" idx="1"/>
          </p:nvPr>
        </p:nvSpPr>
        <p:spPr>
          <a:xfrm>
            <a:off x="341376" y="1063487"/>
            <a:ext cx="6473952" cy="5113476"/>
          </a:xfrm>
        </p:spPr>
        <p:txBody>
          <a:bodyPr/>
          <a:lstStyle/>
          <a:p>
            <a:r>
              <a:rPr lang="en-US" b="1" dirty="0"/>
              <a:t>Observation made when X-mode ECH was applied to QRE plasmas:</a:t>
            </a:r>
          </a:p>
          <a:p>
            <a:pPr marL="685800" lvl="1" indent="-342900">
              <a:buFont typeface="+mj-lt"/>
              <a:buAutoNum type="arabicPeriod"/>
            </a:pPr>
            <a:r>
              <a:rPr lang="en-US" dirty="0"/>
              <a:t>Hard X-ray quickly spikes </a:t>
            </a:r>
          </a:p>
          <a:p>
            <a:pPr marL="685800" lvl="1" indent="-342900">
              <a:buFont typeface="+mj-lt"/>
              <a:buAutoNum type="arabicPeriod"/>
            </a:pPr>
            <a:r>
              <a:rPr lang="en-US" dirty="0"/>
              <a:t>Signal then slowly decays</a:t>
            </a:r>
          </a:p>
          <a:p>
            <a:pPr marL="342900" indent="-342900">
              <a:buFont typeface="+mj-lt"/>
              <a:buAutoNum type="arabicPeriod"/>
            </a:pPr>
            <a:endParaRPr lang="en-US" sz="1000" b="1" dirty="0"/>
          </a:p>
          <a:p>
            <a:r>
              <a:rPr lang="en-US" b="1" dirty="0"/>
              <a:t>The initial spikes occurs</a:t>
            </a:r>
            <a:r>
              <a:rPr lang="en-US" b="1" u="sng" dirty="0"/>
              <a:t> faster than the change in the background</a:t>
            </a:r>
            <a:r>
              <a:rPr lang="en-US" b="1" dirty="0"/>
              <a:t> plasma parameters</a:t>
            </a:r>
          </a:p>
          <a:p>
            <a:pPr lvl="1"/>
            <a:r>
              <a:rPr lang="en-US" dirty="0"/>
              <a:t>Believed to be immediate loss of particles to vessel wall </a:t>
            </a:r>
          </a:p>
          <a:p>
            <a:pPr lvl="1"/>
            <a:endParaRPr lang="en-US" sz="1000" dirty="0"/>
          </a:p>
          <a:p>
            <a:r>
              <a:rPr lang="en-US" b="1" dirty="0"/>
              <a:t>The slow decay is believe to be a result of the </a:t>
            </a:r>
            <a:r>
              <a:rPr lang="en-US" b="1" u="sng" dirty="0"/>
              <a:t>runaway electrons being ‘flushed’ from the plasma </a:t>
            </a:r>
          </a:p>
          <a:p>
            <a:pPr lvl="1"/>
            <a:r>
              <a:rPr lang="en-US" dirty="0"/>
              <a:t>This assumption has been </a:t>
            </a:r>
            <a:r>
              <a:rPr lang="en-US" u="sng" dirty="0"/>
              <a:t>confirmed with recently obtained Gamma Ray Imager (GRI) data</a:t>
            </a:r>
          </a:p>
        </p:txBody>
      </p:sp>
    </p:spTree>
    <p:extLst>
      <p:ext uri="{BB962C8B-B14F-4D97-AF65-F5344CB8AC3E}">
        <p14:creationId xmlns:p14="http://schemas.microsoft.com/office/powerpoint/2010/main" val="2065112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8772-F2C4-F7BC-323D-8FB62930080D}"/>
              </a:ext>
            </a:extLst>
          </p:cNvPr>
          <p:cNvSpPr>
            <a:spLocks noGrp="1"/>
          </p:cNvSpPr>
          <p:nvPr>
            <p:ph type="title"/>
          </p:nvPr>
        </p:nvSpPr>
        <p:spPr>
          <a:xfrm>
            <a:off x="643128" y="129207"/>
            <a:ext cx="9591261" cy="565503"/>
          </a:xfrm>
        </p:spPr>
        <p:txBody>
          <a:bodyPr>
            <a:noAutofit/>
          </a:bodyPr>
          <a:lstStyle/>
          <a:p>
            <a:pPr algn="ctr"/>
            <a:r>
              <a:rPr lang="en-US" sz="2800" dirty="0"/>
              <a:t>Combination of TCV and DIII-D Experiments Planned to Characterize Effect</a:t>
            </a:r>
          </a:p>
        </p:txBody>
      </p:sp>
      <p:sp>
        <p:nvSpPr>
          <p:cNvPr id="3" name="Content Placeholder 2">
            <a:extLst>
              <a:ext uri="{FF2B5EF4-FFF2-40B4-BE49-F238E27FC236}">
                <a16:creationId xmlns:a16="http://schemas.microsoft.com/office/drawing/2014/main" id="{37E4F79B-06BD-C9C4-88A8-ABD7B24D8C4F}"/>
              </a:ext>
            </a:extLst>
          </p:cNvPr>
          <p:cNvSpPr>
            <a:spLocks noGrp="1"/>
          </p:cNvSpPr>
          <p:nvPr>
            <p:ph sz="half" idx="1"/>
          </p:nvPr>
        </p:nvSpPr>
        <p:spPr>
          <a:xfrm>
            <a:off x="195072" y="1063487"/>
            <a:ext cx="6717792" cy="5113476"/>
          </a:xfrm>
        </p:spPr>
        <p:txBody>
          <a:bodyPr>
            <a:normAutofit lnSpcReduction="10000"/>
          </a:bodyPr>
          <a:lstStyle/>
          <a:p>
            <a:r>
              <a:rPr lang="en-US" b="1" dirty="0"/>
              <a:t>To understand mechanism of flushing </a:t>
            </a:r>
            <a:r>
              <a:rPr lang="en-US" b="1" u="sng" dirty="0"/>
              <a:t>three effects need to be understood</a:t>
            </a:r>
            <a:r>
              <a:rPr lang="en-US" b="1" dirty="0"/>
              <a:t>:</a:t>
            </a:r>
          </a:p>
          <a:p>
            <a:pPr marL="685800" lvl="1" indent="-342900">
              <a:buFont typeface="+mj-lt"/>
              <a:buAutoNum type="arabicPeriod"/>
            </a:pPr>
            <a:r>
              <a:rPr lang="en-US" dirty="0">
                <a:solidFill>
                  <a:schemeClr val="accent6">
                    <a:lumMod val="75000"/>
                  </a:schemeClr>
                </a:solidFill>
              </a:rPr>
              <a:t>Loop voltage (source) </a:t>
            </a:r>
          </a:p>
          <a:p>
            <a:pPr marL="685800" lvl="1" indent="-342900">
              <a:buFont typeface="+mj-lt"/>
              <a:buAutoNum type="arabicPeriod"/>
            </a:pPr>
            <a:r>
              <a:rPr lang="en-US" dirty="0">
                <a:solidFill>
                  <a:srgbClr val="FF0000"/>
                </a:solidFill>
              </a:rPr>
              <a:t>Density (sink)</a:t>
            </a:r>
          </a:p>
          <a:p>
            <a:pPr marL="685800" lvl="1" indent="-342900">
              <a:buFont typeface="+mj-lt"/>
              <a:buAutoNum type="arabicPeriod"/>
            </a:pPr>
            <a:r>
              <a:rPr lang="en-US" dirty="0">
                <a:solidFill>
                  <a:srgbClr val="FF0000"/>
                </a:solidFill>
              </a:rPr>
              <a:t>RE transport (sink)</a:t>
            </a:r>
          </a:p>
          <a:p>
            <a:pPr lvl="1"/>
            <a:endParaRPr lang="en-US" sz="1000" b="1" dirty="0"/>
          </a:p>
          <a:p>
            <a:r>
              <a:rPr lang="en-US" b="1" dirty="0"/>
              <a:t>Series of </a:t>
            </a:r>
            <a:r>
              <a:rPr lang="en-US" b="1" u="sng" dirty="0"/>
              <a:t>experiments completed on TCV</a:t>
            </a:r>
            <a:r>
              <a:rPr lang="en-US" b="1" dirty="0"/>
              <a:t> to explore this effect studying effect of:</a:t>
            </a:r>
          </a:p>
          <a:p>
            <a:pPr marL="685800" lvl="1" indent="-342900">
              <a:buFont typeface="+mj-lt"/>
              <a:buAutoNum type="arabicPeriod"/>
            </a:pPr>
            <a:r>
              <a:rPr lang="en-US" dirty="0"/>
              <a:t>EC power</a:t>
            </a:r>
          </a:p>
          <a:p>
            <a:pPr marL="685800" lvl="1" indent="-342900">
              <a:buFont typeface="+mj-lt"/>
              <a:buAutoNum type="arabicPeriod"/>
            </a:pPr>
            <a:r>
              <a:rPr lang="en-US" dirty="0"/>
              <a:t>Injection location </a:t>
            </a:r>
          </a:p>
          <a:p>
            <a:pPr marL="342900" lvl="1" indent="0">
              <a:buNone/>
            </a:pPr>
            <a:endParaRPr lang="en-US" sz="1000" dirty="0"/>
          </a:p>
          <a:p>
            <a:r>
              <a:rPr lang="en-US" b="1" u="sng" dirty="0"/>
              <a:t>TCV results:</a:t>
            </a:r>
            <a:r>
              <a:rPr lang="en-US" b="1" dirty="0"/>
              <a:t> </a:t>
            </a:r>
            <a:r>
              <a:rPr lang="en-US" b="1" dirty="0">
                <a:hlinkClick r:id="rId2"/>
              </a:rPr>
              <a:t>https://arxiv.org/pdf/2404.09900</a:t>
            </a:r>
            <a:r>
              <a:rPr lang="en-US" b="1" dirty="0"/>
              <a:t> </a:t>
            </a:r>
          </a:p>
          <a:p>
            <a:pPr marL="342900" lvl="1" indent="0">
              <a:buNone/>
            </a:pPr>
            <a:endParaRPr lang="en-US" sz="1000" b="1" dirty="0"/>
          </a:p>
          <a:p>
            <a:r>
              <a:rPr lang="en-US" b="1" dirty="0"/>
              <a:t>DIII-D experiment attempts to measure this transport and </a:t>
            </a:r>
            <a:r>
              <a:rPr lang="en-US" b="1" u="sng" dirty="0"/>
              <a:t>determine the mechanism behind this effect </a:t>
            </a:r>
          </a:p>
          <a:p>
            <a:pPr lvl="1"/>
            <a:r>
              <a:rPr lang="en-US" u="sng" dirty="0"/>
              <a:t>Diagnostics:</a:t>
            </a:r>
            <a:r>
              <a:rPr lang="en-US" dirty="0"/>
              <a:t> </a:t>
            </a:r>
            <a:r>
              <a:rPr lang="en-US" i="0" dirty="0">
                <a:solidFill>
                  <a:srgbClr val="000000"/>
                </a:solidFill>
                <a:effectLst/>
              </a:rPr>
              <a:t>Beam Emission Spectroscopy and Radial Interferometer-Polarimeter</a:t>
            </a:r>
          </a:p>
          <a:p>
            <a:pPr lvl="1"/>
            <a:endParaRPr lang="en-US" b="0" i="0" dirty="0">
              <a:solidFill>
                <a:srgbClr val="000000"/>
              </a:solidFill>
              <a:effectLst/>
              <a:latin typeface="Arial" panose="020B0604020202020204" pitchFamily="34" charset="0"/>
            </a:endParaRPr>
          </a:p>
          <a:p>
            <a:pPr lvl="1"/>
            <a:endParaRPr lang="en-US" b="1" dirty="0"/>
          </a:p>
        </p:txBody>
      </p:sp>
      <p:pic>
        <p:nvPicPr>
          <p:cNvPr id="5" name="Content Placeholder 4">
            <a:extLst>
              <a:ext uri="{FF2B5EF4-FFF2-40B4-BE49-F238E27FC236}">
                <a16:creationId xmlns:a16="http://schemas.microsoft.com/office/drawing/2014/main" id="{0097D876-9202-251B-A903-8C4ADBB26F35}"/>
              </a:ext>
            </a:extLst>
          </p:cNvPr>
          <p:cNvPicPr>
            <a:picLocks noGrp="1" noChangeAspect="1"/>
          </p:cNvPicPr>
          <p:nvPr>
            <p:ph sz="half" idx="2"/>
          </p:nvPr>
        </p:nvPicPr>
        <p:blipFill rotWithShape="1">
          <a:blip r:embed="rId3"/>
          <a:srcRect l="35462" t="15059" r="9881" b="10850"/>
          <a:stretch/>
        </p:blipFill>
        <p:spPr>
          <a:xfrm>
            <a:off x="7052110" y="1334309"/>
            <a:ext cx="4944818" cy="4189382"/>
          </a:xfrm>
          <a:prstGeom prst="rect">
            <a:avLst/>
          </a:prstGeom>
        </p:spPr>
      </p:pic>
      <p:sp>
        <p:nvSpPr>
          <p:cNvPr id="6" name="Rectangle 5">
            <a:extLst>
              <a:ext uri="{FF2B5EF4-FFF2-40B4-BE49-F238E27FC236}">
                <a16:creationId xmlns:a16="http://schemas.microsoft.com/office/drawing/2014/main" id="{7ABF63B5-0D92-FEF6-B15D-998DE14031D5}"/>
              </a:ext>
            </a:extLst>
          </p:cNvPr>
          <p:cNvSpPr/>
          <p:nvPr/>
        </p:nvSpPr>
        <p:spPr>
          <a:xfrm>
            <a:off x="10452421" y="5838409"/>
            <a:ext cx="1739579" cy="338554"/>
          </a:xfrm>
          <a:prstGeom prst="rect">
            <a:avLst/>
          </a:prstGeom>
          <a:noFill/>
        </p:spPr>
        <p:txBody>
          <a:bodyPr wrap="none" lIns="91440" tIns="45720" rIns="91440" bIns="45720">
            <a:spAutoFit/>
          </a:bodyPr>
          <a:lstStyle/>
          <a:p>
            <a:pPr algn="ctr"/>
            <a:r>
              <a:rPr lang="en-US" sz="16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Hari Choudhury</a:t>
            </a:r>
          </a:p>
        </p:txBody>
      </p:sp>
    </p:spTree>
    <p:extLst>
      <p:ext uri="{BB962C8B-B14F-4D97-AF65-F5344CB8AC3E}">
        <p14:creationId xmlns:p14="http://schemas.microsoft.com/office/powerpoint/2010/main" val="2136038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0142-A049-3612-04DC-E277874BD4ED}"/>
              </a:ext>
            </a:extLst>
          </p:cNvPr>
          <p:cNvSpPr>
            <a:spLocks noGrp="1"/>
          </p:cNvSpPr>
          <p:nvPr>
            <p:ph type="title"/>
          </p:nvPr>
        </p:nvSpPr>
        <p:spPr>
          <a:xfrm>
            <a:off x="838200" y="159955"/>
            <a:ext cx="9591261" cy="514094"/>
          </a:xfrm>
        </p:spPr>
        <p:txBody>
          <a:bodyPr>
            <a:noAutofit/>
          </a:bodyPr>
          <a:lstStyle/>
          <a:p>
            <a:pPr algn="ctr"/>
            <a:r>
              <a:rPr lang="en-US" sz="2800" dirty="0"/>
              <a:t>DIII-D Low Density Flushing Experiments Confirm TCV Power Scan Result</a:t>
            </a:r>
          </a:p>
        </p:txBody>
      </p:sp>
      <p:sp>
        <p:nvSpPr>
          <p:cNvPr id="3" name="Content Placeholder 2">
            <a:extLst>
              <a:ext uri="{FF2B5EF4-FFF2-40B4-BE49-F238E27FC236}">
                <a16:creationId xmlns:a16="http://schemas.microsoft.com/office/drawing/2014/main" id="{C4F590A9-F58E-89E3-3F34-120551F78E06}"/>
              </a:ext>
            </a:extLst>
          </p:cNvPr>
          <p:cNvSpPr>
            <a:spLocks noGrp="1"/>
          </p:cNvSpPr>
          <p:nvPr>
            <p:ph sz="half" idx="1"/>
          </p:nvPr>
        </p:nvSpPr>
        <p:spPr>
          <a:xfrm>
            <a:off x="355973" y="992980"/>
            <a:ext cx="6790785" cy="5113476"/>
          </a:xfrm>
        </p:spPr>
        <p:txBody>
          <a:bodyPr>
            <a:normAutofit/>
          </a:bodyPr>
          <a:lstStyle/>
          <a:p>
            <a:r>
              <a:rPr lang="en-US" b="1" u="sng" dirty="0"/>
              <a:t>Up to 3MW of X-mode ECH</a:t>
            </a:r>
            <a:r>
              <a:rPr lang="en-US" b="1" dirty="0"/>
              <a:t> applied to QRE plasmas in latest DIII-D experiments</a:t>
            </a:r>
          </a:p>
          <a:p>
            <a:pPr lvl="1"/>
            <a:r>
              <a:rPr lang="en-US" dirty="0"/>
              <a:t>Power deposited on-axis</a:t>
            </a:r>
          </a:p>
          <a:p>
            <a:endParaRPr lang="en-US" sz="1000" b="1" dirty="0"/>
          </a:p>
          <a:p>
            <a:r>
              <a:rPr lang="en-US" b="1" dirty="0"/>
              <a:t>Decay of HXR </a:t>
            </a:r>
            <a:r>
              <a:rPr lang="en-US" b="1" u="sng" dirty="0"/>
              <a:t>faster with increased EC power </a:t>
            </a:r>
          </a:p>
          <a:p>
            <a:pPr lvl="1"/>
            <a:r>
              <a:rPr lang="en-US" dirty="0"/>
              <a:t>Agrees with similar power scan completed on TCV</a:t>
            </a:r>
          </a:p>
          <a:p>
            <a:endParaRPr lang="en-US" sz="1000" b="1" dirty="0"/>
          </a:p>
          <a:p>
            <a:r>
              <a:rPr lang="en-US" b="1" u="sng" dirty="0"/>
              <a:t>Similar to loop voltages</a:t>
            </a:r>
            <a:r>
              <a:rPr lang="en-US" b="1" dirty="0"/>
              <a:t> measured for both 1MW and 3MW cases</a:t>
            </a:r>
          </a:p>
          <a:p>
            <a:pPr lvl="1"/>
            <a:r>
              <a:rPr lang="en-US" dirty="0"/>
              <a:t>Hinting that a change in the </a:t>
            </a:r>
            <a:r>
              <a:rPr lang="en-US" u="sng" dirty="0"/>
              <a:t>RE source is not responsible for differences in flushing rate</a:t>
            </a:r>
          </a:p>
          <a:p>
            <a:pPr lvl="1"/>
            <a:endParaRPr lang="en-US" sz="1000" dirty="0"/>
          </a:p>
          <a:p>
            <a:r>
              <a:rPr lang="en-US" b="1" u="sng" dirty="0"/>
              <a:t>Density comparable</a:t>
            </a:r>
            <a:r>
              <a:rPr lang="en-US" b="1" dirty="0"/>
              <a:t> between different power cases</a:t>
            </a:r>
          </a:p>
          <a:p>
            <a:pPr lvl="1"/>
            <a:r>
              <a:rPr lang="en-US" dirty="0"/>
              <a:t>Indicating that </a:t>
            </a:r>
            <a:r>
              <a:rPr lang="en-US" u="sng" dirty="0"/>
              <a:t>primary difference between cases is RE transport </a:t>
            </a:r>
          </a:p>
        </p:txBody>
      </p:sp>
      <p:pic>
        <p:nvPicPr>
          <p:cNvPr id="5" name="Google Shape;164;p25">
            <a:extLst>
              <a:ext uri="{FF2B5EF4-FFF2-40B4-BE49-F238E27FC236}">
                <a16:creationId xmlns:a16="http://schemas.microsoft.com/office/drawing/2014/main" id="{F3D004BA-883F-22ED-6A12-7352E4647F1D}"/>
              </a:ext>
            </a:extLst>
          </p:cNvPr>
          <p:cNvPicPr preferRelativeResize="0">
            <a:picLocks noGrp="1"/>
          </p:cNvPicPr>
          <p:nvPr>
            <p:ph sz="half" idx="2"/>
          </p:nvPr>
        </p:nvPicPr>
        <p:blipFill>
          <a:blip r:embed="rId2">
            <a:alphaModFix/>
          </a:blip>
          <a:stretch>
            <a:fillRect/>
          </a:stretch>
        </p:blipFill>
        <p:spPr>
          <a:xfrm>
            <a:off x="7925151" y="880607"/>
            <a:ext cx="3650801" cy="5113338"/>
          </a:xfrm>
          <a:prstGeom prst="rect">
            <a:avLst/>
          </a:prstGeom>
          <a:noFill/>
          <a:ln>
            <a:noFill/>
          </a:ln>
        </p:spPr>
      </p:pic>
      <p:sp>
        <p:nvSpPr>
          <p:cNvPr id="7" name="Rectangle 6">
            <a:extLst>
              <a:ext uri="{FF2B5EF4-FFF2-40B4-BE49-F238E27FC236}">
                <a16:creationId xmlns:a16="http://schemas.microsoft.com/office/drawing/2014/main" id="{105A7CE8-405D-DFC6-C63F-D87756BD85C4}"/>
              </a:ext>
            </a:extLst>
          </p:cNvPr>
          <p:cNvSpPr/>
          <p:nvPr/>
        </p:nvSpPr>
        <p:spPr>
          <a:xfrm>
            <a:off x="10452421" y="5838409"/>
            <a:ext cx="1739579" cy="338554"/>
          </a:xfrm>
          <a:prstGeom prst="rect">
            <a:avLst/>
          </a:prstGeom>
          <a:noFill/>
        </p:spPr>
        <p:txBody>
          <a:bodyPr wrap="none" lIns="91440" tIns="45720" rIns="91440" bIns="45720">
            <a:spAutoFit/>
          </a:bodyPr>
          <a:lstStyle/>
          <a:p>
            <a:pPr algn="ctr"/>
            <a:r>
              <a:rPr lang="en-US" sz="16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Hari Choudhury</a:t>
            </a:r>
          </a:p>
        </p:txBody>
      </p:sp>
    </p:spTree>
    <p:extLst>
      <p:ext uri="{BB962C8B-B14F-4D97-AF65-F5344CB8AC3E}">
        <p14:creationId xmlns:p14="http://schemas.microsoft.com/office/powerpoint/2010/main" val="2028893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0142-A049-3612-04DC-E277874BD4ED}"/>
              </a:ext>
            </a:extLst>
          </p:cNvPr>
          <p:cNvSpPr>
            <a:spLocks noGrp="1"/>
          </p:cNvSpPr>
          <p:nvPr>
            <p:ph type="title"/>
          </p:nvPr>
        </p:nvSpPr>
        <p:spPr>
          <a:xfrm>
            <a:off x="838200" y="147763"/>
            <a:ext cx="9591261" cy="514094"/>
          </a:xfrm>
        </p:spPr>
        <p:txBody>
          <a:bodyPr>
            <a:noAutofit/>
          </a:bodyPr>
          <a:lstStyle/>
          <a:p>
            <a:pPr algn="ctr"/>
            <a:r>
              <a:rPr lang="en-US" sz="2800" dirty="0"/>
              <a:t>Increase in ECH Power Observed to Alter Low Frequency Density Fluctuations</a:t>
            </a:r>
          </a:p>
        </p:txBody>
      </p:sp>
      <p:sp>
        <p:nvSpPr>
          <p:cNvPr id="3" name="Content Placeholder 2">
            <a:extLst>
              <a:ext uri="{FF2B5EF4-FFF2-40B4-BE49-F238E27FC236}">
                <a16:creationId xmlns:a16="http://schemas.microsoft.com/office/drawing/2014/main" id="{C4F590A9-F58E-89E3-3F34-120551F78E06}"/>
              </a:ext>
            </a:extLst>
          </p:cNvPr>
          <p:cNvSpPr>
            <a:spLocks noGrp="1"/>
          </p:cNvSpPr>
          <p:nvPr>
            <p:ph sz="half" idx="1"/>
          </p:nvPr>
        </p:nvSpPr>
        <p:spPr>
          <a:xfrm>
            <a:off x="1280160" y="4691321"/>
            <a:ext cx="9591261" cy="1523076"/>
          </a:xfrm>
        </p:spPr>
        <p:txBody>
          <a:bodyPr>
            <a:normAutofit lnSpcReduction="10000"/>
          </a:bodyPr>
          <a:lstStyle/>
          <a:p>
            <a:r>
              <a:rPr lang="en-US" b="1" dirty="0"/>
              <a:t>ECH power </a:t>
            </a:r>
            <a:r>
              <a:rPr lang="en-US" b="1" u="sng" dirty="0"/>
              <a:t>observed to drive broadband low frequency (&lt;200kHz) density fluctuations</a:t>
            </a:r>
            <a:r>
              <a:rPr lang="en-US" b="1" dirty="0"/>
              <a:t> for all flushing cases </a:t>
            </a:r>
          </a:p>
          <a:p>
            <a:endParaRPr lang="en-US" sz="1100" b="1" dirty="0"/>
          </a:p>
          <a:p>
            <a:r>
              <a:rPr lang="en-US" b="1" dirty="0"/>
              <a:t>Increase in EC power results in an </a:t>
            </a:r>
            <a:r>
              <a:rPr lang="en-US" b="1" u="sng" dirty="0"/>
              <a:t>increase in both power and frequency range</a:t>
            </a:r>
            <a:r>
              <a:rPr lang="en-US" b="1" dirty="0"/>
              <a:t> of fluctuations </a:t>
            </a:r>
          </a:p>
        </p:txBody>
      </p:sp>
      <p:pic>
        <p:nvPicPr>
          <p:cNvPr id="13" name="Google Shape;171;p26">
            <a:extLst>
              <a:ext uri="{FF2B5EF4-FFF2-40B4-BE49-F238E27FC236}">
                <a16:creationId xmlns:a16="http://schemas.microsoft.com/office/drawing/2014/main" id="{72C28DCD-691D-B690-8E6E-9AA98673169F}"/>
              </a:ext>
            </a:extLst>
          </p:cNvPr>
          <p:cNvPicPr preferRelativeResize="0"/>
          <p:nvPr/>
        </p:nvPicPr>
        <p:blipFill rotWithShape="1">
          <a:blip r:embed="rId2">
            <a:alphaModFix/>
          </a:blip>
          <a:srcRect b="33585"/>
          <a:stretch/>
        </p:blipFill>
        <p:spPr>
          <a:xfrm>
            <a:off x="4769435" y="876476"/>
            <a:ext cx="3047150" cy="3428649"/>
          </a:xfrm>
          <a:prstGeom prst="rect">
            <a:avLst/>
          </a:prstGeom>
          <a:noFill/>
          <a:ln>
            <a:noFill/>
          </a:ln>
        </p:spPr>
      </p:pic>
      <p:pic>
        <p:nvPicPr>
          <p:cNvPr id="14" name="Google Shape;172;p26">
            <a:extLst>
              <a:ext uri="{FF2B5EF4-FFF2-40B4-BE49-F238E27FC236}">
                <a16:creationId xmlns:a16="http://schemas.microsoft.com/office/drawing/2014/main" id="{9CEEB5FA-A151-5039-D63F-929946964080}"/>
              </a:ext>
            </a:extLst>
          </p:cNvPr>
          <p:cNvPicPr preferRelativeResize="0"/>
          <p:nvPr/>
        </p:nvPicPr>
        <p:blipFill rotWithShape="1">
          <a:blip r:embed="rId3">
            <a:alphaModFix/>
          </a:blip>
          <a:srcRect b="33590"/>
          <a:stretch/>
        </p:blipFill>
        <p:spPr>
          <a:xfrm>
            <a:off x="1572535" y="876478"/>
            <a:ext cx="3047125" cy="3428650"/>
          </a:xfrm>
          <a:prstGeom prst="rect">
            <a:avLst/>
          </a:prstGeom>
          <a:noFill/>
          <a:ln>
            <a:noFill/>
          </a:ln>
        </p:spPr>
      </p:pic>
      <p:pic>
        <p:nvPicPr>
          <p:cNvPr id="15" name="Google Shape;173;p26">
            <a:extLst>
              <a:ext uri="{FF2B5EF4-FFF2-40B4-BE49-F238E27FC236}">
                <a16:creationId xmlns:a16="http://schemas.microsoft.com/office/drawing/2014/main" id="{168D402D-4FFB-1B70-A65C-C6F782A643F0}"/>
              </a:ext>
            </a:extLst>
          </p:cNvPr>
          <p:cNvPicPr preferRelativeResize="0"/>
          <p:nvPr/>
        </p:nvPicPr>
        <p:blipFill>
          <a:blip r:embed="rId4">
            <a:alphaModFix/>
          </a:blip>
          <a:stretch>
            <a:fillRect/>
          </a:stretch>
        </p:blipFill>
        <p:spPr>
          <a:xfrm>
            <a:off x="7816585" y="842328"/>
            <a:ext cx="3456225" cy="3496951"/>
          </a:xfrm>
          <a:prstGeom prst="rect">
            <a:avLst/>
          </a:prstGeom>
          <a:noFill/>
          <a:ln>
            <a:noFill/>
          </a:ln>
        </p:spPr>
      </p:pic>
      <p:sp>
        <p:nvSpPr>
          <p:cNvPr id="16" name="Google Shape;178;p26">
            <a:extLst>
              <a:ext uri="{FF2B5EF4-FFF2-40B4-BE49-F238E27FC236}">
                <a16:creationId xmlns:a16="http://schemas.microsoft.com/office/drawing/2014/main" id="{B8C56784-CDBE-43A0-871E-1559E3A6DAF9}"/>
              </a:ext>
            </a:extLst>
          </p:cNvPr>
          <p:cNvSpPr txBox="1"/>
          <p:nvPr/>
        </p:nvSpPr>
        <p:spPr>
          <a:xfrm rot="-5400000">
            <a:off x="155010" y="2196728"/>
            <a:ext cx="2773500" cy="5232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Century Gothic"/>
                <a:ea typeface="Century Gothic"/>
                <a:cs typeface="Century Gothic"/>
                <a:sym typeface="Century Gothic"/>
              </a:rPr>
              <a:t>0-200kHz</a:t>
            </a:r>
            <a:endParaRPr sz="2200" b="1">
              <a:solidFill>
                <a:schemeClr val="dk1"/>
              </a:solidFill>
              <a:latin typeface="Century Gothic"/>
              <a:ea typeface="Century Gothic"/>
              <a:cs typeface="Century Gothic"/>
              <a:sym typeface="Century Gothic"/>
            </a:endParaRPr>
          </a:p>
        </p:txBody>
      </p:sp>
      <p:sp>
        <p:nvSpPr>
          <p:cNvPr id="17" name="Google Shape;179;p26">
            <a:extLst>
              <a:ext uri="{FF2B5EF4-FFF2-40B4-BE49-F238E27FC236}">
                <a16:creationId xmlns:a16="http://schemas.microsoft.com/office/drawing/2014/main" id="{02A45111-5377-9AA2-8E48-FB8B269FE35E}"/>
              </a:ext>
            </a:extLst>
          </p:cNvPr>
          <p:cNvSpPr txBox="1"/>
          <p:nvPr/>
        </p:nvSpPr>
        <p:spPr>
          <a:xfrm>
            <a:off x="1490432" y="3864026"/>
            <a:ext cx="3127113" cy="5232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Century Gothic"/>
                <a:ea typeface="Century Gothic"/>
                <a:cs typeface="Century Gothic"/>
                <a:sym typeface="Century Gothic"/>
              </a:rPr>
              <a:t>t=6-9s</a:t>
            </a:r>
            <a:endParaRPr sz="2200" b="1">
              <a:solidFill>
                <a:schemeClr val="dk1"/>
              </a:solidFill>
              <a:latin typeface="Century Gothic"/>
              <a:ea typeface="Century Gothic"/>
              <a:cs typeface="Century Gothic"/>
              <a:sym typeface="Century Gothic"/>
            </a:endParaRPr>
          </a:p>
        </p:txBody>
      </p:sp>
      <p:sp>
        <p:nvSpPr>
          <p:cNvPr id="18" name="Google Shape;180;p26">
            <a:extLst>
              <a:ext uri="{FF2B5EF4-FFF2-40B4-BE49-F238E27FC236}">
                <a16:creationId xmlns:a16="http://schemas.microsoft.com/office/drawing/2014/main" id="{341741CB-FE1D-27F1-9258-C5BE6D585D8D}"/>
              </a:ext>
            </a:extLst>
          </p:cNvPr>
          <p:cNvSpPr txBox="1"/>
          <p:nvPr/>
        </p:nvSpPr>
        <p:spPr>
          <a:xfrm>
            <a:off x="4787519" y="3888410"/>
            <a:ext cx="3070036" cy="5232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Century Gothic"/>
                <a:ea typeface="Century Gothic"/>
                <a:cs typeface="Century Gothic"/>
                <a:sym typeface="Century Gothic"/>
              </a:rPr>
              <a:t>t=6-9s</a:t>
            </a:r>
            <a:endParaRPr sz="2200" b="1">
              <a:solidFill>
                <a:schemeClr val="dk1"/>
              </a:solidFill>
              <a:latin typeface="Century Gothic"/>
              <a:ea typeface="Century Gothic"/>
              <a:cs typeface="Century Gothic"/>
              <a:sym typeface="Century Gothic"/>
            </a:endParaRPr>
          </a:p>
        </p:txBody>
      </p:sp>
      <p:sp>
        <p:nvSpPr>
          <p:cNvPr id="19" name="Google Shape;181;p26">
            <a:extLst>
              <a:ext uri="{FF2B5EF4-FFF2-40B4-BE49-F238E27FC236}">
                <a16:creationId xmlns:a16="http://schemas.microsoft.com/office/drawing/2014/main" id="{3B171B6E-ED03-FE48-8AF7-2E4EB998E386}"/>
              </a:ext>
            </a:extLst>
          </p:cNvPr>
          <p:cNvSpPr txBox="1"/>
          <p:nvPr/>
        </p:nvSpPr>
        <p:spPr>
          <a:xfrm>
            <a:off x="8120670" y="3939660"/>
            <a:ext cx="3152139" cy="5232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Century Gothic"/>
                <a:ea typeface="Century Gothic"/>
                <a:cs typeface="Century Gothic"/>
                <a:sym typeface="Century Gothic"/>
              </a:rPr>
              <a:t>t=6-9s</a:t>
            </a:r>
            <a:endParaRPr sz="2200" b="1">
              <a:solidFill>
                <a:schemeClr val="dk1"/>
              </a:solidFill>
              <a:latin typeface="Century Gothic"/>
              <a:ea typeface="Century Gothic"/>
              <a:cs typeface="Century Gothic"/>
              <a:sym typeface="Century Gothic"/>
            </a:endParaRPr>
          </a:p>
        </p:txBody>
      </p:sp>
      <p:sp>
        <p:nvSpPr>
          <p:cNvPr id="20" name="Rectangle 19">
            <a:extLst>
              <a:ext uri="{FF2B5EF4-FFF2-40B4-BE49-F238E27FC236}">
                <a16:creationId xmlns:a16="http://schemas.microsoft.com/office/drawing/2014/main" id="{8348A0F1-DD01-89F3-705F-282FA558DDFE}"/>
              </a:ext>
            </a:extLst>
          </p:cNvPr>
          <p:cNvSpPr/>
          <p:nvPr/>
        </p:nvSpPr>
        <p:spPr>
          <a:xfrm>
            <a:off x="2156459" y="1123757"/>
            <a:ext cx="2178802" cy="830997"/>
          </a:xfrm>
          <a:prstGeom prst="rect">
            <a:avLst/>
          </a:prstGeom>
          <a:noFill/>
        </p:spPr>
        <p:txBody>
          <a:bodyPr wrap="none" lIns="91440" tIns="45720" rIns="91440" bIns="45720">
            <a:spAutoFit/>
          </a:bodyPr>
          <a:lstStyle/>
          <a:p>
            <a:pPr algn="ctr"/>
            <a:r>
              <a:rPr lang="en-US" sz="4800" b="0" cap="none" spc="0" dirty="0">
                <a:ln w="0"/>
                <a:solidFill>
                  <a:schemeClr val="bg1"/>
                </a:solidFill>
                <a:effectLst>
                  <a:outerShdw blurRad="38100" dist="19050" dir="2700000" algn="tl" rotWithShape="0">
                    <a:schemeClr val="dk1">
                      <a:alpha val="40000"/>
                    </a:schemeClr>
                  </a:outerShdw>
                </a:effectLst>
              </a:rPr>
              <a:t>0.5 MW</a:t>
            </a:r>
          </a:p>
        </p:txBody>
      </p:sp>
      <p:sp>
        <p:nvSpPr>
          <p:cNvPr id="21" name="Rectangle 20">
            <a:extLst>
              <a:ext uri="{FF2B5EF4-FFF2-40B4-BE49-F238E27FC236}">
                <a16:creationId xmlns:a16="http://schemas.microsoft.com/office/drawing/2014/main" id="{F95CC487-91C1-1731-1CC0-F607A51D527E}"/>
              </a:ext>
            </a:extLst>
          </p:cNvPr>
          <p:cNvSpPr/>
          <p:nvPr/>
        </p:nvSpPr>
        <p:spPr>
          <a:xfrm>
            <a:off x="5295418" y="1116126"/>
            <a:ext cx="2178802" cy="830997"/>
          </a:xfrm>
          <a:prstGeom prst="rect">
            <a:avLst/>
          </a:prstGeom>
          <a:noFill/>
        </p:spPr>
        <p:txBody>
          <a:bodyPr wrap="none" lIns="91440" tIns="45720" rIns="91440" bIns="45720">
            <a:spAutoFit/>
          </a:bodyPr>
          <a:lstStyle/>
          <a:p>
            <a:pPr algn="ctr"/>
            <a:r>
              <a:rPr lang="en-US" sz="4800" dirty="0">
                <a:ln w="0"/>
                <a:solidFill>
                  <a:schemeClr val="bg1"/>
                </a:solidFill>
                <a:effectLst>
                  <a:outerShdw blurRad="38100" dist="19050" dir="2700000" algn="tl" rotWithShape="0">
                    <a:schemeClr val="dk1">
                      <a:alpha val="40000"/>
                    </a:schemeClr>
                  </a:outerShdw>
                </a:effectLst>
              </a:rPr>
              <a:t>1</a:t>
            </a:r>
            <a:r>
              <a:rPr lang="en-US" sz="4800" b="0" cap="none" spc="0" dirty="0">
                <a:ln w="0"/>
                <a:solidFill>
                  <a:schemeClr val="bg1"/>
                </a:solidFill>
                <a:effectLst>
                  <a:outerShdw blurRad="38100" dist="19050" dir="2700000" algn="tl" rotWithShape="0">
                    <a:schemeClr val="dk1">
                      <a:alpha val="40000"/>
                    </a:schemeClr>
                  </a:outerShdw>
                </a:effectLst>
              </a:rPr>
              <a:t>.1 MW</a:t>
            </a:r>
          </a:p>
        </p:txBody>
      </p:sp>
      <p:sp>
        <p:nvSpPr>
          <p:cNvPr id="22" name="Rectangle 21">
            <a:extLst>
              <a:ext uri="{FF2B5EF4-FFF2-40B4-BE49-F238E27FC236}">
                <a16:creationId xmlns:a16="http://schemas.microsoft.com/office/drawing/2014/main" id="{19E792FF-F380-9A43-4F3B-3FFB9AD99897}"/>
              </a:ext>
            </a:extLst>
          </p:cNvPr>
          <p:cNvSpPr/>
          <p:nvPr/>
        </p:nvSpPr>
        <p:spPr>
          <a:xfrm>
            <a:off x="8641404" y="1116125"/>
            <a:ext cx="2178802" cy="830997"/>
          </a:xfrm>
          <a:prstGeom prst="rect">
            <a:avLst/>
          </a:prstGeom>
          <a:noFill/>
        </p:spPr>
        <p:txBody>
          <a:bodyPr wrap="none" lIns="91440" tIns="45720" rIns="91440" bIns="45720">
            <a:spAutoFit/>
          </a:bodyPr>
          <a:lstStyle/>
          <a:p>
            <a:pPr algn="ctr"/>
            <a:r>
              <a:rPr lang="en-US" sz="4800" dirty="0">
                <a:ln w="0"/>
                <a:solidFill>
                  <a:schemeClr val="bg1"/>
                </a:solidFill>
                <a:effectLst>
                  <a:outerShdw blurRad="38100" dist="19050" dir="2700000" algn="tl" rotWithShape="0">
                    <a:schemeClr val="dk1">
                      <a:alpha val="40000"/>
                    </a:schemeClr>
                  </a:outerShdw>
                </a:effectLst>
              </a:rPr>
              <a:t>3.0</a:t>
            </a:r>
            <a:r>
              <a:rPr lang="en-US" sz="4800" b="0" cap="none" spc="0" dirty="0">
                <a:ln w="0"/>
                <a:solidFill>
                  <a:schemeClr val="bg1"/>
                </a:solidFill>
                <a:effectLst>
                  <a:outerShdw blurRad="38100" dist="19050" dir="2700000" algn="tl" rotWithShape="0">
                    <a:schemeClr val="dk1">
                      <a:alpha val="40000"/>
                    </a:schemeClr>
                  </a:outerShdw>
                </a:effectLst>
              </a:rPr>
              <a:t> MW</a:t>
            </a:r>
          </a:p>
        </p:txBody>
      </p:sp>
      <p:sp>
        <p:nvSpPr>
          <p:cNvPr id="23" name="Rectangle 22">
            <a:extLst>
              <a:ext uri="{FF2B5EF4-FFF2-40B4-BE49-F238E27FC236}">
                <a16:creationId xmlns:a16="http://schemas.microsoft.com/office/drawing/2014/main" id="{EFBC8BDA-A540-4303-92C1-63963E6B9CC9}"/>
              </a:ext>
            </a:extLst>
          </p:cNvPr>
          <p:cNvSpPr/>
          <p:nvPr/>
        </p:nvSpPr>
        <p:spPr>
          <a:xfrm>
            <a:off x="10452421" y="4597678"/>
            <a:ext cx="1739579" cy="338554"/>
          </a:xfrm>
          <a:prstGeom prst="rect">
            <a:avLst/>
          </a:prstGeom>
          <a:noFill/>
        </p:spPr>
        <p:txBody>
          <a:bodyPr wrap="none" lIns="91440" tIns="45720" rIns="91440" bIns="45720">
            <a:spAutoFit/>
          </a:bodyPr>
          <a:lstStyle/>
          <a:p>
            <a:pPr algn="ctr"/>
            <a:r>
              <a:rPr lang="en-US" sz="1600" b="1"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Hari Choudhury</a:t>
            </a:r>
          </a:p>
        </p:txBody>
      </p:sp>
    </p:spTree>
    <p:extLst>
      <p:ext uri="{BB962C8B-B14F-4D97-AF65-F5344CB8AC3E}">
        <p14:creationId xmlns:p14="http://schemas.microsoft.com/office/powerpoint/2010/main" val="420569413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146451</TotalTime>
  <Words>2066</Words>
  <Application>Microsoft Macintosh PowerPoint</Application>
  <PresentationFormat>Widescreen</PresentationFormat>
  <Paragraphs>336</Paragraphs>
  <Slides>26</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Cambria Math</vt:lpstr>
      <vt:lpstr>Century Gothic</vt:lpstr>
      <vt:lpstr>Helvetica</vt:lpstr>
      <vt:lpstr>Wingdings</vt:lpstr>
      <vt:lpstr>2_Office Theme</vt:lpstr>
      <vt:lpstr>1_Office Theme</vt:lpstr>
      <vt:lpstr>Status of Collisionless Runaway Electron Mitigation Experiments </vt:lpstr>
      <vt:lpstr>Motivation</vt:lpstr>
      <vt:lpstr>Outline</vt:lpstr>
      <vt:lpstr>Outline</vt:lpstr>
      <vt:lpstr>Relativistic Electrons Created in Multiple Regimes in DIII-D Device</vt:lpstr>
      <vt:lpstr>X-Mode ECH Results in Flushing of Trace RE Population</vt:lpstr>
      <vt:lpstr>Combination of TCV and DIII-D Experiments Planned to Characterize Effect</vt:lpstr>
      <vt:lpstr>DIII-D Low Density Flushing Experiments Confirm TCV Power Scan Result</vt:lpstr>
      <vt:lpstr>Increase in ECH Power Observed to Alter Low Frequency Density Fluctuations</vt:lpstr>
      <vt:lpstr>Flushing Rate Observed to Correlate with Power of Fluctuations</vt:lpstr>
      <vt:lpstr>EC Current-Drive Results in Lower Flushing Rate than Pure Heating</vt:lpstr>
      <vt:lpstr>Outline</vt:lpstr>
      <vt:lpstr>Direct Wave-Particle Interaction Possible with Mode Conversion to Slow-X Mode</vt:lpstr>
      <vt:lpstr>First OXB Mode Conversion Experiment Completed During Previous DIII-D Campaign</vt:lpstr>
      <vt:lpstr>Second Half Day Designed to Answer Remaining RE Interaction Questions</vt:lpstr>
      <vt:lpstr>Outline</vt:lpstr>
      <vt:lpstr>Background: Benign Termination Strategy</vt:lpstr>
      <vt:lpstr>DIII-D Benign Termination Designed to Answer Remaining Benign Termination Physics</vt:lpstr>
      <vt:lpstr>Outline</vt:lpstr>
      <vt:lpstr>Effect of Externally Injected Whistlers to be Studied on LAPD</vt:lpstr>
      <vt:lpstr>Plasma Parameters will be Leveraged to Explore Different Resonance Conditions</vt:lpstr>
      <vt:lpstr>Outline</vt:lpstr>
      <vt:lpstr>Simulations Predict RE-Driven Slow-X Mode Decays to Whistler Modes</vt:lpstr>
      <vt:lpstr>Experiments Designed to Explore Self-Excited Slow-X Wave on MST</vt:lpstr>
      <vt:lpstr>Outline</vt:lpstr>
      <vt:lpstr>Conclusions</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H-Mode Transition in HBT-EP</dc:title>
  <dc:creator>Ian  Stewart</dc:creator>
  <cp:lastModifiedBy>Alexander Battey</cp:lastModifiedBy>
  <cp:revision>1619</cp:revision>
  <cp:lastPrinted>2021-08-24T01:33:43Z</cp:lastPrinted>
  <dcterms:created xsi:type="dcterms:W3CDTF">2017-05-23T14:49:06Z</dcterms:created>
  <dcterms:modified xsi:type="dcterms:W3CDTF">2024-06-11T05:31:07Z</dcterms:modified>
</cp:coreProperties>
</file>